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38365-7461-4D76-ACCA-1CF418B70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FF505-3D36-4BE1-A9D0-88297F249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7050-8EA4-4DC6-A16C-6AF73AAF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7EB6-8408-4088-965C-BBBF88D650F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39D51-62A2-4252-8DDA-6D71C4CE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0A828-AB40-4914-A5D2-8B0A9E9BE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1ACB-4022-4CF8-B3DE-7D0C340D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7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A5D88-D5A5-4D10-8523-9C5CB2BA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70E0D-0EED-4E8D-926B-33B99C1A2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55584-BEF7-43C6-ACE9-A5B10AAA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7EB6-8408-4088-965C-BBBF88D650F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63A5D-8DA2-48A8-B636-D5E1381E7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879AD-B432-4D3C-8472-92D7BD80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1ACB-4022-4CF8-B3DE-7D0C340D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36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14D000-B7FF-46CA-B17C-413954230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B321C-67CE-4193-8CCD-DFCA63DA0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139A-73C8-4757-9909-877560DB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7EB6-8408-4088-965C-BBBF88D650F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2995A-8DF9-4655-BAF2-2C8CE5410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E0DE2-D300-4DCA-B327-D58226E0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1ACB-4022-4CF8-B3DE-7D0C340D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4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58DAE-F4E3-41C3-B301-A5CB694B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A35E6-88B6-428E-9E8B-229D9B873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4E5C0-470C-4138-ADCB-87E1EBE37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7EB6-8408-4088-965C-BBBF88D650F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07B87-2CE0-4AFE-9669-C3987D37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FF9CF-15F0-4223-B644-DAC73E4A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1ACB-4022-4CF8-B3DE-7D0C340D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2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F61C-A3E7-41BE-84FE-B50BF4DD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0A813-4FFA-4556-84C0-538AD61E5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3650C-3169-4E82-94A1-C87E9403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7EB6-8408-4088-965C-BBBF88D650F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5D9DA-5109-4E4F-A4F7-756031EF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CF714-B55E-4404-83C0-F21ED790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1ACB-4022-4CF8-B3DE-7D0C340D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7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83092-66BB-484F-9E78-B3FFABCC9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7272C-63AC-491F-AE44-DB8B49F60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B0DAB-75E5-44F5-A386-1DD916EC8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1562B-8726-44BD-87AF-A9B0D9406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7EB6-8408-4088-965C-BBBF88D650F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49EBB-ACD3-4363-8970-8F349A44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1203B-AC18-4A39-91A8-18D2EBB5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1ACB-4022-4CF8-B3DE-7D0C340D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F91B9-A248-4877-8426-8283F5D9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526B2-D393-4329-9026-3021C443A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A89A1-C61A-442F-9F11-EA4B147C4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1279B9-A2FC-4B5B-9FD7-4B12297A5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4CEF05-4451-4461-881C-02B42A929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629E46-2A68-4895-AF65-4FFC7197F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7EB6-8408-4088-965C-BBBF88D650F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D3C03-EC61-472C-B1DB-9029E6BE9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7BAAC-6463-4C3B-8A54-0966ED4E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1ACB-4022-4CF8-B3DE-7D0C340D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8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22DD1-5A59-48A2-A1A1-873941DB3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40F4F-5D11-4FAE-9974-6D04C5B91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7EB6-8408-4088-965C-BBBF88D650F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783FBC-0CE0-491F-84F7-95E50B63B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31634-7C47-43F6-97F8-9B88124F2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1ACB-4022-4CF8-B3DE-7D0C340D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9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DCD58E-9578-4531-BABF-C92DB00F5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7EB6-8408-4088-965C-BBBF88D650F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793F10-8FFA-420B-B9FF-45F74AFD6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BD564-BEAD-4B92-A01B-13B26F20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1ACB-4022-4CF8-B3DE-7D0C340D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7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11358-57AB-4E7F-95E7-19B07B4C5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8EDE5-6336-4274-BC43-AE30E2774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033DC-0E84-456E-A6AD-710A6E0F6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CF9AF-7479-4CAE-ACEA-953BB456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7EB6-8408-4088-965C-BBBF88D650F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9D4F6-45F3-4C5E-A323-AA273701D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BF6CB-C7AB-414F-90C5-2AE6DBC6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1ACB-4022-4CF8-B3DE-7D0C340D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5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5768-0B5F-4C5F-A4A5-FAAFE5ED7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8D277A-53EA-4677-838D-D7E3F4E24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4A355-F658-4447-A644-81C69857F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33FFE-8BCB-41FF-851F-802EB553B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7EB6-8408-4088-965C-BBBF88D650F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64F77-3D4B-4237-B6ED-F76696EA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123C2-D70A-4C8B-BB7F-BDEE70DF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1ACB-4022-4CF8-B3DE-7D0C340D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9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B20D2D-53BA-4200-BA14-12EB0176C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56DBB-1D79-4175-831F-A7E106F91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0B69A-06AF-4799-8722-680A6301B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27EB6-8408-4088-965C-BBBF88D650F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4F60E-EC2C-4C82-8742-B69F63641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80C16-C55E-4C88-BBEA-58C867111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31ACB-4022-4CF8-B3DE-7D0C340D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9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6ABA-323E-4ED4-93E7-B5F787D1D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932" y="1083212"/>
            <a:ext cx="9144000" cy="1512353"/>
          </a:xfrm>
        </p:spPr>
        <p:txBody>
          <a:bodyPr>
            <a:normAutofit fontScale="90000"/>
          </a:bodyPr>
          <a:lstStyle/>
          <a:p>
            <a:r>
              <a:rPr lang="en-US" dirty="0"/>
              <a:t>Week 4</a:t>
            </a:r>
            <a:br>
              <a:rPr lang="en-US" dirty="0"/>
            </a:br>
            <a:r>
              <a:rPr lang="en-US" dirty="0"/>
              <a:t>Neural Network: Representation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207AF-0547-42A5-B685-007549D8B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072" y="2856449"/>
            <a:ext cx="11179127" cy="2855034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This week, we are covering </a:t>
            </a:r>
            <a:r>
              <a:rPr lang="en-GB" b="1" dirty="0"/>
              <a:t>neural networks</a:t>
            </a:r>
            <a:r>
              <a:rPr lang="en-GB" dirty="0"/>
              <a:t>. Neural networks is a model inspired by </a:t>
            </a:r>
            <a:r>
              <a:rPr lang="en-GB" b="1" dirty="0"/>
              <a:t>how the brain works</a:t>
            </a:r>
            <a:r>
              <a:rPr lang="en-GB" dirty="0"/>
              <a:t>. It is widely used today in </a:t>
            </a:r>
            <a:r>
              <a:rPr lang="en-GB" b="1" dirty="0"/>
              <a:t>many applications</a:t>
            </a:r>
            <a:r>
              <a:rPr lang="en-GB" dirty="0"/>
              <a:t>: when your phone interprets and understand your </a:t>
            </a:r>
            <a:r>
              <a:rPr lang="en-GB" b="1" dirty="0"/>
              <a:t>voice commands</a:t>
            </a:r>
            <a:r>
              <a:rPr lang="en-GB" dirty="0"/>
              <a:t>, it is likely that a neural network is helping to understand your speech; when you cash a check, the machines that automatically </a:t>
            </a:r>
            <a:r>
              <a:rPr lang="en-GB" b="1" dirty="0"/>
              <a:t>read the digits </a:t>
            </a:r>
            <a:r>
              <a:rPr lang="en-GB" dirty="0"/>
              <a:t>also use neural networks.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3101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30A2D-62EC-464D-942E-E45FF5818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42" y="81228"/>
            <a:ext cx="11921198" cy="6629059"/>
          </a:xfrm>
        </p:spPr>
        <p:txBody>
          <a:bodyPr/>
          <a:lstStyle/>
          <a:p>
            <a:r>
              <a:rPr lang="en-US" sz="2400" dirty="0"/>
              <a:t>The reason for using neural networks are </a:t>
            </a:r>
            <a:r>
              <a:rPr lang="en-US" sz="2400" b="1" dirty="0"/>
              <a:t>complex non-linear hypotheses</a:t>
            </a:r>
          </a:p>
          <a:p>
            <a:r>
              <a:rPr lang="en-US" sz="2400" dirty="0"/>
              <a:t>If we consider the problem on the right, non-linear classification prob,</a:t>
            </a:r>
          </a:p>
          <a:p>
            <a:pPr marL="0" indent="0">
              <a:buNone/>
            </a:pPr>
            <a:r>
              <a:rPr lang="en-US" sz="2400" dirty="0"/>
              <a:t>We can fit </a:t>
            </a:r>
            <a:r>
              <a:rPr lang="en-US" sz="2400" b="1" dirty="0"/>
              <a:t>logistic regression with polynomial features</a:t>
            </a:r>
          </a:p>
          <a:p>
            <a:r>
              <a:rPr lang="en-US" sz="2400" dirty="0"/>
              <a:t>This can work if we have </a:t>
            </a:r>
            <a:r>
              <a:rPr lang="en-US" sz="2400" b="1" dirty="0"/>
              <a:t>say 2,3 features</a:t>
            </a:r>
            <a:r>
              <a:rPr lang="en-US" sz="2400" dirty="0"/>
              <a:t>, however, in a case when we</a:t>
            </a:r>
          </a:p>
          <a:p>
            <a:pPr marL="0" indent="0">
              <a:buNone/>
            </a:pPr>
            <a:r>
              <a:rPr lang="en-US" sz="2400" dirty="0"/>
              <a:t>Have </a:t>
            </a:r>
            <a:r>
              <a:rPr lang="en-US" sz="2400" b="1" dirty="0"/>
              <a:t>100 features</a:t>
            </a:r>
            <a:r>
              <a:rPr lang="en-US" sz="2400" dirty="0"/>
              <a:t>, if we include polynomial features of </a:t>
            </a:r>
            <a:r>
              <a:rPr lang="en-US" sz="2400" b="1" dirty="0"/>
              <a:t>order 2</a:t>
            </a:r>
            <a:r>
              <a:rPr lang="en-US" sz="2400" dirty="0"/>
              <a:t>, say x1^2,</a:t>
            </a:r>
          </a:p>
          <a:p>
            <a:pPr marL="0" indent="0">
              <a:buNone/>
            </a:pPr>
            <a:r>
              <a:rPr lang="en-US" sz="2400" dirty="0"/>
              <a:t>X1x2, x2x3, </a:t>
            </a:r>
            <a:r>
              <a:rPr lang="en-US" sz="2400" dirty="0" err="1"/>
              <a:t>etc</a:t>
            </a:r>
            <a:r>
              <a:rPr lang="en-US" sz="2400" dirty="0"/>
              <a:t> we will end up with </a:t>
            </a:r>
            <a:r>
              <a:rPr lang="en-US" sz="2400" b="1" dirty="0"/>
              <a:t>5000 features</a:t>
            </a:r>
            <a:r>
              <a:rPr lang="en-US" sz="2400" dirty="0"/>
              <a:t>, and we may end up</a:t>
            </a:r>
          </a:p>
          <a:p>
            <a:pPr marL="0" indent="0">
              <a:buNone/>
            </a:pPr>
            <a:r>
              <a:rPr lang="en-US" sz="2400" b="1" dirty="0"/>
              <a:t>Overfitting the training set </a:t>
            </a:r>
            <a:r>
              <a:rPr lang="en-US" sz="2400" dirty="0"/>
              <a:t>and it can also be </a:t>
            </a:r>
            <a:r>
              <a:rPr lang="en-US" sz="2400" b="1" dirty="0"/>
              <a:t>computationally expensive</a:t>
            </a:r>
          </a:p>
          <a:p>
            <a:r>
              <a:rPr lang="en-US" sz="2400" dirty="0"/>
              <a:t>One solution is to use subset of polynomial features say x1^2, x2^2 …;</a:t>
            </a:r>
          </a:p>
          <a:p>
            <a:pPr marL="0" indent="0">
              <a:buNone/>
            </a:pPr>
            <a:r>
              <a:rPr lang="en-US" sz="2400" dirty="0"/>
              <a:t>Then the number of features is smaller (only 100), but this is not enough features for fitting such a complex non-linear hypothesis</a:t>
            </a:r>
          </a:p>
          <a:p>
            <a:r>
              <a:rPr lang="en-US" sz="2400" dirty="0"/>
              <a:t>If we include 3</a:t>
            </a:r>
            <a:r>
              <a:rPr lang="en-US" sz="2400" baseline="30000" dirty="0"/>
              <a:t>rd</a:t>
            </a:r>
            <a:r>
              <a:rPr lang="en-US" sz="2400" dirty="0"/>
              <a:t> order polynomials of form x1x2x3, x1^2x2 </a:t>
            </a:r>
            <a:r>
              <a:rPr lang="en-US" sz="2400" dirty="0" err="1"/>
              <a:t>etc</a:t>
            </a:r>
            <a:r>
              <a:rPr lang="en-US" sz="2400" dirty="0"/>
              <a:t> we will end up with (O^3) number of features. So with logistic regression we either underfit with using low number of features or overfit with a large number of features</a:t>
            </a:r>
          </a:p>
          <a:p>
            <a:r>
              <a:rPr lang="en-US" sz="2400" dirty="0"/>
              <a:t>For many machine learning problems n is going to be large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CE77D3-8FCA-483B-866C-030E8A0CF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012" y="501524"/>
            <a:ext cx="2787205" cy="21713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2431A9-06AB-46B1-8963-6BC342B5D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2201" y="2796464"/>
            <a:ext cx="2775728" cy="9596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177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30A2D-62EC-464D-942E-E45FF5818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42" y="95296"/>
            <a:ext cx="11921198" cy="6629059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Suppose we are working on </a:t>
            </a:r>
            <a:r>
              <a:rPr lang="en-US" sz="2600" b="1" dirty="0"/>
              <a:t>computer vision </a:t>
            </a:r>
            <a:r>
              <a:rPr lang="en-US" sz="2600" dirty="0"/>
              <a:t>problem, say </a:t>
            </a:r>
            <a:r>
              <a:rPr lang="en-US" sz="2600" b="1" dirty="0"/>
              <a:t>car classification </a:t>
            </a:r>
            <a:r>
              <a:rPr lang="en-US" sz="2600" dirty="0"/>
              <a:t>problem</a:t>
            </a:r>
          </a:p>
          <a:p>
            <a:r>
              <a:rPr lang="en-US" sz="2600" dirty="0"/>
              <a:t>If we analyze </a:t>
            </a:r>
            <a:r>
              <a:rPr lang="en-US" sz="2600" b="1" dirty="0"/>
              <a:t>only 2 pixels </a:t>
            </a:r>
            <a:r>
              <a:rPr lang="en-US" sz="2600" dirty="0"/>
              <a:t>at indicated points for many training </a:t>
            </a:r>
            <a:r>
              <a:rPr lang="en-US" sz="2600" dirty="0" err="1"/>
              <a:t>sampl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We may end up with a </a:t>
            </a:r>
            <a:r>
              <a:rPr lang="en-US" sz="2600" b="1" dirty="0"/>
              <a:t>non-linear classification problem</a:t>
            </a:r>
          </a:p>
          <a:p>
            <a:r>
              <a:rPr lang="en-US" sz="2600" dirty="0"/>
              <a:t>However, here we just used 2 pixels, if we use just </a:t>
            </a:r>
            <a:r>
              <a:rPr lang="en-US" sz="2600" b="1" dirty="0"/>
              <a:t>50*50 pixels</a:t>
            </a:r>
            <a:r>
              <a:rPr lang="en-US" sz="2600" dirty="0"/>
              <a:t>, for</a:t>
            </a:r>
          </a:p>
          <a:p>
            <a:pPr marL="0" indent="0">
              <a:buNone/>
            </a:pPr>
            <a:r>
              <a:rPr lang="en-US" sz="2600" dirty="0"/>
              <a:t>Only gray scale pictures we will have </a:t>
            </a:r>
            <a:r>
              <a:rPr lang="en-US" sz="2600" b="1" dirty="0"/>
              <a:t>2500 pixels</a:t>
            </a:r>
            <a:r>
              <a:rPr lang="en-US" sz="2600" dirty="0"/>
              <a:t>, and 7500 for RGB</a:t>
            </a:r>
          </a:p>
          <a:p>
            <a:r>
              <a:rPr lang="en-US" sz="2600" dirty="0"/>
              <a:t>So that means </a:t>
            </a:r>
            <a:r>
              <a:rPr lang="en-US" sz="2600" b="1" dirty="0"/>
              <a:t>a lot of features </a:t>
            </a:r>
            <a:r>
              <a:rPr lang="en-US" sz="2600" dirty="0"/>
              <a:t>and if we are going to include</a:t>
            </a:r>
          </a:p>
          <a:p>
            <a:pPr marL="0" indent="0">
              <a:buNone/>
            </a:pPr>
            <a:r>
              <a:rPr lang="en-US" sz="2600" dirty="0"/>
              <a:t>Polynomial feat (x^2) we will end up with more than 3000 000 features</a:t>
            </a:r>
          </a:p>
          <a:p>
            <a:r>
              <a:rPr lang="en-US" sz="2600" dirty="0"/>
              <a:t>So we need </a:t>
            </a:r>
            <a:r>
              <a:rPr lang="en-US" sz="2600" b="1" dirty="0"/>
              <a:t>better algorithm that can fit non-linear hypothesis </a:t>
            </a:r>
            <a:r>
              <a:rPr lang="en-US" sz="2600" dirty="0"/>
              <a:t>with less number of features (</a:t>
            </a:r>
            <a:r>
              <a:rPr lang="en-US" sz="2600" b="1" dirty="0"/>
              <a:t>large original number of features</a:t>
            </a:r>
            <a:r>
              <a:rPr lang="en-US" sz="2600" dirty="0"/>
              <a:t>) </a:t>
            </a:r>
          </a:p>
          <a:p>
            <a:r>
              <a:rPr lang="en-US" sz="2600" dirty="0"/>
              <a:t>Neural nets try to </a:t>
            </a:r>
            <a:r>
              <a:rPr lang="en-US" sz="2600" b="1" dirty="0"/>
              <a:t>mimic the brain</a:t>
            </a:r>
            <a:r>
              <a:rPr lang="en-US" sz="2600" dirty="0"/>
              <a:t>, its popularity increased recently</a:t>
            </a:r>
          </a:p>
          <a:p>
            <a:r>
              <a:rPr lang="en-US" sz="2600" dirty="0"/>
              <a:t>They are </a:t>
            </a:r>
            <a:r>
              <a:rPr lang="en-US" sz="2600" b="1" dirty="0"/>
              <a:t>computationally more expensive</a:t>
            </a:r>
            <a:r>
              <a:rPr lang="en-US" sz="2600" dirty="0"/>
              <a:t>, and recently </a:t>
            </a:r>
            <a:r>
              <a:rPr lang="en-US" sz="2600" b="1" dirty="0"/>
              <a:t>computers became fast enough</a:t>
            </a:r>
            <a:r>
              <a:rPr lang="en-US" sz="2600" dirty="0"/>
              <a:t> to run </a:t>
            </a:r>
            <a:r>
              <a:rPr lang="en-US" sz="2600" b="1" dirty="0"/>
              <a:t>large scale ML problems</a:t>
            </a:r>
          </a:p>
          <a:p>
            <a:r>
              <a:rPr lang="en-US" sz="2600" b="1" dirty="0"/>
              <a:t>One learning algorithm hypothesis </a:t>
            </a:r>
            <a:r>
              <a:rPr lang="en-US" sz="2600" dirty="0"/>
              <a:t>(cut wire from ear-ear signal processing part of brain and connect to eye’s part; it turns out it will learn) so may be </a:t>
            </a:r>
            <a:r>
              <a:rPr lang="en-US" sz="2600" b="1" dirty="0"/>
              <a:t>1 universal algo is enough</a:t>
            </a:r>
            <a:r>
              <a:rPr lang="en-US" sz="2600" dirty="0"/>
              <a:t>, instead for </a:t>
            </a:r>
            <a:r>
              <a:rPr lang="en-US" sz="2600" b="1" dirty="0"/>
              <a:t>writing/using different algos </a:t>
            </a:r>
            <a:r>
              <a:rPr lang="en-US" sz="2600" dirty="0"/>
              <a:t>for different tasks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E18F57-A944-43DE-AC3D-BEB66FEC8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233" y="434777"/>
            <a:ext cx="2519767" cy="11970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1B7730-D1A3-4523-950B-E95CDB4D1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6221" y="1703358"/>
            <a:ext cx="2455779" cy="1493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6148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30A2D-62EC-464D-942E-E45FF5818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14" y="123432"/>
            <a:ext cx="11921198" cy="6629059"/>
          </a:xfrm>
        </p:spPr>
        <p:txBody>
          <a:bodyPr/>
          <a:lstStyle/>
          <a:p>
            <a:r>
              <a:rPr lang="en-US" b="1" dirty="0"/>
              <a:t>Neural networks model representation</a:t>
            </a:r>
          </a:p>
          <a:p>
            <a:r>
              <a:rPr lang="en-US" sz="2400" dirty="0"/>
              <a:t>On the right we see a single neuron, that gets an input and outputs</a:t>
            </a:r>
          </a:p>
          <a:p>
            <a:pPr marL="0" indent="0">
              <a:buNone/>
            </a:pPr>
            <a:r>
              <a:rPr lang="en-US" sz="2400" dirty="0"/>
              <a:t>a value </a:t>
            </a:r>
          </a:p>
          <a:p>
            <a:r>
              <a:rPr lang="en-US" sz="2400" dirty="0"/>
              <a:t>X0, which equals to 1 is called a bias unit, parameters of a neural net</a:t>
            </a:r>
          </a:p>
          <a:p>
            <a:pPr marL="0" indent="0">
              <a:buNone/>
            </a:pPr>
            <a:r>
              <a:rPr lang="en-US" sz="2400" dirty="0"/>
              <a:t>Are called weights</a:t>
            </a:r>
          </a:p>
          <a:p>
            <a:r>
              <a:rPr lang="en-US" sz="2400" dirty="0"/>
              <a:t>Here activation function used is a sigmoid</a:t>
            </a:r>
          </a:p>
          <a:p>
            <a:r>
              <a:rPr lang="en-US" sz="2400" dirty="0"/>
              <a:t>On the right we see an example of neural networks</a:t>
            </a:r>
          </a:p>
          <a:p>
            <a:pPr marL="0" indent="0">
              <a:buNone/>
            </a:pPr>
            <a:r>
              <a:rPr lang="en-US" sz="2400" dirty="0"/>
              <a:t>There we have 1 input, 1 hidden and 1 output layer, we</a:t>
            </a:r>
          </a:p>
          <a:p>
            <a:pPr marL="0" indent="0">
              <a:buNone/>
            </a:pPr>
            <a:r>
              <a:rPr lang="en-US" sz="2400" dirty="0"/>
              <a:t>May also draw bias units that always have value of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716F65-3FC4-4DB4-909F-AC0CDF249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531" y="103309"/>
            <a:ext cx="3168466" cy="19224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6786F7-C2EA-4BC4-B78A-2ED79950B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6535" y="2056887"/>
            <a:ext cx="1953064" cy="11325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EB3821-765C-4189-9173-D15932455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554" y="2129716"/>
            <a:ext cx="2143125" cy="657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955D70-7D72-4428-8756-B0CA882E5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9798" y="3262534"/>
            <a:ext cx="4137794" cy="256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30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30A2D-62EC-464D-942E-E45FF5818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14" y="123432"/>
            <a:ext cx="11921198" cy="66290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                                      </a:t>
            </a:r>
            <a:r>
              <a:rPr lang="en-US" sz="2400" dirty="0"/>
              <a:t>ai(j) – unit I in layer j; that is just number</a:t>
            </a:r>
          </a:p>
          <a:p>
            <a:pPr marL="0" indent="0">
              <a:buNone/>
            </a:pPr>
            <a:r>
              <a:rPr lang="en-US" sz="2400" dirty="0"/>
              <a:t>						            theta(j) matrix of weights representing a                      						            mapping from layer j to j+1; dim S</a:t>
            </a:r>
            <a:r>
              <a:rPr lang="en-US" sz="1800" dirty="0"/>
              <a:t>j+1</a:t>
            </a:r>
            <a:r>
              <a:rPr lang="en-US" sz="2400" dirty="0"/>
              <a:t>*(Sj+1)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                                               so rows in </a:t>
            </a:r>
            <a:r>
              <a:rPr lang="en-US" sz="2400" dirty="0" err="1"/>
              <a:t>thet</a:t>
            </a:r>
            <a:r>
              <a:rPr lang="en-US" sz="2400" dirty="0"/>
              <a:t> are weights for each I’s unit</a:t>
            </a:r>
            <a:endParaRPr lang="en-US" dirty="0"/>
          </a:p>
          <a:p>
            <a:r>
              <a:rPr lang="en-US" dirty="0"/>
              <a:t>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EC283A-3232-415B-A5AB-F8C8D4F8A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4" y="60226"/>
            <a:ext cx="6391422" cy="36412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AE3CAD-3E9C-46CF-94BA-87F3B27ED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320" y="1797856"/>
            <a:ext cx="3885907" cy="13989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11FF62-3227-4BC5-89D7-FC4EB093C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81" y="3735776"/>
            <a:ext cx="7852604" cy="10894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C62846-0201-4665-94EA-EDA60E492C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8491" y="3290668"/>
            <a:ext cx="3777838" cy="3950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635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30A2D-62EC-464D-942E-E45FF5818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74" y="39024"/>
            <a:ext cx="12005606" cy="6713468"/>
          </a:xfrm>
        </p:spPr>
        <p:txBody>
          <a:bodyPr/>
          <a:lstStyle/>
          <a:p>
            <a:r>
              <a:rPr lang="en-US" b="1" dirty="0"/>
              <a:t>Forward propagation: vectorized implementation</a:t>
            </a:r>
          </a:p>
          <a:p>
            <a:r>
              <a:rPr lang="en-US" b="1" dirty="0"/>
              <a:t>                                                                                       </a:t>
            </a:r>
            <a:r>
              <a:rPr lang="en-US" sz="2400" dirty="0"/>
              <a:t>Z(i+1)=theta(</a:t>
            </a:r>
            <a:r>
              <a:rPr lang="en-US" sz="2400" dirty="0" err="1"/>
              <a:t>i</a:t>
            </a:r>
            <a:r>
              <a:rPr lang="en-US" sz="2400" dirty="0"/>
              <a:t>)*a(</a:t>
            </a:r>
            <a:r>
              <a:rPr lang="en-US" sz="2400" dirty="0" err="1"/>
              <a:t>i</a:t>
            </a:r>
            <a:r>
              <a:rPr lang="en-US" sz="2400" dirty="0"/>
              <a:t>);</a:t>
            </a:r>
          </a:p>
          <a:p>
            <a:r>
              <a:rPr lang="en-US" dirty="0"/>
              <a:t>                                                                                       </a:t>
            </a:r>
            <a:r>
              <a:rPr lang="en-US" sz="2400" dirty="0"/>
              <a:t>a(i+1)=g(Zi+1)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GB" dirty="0"/>
              <a:t>Adding all these intermediate layers in neural networks allows us to more elegantly produce </a:t>
            </a:r>
            <a:r>
              <a:rPr lang="en-GB" b="1" dirty="0"/>
              <a:t>interesting and more complex non-linear </a:t>
            </a:r>
            <a:r>
              <a:rPr lang="en-GB" dirty="0"/>
              <a:t>hypotheses.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651C13-633A-47F2-A610-B70558450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07" y="516695"/>
            <a:ext cx="7196006" cy="38583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0064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30A2D-62EC-464D-942E-E45FF5818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14" y="123432"/>
            <a:ext cx="11921198" cy="6629059"/>
          </a:xfrm>
        </p:spPr>
        <p:txBody>
          <a:bodyPr/>
          <a:lstStyle/>
          <a:p>
            <a:r>
              <a:rPr lang="en-US" dirty="0"/>
              <a:t>                                                                       </a:t>
            </a:r>
            <a:r>
              <a:rPr lang="en-US" sz="2400" dirty="0"/>
              <a:t>if we ignore the input layer, we can see that</a:t>
            </a:r>
          </a:p>
          <a:p>
            <a:r>
              <a:rPr lang="en-US" sz="2400" dirty="0"/>
              <a:t>                                                                                    hidden layer and output layer can be seen as</a:t>
            </a:r>
          </a:p>
          <a:p>
            <a:r>
              <a:rPr lang="en-US" sz="2400" dirty="0"/>
              <a:t>                                                                                    as just logistic regression with 1 output 1</a:t>
            </a:r>
          </a:p>
          <a:p>
            <a:r>
              <a:rPr lang="en-US" sz="2400" dirty="0"/>
              <a:t>                                                                                     So, neural nets are learning its own features</a:t>
            </a:r>
          </a:p>
          <a:p>
            <a:r>
              <a:rPr lang="en-US" sz="2400" dirty="0"/>
              <a:t>                                                                                    (units in hidden layers) based on provided </a:t>
            </a:r>
          </a:p>
          <a:p>
            <a:r>
              <a:rPr lang="en-US" sz="2400" dirty="0"/>
              <a:t>                                                                                    features (x) and learned weight matrix</a:t>
            </a:r>
          </a:p>
          <a:p>
            <a:endParaRPr lang="en-US" sz="2400" dirty="0"/>
          </a:p>
          <a:p>
            <a:r>
              <a:rPr lang="en-US" sz="2400" dirty="0"/>
              <a:t>We could have different neural net archit. As well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B78F27-92C2-4B4C-BA83-DD3843871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3" y="56272"/>
            <a:ext cx="5979963" cy="30526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6B22C7-B84C-4669-BB41-0A0D114FD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431" y="2828047"/>
            <a:ext cx="4347109" cy="175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9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30A2D-62EC-464D-942E-E45FF5818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14" y="123432"/>
            <a:ext cx="11921198" cy="6629059"/>
          </a:xfrm>
        </p:spPr>
        <p:txBody>
          <a:bodyPr>
            <a:normAutofit/>
          </a:bodyPr>
          <a:lstStyle/>
          <a:p>
            <a:r>
              <a:rPr lang="en-US" sz="2400" dirty="0"/>
              <a:t>By combining simpler functions in hidden</a:t>
            </a:r>
          </a:p>
          <a:p>
            <a:pPr marL="0" indent="0">
              <a:buNone/>
            </a:pPr>
            <a:r>
              <a:rPr lang="en-US" sz="2400" dirty="0"/>
              <a:t>Layers, neural nets can compute more</a:t>
            </a:r>
          </a:p>
          <a:p>
            <a:pPr marL="0" indent="0">
              <a:buNone/>
            </a:pPr>
            <a:r>
              <a:rPr lang="en-US" sz="2400" dirty="0"/>
              <a:t>Complex functions</a:t>
            </a:r>
          </a:p>
          <a:p>
            <a:r>
              <a:rPr lang="en-US" sz="2400" dirty="0"/>
              <a:t>So as forward propagate the network, we</a:t>
            </a:r>
          </a:p>
          <a:p>
            <a:pPr marL="0" indent="0">
              <a:buNone/>
            </a:pPr>
            <a:r>
              <a:rPr lang="en-US" sz="2400" dirty="0"/>
              <a:t>Get more and more complex functions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AF2208-3FA0-41AC-AE35-E926A45B8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585" y="48942"/>
            <a:ext cx="6538232" cy="36649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E217CD-12BC-4D11-938F-A797593F4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628" y="3742958"/>
            <a:ext cx="5233182" cy="29913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7B1B9C-8B9D-4AFC-9506-DCD2A3ED8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92" y="2446459"/>
            <a:ext cx="5412911" cy="14688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2704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768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Week 4 Neural Network: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</dc:title>
  <dc:creator>Valiyev, Mahammad</dc:creator>
  <cp:lastModifiedBy>Valiyev, Mahammad</cp:lastModifiedBy>
  <cp:revision>78</cp:revision>
  <dcterms:created xsi:type="dcterms:W3CDTF">2020-04-27T07:17:18Z</dcterms:created>
  <dcterms:modified xsi:type="dcterms:W3CDTF">2020-08-03T14:23:40Z</dcterms:modified>
</cp:coreProperties>
</file>