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4660"/>
  </p:normalViewPr>
  <p:slideViewPr>
    <p:cSldViewPr snapToGrid="0">
      <p:cViewPr varScale="1">
        <p:scale>
          <a:sx n="68" d="100"/>
          <a:sy n="68" d="100"/>
        </p:scale>
        <p:origin x="80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810CFB-53C6-41CF-B47C-0707847F5944}" type="datetimeFigureOut">
              <a:rPr lang="en-US" smtClean="0"/>
              <a:t>8/3/2020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C5CF0D-2995-40B1-A2B6-EB779208FE69}" type="slidenum">
              <a:rPr lang="en-US" smtClean="0"/>
              <a:t>‹#›</a:t>
            </a:fld>
            <a:endParaRPr lang="en-US"/>
          </a:p>
        </p:txBody>
      </p:sp>
    </p:spTree>
    <p:extLst>
      <p:ext uri="{BB962C8B-B14F-4D97-AF65-F5344CB8AC3E}">
        <p14:creationId xmlns:p14="http://schemas.microsoft.com/office/powerpoint/2010/main" val="1939779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C5CF0D-2995-40B1-A2B6-EB779208FE69}" type="slidenum">
              <a:rPr lang="en-US" smtClean="0"/>
              <a:t>14</a:t>
            </a:fld>
            <a:endParaRPr lang="en-US"/>
          </a:p>
        </p:txBody>
      </p:sp>
    </p:spTree>
    <p:extLst>
      <p:ext uri="{BB962C8B-B14F-4D97-AF65-F5344CB8AC3E}">
        <p14:creationId xmlns:p14="http://schemas.microsoft.com/office/powerpoint/2010/main" val="1001617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D29CE-24F1-4421-8905-0EF0848D73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096530-6725-44EA-AD24-92763334D7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2DDF50-D61F-432C-B5C9-D41F5430B19C}"/>
              </a:ext>
            </a:extLst>
          </p:cNvPr>
          <p:cNvSpPr>
            <a:spLocks noGrp="1"/>
          </p:cNvSpPr>
          <p:nvPr>
            <p:ph type="dt" sz="half" idx="10"/>
          </p:nvPr>
        </p:nvSpPr>
        <p:spPr/>
        <p:txBody>
          <a:bodyPr/>
          <a:lstStyle/>
          <a:p>
            <a:fld id="{6D0A4ED7-A366-4A5C-92F7-5AF804D7938A}" type="datetimeFigureOut">
              <a:rPr lang="en-US" smtClean="0"/>
              <a:t>8/3/2020</a:t>
            </a:fld>
            <a:endParaRPr lang="en-US"/>
          </a:p>
        </p:txBody>
      </p:sp>
      <p:sp>
        <p:nvSpPr>
          <p:cNvPr id="5" name="Footer Placeholder 4">
            <a:extLst>
              <a:ext uri="{FF2B5EF4-FFF2-40B4-BE49-F238E27FC236}">
                <a16:creationId xmlns:a16="http://schemas.microsoft.com/office/drawing/2014/main" id="{13C0F1F7-F730-43F9-9062-410BB0B85B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680CFA-DC60-4EF4-86CB-F42313BF4E20}"/>
              </a:ext>
            </a:extLst>
          </p:cNvPr>
          <p:cNvSpPr>
            <a:spLocks noGrp="1"/>
          </p:cNvSpPr>
          <p:nvPr>
            <p:ph type="sldNum" sz="quarter" idx="12"/>
          </p:nvPr>
        </p:nvSpPr>
        <p:spPr/>
        <p:txBody>
          <a:bodyPr/>
          <a:lstStyle/>
          <a:p>
            <a:fld id="{93C3A826-7116-4DE9-AA3C-67381207AB78}" type="slidenum">
              <a:rPr lang="en-US" smtClean="0"/>
              <a:t>‹#›</a:t>
            </a:fld>
            <a:endParaRPr lang="en-US"/>
          </a:p>
        </p:txBody>
      </p:sp>
    </p:spTree>
    <p:extLst>
      <p:ext uri="{BB962C8B-B14F-4D97-AF65-F5344CB8AC3E}">
        <p14:creationId xmlns:p14="http://schemas.microsoft.com/office/powerpoint/2010/main" val="830552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37C9F-4F93-4FE8-A546-5F284BDD90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75258C-FC0B-4677-95D3-ACDC840BC9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1080B-2F9F-4590-A85B-41463648B6D5}"/>
              </a:ext>
            </a:extLst>
          </p:cNvPr>
          <p:cNvSpPr>
            <a:spLocks noGrp="1"/>
          </p:cNvSpPr>
          <p:nvPr>
            <p:ph type="dt" sz="half" idx="10"/>
          </p:nvPr>
        </p:nvSpPr>
        <p:spPr/>
        <p:txBody>
          <a:bodyPr/>
          <a:lstStyle/>
          <a:p>
            <a:fld id="{6D0A4ED7-A366-4A5C-92F7-5AF804D7938A}" type="datetimeFigureOut">
              <a:rPr lang="en-US" smtClean="0"/>
              <a:t>8/3/2020</a:t>
            </a:fld>
            <a:endParaRPr lang="en-US"/>
          </a:p>
        </p:txBody>
      </p:sp>
      <p:sp>
        <p:nvSpPr>
          <p:cNvPr id="5" name="Footer Placeholder 4">
            <a:extLst>
              <a:ext uri="{FF2B5EF4-FFF2-40B4-BE49-F238E27FC236}">
                <a16:creationId xmlns:a16="http://schemas.microsoft.com/office/drawing/2014/main" id="{24890544-2FFA-4811-8D39-CE3ABA3774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67F83B-FBB9-4CD3-9F93-30343C3C5006}"/>
              </a:ext>
            </a:extLst>
          </p:cNvPr>
          <p:cNvSpPr>
            <a:spLocks noGrp="1"/>
          </p:cNvSpPr>
          <p:nvPr>
            <p:ph type="sldNum" sz="quarter" idx="12"/>
          </p:nvPr>
        </p:nvSpPr>
        <p:spPr/>
        <p:txBody>
          <a:bodyPr/>
          <a:lstStyle/>
          <a:p>
            <a:fld id="{93C3A826-7116-4DE9-AA3C-67381207AB78}" type="slidenum">
              <a:rPr lang="en-US" smtClean="0"/>
              <a:t>‹#›</a:t>
            </a:fld>
            <a:endParaRPr lang="en-US"/>
          </a:p>
        </p:txBody>
      </p:sp>
    </p:spTree>
    <p:extLst>
      <p:ext uri="{BB962C8B-B14F-4D97-AF65-F5344CB8AC3E}">
        <p14:creationId xmlns:p14="http://schemas.microsoft.com/office/powerpoint/2010/main" val="3350707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8F1A01-F7DE-4A48-B16F-DE7E83015E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E2CC45-34F6-4381-AAE4-C170B77ADC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E8DE5D-765C-414C-AF95-E471905217BA}"/>
              </a:ext>
            </a:extLst>
          </p:cNvPr>
          <p:cNvSpPr>
            <a:spLocks noGrp="1"/>
          </p:cNvSpPr>
          <p:nvPr>
            <p:ph type="dt" sz="half" idx="10"/>
          </p:nvPr>
        </p:nvSpPr>
        <p:spPr/>
        <p:txBody>
          <a:bodyPr/>
          <a:lstStyle/>
          <a:p>
            <a:fld id="{6D0A4ED7-A366-4A5C-92F7-5AF804D7938A}" type="datetimeFigureOut">
              <a:rPr lang="en-US" smtClean="0"/>
              <a:t>8/3/2020</a:t>
            </a:fld>
            <a:endParaRPr lang="en-US"/>
          </a:p>
        </p:txBody>
      </p:sp>
      <p:sp>
        <p:nvSpPr>
          <p:cNvPr id="5" name="Footer Placeholder 4">
            <a:extLst>
              <a:ext uri="{FF2B5EF4-FFF2-40B4-BE49-F238E27FC236}">
                <a16:creationId xmlns:a16="http://schemas.microsoft.com/office/drawing/2014/main" id="{D5915AFF-CBD1-40CA-AF12-88E12B4BC9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3BA32E-3749-49A9-8B09-EB50B32B53C1}"/>
              </a:ext>
            </a:extLst>
          </p:cNvPr>
          <p:cNvSpPr>
            <a:spLocks noGrp="1"/>
          </p:cNvSpPr>
          <p:nvPr>
            <p:ph type="sldNum" sz="quarter" idx="12"/>
          </p:nvPr>
        </p:nvSpPr>
        <p:spPr/>
        <p:txBody>
          <a:bodyPr/>
          <a:lstStyle/>
          <a:p>
            <a:fld id="{93C3A826-7116-4DE9-AA3C-67381207AB78}" type="slidenum">
              <a:rPr lang="en-US" smtClean="0"/>
              <a:t>‹#›</a:t>
            </a:fld>
            <a:endParaRPr lang="en-US"/>
          </a:p>
        </p:txBody>
      </p:sp>
    </p:spTree>
    <p:extLst>
      <p:ext uri="{BB962C8B-B14F-4D97-AF65-F5344CB8AC3E}">
        <p14:creationId xmlns:p14="http://schemas.microsoft.com/office/powerpoint/2010/main" val="780494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4841B-0BE3-422A-B95D-528FD5F9A3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BF3E66-1102-425A-9BB7-90B5057FE8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5AE14C-9CD4-409A-A96A-6BF8FBC3F782}"/>
              </a:ext>
            </a:extLst>
          </p:cNvPr>
          <p:cNvSpPr>
            <a:spLocks noGrp="1"/>
          </p:cNvSpPr>
          <p:nvPr>
            <p:ph type="dt" sz="half" idx="10"/>
          </p:nvPr>
        </p:nvSpPr>
        <p:spPr/>
        <p:txBody>
          <a:bodyPr/>
          <a:lstStyle/>
          <a:p>
            <a:fld id="{6D0A4ED7-A366-4A5C-92F7-5AF804D7938A}" type="datetimeFigureOut">
              <a:rPr lang="en-US" smtClean="0"/>
              <a:t>8/3/2020</a:t>
            </a:fld>
            <a:endParaRPr lang="en-US"/>
          </a:p>
        </p:txBody>
      </p:sp>
      <p:sp>
        <p:nvSpPr>
          <p:cNvPr id="5" name="Footer Placeholder 4">
            <a:extLst>
              <a:ext uri="{FF2B5EF4-FFF2-40B4-BE49-F238E27FC236}">
                <a16:creationId xmlns:a16="http://schemas.microsoft.com/office/drawing/2014/main" id="{F715B541-F1A6-49EA-9D32-F746613B6F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DE5BCB-4CB8-40C4-995E-93DEC75E7901}"/>
              </a:ext>
            </a:extLst>
          </p:cNvPr>
          <p:cNvSpPr>
            <a:spLocks noGrp="1"/>
          </p:cNvSpPr>
          <p:nvPr>
            <p:ph type="sldNum" sz="quarter" idx="12"/>
          </p:nvPr>
        </p:nvSpPr>
        <p:spPr/>
        <p:txBody>
          <a:bodyPr/>
          <a:lstStyle/>
          <a:p>
            <a:fld id="{93C3A826-7116-4DE9-AA3C-67381207AB78}" type="slidenum">
              <a:rPr lang="en-US" smtClean="0"/>
              <a:t>‹#›</a:t>
            </a:fld>
            <a:endParaRPr lang="en-US"/>
          </a:p>
        </p:txBody>
      </p:sp>
    </p:spTree>
    <p:extLst>
      <p:ext uri="{BB962C8B-B14F-4D97-AF65-F5344CB8AC3E}">
        <p14:creationId xmlns:p14="http://schemas.microsoft.com/office/powerpoint/2010/main" val="103192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FDCBB-EFA8-48EC-A03D-6EEE34354A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3913C3-B74E-4759-865D-37F0F60332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364CE4-26C3-4771-8AC8-F01D56C9407A}"/>
              </a:ext>
            </a:extLst>
          </p:cNvPr>
          <p:cNvSpPr>
            <a:spLocks noGrp="1"/>
          </p:cNvSpPr>
          <p:nvPr>
            <p:ph type="dt" sz="half" idx="10"/>
          </p:nvPr>
        </p:nvSpPr>
        <p:spPr/>
        <p:txBody>
          <a:bodyPr/>
          <a:lstStyle/>
          <a:p>
            <a:fld id="{6D0A4ED7-A366-4A5C-92F7-5AF804D7938A}" type="datetimeFigureOut">
              <a:rPr lang="en-US" smtClean="0"/>
              <a:t>8/3/2020</a:t>
            </a:fld>
            <a:endParaRPr lang="en-US"/>
          </a:p>
        </p:txBody>
      </p:sp>
      <p:sp>
        <p:nvSpPr>
          <p:cNvPr id="5" name="Footer Placeholder 4">
            <a:extLst>
              <a:ext uri="{FF2B5EF4-FFF2-40B4-BE49-F238E27FC236}">
                <a16:creationId xmlns:a16="http://schemas.microsoft.com/office/drawing/2014/main" id="{295089B2-DE72-41D7-A42D-6AED7DBB29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FC00ED-A883-4C43-A27A-17D8C88BC79D}"/>
              </a:ext>
            </a:extLst>
          </p:cNvPr>
          <p:cNvSpPr>
            <a:spLocks noGrp="1"/>
          </p:cNvSpPr>
          <p:nvPr>
            <p:ph type="sldNum" sz="quarter" idx="12"/>
          </p:nvPr>
        </p:nvSpPr>
        <p:spPr/>
        <p:txBody>
          <a:bodyPr/>
          <a:lstStyle/>
          <a:p>
            <a:fld id="{93C3A826-7116-4DE9-AA3C-67381207AB78}" type="slidenum">
              <a:rPr lang="en-US" smtClean="0"/>
              <a:t>‹#›</a:t>
            </a:fld>
            <a:endParaRPr lang="en-US"/>
          </a:p>
        </p:txBody>
      </p:sp>
    </p:spTree>
    <p:extLst>
      <p:ext uri="{BB962C8B-B14F-4D97-AF65-F5344CB8AC3E}">
        <p14:creationId xmlns:p14="http://schemas.microsoft.com/office/powerpoint/2010/main" val="909596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4CC5B-D952-4DFB-9550-23F22442D9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3A6811-B61E-4DA0-9FD8-605A33D349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3F59E2-C4B0-41A5-AB5E-A40589827A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405D54-6CC5-4FB1-A616-5A1B3CC3D5EF}"/>
              </a:ext>
            </a:extLst>
          </p:cNvPr>
          <p:cNvSpPr>
            <a:spLocks noGrp="1"/>
          </p:cNvSpPr>
          <p:nvPr>
            <p:ph type="dt" sz="half" idx="10"/>
          </p:nvPr>
        </p:nvSpPr>
        <p:spPr/>
        <p:txBody>
          <a:bodyPr/>
          <a:lstStyle/>
          <a:p>
            <a:fld id="{6D0A4ED7-A366-4A5C-92F7-5AF804D7938A}" type="datetimeFigureOut">
              <a:rPr lang="en-US" smtClean="0"/>
              <a:t>8/3/2020</a:t>
            </a:fld>
            <a:endParaRPr lang="en-US"/>
          </a:p>
        </p:txBody>
      </p:sp>
      <p:sp>
        <p:nvSpPr>
          <p:cNvPr id="6" name="Footer Placeholder 5">
            <a:extLst>
              <a:ext uri="{FF2B5EF4-FFF2-40B4-BE49-F238E27FC236}">
                <a16:creationId xmlns:a16="http://schemas.microsoft.com/office/drawing/2014/main" id="{F1E03C01-CA13-479C-A764-8A81A0AC08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7D788C-A4CF-49FA-A5D8-782BCEE33A30}"/>
              </a:ext>
            </a:extLst>
          </p:cNvPr>
          <p:cNvSpPr>
            <a:spLocks noGrp="1"/>
          </p:cNvSpPr>
          <p:nvPr>
            <p:ph type="sldNum" sz="quarter" idx="12"/>
          </p:nvPr>
        </p:nvSpPr>
        <p:spPr/>
        <p:txBody>
          <a:bodyPr/>
          <a:lstStyle/>
          <a:p>
            <a:fld id="{93C3A826-7116-4DE9-AA3C-67381207AB78}" type="slidenum">
              <a:rPr lang="en-US" smtClean="0"/>
              <a:t>‹#›</a:t>
            </a:fld>
            <a:endParaRPr lang="en-US"/>
          </a:p>
        </p:txBody>
      </p:sp>
    </p:spTree>
    <p:extLst>
      <p:ext uri="{BB962C8B-B14F-4D97-AF65-F5344CB8AC3E}">
        <p14:creationId xmlns:p14="http://schemas.microsoft.com/office/powerpoint/2010/main" val="2050974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A1B53-E537-4C75-93B4-79C7BC2146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86472C-C344-4768-8F08-A88FD24C67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9C32AC-A86A-4B96-A631-04AF4CB885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6E2656-07AA-4EB3-A697-E2A3A3115F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080495-BA6E-417E-8C7C-75193FF2AE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A46669-6DE3-4E1B-826C-D883D0ADF73D}"/>
              </a:ext>
            </a:extLst>
          </p:cNvPr>
          <p:cNvSpPr>
            <a:spLocks noGrp="1"/>
          </p:cNvSpPr>
          <p:nvPr>
            <p:ph type="dt" sz="half" idx="10"/>
          </p:nvPr>
        </p:nvSpPr>
        <p:spPr/>
        <p:txBody>
          <a:bodyPr/>
          <a:lstStyle/>
          <a:p>
            <a:fld id="{6D0A4ED7-A366-4A5C-92F7-5AF804D7938A}" type="datetimeFigureOut">
              <a:rPr lang="en-US" smtClean="0"/>
              <a:t>8/3/2020</a:t>
            </a:fld>
            <a:endParaRPr lang="en-US"/>
          </a:p>
        </p:txBody>
      </p:sp>
      <p:sp>
        <p:nvSpPr>
          <p:cNvPr id="8" name="Footer Placeholder 7">
            <a:extLst>
              <a:ext uri="{FF2B5EF4-FFF2-40B4-BE49-F238E27FC236}">
                <a16:creationId xmlns:a16="http://schemas.microsoft.com/office/drawing/2014/main" id="{761A2BCC-410E-449B-90C6-BE2009BCA9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6F0AE4F-E991-45DA-92E8-67A30114AC01}"/>
              </a:ext>
            </a:extLst>
          </p:cNvPr>
          <p:cNvSpPr>
            <a:spLocks noGrp="1"/>
          </p:cNvSpPr>
          <p:nvPr>
            <p:ph type="sldNum" sz="quarter" idx="12"/>
          </p:nvPr>
        </p:nvSpPr>
        <p:spPr/>
        <p:txBody>
          <a:bodyPr/>
          <a:lstStyle/>
          <a:p>
            <a:fld id="{93C3A826-7116-4DE9-AA3C-67381207AB78}" type="slidenum">
              <a:rPr lang="en-US" smtClean="0"/>
              <a:t>‹#›</a:t>
            </a:fld>
            <a:endParaRPr lang="en-US"/>
          </a:p>
        </p:txBody>
      </p:sp>
    </p:spTree>
    <p:extLst>
      <p:ext uri="{BB962C8B-B14F-4D97-AF65-F5344CB8AC3E}">
        <p14:creationId xmlns:p14="http://schemas.microsoft.com/office/powerpoint/2010/main" val="1266138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B31E6-DD33-4650-8719-97054C50A4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D4E404-0919-4C09-882F-FC8F9DE5CDA8}"/>
              </a:ext>
            </a:extLst>
          </p:cNvPr>
          <p:cNvSpPr>
            <a:spLocks noGrp="1"/>
          </p:cNvSpPr>
          <p:nvPr>
            <p:ph type="dt" sz="half" idx="10"/>
          </p:nvPr>
        </p:nvSpPr>
        <p:spPr/>
        <p:txBody>
          <a:bodyPr/>
          <a:lstStyle/>
          <a:p>
            <a:fld id="{6D0A4ED7-A366-4A5C-92F7-5AF804D7938A}" type="datetimeFigureOut">
              <a:rPr lang="en-US" smtClean="0"/>
              <a:t>8/3/2020</a:t>
            </a:fld>
            <a:endParaRPr lang="en-US"/>
          </a:p>
        </p:txBody>
      </p:sp>
      <p:sp>
        <p:nvSpPr>
          <p:cNvPr id="4" name="Footer Placeholder 3">
            <a:extLst>
              <a:ext uri="{FF2B5EF4-FFF2-40B4-BE49-F238E27FC236}">
                <a16:creationId xmlns:a16="http://schemas.microsoft.com/office/drawing/2014/main" id="{8BCECF9D-D71F-4587-A0F5-B6DDCF0000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E94702-9C6A-4AA3-8F82-9A60EECE99E9}"/>
              </a:ext>
            </a:extLst>
          </p:cNvPr>
          <p:cNvSpPr>
            <a:spLocks noGrp="1"/>
          </p:cNvSpPr>
          <p:nvPr>
            <p:ph type="sldNum" sz="quarter" idx="12"/>
          </p:nvPr>
        </p:nvSpPr>
        <p:spPr/>
        <p:txBody>
          <a:bodyPr/>
          <a:lstStyle/>
          <a:p>
            <a:fld id="{93C3A826-7116-4DE9-AA3C-67381207AB78}" type="slidenum">
              <a:rPr lang="en-US" smtClean="0"/>
              <a:t>‹#›</a:t>
            </a:fld>
            <a:endParaRPr lang="en-US"/>
          </a:p>
        </p:txBody>
      </p:sp>
    </p:spTree>
    <p:extLst>
      <p:ext uri="{BB962C8B-B14F-4D97-AF65-F5344CB8AC3E}">
        <p14:creationId xmlns:p14="http://schemas.microsoft.com/office/powerpoint/2010/main" val="3231711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85FDF2-2520-409C-8A2C-08F2C477DBEC}"/>
              </a:ext>
            </a:extLst>
          </p:cNvPr>
          <p:cNvSpPr>
            <a:spLocks noGrp="1"/>
          </p:cNvSpPr>
          <p:nvPr>
            <p:ph type="dt" sz="half" idx="10"/>
          </p:nvPr>
        </p:nvSpPr>
        <p:spPr/>
        <p:txBody>
          <a:bodyPr/>
          <a:lstStyle/>
          <a:p>
            <a:fld id="{6D0A4ED7-A366-4A5C-92F7-5AF804D7938A}" type="datetimeFigureOut">
              <a:rPr lang="en-US" smtClean="0"/>
              <a:t>8/3/2020</a:t>
            </a:fld>
            <a:endParaRPr lang="en-US"/>
          </a:p>
        </p:txBody>
      </p:sp>
      <p:sp>
        <p:nvSpPr>
          <p:cNvPr id="3" name="Footer Placeholder 2">
            <a:extLst>
              <a:ext uri="{FF2B5EF4-FFF2-40B4-BE49-F238E27FC236}">
                <a16:creationId xmlns:a16="http://schemas.microsoft.com/office/drawing/2014/main" id="{43AA916A-AB16-4EB1-8DB9-00D4F15B65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DB33E1-F864-4FFF-BE39-10C58C6BAFAE}"/>
              </a:ext>
            </a:extLst>
          </p:cNvPr>
          <p:cNvSpPr>
            <a:spLocks noGrp="1"/>
          </p:cNvSpPr>
          <p:nvPr>
            <p:ph type="sldNum" sz="quarter" idx="12"/>
          </p:nvPr>
        </p:nvSpPr>
        <p:spPr/>
        <p:txBody>
          <a:bodyPr/>
          <a:lstStyle/>
          <a:p>
            <a:fld id="{93C3A826-7116-4DE9-AA3C-67381207AB78}" type="slidenum">
              <a:rPr lang="en-US" smtClean="0"/>
              <a:t>‹#›</a:t>
            </a:fld>
            <a:endParaRPr lang="en-US"/>
          </a:p>
        </p:txBody>
      </p:sp>
    </p:spTree>
    <p:extLst>
      <p:ext uri="{BB962C8B-B14F-4D97-AF65-F5344CB8AC3E}">
        <p14:creationId xmlns:p14="http://schemas.microsoft.com/office/powerpoint/2010/main" val="3444654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68AA0-089E-4EBD-89FC-BD3793BF14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958CE1-3C97-43B8-860F-A00C58345A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1EEF26-E955-4CEB-800D-081F15E0E2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20D189-3BF0-4097-A6E0-8C8C950C24D1}"/>
              </a:ext>
            </a:extLst>
          </p:cNvPr>
          <p:cNvSpPr>
            <a:spLocks noGrp="1"/>
          </p:cNvSpPr>
          <p:nvPr>
            <p:ph type="dt" sz="half" idx="10"/>
          </p:nvPr>
        </p:nvSpPr>
        <p:spPr/>
        <p:txBody>
          <a:bodyPr/>
          <a:lstStyle/>
          <a:p>
            <a:fld id="{6D0A4ED7-A366-4A5C-92F7-5AF804D7938A}" type="datetimeFigureOut">
              <a:rPr lang="en-US" smtClean="0"/>
              <a:t>8/3/2020</a:t>
            </a:fld>
            <a:endParaRPr lang="en-US"/>
          </a:p>
        </p:txBody>
      </p:sp>
      <p:sp>
        <p:nvSpPr>
          <p:cNvPr id="6" name="Footer Placeholder 5">
            <a:extLst>
              <a:ext uri="{FF2B5EF4-FFF2-40B4-BE49-F238E27FC236}">
                <a16:creationId xmlns:a16="http://schemas.microsoft.com/office/drawing/2014/main" id="{177EC18F-132A-4B44-9719-6DA87D8E60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4928B4-5719-4C05-A128-E4B9DD1DDE06}"/>
              </a:ext>
            </a:extLst>
          </p:cNvPr>
          <p:cNvSpPr>
            <a:spLocks noGrp="1"/>
          </p:cNvSpPr>
          <p:nvPr>
            <p:ph type="sldNum" sz="quarter" idx="12"/>
          </p:nvPr>
        </p:nvSpPr>
        <p:spPr/>
        <p:txBody>
          <a:bodyPr/>
          <a:lstStyle/>
          <a:p>
            <a:fld id="{93C3A826-7116-4DE9-AA3C-67381207AB78}" type="slidenum">
              <a:rPr lang="en-US" smtClean="0"/>
              <a:t>‹#›</a:t>
            </a:fld>
            <a:endParaRPr lang="en-US"/>
          </a:p>
        </p:txBody>
      </p:sp>
    </p:spTree>
    <p:extLst>
      <p:ext uri="{BB962C8B-B14F-4D97-AF65-F5344CB8AC3E}">
        <p14:creationId xmlns:p14="http://schemas.microsoft.com/office/powerpoint/2010/main" val="2618274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D0580-366D-4264-8AB6-FFE13E1CE0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0C3DE5-D5AC-4D52-9E29-759BE77C98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517B96-9F05-4E6A-81F1-35A61CD6DA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37B0BD-204C-4977-9BDD-331F4164C9E0}"/>
              </a:ext>
            </a:extLst>
          </p:cNvPr>
          <p:cNvSpPr>
            <a:spLocks noGrp="1"/>
          </p:cNvSpPr>
          <p:nvPr>
            <p:ph type="dt" sz="half" idx="10"/>
          </p:nvPr>
        </p:nvSpPr>
        <p:spPr/>
        <p:txBody>
          <a:bodyPr/>
          <a:lstStyle/>
          <a:p>
            <a:fld id="{6D0A4ED7-A366-4A5C-92F7-5AF804D7938A}" type="datetimeFigureOut">
              <a:rPr lang="en-US" smtClean="0"/>
              <a:t>8/3/2020</a:t>
            </a:fld>
            <a:endParaRPr lang="en-US"/>
          </a:p>
        </p:txBody>
      </p:sp>
      <p:sp>
        <p:nvSpPr>
          <p:cNvPr id="6" name="Footer Placeholder 5">
            <a:extLst>
              <a:ext uri="{FF2B5EF4-FFF2-40B4-BE49-F238E27FC236}">
                <a16:creationId xmlns:a16="http://schemas.microsoft.com/office/drawing/2014/main" id="{1CA65BB6-8938-4B50-973E-2017F74E4D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03B7D5-C9C3-4CE3-AD1A-488EB80FD447}"/>
              </a:ext>
            </a:extLst>
          </p:cNvPr>
          <p:cNvSpPr>
            <a:spLocks noGrp="1"/>
          </p:cNvSpPr>
          <p:nvPr>
            <p:ph type="sldNum" sz="quarter" idx="12"/>
          </p:nvPr>
        </p:nvSpPr>
        <p:spPr/>
        <p:txBody>
          <a:bodyPr/>
          <a:lstStyle/>
          <a:p>
            <a:fld id="{93C3A826-7116-4DE9-AA3C-67381207AB78}" type="slidenum">
              <a:rPr lang="en-US" smtClean="0"/>
              <a:t>‹#›</a:t>
            </a:fld>
            <a:endParaRPr lang="en-US"/>
          </a:p>
        </p:txBody>
      </p:sp>
    </p:spTree>
    <p:extLst>
      <p:ext uri="{BB962C8B-B14F-4D97-AF65-F5344CB8AC3E}">
        <p14:creationId xmlns:p14="http://schemas.microsoft.com/office/powerpoint/2010/main" val="3241071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E0A824-4A62-4C5C-A246-65C0E147D1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D3658A-B75F-4752-9FAC-4EB65198FD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CFD93D-BD9B-477B-A5EB-9F0C24F26D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0A4ED7-A366-4A5C-92F7-5AF804D7938A}" type="datetimeFigureOut">
              <a:rPr lang="en-US" smtClean="0"/>
              <a:t>8/3/2020</a:t>
            </a:fld>
            <a:endParaRPr lang="en-US"/>
          </a:p>
        </p:txBody>
      </p:sp>
      <p:sp>
        <p:nvSpPr>
          <p:cNvPr id="5" name="Footer Placeholder 4">
            <a:extLst>
              <a:ext uri="{FF2B5EF4-FFF2-40B4-BE49-F238E27FC236}">
                <a16:creationId xmlns:a16="http://schemas.microsoft.com/office/drawing/2014/main" id="{B810ECCC-6C79-4CBC-A97F-2E71034872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8456ED-3D23-4709-A069-F5816E5A52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C3A826-7116-4DE9-AA3C-67381207AB78}" type="slidenum">
              <a:rPr lang="en-US" smtClean="0"/>
              <a:t>‹#›</a:t>
            </a:fld>
            <a:endParaRPr lang="en-US"/>
          </a:p>
        </p:txBody>
      </p:sp>
    </p:spTree>
    <p:extLst>
      <p:ext uri="{BB962C8B-B14F-4D97-AF65-F5344CB8AC3E}">
        <p14:creationId xmlns:p14="http://schemas.microsoft.com/office/powerpoint/2010/main" val="2115697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80FA6-95E8-44C8-95C5-58A72E4B71E4}"/>
              </a:ext>
            </a:extLst>
          </p:cNvPr>
          <p:cNvSpPr>
            <a:spLocks noGrp="1"/>
          </p:cNvSpPr>
          <p:nvPr>
            <p:ph type="ctrTitle"/>
          </p:nvPr>
        </p:nvSpPr>
        <p:spPr>
          <a:xfrm>
            <a:off x="1566203" y="534572"/>
            <a:ext cx="9144000" cy="1653028"/>
          </a:xfrm>
        </p:spPr>
        <p:txBody>
          <a:bodyPr>
            <a:normAutofit/>
          </a:bodyPr>
          <a:lstStyle/>
          <a:p>
            <a:r>
              <a:rPr lang="en-US" dirty="0"/>
              <a:t>Week 6</a:t>
            </a:r>
            <a:br>
              <a:rPr lang="en-US" dirty="0"/>
            </a:br>
            <a:r>
              <a:rPr lang="en-US" sz="4400" dirty="0"/>
              <a:t>Advice for applying Machine Learning</a:t>
            </a:r>
            <a:endParaRPr lang="en-US" dirty="0"/>
          </a:p>
        </p:txBody>
      </p:sp>
      <p:sp>
        <p:nvSpPr>
          <p:cNvPr id="3" name="Subtitle 2">
            <a:extLst>
              <a:ext uri="{FF2B5EF4-FFF2-40B4-BE49-F238E27FC236}">
                <a16:creationId xmlns:a16="http://schemas.microsoft.com/office/drawing/2014/main" id="{6AE91579-6DE8-43A5-B652-84DC3D9D0B3B}"/>
              </a:ext>
            </a:extLst>
          </p:cNvPr>
          <p:cNvSpPr>
            <a:spLocks noGrp="1"/>
          </p:cNvSpPr>
          <p:nvPr>
            <p:ph type="subTitle" idx="1"/>
          </p:nvPr>
        </p:nvSpPr>
        <p:spPr>
          <a:xfrm>
            <a:off x="576775" y="2434419"/>
            <a:ext cx="11099411" cy="3488079"/>
          </a:xfrm>
        </p:spPr>
        <p:txBody>
          <a:bodyPr>
            <a:normAutofit lnSpcReduction="10000"/>
          </a:bodyPr>
          <a:lstStyle/>
          <a:p>
            <a:r>
              <a:rPr lang="en-GB" dirty="0"/>
              <a:t>In Week 6, you will be learning about </a:t>
            </a:r>
            <a:r>
              <a:rPr lang="en-GB" b="1" dirty="0"/>
              <a:t>systematically improving your learning algorithm</a:t>
            </a:r>
            <a:r>
              <a:rPr lang="en-GB" dirty="0"/>
              <a:t>. The videos for this week will teach you </a:t>
            </a:r>
            <a:r>
              <a:rPr lang="en-GB" b="1" dirty="0"/>
              <a:t>how to tell </a:t>
            </a:r>
            <a:r>
              <a:rPr lang="en-GB" dirty="0"/>
              <a:t>when a learning algorithm is doing </a:t>
            </a:r>
            <a:r>
              <a:rPr lang="en-GB" b="1" dirty="0"/>
              <a:t>poorly</a:t>
            </a:r>
            <a:r>
              <a:rPr lang="en-GB" dirty="0"/>
              <a:t> and describe the </a:t>
            </a:r>
            <a:r>
              <a:rPr lang="en-GB" b="1" dirty="0"/>
              <a:t>'best practices' </a:t>
            </a:r>
            <a:r>
              <a:rPr lang="en-GB" dirty="0"/>
              <a:t>for how to </a:t>
            </a:r>
            <a:r>
              <a:rPr lang="en-GB" b="1" dirty="0"/>
              <a:t>'debug' your learning algorithm </a:t>
            </a:r>
            <a:r>
              <a:rPr lang="en-GB" dirty="0"/>
              <a:t>and go about </a:t>
            </a:r>
            <a:r>
              <a:rPr lang="en-GB" b="1" dirty="0"/>
              <a:t>improving its performance</a:t>
            </a:r>
            <a:r>
              <a:rPr lang="en-GB" dirty="0"/>
              <a:t>.</a:t>
            </a:r>
          </a:p>
          <a:p>
            <a:r>
              <a:rPr lang="en-GB" dirty="0"/>
              <a:t>We will also be covering </a:t>
            </a:r>
            <a:r>
              <a:rPr lang="en-GB" b="1" dirty="0"/>
              <a:t>machine learning system design</a:t>
            </a:r>
            <a:r>
              <a:rPr lang="en-GB" dirty="0"/>
              <a:t>. To </a:t>
            </a:r>
            <a:r>
              <a:rPr lang="en-GB" b="1" dirty="0"/>
              <a:t>optimize</a:t>
            </a:r>
            <a:r>
              <a:rPr lang="en-GB" dirty="0"/>
              <a:t> a machine learning algorithm, you’ll need to </a:t>
            </a:r>
            <a:r>
              <a:rPr lang="en-GB" b="1" dirty="0"/>
              <a:t>first</a:t>
            </a:r>
            <a:r>
              <a:rPr lang="en-GB" dirty="0"/>
              <a:t> understand where the </a:t>
            </a:r>
            <a:r>
              <a:rPr lang="en-GB" b="1" dirty="0"/>
              <a:t>biggest improvements </a:t>
            </a:r>
            <a:r>
              <a:rPr lang="en-GB" dirty="0"/>
              <a:t>can be made. In these lessons, we discuss how to </a:t>
            </a:r>
            <a:r>
              <a:rPr lang="en-GB" b="1" dirty="0"/>
              <a:t>understand the performance </a:t>
            </a:r>
            <a:r>
              <a:rPr lang="en-GB" dirty="0"/>
              <a:t>of a machine learning system with </a:t>
            </a:r>
            <a:r>
              <a:rPr lang="en-GB" b="1" dirty="0"/>
              <a:t>multiple parts</a:t>
            </a:r>
            <a:r>
              <a:rPr lang="en-GB" dirty="0"/>
              <a:t>, and also how to deal with </a:t>
            </a:r>
            <a:r>
              <a:rPr lang="en-GB" b="1" dirty="0"/>
              <a:t>skewed data</a:t>
            </a:r>
            <a:r>
              <a:rPr lang="en-GB" dirty="0"/>
              <a:t>.</a:t>
            </a:r>
          </a:p>
          <a:p>
            <a:r>
              <a:rPr lang="en-GB" dirty="0"/>
              <a:t>When you're applying machine learning to </a:t>
            </a:r>
            <a:r>
              <a:rPr lang="en-GB" b="1" dirty="0"/>
              <a:t>real problems</a:t>
            </a:r>
            <a:r>
              <a:rPr lang="en-GB" dirty="0"/>
              <a:t>, a solid grasp of this week's content will easily </a:t>
            </a:r>
            <a:r>
              <a:rPr lang="en-GB" b="1" dirty="0"/>
              <a:t>save you a large amount of work</a:t>
            </a:r>
          </a:p>
          <a:p>
            <a:pPr algn="just"/>
            <a:endParaRPr lang="en-US" dirty="0"/>
          </a:p>
        </p:txBody>
      </p:sp>
    </p:spTree>
    <p:extLst>
      <p:ext uri="{BB962C8B-B14F-4D97-AF65-F5344CB8AC3E}">
        <p14:creationId xmlns:p14="http://schemas.microsoft.com/office/powerpoint/2010/main" val="2509034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E6F7C-2115-43ED-90E3-F23D7B3A3884}"/>
              </a:ext>
            </a:extLst>
          </p:cNvPr>
          <p:cNvSpPr>
            <a:spLocks noGrp="1"/>
          </p:cNvSpPr>
          <p:nvPr>
            <p:ph type="title"/>
          </p:nvPr>
        </p:nvSpPr>
        <p:spPr>
          <a:xfrm>
            <a:off x="78544" y="69703"/>
            <a:ext cx="11878994" cy="549275"/>
          </a:xfrm>
        </p:spPr>
        <p:txBody>
          <a:bodyPr>
            <a:normAutofit fontScale="90000"/>
          </a:bodyPr>
          <a:lstStyle/>
          <a:p>
            <a:r>
              <a:rPr lang="en-US" dirty="0"/>
              <a:t>Learning curves: High bias vs high variance</a:t>
            </a:r>
          </a:p>
        </p:txBody>
      </p:sp>
      <p:sp>
        <p:nvSpPr>
          <p:cNvPr id="3" name="Content Placeholder 2">
            <a:extLst>
              <a:ext uri="{FF2B5EF4-FFF2-40B4-BE49-F238E27FC236}">
                <a16:creationId xmlns:a16="http://schemas.microsoft.com/office/drawing/2014/main" id="{5D243114-4357-422E-9E70-3960EB973A89}"/>
              </a:ext>
            </a:extLst>
          </p:cNvPr>
          <p:cNvSpPr>
            <a:spLocks noGrp="1"/>
          </p:cNvSpPr>
          <p:nvPr>
            <p:ph idx="1"/>
          </p:nvPr>
        </p:nvSpPr>
        <p:spPr>
          <a:xfrm>
            <a:off x="70340" y="636899"/>
            <a:ext cx="11901266" cy="6038217"/>
          </a:xfrm>
        </p:spPr>
        <p:txBody>
          <a:bodyPr>
            <a:normAutofit/>
          </a:bodyPr>
          <a:lstStyle/>
          <a:p>
            <a:pPr>
              <a:lnSpc>
                <a:spcPct val="100000"/>
              </a:lnSpc>
            </a:pPr>
            <a:r>
              <a:rPr lang="en-US" sz="2400" b="1" dirty="0" err="1"/>
              <a:t>Jtrain</a:t>
            </a:r>
            <a:r>
              <a:rPr lang="en-US" sz="2400" b="1" dirty="0"/>
              <a:t> and </a:t>
            </a:r>
            <a:r>
              <a:rPr lang="en-US" sz="2400" b="1" dirty="0" err="1"/>
              <a:t>Jcv</a:t>
            </a:r>
            <a:r>
              <a:rPr lang="en-US" sz="2400" b="1" dirty="0"/>
              <a:t> </a:t>
            </a:r>
            <a:r>
              <a:rPr lang="en-US" sz="2400" dirty="0"/>
              <a:t>vs N of </a:t>
            </a:r>
            <a:r>
              <a:rPr lang="en-US" sz="2400" b="1" dirty="0"/>
              <a:t>training samples </a:t>
            </a:r>
            <a:r>
              <a:rPr lang="en-US" sz="2400" dirty="0"/>
              <a:t>in </a:t>
            </a:r>
            <a:r>
              <a:rPr lang="en-US" sz="2400" b="1" dirty="0"/>
              <a:t>high bias </a:t>
            </a:r>
            <a:r>
              <a:rPr lang="en-US" sz="2400" dirty="0"/>
              <a:t>case</a:t>
            </a:r>
          </a:p>
          <a:p>
            <a:pPr>
              <a:lnSpc>
                <a:spcPct val="100000"/>
              </a:lnSpc>
            </a:pPr>
            <a:r>
              <a:rPr lang="en-US" sz="2400" dirty="0"/>
              <a:t>In this case, as we use </a:t>
            </a:r>
            <a:r>
              <a:rPr lang="en-US" sz="2400" b="1" dirty="0"/>
              <a:t>simple model</a:t>
            </a:r>
            <a:r>
              <a:rPr lang="en-US" sz="2400" dirty="0"/>
              <a:t>, after using</a:t>
            </a:r>
          </a:p>
          <a:p>
            <a:pPr marL="0" indent="0">
              <a:lnSpc>
                <a:spcPct val="100000"/>
              </a:lnSpc>
              <a:buNone/>
            </a:pPr>
            <a:r>
              <a:rPr lang="en-US" sz="2400" b="1" dirty="0"/>
              <a:t>Certain number </a:t>
            </a:r>
            <a:r>
              <a:rPr lang="en-US" sz="2400" dirty="0"/>
              <a:t>of training examples, we reach the </a:t>
            </a:r>
            <a:r>
              <a:rPr lang="en-US" sz="2400" b="1" dirty="0"/>
              <a:t>peak</a:t>
            </a:r>
          </a:p>
          <a:p>
            <a:pPr marL="0" indent="0">
              <a:lnSpc>
                <a:spcPct val="100000"/>
              </a:lnSpc>
              <a:buNone/>
            </a:pPr>
            <a:r>
              <a:rPr lang="en-US" sz="2400" dirty="0"/>
              <a:t>Of </a:t>
            </a:r>
            <a:r>
              <a:rPr lang="en-US" sz="2400" b="1" dirty="0"/>
              <a:t>performance</a:t>
            </a:r>
            <a:r>
              <a:rPr lang="en-US" sz="2400" dirty="0"/>
              <a:t> because we have so </a:t>
            </a:r>
            <a:r>
              <a:rPr lang="en-US" sz="2400" b="1" dirty="0"/>
              <a:t>few parameters</a:t>
            </a:r>
          </a:p>
          <a:p>
            <a:pPr>
              <a:lnSpc>
                <a:spcPct val="100000"/>
              </a:lnSpc>
            </a:pPr>
            <a:r>
              <a:rPr lang="en-US" sz="2400" dirty="0"/>
              <a:t>Here, both </a:t>
            </a:r>
            <a:r>
              <a:rPr lang="en-US" sz="2400" b="1" dirty="0"/>
              <a:t>plots flatten out </a:t>
            </a:r>
            <a:r>
              <a:rPr lang="en-US" sz="2400" dirty="0"/>
              <a:t>and for high bias case, we have </a:t>
            </a:r>
            <a:r>
              <a:rPr lang="en-US" sz="2400" b="1" dirty="0"/>
              <a:t>high error </a:t>
            </a:r>
            <a:r>
              <a:rPr lang="en-US" sz="2400" dirty="0"/>
              <a:t>for </a:t>
            </a:r>
            <a:r>
              <a:rPr lang="en-US" sz="2400" dirty="0" err="1"/>
              <a:t>Jtr</a:t>
            </a:r>
            <a:r>
              <a:rPr lang="en-US" sz="2400" dirty="0"/>
              <a:t>; </a:t>
            </a:r>
            <a:r>
              <a:rPr lang="en-US" sz="2400" dirty="0" err="1"/>
              <a:t>Jcv</a:t>
            </a:r>
            <a:endParaRPr lang="en-US" sz="2400" dirty="0"/>
          </a:p>
          <a:p>
            <a:pPr>
              <a:lnSpc>
                <a:spcPct val="100000"/>
              </a:lnSpc>
            </a:pPr>
            <a:r>
              <a:rPr lang="en-US" sz="2400" dirty="0"/>
              <a:t>So, </a:t>
            </a:r>
            <a:r>
              <a:rPr lang="en-US" sz="2400" b="1" dirty="0"/>
              <a:t>getting more data </a:t>
            </a:r>
            <a:r>
              <a:rPr lang="en-US" sz="2400" dirty="0"/>
              <a:t>will not help by itself, because parameters have already been established, they will change only slightly</a:t>
            </a:r>
          </a:p>
          <a:p>
            <a:pPr>
              <a:lnSpc>
                <a:spcPct val="100000"/>
              </a:lnSpc>
            </a:pPr>
            <a:r>
              <a:rPr lang="en-US" sz="2400" dirty="0"/>
              <a:t>In </a:t>
            </a:r>
            <a:r>
              <a:rPr lang="en-US" sz="2400" b="1" dirty="0"/>
              <a:t>high variance </a:t>
            </a:r>
            <a:r>
              <a:rPr lang="en-US" sz="2400" dirty="0"/>
              <a:t>setting, with increasing N samples</a:t>
            </a:r>
          </a:p>
          <a:p>
            <a:pPr marL="0" indent="0">
              <a:lnSpc>
                <a:spcPct val="100000"/>
              </a:lnSpc>
              <a:buNone/>
            </a:pPr>
            <a:r>
              <a:rPr lang="en-US" sz="2400" dirty="0"/>
              <a:t>Our </a:t>
            </a:r>
            <a:r>
              <a:rPr lang="en-US" sz="2400" b="1" dirty="0"/>
              <a:t>training error increases</a:t>
            </a:r>
            <a:r>
              <a:rPr lang="en-US" sz="2400" dirty="0"/>
              <a:t>, but overall it is </a:t>
            </a:r>
            <a:r>
              <a:rPr lang="en-US" sz="2400" b="1" dirty="0"/>
              <a:t>still low</a:t>
            </a:r>
          </a:p>
          <a:p>
            <a:pPr>
              <a:lnSpc>
                <a:spcPct val="100000"/>
              </a:lnSpc>
            </a:pPr>
            <a:r>
              <a:rPr lang="en-US" sz="2400" dirty="0"/>
              <a:t>In contrast, </a:t>
            </a:r>
            <a:r>
              <a:rPr lang="en-US" sz="2400" b="1" dirty="0" err="1"/>
              <a:t>Jcv</a:t>
            </a:r>
            <a:r>
              <a:rPr lang="en-US" sz="2400" dirty="0"/>
              <a:t> is </a:t>
            </a:r>
            <a:r>
              <a:rPr lang="en-US" sz="2400" b="1" dirty="0"/>
              <a:t>going down </a:t>
            </a:r>
            <a:r>
              <a:rPr lang="en-US" sz="2400" dirty="0"/>
              <a:t>but there is a </a:t>
            </a:r>
            <a:r>
              <a:rPr lang="en-US" sz="2400" b="1" dirty="0"/>
              <a:t>large gap </a:t>
            </a:r>
            <a:r>
              <a:rPr lang="en-US" sz="2400" dirty="0"/>
              <a:t>between </a:t>
            </a:r>
            <a:r>
              <a:rPr lang="en-US" sz="2400" dirty="0" err="1"/>
              <a:t>Jcv</a:t>
            </a:r>
            <a:r>
              <a:rPr lang="en-US" sz="2400" dirty="0"/>
              <a:t> and </a:t>
            </a:r>
            <a:r>
              <a:rPr lang="en-US" sz="2400" dirty="0" err="1"/>
              <a:t>Jtr</a:t>
            </a:r>
            <a:endParaRPr lang="en-US" sz="2400" dirty="0"/>
          </a:p>
          <a:p>
            <a:pPr>
              <a:lnSpc>
                <a:spcPct val="100000"/>
              </a:lnSpc>
            </a:pPr>
            <a:r>
              <a:rPr lang="en-US" sz="2400" dirty="0"/>
              <a:t>In </a:t>
            </a:r>
            <a:r>
              <a:rPr lang="en-US" sz="2400" b="1" dirty="0"/>
              <a:t>high variance</a:t>
            </a:r>
            <a:r>
              <a:rPr lang="en-US" sz="2400" dirty="0"/>
              <a:t>, setting (</a:t>
            </a:r>
            <a:r>
              <a:rPr lang="en-US" sz="2400" dirty="0" err="1"/>
              <a:t>Jcv</a:t>
            </a:r>
            <a:r>
              <a:rPr lang="en-US" sz="2400" dirty="0"/>
              <a:t>&gt;</a:t>
            </a:r>
            <a:r>
              <a:rPr lang="en-US" sz="2400" dirty="0" err="1"/>
              <a:t>Jtr</a:t>
            </a:r>
            <a:r>
              <a:rPr lang="en-US" sz="2400" dirty="0"/>
              <a:t>), </a:t>
            </a:r>
            <a:r>
              <a:rPr lang="en-US" sz="2400" b="1" dirty="0"/>
              <a:t>getting more data helps</a:t>
            </a:r>
          </a:p>
          <a:p>
            <a:pPr>
              <a:lnSpc>
                <a:spcPct val="100000"/>
              </a:lnSpc>
            </a:pPr>
            <a:r>
              <a:rPr lang="en-US" sz="2400" dirty="0"/>
              <a:t>So, when we want to </a:t>
            </a:r>
            <a:r>
              <a:rPr lang="en-US" sz="2400" b="1" dirty="0"/>
              <a:t>improve the performance </a:t>
            </a:r>
            <a:r>
              <a:rPr lang="en-US" sz="2400" dirty="0"/>
              <a:t>of algo, we </a:t>
            </a:r>
            <a:r>
              <a:rPr lang="en-US" sz="2400" b="1" dirty="0"/>
              <a:t>need to plot </a:t>
            </a:r>
            <a:r>
              <a:rPr lang="en-US" sz="2400" dirty="0"/>
              <a:t>these plots</a:t>
            </a:r>
          </a:p>
        </p:txBody>
      </p:sp>
      <p:pic>
        <p:nvPicPr>
          <p:cNvPr id="4" name="Picture 3">
            <a:extLst>
              <a:ext uri="{FF2B5EF4-FFF2-40B4-BE49-F238E27FC236}">
                <a16:creationId xmlns:a16="http://schemas.microsoft.com/office/drawing/2014/main" id="{64A85DF5-F447-4FEA-BC01-C3A1CEBB4411}"/>
              </a:ext>
            </a:extLst>
          </p:cNvPr>
          <p:cNvPicPr>
            <a:picLocks noChangeAspect="1"/>
          </p:cNvPicPr>
          <p:nvPr/>
        </p:nvPicPr>
        <p:blipFill>
          <a:blip r:embed="rId2"/>
          <a:stretch>
            <a:fillRect/>
          </a:stretch>
        </p:blipFill>
        <p:spPr>
          <a:xfrm>
            <a:off x="8117057" y="559117"/>
            <a:ext cx="3892061" cy="2101385"/>
          </a:xfrm>
          <a:prstGeom prst="rect">
            <a:avLst/>
          </a:prstGeom>
          <a:ln>
            <a:solidFill>
              <a:schemeClr val="tx1"/>
            </a:solidFill>
          </a:ln>
        </p:spPr>
      </p:pic>
      <p:pic>
        <p:nvPicPr>
          <p:cNvPr id="6" name="Picture 5">
            <a:extLst>
              <a:ext uri="{FF2B5EF4-FFF2-40B4-BE49-F238E27FC236}">
                <a16:creationId xmlns:a16="http://schemas.microsoft.com/office/drawing/2014/main" id="{0AC77B8F-8681-462A-B240-9D6DFF66826A}"/>
              </a:ext>
            </a:extLst>
          </p:cNvPr>
          <p:cNvPicPr>
            <a:picLocks noChangeAspect="1"/>
          </p:cNvPicPr>
          <p:nvPr/>
        </p:nvPicPr>
        <p:blipFill>
          <a:blip r:embed="rId3"/>
          <a:stretch>
            <a:fillRect/>
          </a:stretch>
        </p:blipFill>
        <p:spPr>
          <a:xfrm>
            <a:off x="6938304" y="3490401"/>
            <a:ext cx="2290104" cy="1518637"/>
          </a:xfrm>
          <a:prstGeom prst="rect">
            <a:avLst/>
          </a:prstGeom>
          <a:ln>
            <a:solidFill>
              <a:schemeClr val="tx1"/>
            </a:solidFill>
          </a:ln>
        </p:spPr>
      </p:pic>
      <p:pic>
        <p:nvPicPr>
          <p:cNvPr id="7" name="Picture 6">
            <a:extLst>
              <a:ext uri="{FF2B5EF4-FFF2-40B4-BE49-F238E27FC236}">
                <a16:creationId xmlns:a16="http://schemas.microsoft.com/office/drawing/2014/main" id="{3F06460E-2741-4CDD-ABAC-28316D95830F}"/>
              </a:ext>
            </a:extLst>
          </p:cNvPr>
          <p:cNvPicPr>
            <a:picLocks noChangeAspect="1"/>
          </p:cNvPicPr>
          <p:nvPr/>
        </p:nvPicPr>
        <p:blipFill>
          <a:blip r:embed="rId4"/>
          <a:stretch>
            <a:fillRect/>
          </a:stretch>
        </p:blipFill>
        <p:spPr>
          <a:xfrm>
            <a:off x="9355015" y="3504685"/>
            <a:ext cx="2780713" cy="1519549"/>
          </a:xfrm>
          <a:prstGeom prst="rect">
            <a:avLst/>
          </a:prstGeom>
          <a:ln>
            <a:solidFill>
              <a:schemeClr val="tx1"/>
            </a:solidFill>
          </a:ln>
        </p:spPr>
      </p:pic>
    </p:spTree>
    <p:extLst>
      <p:ext uri="{BB962C8B-B14F-4D97-AF65-F5344CB8AC3E}">
        <p14:creationId xmlns:p14="http://schemas.microsoft.com/office/powerpoint/2010/main" val="3972530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E6F7C-2115-43ED-90E3-F23D7B3A3884}"/>
              </a:ext>
            </a:extLst>
          </p:cNvPr>
          <p:cNvSpPr>
            <a:spLocks noGrp="1"/>
          </p:cNvSpPr>
          <p:nvPr>
            <p:ph type="title"/>
          </p:nvPr>
        </p:nvSpPr>
        <p:spPr>
          <a:xfrm>
            <a:off x="78544" y="69703"/>
            <a:ext cx="11878994" cy="549275"/>
          </a:xfrm>
        </p:spPr>
        <p:txBody>
          <a:bodyPr>
            <a:normAutofit fontScale="90000"/>
          </a:bodyPr>
          <a:lstStyle/>
          <a:p>
            <a:r>
              <a:rPr lang="en-US" dirty="0"/>
              <a:t>Deciding what to do next</a:t>
            </a:r>
          </a:p>
        </p:txBody>
      </p:sp>
      <p:sp>
        <p:nvSpPr>
          <p:cNvPr id="3" name="Content Placeholder 2">
            <a:extLst>
              <a:ext uri="{FF2B5EF4-FFF2-40B4-BE49-F238E27FC236}">
                <a16:creationId xmlns:a16="http://schemas.microsoft.com/office/drawing/2014/main" id="{5D243114-4357-422E-9E70-3960EB973A89}"/>
              </a:ext>
            </a:extLst>
          </p:cNvPr>
          <p:cNvSpPr>
            <a:spLocks noGrp="1"/>
          </p:cNvSpPr>
          <p:nvPr>
            <p:ph idx="1"/>
          </p:nvPr>
        </p:nvSpPr>
        <p:spPr>
          <a:xfrm>
            <a:off x="56271" y="615799"/>
            <a:ext cx="11943471" cy="6108558"/>
          </a:xfrm>
        </p:spPr>
        <p:txBody>
          <a:bodyPr>
            <a:normAutofit/>
          </a:bodyPr>
          <a:lstStyle/>
          <a:p>
            <a:r>
              <a:rPr lang="en-US" sz="2500" dirty="0"/>
              <a:t>Getting more training examples works for </a:t>
            </a:r>
            <a:r>
              <a:rPr lang="en-US" sz="2500" b="1" dirty="0"/>
              <a:t>high variance </a:t>
            </a:r>
            <a:r>
              <a:rPr lang="en-US" sz="2500" dirty="0"/>
              <a:t>case (make good use of complexity of our model</a:t>
            </a:r>
          </a:p>
          <a:p>
            <a:r>
              <a:rPr lang="en-US" sz="2500" dirty="0"/>
              <a:t>Try </a:t>
            </a:r>
            <a:r>
              <a:rPr lang="en-US" sz="2500" b="1" dirty="0"/>
              <a:t>smaller sets of features- </a:t>
            </a:r>
            <a:r>
              <a:rPr lang="en-US" sz="2500" dirty="0"/>
              <a:t> we have more parameters than needed for given size of training data, so we overfit- fixes </a:t>
            </a:r>
            <a:r>
              <a:rPr lang="en-US" sz="2500" b="1" dirty="0"/>
              <a:t>high variance </a:t>
            </a:r>
            <a:r>
              <a:rPr lang="en-US" sz="2500" dirty="0"/>
              <a:t>problem</a:t>
            </a:r>
          </a:p>
          <a:p>
            <a:r>
              <a:rPr lang="en-US" sz="2500" dirty="0"/>
              <a:t>Try getting </a:t>
            </a:r>
            <a:r>
              <a:rPr lang="en-US" sz="2500" b="1" dirty="0"/>
              <a:t>additional features- </a:t>
            </a:r>
            <a:r>
              <a:rPr lang="en-US" sz="2500" dirty="0"/>
              <a:t>with given number of parameters/complexity we do not do well, so we decide to increase complexity – fixes </a:t>
            </a:r>
            <a:r>
              <a:rPr lang="en-US" sz="2500" b="1" dirty="0"/>
              <a:t>high bias </a:t>
            </a:r>
            <a:r>
              <a:rPr lang="en-US" sz="2500" dirty="0"/>
              <a:t>problem</a:t>
            </a:r>
          </a:p>
          <a:p>
            <a:r>
              <a:rPr lang="en-US" sz="2500" dirty="0"/>
              <a:t>Try adding </a:t>
            </a:r>
            <a:r>
              <a:rPr lang="en-US" sz="2500" b="1" dirty="0"/>
              <a:t>polynomial features- </a:t>
            </a:r>
            <a:r>
              <a:rPr lang="en-US" sz="2500" dirty="0"/>
              <a:t>same as above- fixes </a:t>
            </a:r>
            <a:r>
              <a:rPr lang="en-US" sz="2500" b="1" dirty="0"/>
              <a:t>high bias </a:t>
            </a:r>
            <a:r>
              <a:rPr lang="en-US" sz="2500" dirty="0"/>
              <a:t>problem</a:t>
            </a:r>
          </a:p>
          <a:p>
            <a:r>
              <a:rPr lang="en-US" sz="2500" dirty="0"/>
              <a:t>Try to decrease </a:t>
            </a:r>
            <a:r>
              <a:rPr lang="en-US" sz="2500" dirty="0" err="1"/>
              <a:t>lyamda</a:t>
            </a:r>
            <a:r>
              <a:rPr lang="en-US" sz="2500" dirty="0"/>
              <a:t>- (high </a:t>
            </a:r>
            <a:r>
              <a:rPr lang="en-US" sz="2500" dirty="0" err="1"/>
              <a:t>lyamda</a:t>
            </a:r>
            <a:r>
              <a:rPr lang="en-US" sz="2500" dirty="0"/>
              <a:t>-underfit)- so it means increasing complexity- fixes high bias problem; trying to increase </a:t>
            </a:r>
            <a:r>
              <a:rPr lang="en-US" sz="2500" dirty="0" err="1"/>
              <a:t>lyamda</a:t>
            </a:r>
            <a:r>
              <a:rPr lang="en-US" sz="2500" dirty="0"/>
              <a:t>- fixes high variance problem</a:t>
            </a:r>
          </a:p>
          <a:p>
            <a:r>
              <a:rPr lang="en-US" sz="2500" dirty="0"/>
              <a:t>This discussion is also relevant to choosing the complexity of neural nets: 1) small network (low N of hidden layers and units) – has fewer parameters, computational cheaper but prone to underfitting; 2) large network (high N of layers and units) – has higher N of parameters, computationally more expensive, prone to overfitting (we may use regularization).</a:t>
            </a:r>
          </a:p>
          <a:p>
            <a:r>
              <a:rPr lang="en-US" sz="2500" dirty="0"/>
              <a:t>We can decide on complexity of neural net (N of units/layers) by making </a:t>
            </a:r>
            <a:r>
              <a:rPr lang="en-US" sz="2500" dirty="0" err="1"/>
              <a:t>diag</a:t>
            </a:r>
            <a:r>
              <a:rPr lang="en-US" sz="2500" dirty="0"/>
              <a:t> plots or </a:t>
            </a:r>
            <a:r>
              <a:rPr lang="en-US" sz="2500" dirty="0" err="1"/>
              <a:t>Jcv</a:t>
            </a:r>
            <a:endParaRPr lang="en-US" sz="2500" dirty="0"/>
          </a:p>
          <a:p>
            <a:endParaRPr lang="en-US" sz="2600" dirty="0"/>
          </a:p>
          <a:p>
            <a:endParaRPr lang="en-US" sz="2600" dirty="0"/>
          </a:p>
          <a:p>
            <a:endParaRPr lang="en-US" sz="2600" dirty="0"/>
          </a:p>
        </p:txBody>
      </p:sp>
    </p:spTree>
    <p:extLst>
      <p:ext uri="{BB962C8B-B14F-4D97-AF65-F5344CB8AC3E}">
        <p14:creationId xmlns:p14="http://schemas.microsoft.com/office/powerpoint/2010/main" val="4060673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E6F7C-2115-43ED-90E3-F23D7B3A3884}"/>
              </a:ext>
            </a:extLst>
          </p:cNvPr>
          <p:cNvSpPr>
            <a:spLocks noGrp="1"/>
          </p:cNvSpPr>
          <p:nvPr>
            <p:ph type="title"/>
          </p:nvPr>
        </p:nvSpPr>
        <p:spPr>
          <a:xfrm>
            <a:off x="78544" y="69703"/>
            <a:ext cx="11878994" cy="549275"/>
          </a:xfrm>
        </p:spPr>
        <p:txBody>
          <a:bodyPr>
            <a:normAutofit fontScale="90000"/>
          </a:bodyPr>
          <a:lstStyle/>
          <a:p>
            <a:r>
              <a:rPr lang="en-US" dirty="0"/>
              <a:t>Takeaways from programming assignment</a:t>
            </a:r>
          </a:p>
        </p:txBody>
      </p:sp>
      <p:sp>
        <p:nvSpPr>
          <p:cNvPr id="3" name="Content Placeholder 2">
            <a:extLst>
              <a:ext uri="{FF2B5EF4-FFF2-40B4-BE49-F238E27FC236}">
                <a16:creationId xmlns:a16="http://schemas.microsoft.com/office/drawing/2014/main" id="{5D243114-4357-422E-9E70-3960EB973A89}"/>
              </a:ext>
            </a:extLst>
          </p:cNvPr>
          <p:cNvSpPr>
            <a:spLocks noGrp="1"/>
          </p:cNvSpPr>
          <p:nvPr>
            <p:ph idx="1"/>
          </p:nvPr>
        </p:nvSpPr>
        <p:spPr>
          <a:xfrm>
            <a:off x="56271" y="700207"/>
            <a:ext cx="11887199" cy="6038217"/>
          </a:xfrm>
        </p:spPr>
        <p:txBody>
          <a:bodyPr>
            <a:normAutofit fontScale="92500"/>
          </a:bodyPr>
          <a:lstStyle/>
          <a:p>
            <a:r>
              <a:rPr lang="en-GB" dirty="0"/>
              <a:t>However, </a:t>
            </a:r>
            <a:r>
              <a:rPr lang="en-GB" b="1" dirty="0"/>
              <a:t>for the cross validation </a:t>
            </a:r>
            <a:r>
              <a:rPr lang="en-GB" dirty="0" err="1"/>
              <a:t>error,you</a:t>
            </a:r>
            <a:r>
              <a:rPr lang="en-GB" dirty="0"/>
              <a:t> should compute it over the entire cross validation set.</a:t>
            </a:r>
          </a:p>
          <a:p>
            <a:r>
              <a:rPr lang="en-GB" sz="2600" dirty="0"/>
              <a:t>In learning curve so, as function of m, but for calculating cross validation error we use all the data, but for </a:t>
            </a:r>
            <a:r>
              <a:rPr lang="en-GB" sz="2600" b="1" dirty="0"/>
              <a:t>training error only m </a:t>
            </a:r>
            <a:r>
              <a:rPr lang="en-GB" sz="2600" dirty="0"/>
              <a:t>at each step</a:t>
            </a:r>
          </a:p>
          <a:p>
            <a:r>
              <a:rPr lang="en-GB" sz="2600" dirty="0"/>
              <a:t>Think about how regular works, why do we compute </a:t>
            </a:r>
            <a:r>
              <a:rPr lang="en-GB" sz="2600" dirty="0" err="1"/>
              <a:t>Jtrain</a:t>
            </a:r>
            <a:r>
              <a:rPr lang="en-GB" sz="2600" dirty="0"/>
              <a:t> without regularization term</a:t>
            </a:r>
          </a:p>
          <a:p>
            <a:r>
              <a:rPr lang="en-GB" sz="2600" dirty="0"/>
              <a:t>Procedure for plotting learning curve is the following: 1) </a:t>
            </a:r>
            <a:r>
              <a:rPr lang="en-GB" sz="2600" b="1" dirty="0"/>
              <a:t>find (train) theta </a:t>
            </a:r>
            <a:r>
              <a:rPr lang="en-GB" sz="2600" dirty="0"/>
              <a:t>based on i training samples and lambda 2) Use that theta to compute training and validation errors (lambda=0)</a:t>
            </a:r>
          </a:p>
          <a:p>
            <a:r>
              <a:rPr lang="en-GB" sz="2600" dirty="0" err="1"/>
              <a:t>Lyamda</a:t>
            </a:r>
            <a:r>
              <a:rPr lang="en-GB" sz="2600" dirty="0"/>
              <a:t> is the key for finding optimal model (not overfit, not underfit)</a:t>
            </a:r>
          </a:p>
          <a:p>
            <a:r>
              <a:rPr lang="en-GB" sz="2600" dirty="0"/>
              <a:t>Automated method for finding </a:t>
            </a:r>
            <a:r>
              <a:rPr lang="en-GB" sz="2600" dirty="0" err="1"/>
              <a:t>lyamda</a:t>
            </a:r>
            <a:r>
              <a:rPr lang="en-GB" sz="2600" dirty="0"/>
              <a:t> (computing train and cross valid error as function of </a:t>
            </a:r>
            <a:r>
              <a:rPr lang="en-GB" sz="2600" dirty="0" err="1"/>
              <a:t>lyamda</a:t>
            </a:r>
            <a:r>
              <a:rPr lang="en-GB" sz="2600" dirty="0"/>
              <a:t>)</a:t>
            </a:r>
          </a:p>
          <a:p>
            <a:r>
              <a:rPr lang="en-GB" dirty="0"/>
              <a:t>However, to get a </a:t>
            </a:r>
            <a:r>
              <a:rPr lang="en-GB" b="1" dirty="0"/>
              <a:t>better indication of the model's performance </a:t>
            </a:r>
            <a:r>
              <a:rPr lang="en-GB" dirty="0"/>
              <a:t>in the real world, it is important to evaluate the </a:t>
            </a:r>
            <a:r>
              <a:rPr lang="en-GB" b="1" dirty="0"/>
              <a:t>final model </a:t>
            </a:r>
            <a:r>
              <a:rPr lang="en-GB" dirty="0"/>
              <a:t>on a </a:t>
            </a:r>
            <a:r>
              <a:rPr lang="en-GB" b="1" dirty="0"/>
              <a:t>test set </a:t>
            </a:r>
            <a:r>
              <a:rPr lang="en-GB" dirty="0"/>
              <a:t>that was not used in any part of training (that is, it was neither used to select the </a:t>
            </a:r>
            <a:r>
              <a:rPr lang="en-GB" dirty="0" err="1"/>
              <a:t>lyamda</a:t>
            </a:r>
            <a:r>
              <a:rPr lang="en-GB" dirty="0"/>
              <a:t>  parameters, nor to learn the model parameters theta ).</a:t>
            </a:r>
            <a:endParaRPr lang="en-US" sz="2600" dirty="0"/>
          </a:p>
        </p:txBody>
      </p:sp>
    </p:spTree>
    <p:extLst>
      <p:ext uri="{BB962C8B-B14F-4D97-AF65-F5344CB8AC3E}">
        <p14:creationId xmlns:p14="http://schemas.microsoft.com/office/powerpoint/2010/main" val="1900878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E6F7C-2115-43ED-90E3-F23D7B3A3884}"/>
              </a:ext>
            </a:extLst>
          </p:cNvPr>
          <p:cNvSpPr>
            <a:spLocks noGrp="1"/>
          </p:cNvSpPr>
          <p:nvPr>
            <p:ph type="title"/>
          </p:nvPr>
        </p:nvSpPr>
        <p:spPr>
          <a:xfrm>
            <a:off x="2343445" y="2320533"/>
            <a:ext cx="8587154" cy="549275"/>
          </a:xfrm>
        </p:spPr>
        <p:txBody>
          <a:bodyPr>
            <a:normAutofit fontScale="90000"/>
          </a:bodyPr>
          <a:lstStyle/>
          <a:p>
            <a:r>
              <a:rPr lang="az-Latn-AZ" b="1" dirty="0"/>
              <a:t>Machine Learning System Design</a:t>
            </a:r>
            <a:endParaRPr lang="en-US" b="1" dirty="0"/>
          </a:p>
        </p:txBody>
      </p:sp>
      <p:sp>
        <p:nvSpPr>
          <p:cNvPr id="5" name="Content Placeholder 4">
            <a:extLst>
              <a:ext uri="{FF2B5EF4-FFF2-40B4-BE49-F238E27FC236}">
                <a16:creationId xmlns:a16="http://schemas.microsoft.com/office/drawing/2014/main" id="{118A9C86-C3D6-4324-85CD-CA6A5B678B32}"/>
              </a:ext>
            </a:extLst>
          </p:cNvPr>
          <p:cNvSpPr>
            <a:spLocks noGrp="1"/>
          </p:cNvSpPr>
          <p:nvPr>
            <p:ph idx="1"/>
          </p:nvPr>
        </p:nvSpPr>
        <p:spPr>
          <a:xfrm>
            <a:off x="880402" y="3108959"/>
            <a:ext cx="10515600" cy="1787843"/>
          </a:xfrm>
        </p:spPr>
        <p:txBody>
          <a:bodyPr>
            <a:normAutofit fontScale="92500"/>
          </a:bodyPr>
          <a:lstStyle/>
          <a:p>
            <a:r>
              <a:rPr lang="en-GB" dirty="0"/>
              <a:t>To </a:t>
            </a:r>
            <a:r>
              <a:rPr lang="en-GB" b="1" dirty="0"/>
              <a:t>optimize</a:t>
            </a:r>
            <a:r>
              <a:rPr lang="en-GB" dirty="0"/>
              <a:t> a machine learning algorithm, you’ll need to </a:t>
            </a:r>
            <a:r>
              <a:rPr lang="en-GB" b="1" dirty="0"/>
              <a:t>first understand </a:t>
            </a:r>
            <a:r>
              <a:rPr lang="en-GB" dirty="0"/>
              <a:t>where the </a:t>
            </a:r>
            <a:r>
              <a:rPr lang="en-GB" b="1" dirty="0"/>
              <a:t>biggest improvements </a:t>
            </a:r>
            <a:r>
              <a:rPr lang="en-GB" dirty="0"/>
              <a:t>can be made. In this module, we discuss </a:t>
            </a:r>
            <a:r>
              <a:rPr lang="en-GB" b="1" dirty="0"/>
              <a:t>how to understand the performance </a:t>
            </a:r>
            <a:r>
              <a:rPr lang="en-GB" dirty="0"/>
              <a:t>of a </a:t>
            </a:r>
            <a:r>
              <a:rPr lang="en-GB" b="1" dirty="0"/>
              <a:t>machine learning system </a:t>
            </a:r>
            <a:r>
              <a:rPr lang="en-GB" dirty="0"/>
              <a:t>with </a:t>
            </a:r>
            <a:r>
              <a:rPr lang="en-GB" b="1" dirty="0"/>
              <a:t>multiple parts</a:t>
            </a:r>
            <a:r>
              <a:rPr lang="en-GB" dirty="0"/>
              <a:t>, and also how to deal with </a:t>
            </a:r>
            <a:r>
              <a:rPr lang="en-GB" b="1" dirty="0"/>
              <a:t>skewed data.</a:t>
            </a:r>
            <a:endParaRPr lang="en-US" b="1" dirty="0"/>
          </a:p>
        </p:txBody>
      </p:sp>
    </p:spTree>
    <p:extLst>
      <p:ext uri="{BB962C8B-B14F-4D97-AF65-F5344CB8AC3E}">
        <p14:creationId xmlns:p14="http://schemas.microsoft.com/office/powerpoint/2010/main" val="1089444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E6F7C-2115-43ED-90E3-F23D7B3A3884}"/>
              </a:ext>
            </a:extLst>
          </p:cNvPr>
          <p:cNvSpPr>
            <a:spLocks noGrp="1"/>
          </p:cNvSpPr>
          <p:nvPr>
            <p:ph type="title"/>
          </p:nvPr>
        </p:nvSpPr>
        <p:spPr>
          <a:xfrm>
            <a:off x="78544" y="69703"/>
            <a:ext cx="11878994" cy="549275"/>
          </a:xfrm>
        </p:spPr>
        <p:txBody>
          <a:bodyPr>
            <a:normAutofit fontScale="90000"/>
          </a:bodyPr>
          <a:lstStyle/>
          <a:p>
            <a:r>
              <a:rPr lang="az-Latn-AZ" dirty="0"/>
              <a:t>Prioritizing </a:t>
            </a:r>
            <a:r>
              <a:rPr lang="en-GB" dirty="0"/>
              <a:t>what to work on</a:t>
            </a:r>
            <a:endParaRPr lang="en-US" dirty="0"/>
          </a:p>
        </p:txBody>
      </p:sp>
      <p:sp>
        <p:nvSpPr>
          <p:cNvPr id="3" name="Content Placeholder 2">
            <a:extLst>
              <a:ext uri="{FF2B5EF4-FFF2-40B4-BE49-F238E27FC236}">
                <a16:creationId xmlns:a16="http://schemas.microsoft.com/office/drawing/2014/main" id="{5D243114-4357-422E-9E70-3960EB973A89}"/>
              </a:ext>
            </a:extLst>
          </p:cNvPr>
          <p:cNvSpPr>
            <a:spLocks noGrp="1"/>
          </p:cNvSpPr>
          <p:nvPr>
            <p:ph idx="1"/>
          </p:nvPr>
        </p:nvSpPr>
        <p:spPr>
          <a:xfrm>
            <a:off x="56271" y="700207"/>
            <a:ext cx="11887199" cy="6038217"/>
          </a:xfrm>
        </p:spPr>
        <p:txBody>
          <a:bodyPr>
            <a:normAutofit/>
          </a:bodyPr>
          <a:lstStyle/>
          <a:p>
            <a:r>
              <a:rPr lang="en-GB" sz="2600" dirty="0"/>
              <a:t>L</a:t>
            </a:r>
            <a:r>
              <a:rPr lang="en-US" sz="2600" dirty="0" err="1"/>
              <a:t>et’s</a:t>
            </a:r>
            <a:r>
              <a:rPr lang="en-US" sz="2600" dirty="0"/>
              <a:t> say we have labeled training set of spam vs non-spam emails (y=1;0)</a:t>
            </a:r>
          </a:p>
          <a:p>
            <a:r>
              <a:rPr lang="en-US" sz="2600" dirty="0"/>
              <a:t>How do we build a spam classifier? It is a supervised problem</a:t>
            </a:r>
          </a:p>
          <a:p>
            <a:r>
              <a:rPr lang="en-GB" dirty="0"/>
              <a:t>Given a data set of emails, we could </a:t>
            </a:r>
            <a:r>
              <a:rPr lang="en-GB" b="1" dirty="0"/>
              <a:t>construct a vector for each email.</a:t>
            </a:r>
          </a:p>
          <a:p>
            <a:r>
              <a:rPr lang="en-GB" b="1" dirty="0"/>
              <a:t>Each entry </a:t>
            </a:r>
            <a:r>
              <a:rPr lang="en-GB" dirty="0"/>
              <a:t>in this vector represents a </a:t>
            </a:r>
            <a:r>
              <a:rPr lang="en-GB" b="1" dirty="0"/>
              <a:t>word</a:t>
            </a:r>
            <a:endParaRPr lang="en-US" sz="2600" b="1" dirty="0"/>
          </a:p>
          <a:p>
            <a:r>
              <a:rPr lang="en-US" sz="2600" dirty="0"/>
              <a:t>We need to come up with feature vector (X)  and label (y).</a:t>
            </a:r>
          </a:p>
          <a:p>
            <a:r>
              <a:rPr lang="en-US" sz="2600" dirty="0"/>
              <a:t>Features can be 100 words that are indicative of spam or not spam (deal(1), buy(1), discount(1), Andrew(0), not(0).</a:t>
            </a:r>
          </a:p>
          <a:p>
            <a:r>
              <a:rPr lang="en-US" sz="2600" dirty="0"/>
              <a:t>Value of feature for vector for particular email gets 1 if the word is present, 0 </a:t>
            </a:r>
            <a:r>
              <a:rPr lang="en-US" sz="2600" dirty="0" err="1"/>
              <a:t>otherw</a:t>
            </a:r>
            <a:endParaRPr lang="en-US" sz="2600" dirty="0"/>
          </a:p>
          <a:p>
            <a:r>
              <a:rPr lang="en-US" sz="2600" dirty="0"/>
              <a:t>In practice the </a:t>
            </a:r>
            <a:r>
              <a:rPr lang="en-US" sz="2600" b="1" dirty="0"/>
              <a:t>feature vector </a:t>
            </a:r>
            <a:r>
              <a:rPr lang="en-US" sz="2600" dirty="0"/>
              <a:t>is much </a:t>
            </a:r>
            <a:r>
              <a:rPr lang="en-US" sz="2600" b="1" dirty="0"/>
              <a:t>bigger</a:t>
            </a:r>
            <a:r>
              <a:rPr lang="en-US" sz="2600" dirty="0"/>
              <a:t> (10 000 to 50 000)</a:t>
            </a:r>
          </a:p>
          <a:p>
            <a:pPr marL="0" indent="0">
              <a:buNone/>
            </a:pPr>
            <a:r>
              <a:rPr lang="en-US" sz="2600" dirty="0"/>
              <a:t>And we </a:t>
            </a:r>
            <a:r>
              <a:rPr lang="en-US" sz="2600" b="1" dirty="0"/>
              <a:t>do not</a:t>
            </a:r>
            <a:r>
              <a:rPr lang="en-US" sz="2600" dirty="0"/>
              <a:t> pick words </a:t>
            </a:r>
            <a:r>
              <a:rPr lang="en-US" sz="2600" b="1" dirty="0"/>
              <a:t>manually</a:t>
            </a:r>
            <a:r>
              <a:rPr lang="en-US" sz="2600" dirty="0"/>
              <a:t> but take </a:t>
            </a:r>
            <a:r>
              <a:rPr lang="en-US" sz="2600" b="1" dirty="0"/>
              <a:t>most frequently </a:t>
            </a:r>
            <a:r>
              <a:rPr lang="en-US" sz="2600" dirty="0"/>
              <a:t>occurring</a:t>
            </a:r>
          </a:p>
          <a:p>
            <a:pPr marL="0" indent="0">
              <a:buNone/>
            </a:pPr>
            <a:r>
              <a:rPr lang="en-US" sz="2600" dirty="0"/>
              <a:t>ones</a:t>
            </a:r>
          </a:p>
          <a:p>
            <a:endParaRPr lang="en-US" sz="2600" dirty="0"/>
          </a:p>
          <a:p>
            <a:endParaRPr lang="en-US" sz="2600" dirty="0"/>
          </a:p>
          <a:p>
            <a:endParaRPr lang="en-US" sz="2600" dirty="0"/>
          </a:p>
        </p:txBody>
      </p:sp>
      <p:pic>
        <p:nvPicPr>
          <p:cNvPr id="5" name="Picture 4">
            <a:extLst>
              <a:ext uri="{FF2B5EF4-FFF2-40B4-BE49-F238E27FC236}">
                <a16:creationId xmlns:a16="http://schemas.microsoft.com/office/drawing/2014/main" id="{F2B61101-30A6-4CFE-921F-73483E42E9C1}"/>
              </a:ext>
            </a:extLst>
          </p:cNvPr>
          <p:cNvPicPr>
            <a:picLocks noChangeAspect="1"/>
          </p:cNvPicPr>
          <p:nvPr/>
        </p:nvPicPr>
        <p:blipFill>
          <a:blip r:embed="rId3"/>
          <a:stretch>
            <a:fillRect/>
          </a:stretch>
        </p:blipFill>
        <p:spPr>
          <a:xfrm>
            <a:off x="9818881" y="5025167"/>
            <a:ext cx="2373119" cy="1518433"/>
          </a:xfrm>
          <a:prstGeom prst="rect">
            <a:avLst/>
          </a:prstGeom>
          <a:ln>
            <a:solidFill>
              <a:schemeClr val="tx1"/>
            </a:solidFill>
          </a:ln>
        </p:spPr>
      </p:pic>
    </p:spTree>
    <p:extLst>
      <p:ext uri="{BB962C8B-B14F-4D97-AF65-F5344CB8AC3E}">
        <p14:creationId xmlns:p14="http://schemas.microsoft.com/office/powerpoint/2010/main" val="1774621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E6F7C-2115-43ED-90E3-F23D7B3A3884}"/>
              </a:ext>
            </a:extLst>
          </p:cNvPr>
          <p:cNvSpPr>
            <a:spLocks noGrp="1"/>
          </p:cNvSpPr>
          <p:nvPr>
            <p:ph type="title"/>
          </p:nvPr>
        </p:nvSpPr>
        <p:spPr>
          <a:xfrm>
            <a:off x="78544" y="69703"/>
            <a:ext cx="11878994" cy="549275"/>
          </a:xfrm>
        </p:spPr>
        <p:txBody>
          <a:bodyPr>
            <a:normAutofit fontScale="90000"/>
          </a:bodyPr>
          <a:lstStyle/>
          <a:p>
            <a:r>
              <a:rPr lang="en-GB" dirty="0"/>
              <a:t>W</a:t>
            </a:r>
            <a:r>
              <a:rPr lang="en-US" dirty="0" err="1"/>
              <a:t>ays</a:t>
            </a:r>
            <a:r>
              <a:rPr lang="en-US" dirty="0"/>
              <a:t> to improve the performance of spam classifier</a:t>
            </a:r>
          </a:p>
        </p:txBody>
      </p:sp>
      <p:sp>
        <p:nvSpPr>
          <p:cNvPr id="3" name="Content Placeholder 2">
            <a:extLst>
              <a:ext uri="{FF2B5EF4-FFF2-40B4-BE49-F238E27FC236}">
                <a16:creationId xmlns:a16="http://schemas.microsoft.com/office/drawing/2014/main" id="{5D243114-4357-422E-9E70-3960EB973A89}"/>
              </a:ext>
            </a:extLst>
          </p:cNvPr>
          <p:cNvSpPr>
            <a:spLocks noGrp="1"/>
          </p:cNvSpPr>
          <p:nvPr>
            <p:ph idx="1"/>
          </p:nvPr>
        </p:nvSpPr>
        <p:spPr>
          <a:xfrm>
            <a:off x="56271" y="700207"/>
            <a:ext cx="11887199" cy="6038217"/>
          </a:xfrm>
        </p:spPr>
        <p:txBody>
          <a:bodyPr>
            <a:normAutofit/>
          </a:bodyPr>
          <a:lstStyle/>
          <a:p>
            <a:pPr marL="514350" indent="-514350">
              <a:buAutoNum type="arabicParenR"/>
            </a:pPr>
            <a:r>
              <a:rPr lang="en-GB" sz="2600" b="1" dirty="0"/>
              <a:t>Collect lots of data </a:t>
            </a:r>
            <a:r>
              <a:rPr lang="en-GB" sz="2600" dirty="0"/>
              <a:t>(honeypot project)</a:t>
            </a:r>
          </a:p>
          <a:p>
            <a:pPr marL="514350" indent="-514350">
              <a:buAutoNum type="arabicParenR"/>
            </a:pPr>
            <a:r>
              <a:rPr lang="en-GB" sz="2600" dirty="0"/>
              <a:t>Develop </a:t>
            </a:r>
            <a:r>
              <a:rPr lang="en-GB" sz="2600" b="1" dirty="0"/>
              <a:t>sophisticated features </a:t>
            </a:r>
            <a:r>
              <a:rPr lang="en-GB" sz="2600" dirty="0"/>
              <a:t>based on </a:t>
            </a:r>
            <a:r>
              <a:rPr lang="en-GB" sz="2600" b="1" dirty="0"/>
              <a:t>email routing information </a:t>
            </a:r>
            <a:r>
              <a:rPr lang="en-GB" sz="2600" dirty="0"/>
              <a:t>(from email header)</a:t>
            </a:r>
          </a:p>
          <a:p>
            <a:pPr marL="514350" indent="-514350">
              <a:buAutoNum type="arabicParenR"/>
            </a:pPr>
            <a:r>
              <a:rPr lang="en-GB" sz="2600" dirty="0"/>
              <a:t>Develop </a:t>
            </a:r>
            <a:r>
              <a:rPr lang="en-GB" sz="2600" b="1" dirty="0"/>
              <a:t>sophisticated features </a:t>
            </a:r>
            <a:r>
              <a:rPr lang="en-GB" sz="2600" dirty="0"/>
              <a:t>for </a:t>
            </a:r>
            <a:r>
              <a:rPr lang="en-GB" sz="2600" b="1" dirty="0"/>
              <a:t>message body </a:t>
            </a:r>
            <a:r>
              <a:rPr lang="en-GB" sz="2600" dirty="0"/>
              <a:t>(should discount and discounts be treated as the same word?</a:t>
            </a:r>
          </a:p>
          <a:p>
            <a:pPr marL="514350" indent="-514350">
              <a:buAutoNum type="arabicParenR"/>
            </a:pPr>
            <a:r>
              <a:rPr lang="en-GB" sz="2600" dirty="0"/>
              <a:t>Develop </a:t>
            </a:r>
            <a:r>
              <a:rPr lang="en-GB" sz="2600" b="1" dirty="0"/>
              <a:t>sophisticated algorithm </a:t>
            </a:r>
            <a:r>
              <a:rPr lang="en-GB" sz="2600" dirty="0"/>
              <a:t>to </a:t>
            </a:r>
            <a:r>
              <a:rPr lang="en-GB" sz="2600" b="1" dirty="0"/>
              <a:t>detect misspellings </a:t>
            </a:r>
            <a:r>
              <a:rPr lang="en-GB" sz="2600" dirty="0"/>
              <a:t>(e.g. m0rtgage, med1icine)</a:t>
            </a:r>
          </a:p>
          <a:p>
            <a:r>
              <a:rPr lang="en-GB" dirty="0"/>
              <a:t>It is </a:t>
            </a:r>
            <a:r>
              <a:rPr lang="en-GB" b="1" dirty="0"/>
              <a:t>difficult</a:t>
            </a:r>
            <a:r>
              <a:rPr lang="en-GB" dirty="0"/>
              <a:t> to tell </a:t>
            </a:r>
            <a:r>
              <a:rPr lang="en-GB" b="1" dirty="0"/>
              <a:t>which of the options </a:t>
            </a:r>
            <a:r>
              <a:rPr lang="en-GB" dirty="0"/>
              <a:t>will be </a:t>
            </a:r>
            <a:r>
              <a:rPr lang="en-GB" b="1" dirty="0"/>
              <a:t>most</a:t>
            </a:r>
            <a:r>
              <a:rPr lang="en-GB" dirty="0"/>
              <a:t> helpful.</a:t>
            </a:r>
            <a:endParaRPr lang="en-US" sz="2600" dirty="0"/>
          </a:p>
        </p:txBody>
      </p:sp>
    </p:spTree>
    <p:extLst>
      <p:ext uri="{BB962C8B-B14F-4D97-AF65-F5344CB8AC3E}">
        <p14:creationId xmlns:p14="http://schemas.microsoft.com/office/powerpoint/2010/main" val="2935270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E6F7C-2115-43ED-90E3-F23D7B3A3884}"/>
              </a:ext>
            </a:extLst>
          </p:cNvPr>
          <p:cNvSpPr>
            <a:spLocks noGrp="1"/>
          </p:cNvSpPr>
          <p:nvPr>
            <p:ph type="title"/>
          </p:nvPr>
        </p:nvSpPr>
        <p:spPr>
          <a:xfrm>
            <a:off x="191088" y="168179"/>
            <a:ext cx="11878994" cy="549275"/>
          </a:xfrm>
        </p:spPr>
        <p:txBody>
          <a:bodyPr>
            <a:noAutofit/>
          </a:bodyPr>
          <a:lstStyle/>
          <a:p>
            <a:r>
              <a:rPr lang="en-GB" sz="3200" b="1" dirty="0"/>
              <a:t>E</a:t>
            </a:r>
            <a:r>
              <a:rPr lang="en-US" sz="3200" b="1" dirty="0" err="1"/>
              <a:t>rror</a:t>
            </a:r>
            <a:r>
              <a:rPr lang="en-US" sz="3200" b="1" dirty="0"/>
              <a:t> analysis- systematic way of choosing the curse of action to improve the performance of model</a:t>
            </a:r>
          </a:p>
        </p:txBody>
      </p:sp>
      <p:sp>
        <p:nvSpPr>
          <p:cNvPr id="3" name="Content Placeholder 2">
            <a:extLst>
              <a:ext uri="{FF2B5EF4-FFF2-40B4-BE49-F238E27FC236}">
                <a16:creationId xmlns:a16="http://schemas.microsoft.com/office/drawing/2014/main" id="{5D243114-4357-422E-9E70-3960EB973A89}"/>
              </a:ext>
            </a:extLst>
          </p:cNvPr>
          <p:cNvSpPr>
            <a:spLocks noGrp="1"/>
          </p:cNvSpPr>
          <p:nvPr>
            <p:ph idx="1"/>
          </p:nvPr>
        </p:nvSpPr>
        <p:spPr>
          <a:xfrm>
            <a:off x="56271" y="858129"/>
            <a:ext cx="11887199" cy="5880295"/>
          </a:xfrm>
        </p:spPr>
        <p:txBody>
          <a:bodyPr>
            <a:normAutofit/>
          </a:bodyPr>
          <a:lstStyle/>
          <a:p>
            <a:pPr marL="0" indent="0">
              <a:buNone/>
            </a:pPr>
            <a:r>
              <a:rPr lang="en-GB" sz="2600" dirty="0"/>
              <a:t>Recommended approach for building a ML model or application</a:t>
            </a:r>
          </a:p>
          <a:p>
            <a:pPr marL="0" indent="0">
              <a:buNone/>
            </a:pPr>
            <a:r>
              <a:rPr lang="en-GB" sz="2600" dirty="0"/>
              <a:t>1) Start with a simple algorithm that you can implement quickly (in a day or 2). </a:t>
            </a:r>
            <a:r>
              <a:rPr lang="en-GB" sz="2600" b="1" dirty="0"/>
              <a:t>Implement it </a:t>
            </a:r>
            <a:r>
              <a:rPr lang="en-GB" sz="2600" dirty="0"/>
              <a:t>and </a:t>
            </a:r>
            <a:r>
              <a:rPr lang="en-GB" sz="2600" b="1" dirty="0"/>
              <a:t>test it </a:t>
            </a:r>
            <a:r>
              <a:rPr lang="en-GB" sz="2600" dirty="0"/>
              <a:t>on your cross-validation data</a:t>
            </a:r>
          </a:p>
          <a:p>
            <a:pPr marL="0" indent="0">
              <a:buNone/>
            </a:pPr>
            <a:r>
              <a:rPr lang="en-US" sz="2600" b="1" dirty="0"/>
              <a:t>2) Plot learning curves </a:t>
            </a:r>
            <a:r>
              <a:rPr lang="en-US" sz="2600" dirty="0"/>
              <a:t>to decide if </a:t>
            </a:r>
            <a:r>
              <a:rPr lang="en-US" sz="2600" b="1" dirty="0"/>
              <a:t>more data</a:t>
            </a:r>
            <a:r>
              <a:rPr lang="en-US" sz="2600" dirty="0"/>
              <a:t>, </a:t>
            </a:r>
            <a:r>
              <a:rPr lang="en-US" sz="2600" b="1" dirty="0"/>
              <a:t>more features</a:t>
            </a:r>
            <a:r>
              <a:rPr lang="en-US" sz="2600" dirty="0"/>
              <a:t>, </a:t>
            </a:r>
            <a:r>
              <a:rPr lang="en-US" sz="2600" dirty="0" err="1"/>
              <a:t>etc</a:t>
            </a:r>
            <a:r>
              <a:rPr lang="en-US" sz="2600" dirty="0"/>
              <a:t> will likely to help.</a:t>
            </a:r>
          </a:p>
          <a:p>
            <a:r>
              <a:rPr lang="en-US" sz="2600" dirty="0"/>
              <a:t>So, it is </a:t>
            </a:r>
            <a:r>
              <a:rPr lang="en-US" sz="2600" b="1" dirty="0"/>
              <a:t>hard to tell in advance </a:t>
            </a:r>
            <a:r>
              <a:rPr lang="en-US" sz="2600" dirty="0"/>
              <a:t>what is needed for a </a:t>
            </a:r>
            <a:r>
              <a:rPr lang="en-US" sz="2600" b="1" dirty="0"/>
              <a:t>good model</a:t>
            </a:r>
            <a:r>
              <a:rPr lang="en-US" sz="2600" dirty="0"/>
              <a:t>, to decide on this we need to first </a:t>
            </a:r>
            <a:r>
              <a:rPr lang="en-US" sz="2600" b="1" dirty="0"/>
              <a:t>implement something simple </a:t>
            </a:r>
            <a:r>
              <a:rPr lang="en-US" sz="2600" dirty="0"/>
              <a:t>and then see (let evidence guide our decisions)</a:t>
            </a:r>
          </a:p>
          <a:p>
            <a:pPr marL="0" indent="0">
              <a:buNone/>
            </a:pPr>
            <a:r>
              <a:rPr lang="en-US" sz="2600" dirty="0"/>
              <a:t>3) One useful thing to do is </a:t>
            </a:r>
            <a:r>
              <a:rPr lang="en-US" sz="2600" b="1" dirty="0"/>
              <a:t>error analysis: manually</a:t>
            </a:r>
            <a:r>
              <a:rPr lang="en-US" sz="2600" dirty="0"/>
              <a:t> examine the examples (in cross validation set) that your </a:t>
            </a:r>
            <a:r>
              <a:rPr lang="en-US" sz="2600" b="1" dirty="0"/>
              <a:t>algo made errors </a:t>
            </a:r>
            <a:r>
              <a:rPr lang="en-US" sz="2600" dirty="0"/>
              <a:t>on and see if you can </a:t>
            </a:r>
            <a:r>
              <a:rPr lang="en-US" sz="2600" b="1" dirty="0"/>
              <a:t>spot</a:t>
            </a:r>
            <a:r>
              <a:rPr lang="en-US" sz="2600" dirty="0"/>
              <a:t> any </a:t>
            </a:r>
            <a:r>
              <a:rPr lang="en-US" sz="2600" b="1" dirty="0"/>
              <a:t>systematic</a:t>
            </a:r>
            <a:r>
              <a:rPr lang="en-US" sz="2600" dirty="0"/>
              <a:t> </a:t>
            </a:r>
            <a:r>
              <a:rPr lang="en-US" sz="2600" b="1" dirty="0"/>
              <a:t>trend</a:t>
            </a:r>
            <a:r>
              <a:rPr lang="en-US" sz="2600" dirty="0"/>
              <a:t> in what </a:t>
            </a:r>
            <a:r>
              <a:rPr lang="en-US" sz="2600" b="1" dirty="0"/>
              <a:t>type of examples </a:t>
            </a:r>
            <a:r>
              <a:rPr lang="en-US" sz="2600" dirty="0"/>
              <a:t>it is making </a:t>
            </a:r>
            <a:r>
              <a:rPr lang="en-US" sz="2600" b="1" dirty="0"/>
              <a:t>errors</a:t>
            </a:r>
            <a:r>
              <a:rPr lang="en-US" sz="2600" dirty="0"/>
              <a:t> on</a:t>
            </a:r>
          </a:p>
          <a:p>
            <a:r>
              <a:rPr lang="en-US" sz="2600" b="1" dirty="0"/>
              <a:t>This </a:t>
            </a:r>
            <a:r>
              <a:rPr lang="en-US" sz="2600" dirty="0"/>
              <a:t>can give an </a:t>
            </a:r>
            <a:r>
              <a:rPr lang="en-US" sz="2600" b="1" dirty="0"/>
              <a:t>inspiration</a:t>
            </a:r>
            <a:r>
              <a:rPr lang="en-US" sz="2600" dirty="0"/>
              <a:t> with </a:t>
            </a:r>
            <a:r>
              <a:rPr lang="en-US" sz="2600" b="1" dirty="0"/>
              <a:t>coming up </a:t>
            </a:r>
            <a:r>
              <a:rPr lang="en-US" sz="2600" dirty="0"/>
              <a:t>with </a:t>
            </a:r>
            <a:r>
              <a:rPr lang="en-US" sz="2600" b="1" dirty="0"/>
              <a:t>new features or just any other new ideas</a:t>
            </a:r>
          </a:p>
          <a:p>
            <a:pPr marL="0" indent="0">
              <a:buNone/>
            </a:pPr>
            <a:endParaRPr lang="en-US" sz="2600" b="1" dirty="0"/>
          </a:p>
          <a:p>
            <a:endParaRPr lang="en-US" sz="2600" dirty="0"/>
          </a:p>
        </p:txBody>
      </p:sp>
    </p:spTree>
    <p:extLst>
      <p:ext uri="{BB962C8B-B14F-4D97-AF65-F5344CB8AC3E}">
        <p14:creationId xmlns:p14="http://schemas.microsoft.com/office/powerpoint/2010/main" val="2231516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E6F7C-2115-43ED-90E3-F23D7B3A3884}"/>
              </a:ext>
            </a:extLst>
          </p:cNvPr>
          <p:cNvSpPr>
            <a:spLocks noGrp="1"/>
          </p:cNvSpPr>
          <p:nvPr>
            <p:ph type="title"/>
          </p:nvPr>
        </p:nvSpPr>
        <p:spPr>
          <a:xfrm>
            <a:off x="78544" y="69703"/>
            <a:ext cx="11878994" cy="549275"/>
          </a:xfrm>
        </p:spPr>
        <p:txBody>
          <a:bodyPr>
            <a:normAutofit fontScale="90000"/>
          </a:bodyPr>
          <a:lstStyle/>
          <a:p>
            <a:r>
              <a:rPr lang="en-US" dirty="0"/>
              <a:t>Error analysis</a:t>
            </a:r>
          </a:p>
        </p:txBody>
      </p:sp>
      <p:sp>
        <p:nvSpPr>
          <p:cNvPr id="3" name="Content Placeholder 2">
            <a:extLst>
              <a:ext uri="{FF2B5EF4-FFF2-40B4-BE49-F238E27FC236}">
                <a16:creationId xmlns:a16="http://schemas.microsoft.com/office/drawing/2014/main" id="{5D243114-4357-422E-9E70-3960EB973A89}"/>
              </a:ext>
            </a:extLst>
          </p:cNvPr>
          <p:cNvSpPr>
            <a:spLocks noGrp="1"/>
          </p:cNvSpPr>
          <p:nvPr>
            <p:ph idx="1"/>
          </p:nvPr>
        </p:nvSpPr>
        <p:spPr>
          <a:xfrm>
            <a:off x="70339" y="700207"/>
            <a:ext cx="11887199" cy="6038217"/>
          </a:xfrm>
        </p:spPr>
        <p:txBody>
          <a:bodyPr>
            <a:normAutofit/>
          </a:bodyPr>
          <a:lstStyle/>
          <a:p>
            <a:r>
              <a:rPr lang="en-US" sz="2500" dirty="0"/>
              <a:t>Say from </a:t>
            </a:r>
            <a:r>
              <a:rPr lang="en-US" sz="2500" b="1" dirty="0"/>
              <a:t>500 training examples </a:t>
            </a:r>
            <a:r>
              <a:rPr lang="en-US" sz="2500" dirty="0"/>
              <a:t>in cross validation set, algorithm </a:t>
            </a:r>
            <a:r>
              <a:rPr lang="en-US" sz="2500" b="1" dirty="0"/>
              <a:t>misclassifies 100 emails</a:t>
            </a:r>
            <a:r>
              <a:rPr lang="en-US" sz="2500" dirty="0"/>
              <a:t>. We can then </a:t>
            </a:r>
            <a:r>
              <a:rPr lang="en-US" sz="2500" b="1" dirty="0"/>
              <a:t>manually</a:t>
            </a:r>
            <a:r>
              <a:rPr lang="en-US" sz="2500" dirty="0"/>
              <a:t> examine the 100 errors and categorize them based on:</a:t>
            </a:r>
          </a:p>
          <a:p>
            <a:pPr marL="514350" indent="-514350">
              <a:buAutoNum type="arabicParenR"/>
            </a:pPr>
            <a:r>
              <a:rPr lang="en-US" sz="2500" dirty="0"/>
              <a:t>What </a:t>
            </a:r>
            <a:r>
              <a:rPr lang="en-US" sz="2500" b="1" dirty="0"/>
              <a:t>type of email </a:t>
            </a:r>
            <a:r>
              <a:rPr lang="en-US" sz="2500" dirty="0"/>
              <a:t>it is (pharma, replica, steal passwords). Say </a:t>
            </a:r>
            <a:r>
              <a:rPr lang="en-US" sz="2500" b="1" dirty="0"/>
              <a:t>most</a:t>
            </a:r>
            <a:r>
              <a:rPr lang="en-US" sz="2500" dirty="0"/>
              <a:t> of 100 misclassified emails that are aimed at </a:t>
            </a:r>
            <a:r>
              <a:rPr lang="en-US" sz="2500" b="1" dirty="0"/>
              <a:t>stealing passwords</a:t>
            </a:r>
            <a:r>
              <a:rPr lang="en-US" sz="2500" dirty="0"/>
              <a:t>, then we can analyze carefully those emails to see may be we can come up with </a:t>
            </a:r>
            <a:r>
              <a:rPr lang="en-US" sz="2500" b="1" dirty="0"/>
              <a:t>new set of features</a:t>
            </a:r>
            <a:r>
              <a:rPr lang="en-US" sz="2500" dirty="0"/>
              <a:t>, so that to improve the performance of our algorithm</a:t>
            </a:r>
          </a:p>
          <a:p>
            <a:pPr marL="514350" indent="-514350">
              <a:buAutoNum type="arabicParenR"/>
            </a:pPr>
            <a:r>
              <a:rPr lang="en-US" sz="2500" dirty="0"/>
              <a:t>What </a:t>
            </a:r>
            <a:r>
              <a:rPr lang="en-US" sz="2500" b="1" dirty="0"/>
              <a:t>cues (features) </a:t>
            </a:r>
            <a:r>
              <a:rPr lang="en-US" sz="2500" dirty="0"/>
              <a:t>you think would have </a:t>
            </a:r>
            <a:r>
              <a:rPr lang="en-US" sz="2500" b="1" dirty="0"/>
              <a:t>helped the algorithm </a:t>
            </a:r>
            <a:r>
              <a:rPr lang="en-US" sz="2500" dirty="0"/>
              <a:t>classify them </a:t>
            </a:r>
            <a:r>
              <a:rPr lang="en-US" sz="2500" b="1" dirty="0"/>
              <a:t>correctly</a:t>
            </a:r>
            <a:r>
              <a:rPr lang="en-US" sz="2500" dirty="0"/>
              <a:t> (for example most of correctly classified emails were detected with the help of </a:t>
            </a:r>
            <a:r>
              <a:rPr lang="en-US" sz="2500" b="1" dirty="0"/>
              <a:t>feature on unusual email routing</a:t>
            </a:r>
            <a:r>
              <a:rPr lang="en-US" sz="2500" dirty="0"/>
              <a:t>. Then we can spend more time on this cue to </a:t>
            </a:r>
            <a:r>
              <a:rPr lang="en-US" sz="2500" b="1" dirty="0"/>
              <a:t>optimize this feature detection </a:t>
            </a:r>
            <a:r>
              <a:rPr lang="en-US" sz="2500" dirty="0"/>
              <a:t>or come up with more sophisticated and detailed features to detect them.</a:t>
            </a:r>
          </a:p>
          <a:p>
            <a:pPr marL="514350" indent="-514350">
              <a:buAutoNum type="arabicParenR"/>
            </a:pPr>
            <a:r>
              <a:rPr lang="en-US" sz="2500" dirty="0"/>
              <a:t>We can also try some approaches like ana vs Ana whether to group as one these words or different. We can try them separately and see results on cross valid error.</a:t>
            </a:r>
          </a:p>
          <a:p>
            <a:r>
              <a:rPr lang="en-GB" sz="2700" dirty="0"/>
              <a:t>Hence, we should try </a:t>
            </a:r>
            <a:r>
              <a:rPr lang="en-GB" sz="2700" b="1" dirty="0"/>
              <a:t>new things</a:t>
            </a:r>
            <a:r>
              <a:rPr lang="en-GB" sz="2700" dirty="0"/>
              <a:t>, get a </a:t>
            </a:r>
            <a:r>
              <a:rPr lang="en-GB" sz="2700" b="1" dirty="0"/>
              <a:t>numerical value </a:t>
            </a:r>
            <a:r>
              <a:rPr lang="en-GB" sz="2700" dirty="0"/>
              <a:t>for our </a:t>
            </a:r>
            <a:r>
              <a:rPr lang="en-GB" sz="2700" b="1" dirty="0"/>
              <a:t>error rate</a:t>
            </a:r>
            <a:r>
              <a:rPr lang="en-GB" sz="2700" dirty="0"/>
              <a:t>, and based </a:t>
            </a:r>
            <a:r>
              <a:rPr lang="en-GB" sz="2700" b="1" dirty="0"/>
              <a:t>on our result </a:t>
            </a:r>
            <a:r>
              <a:rPr lang="en-GB" sz="2700" dirty="0"/>
              <a:t>decide whether we want to </a:t>
            </a:r>
            <a:r>
              <a:rPr lang="en-GB" sz="2700" b="1" dirty="0"/>
              <a:t>keep the new feature or not</a:t>
            </a:r>
            <a:r>
              <a:rPr lang="en-GB" sz="2700" dirty="0"/>
              <a:t>.</a:t>
            </a:r>
            <a:endParaRPr lang="en-US" sz="2700" dirty="0"/>
          </a:p>
        </p:txBody>
      </p:sp>
    </p:spTree>
    <p:extLst>
      <p:ext uri="{BB962C8B-B14F-4D97-AF65-F5344CB8AC3E}">
        <p14:creationId xmlns:p14="http://schemas.microsoft.com/office/powerpoint/2010/main" val="3253396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E6F7C-2115-43ED-90E3-F23D7B3A3884}"/>
              </a:ext>
            </a:extLst>
          </p:cNvPr>
          <p:cNvSpPr>
            <a:spLocks noGrp="1"/>
          </p:cNvSpPr>
          <p:nvPr>
            <p:ph type="title"/>
          </p:nvPr>
        </p:nvSpPr>
        <p:spPr>
          <a:xfrm>
            <a:off x="78544" y="69703"/>
            <a:ext cx="11878994" cy="549275"/>
          </a:xfrm>
        </p:spPr>
        <p:txBody>
          <a:bodyPr>
            <a:normAutofit fontScale="90000"/>
          </a:bodyPr>
          <a:lstStyle/>
          <a:p>
            <a:r>
              <a:rPr lang="en-US" dirty="0"/>
              <a:t>Error metrics for skewed classes</a:t>
            </a:r>
          </a:p>
        </p:txBody>
      </p:sp>
      <p:sp>
        <p:nvSpPr>
          <p:cNvPr id="3" name="Content Placeholder 2">
            <a:extLst>
              <a:ext uri="{FF2B5EF4-FFF2-40B4-BE49-F238E27FC236}">
                <a16:creationId xmlns:a16="http://schemas.microsoft.com/office/drawing/2014/main" id="{5D243114-4357-422E-9E70-3960EB973A89}"/>
              </a:ext>
            </a:extLst>
          </p:cNvPr>
          <p:cNvSpPr>
            <a:spLocks noGrp="1"/>
          </p:cNvSpPr>
          <p:nvPr>
            <p:ph idx="1"/>
          </p:nvPr>
        </p:nvSpPr>
        <p:spPr>
          <a:xfrm>
            <a:off x="56271" y="559529"/>
            <a:ext cx="11887199" cy="6178896"/>
          </a:xfrm>
        </p:spPr>
        <p:txBody>
          <a:bodyPr>
            <a:normAutofit/>
          </a:bodyPr>
          <a:lstStyle/>
          <a:p>
            <a:r>
              <a:rPr lang="en-US" sz="2600" dirty="0"/>
              <a:t>In skewed classes setting, coming up with </a:t>
            </a:r>
            <a:r>
              <a:rPr lang="en-US" sz="2600" b="1" dirty="0"/>
              <a:t>error metrics is tricky</a:t>
            </a:r>
          </a:p>
          <a:p>
            <a:r>
              <a:rPr lang="en-US" sz="2600" dirty="0"/>
              <a:t>Skewed classes setting refers to cases when we </a:t>
            </a:r>
            <a:r>
              <a:rPr lang="en-US" sz="2600" b="1" dirty="0"/>
              <a:t>do not have a good balance </a:t>
            </a:r>
            <a:r>
              <a:rPr lang="en-US" sz="2600" dirty="0"/>
              <a:t>between </a:t>
            </a:r>
            <a:r>
              <a:rPr lang="en-US" sz="2600" b="1" dirty="0"/>
              <a:t>2 type </a:t>
            </a:r>
            <a:r>
              <a:rPr lang="en-US" sz="2600" dirty="0"/>
              <a:t>of training examples (that is we have y=1 in 99% of all training examples and just 1% of 0s)</a:t>
            </a:r>
          </a:p>
          <a:p>
            <a:r>
              <a:rPr lang="en-US" sz="2600" dirty="0"/>
              <a:t>In this case if use an algorithm which </a:t>
            </a:r>
            <a:r>
              <a:rPr lang="en-US" sz="2600" b="1" dirty="0"/>
              <a:t>always returns just 1 </a:t>
            </a:r>
            <a:r>
              <a:rPr lang="en-US" sz="2600" dirty="0"/>
              <a:t>would perform even </a:t>
            </a:r>
            <a:r>
              <a:rPr lang="en-US" sz="2600" b="1" dirty="0"/>
              <a:t>better</a:t>
            </a:r>
            <a:r>
              <a:rPr lang="en-US" sz="2600" dirty="0"/>
              <a:t> than any learning algorithm based on our </a:t>
            </a:r>
            <a:r>
              <a:rPr lang="en-US" sz="2600" b="1" dirty="0"/>
              <a:t>misclassification error metric</a:t>
            </a:r>
          </a:p>
          <a:p>
            <a:r>
              <a:rPr lang="en-US" sz="2600" dirty="0"/>
              <a:t>Then the idea of choosing misclassification error metric in skewed classes cases </a:t>
            </a:r>
            <a:r>
              <a:rPr lang="en-US" sz="2600" b="1" dirty="0"/>
              <a:t>do not seem like a good idea</a:t>
            </a:r>
            <a:r>
              <a:rPr lang="en-US" sz="2600" dirty="0"/>
              <a:t>, so want to come up with a better metric: </a:t>
            </a:r>
            <a:r>
              <a:rPr lang="en-US" sz="2600" b="1" dirty="0"/>
              <a:t>precision/recall</a:t>
            </a:r>
          </a:p>
          <a:p>
            <a:r>
              <a:rPr lang="en-US" sz="2600" b="1" dirty="0"/>
              <a:t>Precision</a:t>
            </a:r>
            <a:r>
              <a:rPr lang="en-US" sz="2600" dirty="0"/>
              <a:t> (of all patients where we predicted y=1, what fraction</a:t>
            </a:r>
          </a:p>
          <a:p>
            <a:pPr marL="0" indent="0">
              <a:buNone/>
            </a:pPr>
            <a:r>
              <a:rPr lang="en-US" sz="2600" dirty="0"/>
              <a:t>actually has cancer?</a:t>
            </a:r>
          </a:p>
          <a:p>
            <a:r>
              <a:rPr lang="en-US" sz="2600" b="1" dirty="0"/>
              <a:t>Recall</a:t>
            </a:r>
            <a:r>
              <a:rPr lang="en-US" sz="2600" dirty="0"/>
              <a:t> (of all patients that actually have cancer, what fraction</a:t>
            </a:r>
          </a:p>
          <a:p>
            <a:pPr marL="0" indent="0">
              <a:buNone/>
            </a:pPr>
            <a:r>
              <a:rPr lang="en-US" sz="2600" dirty="0"/>
              <a:t>Did we </a:t>
            </a:r>
            <a:r>
              <a:rPr lang="en-US" sz="2600" b="1" dirty="0"/>
              <a:t>correctly</a:t>
            </a:r>
            <a:r>
              <a:rPr lang="en-US" sz="2600" dirty="0"/>
              <a:t> detect as having cancer?</a:t>
            </a:r>
          </a:p>
          <a:p>
            <a:r>
              <a:rPr lang="en-US" sz="2400" dirty="0"/>
              <a:t>So precision/recall is </a:t>
            </a:r>
            <a:r>
              <a:rPr lang="en-US" sz="2400" b="1" dirty="0"/>
              <a:t>better metric</a:t>
            </a:r>
            <a:r>
              <a:rPr lang="en-US" sz="2400" dirty="0"/>
              <a:t>, and algo reaching </a:t>
            </a:r>
            <a:r>
              <a:rPr lang="en-US" sz="2400" b="1" dirty="0"/>
              <a:t>balance</a:t>
            </a:r>
            <a:r>
              <a:rPr lang="en-US" sz="2400" dirty="0"/>
              <a:t> in both those metrics is better</a:t>
            </a:r>
            <a:endParaRPr lang="en-US" sz="2600" dirty="0"/>
          </a:p>
          <a:p>
            <a:endParaRPr lang="en-US" sz="2600" dirty="0"/>
          </a:p>
        </p:txBody>
      </p:sp>
      <p:pic>
        <p:nvPicPr>
          <p:cNvPr id="6" name="Picture 5">
            <a:extLst>
              <a:ext uri="{FF2B5EF4-FFF2-40B4-BE49-F238E27FC236}">
                <a16:creationId xmlns:a16="http://schemas.microsoft.com/office/drawing/2014/main" id="{D114C709-9388-4AD9-A13E-43E136DEB047}"/>
              </a:ext>
            </a:extLst>
          </p:cNvPr>
          <p:cNvPicPr>
            <a:picLocks noChangeAspect="1"/>
          </p:cNvPicPr>
          <p:nvPr/>
        </p:nvPicPr>
        <p:blipFill>
          <a:blip r:embed="rId2"/>
          <a:stretch>
            <a:fillRect/>
          </a:stretch>
        </p:blipFill>
        <p:spPr>
          <a:xfrm>
            <a:off x="9214338" y="3796006"/>
            <a:ext cx="2828120" cy="2067036"/>
          </a:xfrm>
          <a:prstGeom prst="rect">
            <a:avLst/>
          </a:prstGeom>
        </p:spPr>
      </p:pic>
      <p:pic>
        <p:nvPicPr>
          <p:cNvPr id="7" name="Picture 6">
            <a:extLst>
              <a:ext uri="{FF2B5EF4-FFF2-40B4-BE49-F238E27FC236}">
                <a16:creationId xmlns:a16="http://schemas.microsoft.com/office/drawing/2014/main" id="{CFE1F630-0F32-490E-859B-BFB5442D29A2}"/>
              </a:ext>
            </a:extLst>
          </p:cNvPr>
          <p:cNvPicPr>
            <a:picLocks noChangeAspect="1"/>
          </p:cNvPicPr>
          <p:nvPr/>
        </p:nvPicPr>
        <p:blipFill>
          <a:blip r:embed="rId3"/>
          <a:stretch>
            <a:fillRect/>
          </a:stretch>
        </p:blipFill>
        <p:spPr>
          <a:xfrm>
            <a:off x="4812471" y="4363254"/>
            <a:ext cx="3714230" cy="602640"/>
          </a:xfrm>
          <a:prstGeom prst="rect">
            <a:avLst/>
          </a:prstGeom>
          <a:ln>
            <a:solidFill>
              <a:schemeClr val="tx1"/>
            </a:solidFill>
          </a:ln>
        </p:spPr>
      </p:pic>
      <p:pic>
        <p:nvPicPr>
          <p:cNvPr id="8" name="Picture 7">
            <a:extLst>
              <a:ext uri="{FF2B5EF4-FFF2-40B4-BE49-F238E27FC236}">
                <a16:creationId xmlns:a16="http://schemas.microsoft.com/office/drawing/2014/main" id="{E521EE0D-6F9C-4199-8DEC-A071581582E3}"/>
              </a:ext>
            </a:extLst>
          </p:cNvPr>
          <p:cNvPicPr>
            <a:picLocks noChangeAspect="1"/>
          </p:cNvPicPr>
          <p:nvPr/>
        </p:nvPicPr>
        <p:blipFill>
          <a:blip r:embed="rId4"/>
          <a:stretch>
            <a:fillRect/>
          </a:stretch>
        </p:blipFill>
        <p:spPr>
          <a:xfrm>
            <a:off x="5760866" y="5301029"/>
            <a:ext cx="3393870" cy="593334"/>
          </a:xfrm>
          <a:prstGeom prst="rect">
            <a:avLst/>
          </a:prstGeom>
        </p:spPr>
      </p:pic>
    </p:spTree>
    <p:extLst>
      <p:ext uri="{BB962C8B-B14F-4D97-AF65-F5344CB8AC3E}">
        <p14:creationId xmlns:p14="http://schemas.microsoft.com/office/powerpoint/2010/main" val="3722397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E6F7C-2115-43ED-90E3-F23D7B3A3884}"/>
              </a:ext>
            </a:extLst>
          </p:cNvPr>
          <p:cNvSpPr>
            <a:spLocks noGrp="1"/>
          </p:cNvSpPr>
          <p:nvPr>
            <p:ph type="title"/>
          </p:nvPr>
        </p:nvSpPr>
        <p:spPr>
          <a:xfrm>
            <a:off x="78544" y="69703"/>
            <a:ext cx="11878994" cy="549275"/>
          </a:xfrm>
        </p:spPr>
        <p:txBody>
          <a:bodyPr>
            <a:normAutofit fontScale="90000"/>
          </a:bodyPr>
          <a:lstStyle/>
          <a:p>
            <a:r>
              <a:rPr lang="en-US" dirty="0"/>
              <a:t>Trading off precision and recall</a:t>
            </a:r>
          </a:p>
        </p:txBody>
      </p:sp>
      <p:sp>
        <p:nvSpPr>
          <p:cNvPr id="3" name="Content Placeholder 2">
            <a:extLst>
              <a:ext uri="{FF2B5EF4-FFF2-40B4-BE49-F238E27FC236}">
                <a16:creationId xmlns:a16="http://schemas.microsoft.com/office/drawing/2014/main" id="{5D243114-4357-422E-9E70-3960EB973A89}"/>
              </a:ext>
            </a:extLst>
          </p:cNvPr>
          <p:cNvSpPr>
            <a:spLocks noGrp="1"/>
          </p:cNvSpPr>
          <p:nvPr>
            <p:ph idx="1"/>
          </p:nvPr>
        </p:nvSpPr>
        <p:spPr>
          <a:xfrm>
            <a:off x="84407" y="601731"/>
            <a:ext cx="11999741" cy="6164829"/>
          </a:xfrm>
        </p:spPr>
        <p:txBody>
          <a:bodyPr>
            <a:normAutofit/>
          </a:bodyPr>
          <a:lstStyle/>
          <a:p>
            <a:r>
              <a:rPr lang="en-US" sz="2500" dirty="0"/>
              <a:t>Precision and recall is better performance metric for classification problems with skewed data</a:t>
            </a:r>
          </a:p>
          <a:p>
            <a:r>
              <a:rPr lang="en-US" sz="2500" dirty="0"/>
              <a:t>Say, we are training logistic regression                          and we need</a:t>
            </a:r>
          </a:p>
          <a:p>
            <a:pPr marL="0" indent="0">
              <a:buNone/>
            </a:pPr>
            <a:r>
              <a:rPr lang="en-US" sz="2500" dirty="0"/>
              <a:t>To set the threshold (0.5) for classification, so that it knows whether to assign 0 or 1</a:t>
            </a:r>
          </a:p>
          <a:p>
            <a:r>
              <a:rPr lang="en-US" sz="2500" dirty="0"/>
              <a:t>If we </a:t>
            </a:r>
            <a:r>
              <a:rPr lang="en-US" sz="2500" b="1" dirty="0"/>
              <a:t>predict 1 </a:t>
            </a:r>
            <a:r>
              <a:rPr lang="en-US" sz="2500" dirty="0"/>
              <a:t>when                      0.7 or 0.9 then our algorithm </a:t>
            </a:r>
            <a:r>
              <a:rPr lang="en-US" sz="2500" b="1" dirty="0"/>
              <a:t>has high precision</a:t>
            </a:r>
            <a:r>
              <a:rPr lang="en-US" sz="2500" dirty="0"/>
              <a:t>, it </a:t>
            </a:r>
            <a:r>
              <a:rPr lang="en-US" sz="2500" b="1" dirty="0"/>
              <a:t>assigns 1</a:t>
            </a:r>
            <a:r>
              <a:rPr lang="en-US" sz="2500" dirty="0"/>
              <a:t> only if it is </a:t>
            </a:r>
            <a:r>
              <a:rPr lang="en-US" sz="2500" b="1" dirty="0"/>
              <a:t>very confident </a:t>
            </a:r>
            <a:r>
              <a:rPr lang="en-US" sz="2500" dirty="0"/>
              <a:t>that 1 is correct, whereas if 0.3 -&gt; </a:t>
            </a:r>
            <a:r>
              <a:rPr lang="en-US" sz="2500" b="1" dirty="0"/>
              <a:t>high recall </a:t>
            </a:r>
            <a:r>
              <a:rPr lang="en-US" sz="2500" dirty="0"/>
              <a:t>(we want to avoid missing too many cases of cancer (avoid false negatives)</a:t>
            </a:r>
          </a:p>
          <a:p>
            <a:r>
              <a:rPr lang="en-US" sz="2500" dirty="0"/>
              <a:t>So, based on our data we will have different curves for trade-off </a:t>
            </a:r>
            <a:r>
              <a:rPr lang="en-US" sz="2500" dirty="0" err="1"/>
              <a:t>betw</a:t>
            </a:r>
            <a:r>
              <a:rPr lang="en-US" sz="2500" dirty="0"/>
              <a:t> P-R</a:t>
            </a:r>
          </a:p>
          <a:p>
            <a:r>
              <a:rPr lang="en-US" sz="2500" dirty="0"/>
              <a:t>Now, question is whether there is a way to choose the threshold automatic?</a:t>
            </a:r>
          </a:p>
          <a:p>
            <a:r>
              <a:rPr lang="en-US" sz="2500" dirty="0"/>
              <a:t>Or, if we have different algos with different P-R values how do we decide</a:t>
            </a:r>
          </a:p>
          <a:p>
            <a:pPr marL="0" indent="0">
              <a:buNone/>
            </a:pPr>
            <a:r>
              <a:rPr lang="en-US" sz="2500" dirty="0"/>
              <a:t>Which one is better? We want to have a single number evaluation metric</a:t>
            </a:r>
          </a:p>
          <a:p>
            <a:r>
              <a:rPr lang="en-US" sz="2500" dirty="0"/>
              <a:t>We might use the average value of P-R but it gives higher values at extreme classifiers (reject or accept always), instead better choice is using F1(0-1) score(it ensures </a:t>
            </a:r>
            <a:r>
              <a:rPr lang="en-US" sz="2500" b="1" dirty="0"/>
              <a:t>both</a:t>
            </a:r>
            <a:r>
              <a:rPr lang="en-US" sz="2500" dirty="0"/>
              <a:t> high)</a:t>
            </a:r>
          </a:p>
          <a:p>
            <a:r>
              <a:rPr lang="en-US" sz="2500" dirty="0"/>
              <a:t>Choosing value of </a:t>
            </a:r>
            <a:r>
              <a:rPr lang="en-US" sz="2500" b="1" dirty="0"/>
              <a:t>threshold</a:t>
            </a:r>
            <a:r>
              <a:rPr lang="en-US" sz="2500" dirty="0"/>
              <a:t> is better by looking at </a:t>
            </a:r>
            <a:r>
              <a:rPr lang="en-US" sz="2500" b="1" dirty="0"/>
              <a:t>F1 score </a:t>
            </a:r>
            <a:r>
              <a:rPr lang="en-US" sz="2500" dirty="0"/>
              <a:t>in </a:t>
            </a:r>
            <a:r>
              <a:rPr lang="en-US" sz="2500" b="1" dirty="0"/>
              <a:t>cross validation set</a:t>
            </a:r>
          </a:p>
        </p:txBody>
      </p:sp>
      <p:pic>
        <p:nvPicPr>
          <p:cNvPr id="4" name="Picture 3">
            <a:extLst>
              <a:ext uri="{FF2B5EF4-FFF2-40B4-BE49-F238E27FC236}">
                <a16:creationId xmlns:a16="http://schemas.microsoft.com/office/drawing/2014/main" id="{DB2F7957-8FA9-4FB5-B650-2A262B59F843}"/>
              </a:ext>
            </a:extLst>
          </p:cNvPr>
          <p:cNvPicPr>
            <a:picLocks noChangeAspect="1"/>
          </p:cNvPicPr>
          <p:nvPr/>
        </p:nvPicPr>
        <p:blipFill>
          <a:blip r:embed="rId2"/>
          <a:stretch>
            <a:fillRect/>
          </a:stretch>
        </p:blipFill>
        <p:spPr>
          <a:xfrm>
            <a:off x="9149994" y="979385"/>
            <a:ext cx="3015557" cy="961952"/>
          </a:xfrm>
          <a:prstGeom prst="rect">
            <a:avLst/>
          </a:prstGeom>
          <a:ln>
            <a:solidFill>
              <a:schemeClr val="tx1"/>
            </a:solidFill>
          </a:ln>
        </p:spPr>
      </p:pic>
      <p:pic>
        <p:nvPicPr>
          <p:cNvPr id="6" name="Picture 5">
            <a:extLst>
              <a:ext uri="{FF2B5EF4-FFF2-40B4-BE49-F238E27FC236}">
                <a16:creationId xmlns:a16="http://schemas.microsoft.com/office/drawing/2014/main" id="{203CB595-EA23-4DA1-8C88-B13E6AF6DAF8}"/>
              </a:ext>
            </a:extLst>
          </p:cNvPr>
          <p:cNvPicPr>
            <a:picLocks noChangeAspect="1"/>
          </p:cNvPicPr>
          <p:nvPr/>
        </p:nvPicPr>
        <p:blipFill>
          <a:blip r:embed="rId3"/>
          <a:stretch>
            <a:fillRect/>
          </a:stretch>
        </p:blipFill>
        <p:spPr>
          <a:xfrm>
            <a:off x="5562599" y="1420105"/>
            <a:ext cx="1639335" cy="380560"/>
          </a:xfrm>
          <a:prstGeom prst="rect">
            <a:avLst/>
          </a:prstGeom>
          <a:ln>
            <a:solidFill>
              <a:schemeClr val="tx1"/>
            </a:solidFill>
          </a:ln>
        </p:spPr>
      </p:pic>
      <p:pic>
        <p:nvPicPr>
          <p:cNvPr id="7" name="Picture 6">
            <a:extLst>
              <a:ext uri="{FF2B5EF4-FFF2-40B4-BE49-F238E27FC236}">
                <a16:creationId xmlns:a16="http://schemas.microsoft.com/office/drawing/2014/main" id="{BD9C3867-64D1-4B47-BD17-85E46141A42D}"/>
              </a:ext>
            </a:extLst>
          </p:cNvPr>
          <p:cNvPicPr>
            <a:picLocks noChangeAspect="1"/>
          </p:cNvPicPr>
          <p:nvPr/>
        </p:nvPicPr>
        <p:blipFill>
          <a:blip r:embed="rId4"/>
          <a:stretch>
            <a:fillRect/>
          </a:stretch>
        </p:blipFill>
        <p:spPr>
          <a:xfrm>
            <a:off x="3078699" y="2329961"/>
            <a:ext cx="1437765" cy="371036"/>
          </a:xfrm>
          <a:prstGeom prst="rect">
            <a:avLst/>
          </a:prstGeom>
        </p:spPr>
      </p:pic>
      <p:pic>
        <p:nvPicPr>
          <p:cNvPr id="8" name="Picture 7">
            <a:extLst>
              <a:ext uri="{FF2B5EF4-FFF2-40B4-BE49-F238E27FC236}">
                <a16:creationId xmlns:a16="http://schemas.microsoft.com/office/drawing/2014/main" id="{F2EB7AE6-56BC-4F36-867A-9CA9EBDA7DD1}"/>
              </a:ext>
            </a:extLst>
          </p:cNvPr>
          <p:cNvPicPr>
            <a:picLocks noChangeAspect="1"/>
          </p:cNvPicPr>
          <p:nvPr/>
        </p:nvPicPr>
        <p:blipFill>
          <a:blip r:embed="rId5"/>
          <a:stretch>
            <a:fillRect/>
          </a:stretch>
        </p:blipFill>
        <p:spPr>
          <a:xfrm>
            <a:off x="10218054" y="3061918"/>
            <a:ext cx="1916153" cy="2129059"/>
          </a:xfrm>
          <a:prstGeom prst="rect">
            <a:avLst/>
          </a:prstGeom>
          <a:ln>
            <a:solidFill>
              <a:schemeClr val="tx1"/>
            </a:solidFill>
          </a:ln>
        </p:spPr>
      </p:pic>
      <p:pic>
        <p:nvPicPr>
          <p:cNvPr id="9" name="Picture 8">
            <a:extLst>
              <a:ext uri="{FF2B5EF4-FFF2-40B4-BE49-F238E27FC236}">
                <a16:creationId xmlns:a16="http://schemas.microsoft.com/office/drawing/2014/main" id="{CEBEC5F4-415D-48D1-9003-05052E234868}"/>
              </a:ext>
            </a:extLst>
          </p:cNvPr>
          <p:cNvPicPr>
            <a:picLocks noChangeAspect="1"/>
          </p:cNvPicPr>
          <p:nvPr/>
        </p:nvPicPr>
        <p:blipFill>
          <a:blip r:embed="rId6"/>
          <a:stretch>
            <a:fillRect/>
          </a:stretch>
        </p:blipFill>
        <p:spPr>
          <a:xfrm>
            <a:off x="11330647" y="6195498"/>
            <a:ext cx="861353" cy="526382"/>
          </a:xfrm>
          <a:prstGeom prst="rect">
            <a:avLst/>
          </a:prstGeom>
        </p:spPr>
      </p:pic>
    </p:spTree>
    <p:extLst>
      <p:ext uri="{BB962C8B-B14F-4D97-AF65-F5344CB8AC3E}">
        <p14:creationId xmlns:p14="http://schemas.microsoft.com/office/powerpoint/2010/main" val="3862860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E6F7C-2115-43ED-90E3-F23D7B3A3884}"/>
              </a:ext>
            </a:extLst>
          </p:cNvPr>
          <p:cNvSpPr>
            <a:spLocks noGrp="1"/>
          </p:cNvSpPr>
          <p:nvPr>
            <p:ph type="title"/>
          </p:nvPr>
        </p:nvSpPr>
        <p:spPr>
          <a:xfrm>
            <a:off x="78544" y="69703"/>
            <a:ext cx="11878994" cy="549275"/>
          </a:xfrm>
        </p:spPr>
        <p:txBody>
          <a:bodyPr>
            <a:normAutofit fontScale="90000"/>
          </a:bodyPr>
          <a:lstStyle/>
          <a:p>
            <a:r>
              <a:rPr lang="en-US" dirty="0"/>
              <a:t>Deciding what to try next</a:t>
            </a:r>
          </a:p>
        </p:txBody>
      </p:sp>
      <p:sp>
        <p:nvSpPr>
          <p:cNvPr id="3" name="Content Placeholder 2">
            <a:extLst>
              <a:ext uri="{FF2B5EF4-FFF2-40B4-BE49-F238E27FC236}">
                <a16:creationId xmlns:a16="http://schemas.microsoft.com/office/drawing/2014/main" id="{5D243114-4357-422E-9E70-3960EB973A89}"/>
              </a:ext>
            </a:extLst>
          </p:cNvPr>
          <p:cNvSpPr>
            <a:spLocks noGrp="1"/>
          </p:cNvSpPr>
          <p:nvPr>
            <p:ph idx="1"/>
          </p:nvPr>
        </p:nvSpPr>
        <p:spPr>
          <a:xfrm>
            <a:off x="56272" y="700207"/>
            <a:ext cx="11971606" cy="6038217"/>
          </a:xfrm>
        </p:spPr>
        <p:txBody>
          <a:bodyPr>
            <a:normAutofit lnSpcReduction="10000"/>
          </a:bodyPr>
          <a:lstStyle/>
          <a:p>
            <a:r>
              <a:rPr lang="en-US" sz="2500" dirty="0"/>
              <a:t>Suppose we have implemented regularized linear regression to predict housing prices</a:t>
            </a:r>
          </a:p>
          <a:p>
            <a:r>
              <a:rPr lang="en-US" sz="2500" dirty="0"/>
              <a:t>However, when we test our model on test data, we find that</a:t>
            </a:r>
          </a:p>
          <a:p>
            <a:pPr marL="0" indent="0">
              <a:buNone/>
            </a:pPr>
            <a:r>
              <a:rPr lang="en-US" sz="2500" dirty="0"/>
              <a:t>It performs poorly. So, what can we do to improve the model?</a:t>
            </a:r>
          </a:p>
          <a:p>
            <a:r>
              <a:rPr lang="en-US" sz="2500" dirty="0"/>
              <a:t>We will develop systematic methodology on what exactly we should try next, and what is likely to work and what is not</a:t>
            </a:r>
          </a:p>
          <a:p>
            <a:pPr marL="514350" indent="-514350">
              <a:buAutoNum type="arabicParenR"/>
            </a:pPr>
            <a:r>
              <a:rPr lang="en-US" sz="2500" dirty="0"/>
              <a:t>Get </a:t>
            </a:r>
            <a:r>
              <a:rPr lang="en-US" sz="2500" b="1" dirty="0"/>
              <a:t>more training data </a:t>
            </a:r>
            <a:r>
              <a:rPr lang="en-US" sz="2500" dirty="0"/>
              <a:t>– however, this is not always a solution</a:t>
            </a:r>
          </a:p>
          <a:p>
            <a:pPr marL="514350" indent="-514350">
              <a:buAutoNum type="arabicParenR"/>
            </a:pPr>
            <a:r>
              <a:rPr lang="en-US" sz="2500" dirty="0"/>
              <a:t>Try </a:t>
            </a:r>
            <a:r>
              <a:rPr lang="en-US" sz="2500" b="1" dirty="0"/>
              <a:t>smaller sets of features- </a:t>
            </a:r>
            <a:r>
              <a:rPr lang="en-US" sz="2500" dirty="0"/>
              <a:t>to avoid overfitting</a:t>
            </a:r>
            <a:endParaRPr lang="en-US" sz="2500" b="1" dirty="0"/>
          </a:p>
          <a:p>
            <a:pPr marL="514350" indent="-514350">
              <a:buAutoNum type="arabicParenR"/>
            </a:pPr>
            <a:r>
              <a:rPr lang="en-US" sz="2500" dirty="0"/>
              <a:t>Try getting </a:t>
            </a:r>
            <a:r>
              <a:rPr lang="en-US" sz="2500" b="1" dirty="0"/>
              <a:t>additional features </a:t>
            </a:r>
            <a:r>
              <a:rPr lang="en-US" sz="2500" dirty="0"/>
              <a:t>– to avoid underfitting</a:t>
            </a:r>
          </a:p>
          <a:p>
            <a:pPr marL="514350" indent="-514350">
              <a:buAutoNum type="arabicParenR"/>
            </a:pPr>
            <a:r>
              <a:rPr lang="en-US" sz="2500" dirty="0"/>
              <a:t>Try adding </a:t>
            </a:r>
            <a:r>
              <a:rPr lang="en-US" sz="2500" b="1" dirty="0"/>
              <a:t>polynomial features </a:t>
            </a:r>
            <a:r>
              <a:rPr lang="en-US" sz="2500" dirty="0"/>
              <a:t>– try to avoid underfitting</a:t>
            </a:r>
          </a:p>
          <a:p>
            <a:pPr marL="514350" indent="-514350">
              <a:buAutoNum type="arabicParenR"/>
            </a:pPr>
            <a:r>
              <a:rPr lang="en-US" sz="2500" dirty="0"/>
              <a:t>Try </a:t>
            </a:r>
            <a:r>
              <a:rPr lang="en-US" sz="2500" b="1" dirty="0"/>
              <a:t>decreasing </a:t>
            </a:r>
            <a:r>
              <a:rPr lang="en-US" sz="2500" b="1" dirty="0" err="1"/>
              <a:t>lyamda</a:t>
            </a:r>
            <a:r>
              <a:rPr lang="en-US" sz="2500" b="1" dirty="0"/>
              <a:t> </a:t>
            </a:r>
            <a:r>
              <a:rPr lang="en-US" sz="2500" dirty="0"/>
              <a:t>– avoiding underfitting</a:t>
            </a:r>
          </a:p>
          <a:p>
            <a:pPr marL="514350" indent="-514350">
              <a:buAutoNum type="arabicParenR"/>
            </a:pPr>
            <a:r>
              <a:rPr lang="en-US" sz="2500" dirty="0"/>
              <a:t>Try </a:t>
            </a:r>
            <a:r>
              <a:rPr lang="en-US" sz="2500" b="1" dirty="0"/>
              <a:t>increasing </a:t>
            </a:r>
            <a:r>
              <a:rPr lang="en-US" sz="2500" b="1" dirty="0" err="1"/>
              <a:t>lyamda</a:t>
            </a:r>
            <a:r>
              <a:rPr lang="en-US" sz="2500" b="1" dirty="0"/>
              <a:t> </a:t>
            </a:r>
            <a:r>
              <a:rPr lang="en-US" sz="2500" dirty="0"/>
              <a:t>– avoiding overfitting</a:t>
            </a:r>
          </a:p>
          <a:p>
            <a:r>
              <a:rPr lang="en-US" sz="2600" dirty="0"/>
              <a:t>We will talk about </a:t>
            </a:r>
            <a:r>
              <a:rPr lang="en-US" sz="2600" b="1" dirty="0"/>
              <a:t>machine learning diagnostic</a:t>
            </a:r>
            <a:r>
              <a:rPr lang="en-US" sz="2600" dirty="0"/>
              <a:t>: A </a:t>
            </a:r>
            <a:r>
              <a:rPr lang="en-US" sz="2600" b="1" dirty="0"/>
              <a:t>test</a:t>
            </a:r>
            <a:r>
              <a:rPr lang="en-US" sz="2600" dirty="0"/>
              <a:t> that we can run to </a:t>
            </a:r>
            <a:r>
              <a:rPr lang="en-US" sz="2600" b="1" dirty="0"/>
              <a:t>gain insight </a:t>
            </a:r>
            <a:r>
              <a:rPr lang="en-US" sz="2600" dirty="0"/>
              <a:t>what </a:t>
            </a:r>
            <a:r>
              <a:rPr lang="en-US" sz="2600" b="1" dirty="0"/>
              <a:t>is/isn’t working </a:t>
            </a:r>
            <a:r>
              <a:rPr lang="en-US" sz="2600" dirty="0"/>
              <a:t>with a </a:t>
            </a:r>
            <a:r>
              <a:rPr lang="en-US" sz="2600" b="1" dirty="0"/>
              <a:t>learning algo </a:t>
            </a:r>
            <a:r>
              <a:rPr lang="en-US" sz="2600" dirty="0"/>
              <a:t>and </a:t>
            </a:r>
            <a:r>
              <a:rPr lang="en-US" sz="2600" b="1" dirty="0"/>
              <a:t>gain guidance </a:t>
            </a:r>
            <a:r>
              <a:rPr lang="en-US" sz="2600" dirty="0"/>
              <a:t>as </a:t>
            </a:r>
            <a:r>
              <a:rPr lang="en-US" sz="2600" b="1" dirty="0"/>
              <a:t>how to improve performance</a:t>
            </a:r>
            <a:r>
              <a:rPr lang="en-US" sz="2600" dirty="0"/>
              <a:t> before </a:t>
            </a:r>
            <a:r>
              <a:rPr lang="en-US" sz="2600" b="1" dirty="0"/>
              <a:t>randomly picking </a:t>
            </a:r>
            <a:r>
              <a:rPr lang="en-US" sz="2600" dirty="0"/>
              <a:t>a new avenue and wasting time</a:t>
            </a:r>
          </a:p>
        </p:txBody>
      </p:sp>
      <p:pic>
        <p:nvPicPr>
          <p:cNvPr id="5" name="Picture 4">
            <a:extLst>
              <a:ext uri="{FF2B5EF4-FFF2-40B4-BE49-F238E27FC236}">
                <a16:creationId xmlns:a16="http://schemas.microsoft.com/office/drawing/2014/main" id="{D3E451EE-44E0-40A9-821E-8C8A404CEBC3}"/>
              </a:ext>
            </a:extLst>
          </p:cNvPr>
          <p:cNvPicPr>
            <a:picLocks noChangeAspect="1"/>
          </p:cNvPicPr>
          <p:nvPr/>
        </p:nvPicPr>
        <p:blipFill>
          <a:blip r:embed="rId2"/>
          <a:stretch>
            <a:fillRect/>
          </a:stretch>
        </p:blipFill>
        <p:spPr>
          <a:xfrm>
            <a:off x="8705777" y="1942952"/>
            <a:ext cx="3379240" cy="687705"/>
          </a:xfrm>
          <a:prstGeom prst="rect">
            <a:avLst/>
          </a:prstGeom>
          <a:ln>
            <a:solidFill>
              <a:schemeClr val="tx1"/>
            </a:solidFill>
          </a:ln>
        </p:spPr>
      </p:pic>
    </p:spTree>
    <p:extLst>
      <p:ext uri="{BB962C8B-B14F-4D97-AF65-F5344CB8AC3E}">
        <p14:creationId xmlns:p14="http://schemas.microsoft.com/office/powerpoint/2010/main" val="1555672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E6F7C-2115-43ED-90E3-F23D7B3A3884}"/>
              </a:ext>
            </a:extLst>
          </p:cNvPr>
          <p:cNvSpPr>
            <a:spLocks noGrp="1"/>
          </p:cNvSpPr>
          <p:nvPr>
            <p:ph type="title"/>
          </p:nvPr>
        </p:nvSpPr>
        <p:spPr>
          <a:xfrm>
            <a:off x="78544" y="69703"/>
            <a:ext cx="11878994" cy="549275"/>
          </a:xfrm>
        </p:spPr>
        <p:txBody>
          <a:bodyPr>
            <a:normAutofit fontScale="90000"/>
          </a:bodyPr>
          <a:lstStyle/>
          <a:p>
            <a:r>
              <a:rPr lang="en-US" dirty="0"/>
              <a:t>Data for Machine Learning</a:t>
            </a:r>
          </a:p>
        </p:txBody>
      </p:sp>
      <p:sp>
        <p:nvSpPr>
          <p:cNvPr id="3" name="Content Placeholder 2">
            <a:extLst>
              <a:ext uri="{FF2B5EF4-FFF2-40B4-BE49-F238E27FC236}">
                <a16:creationId xmlns:a16="http://schemas.microsoft.com/office/drawing/2014/main" id="{5D243114-4357-422E-9E70-3960EB973A89}"/>
              </a:ext>
            </a:extLst>
          </p:cNvPr>
          <p:cNvSpPr>
            <a:spLocks noGrp="1"/>
          </p:cNvSpPr>
          <p:nvPr>
            <p:ph idx="1"/>
          </p:nvPr>
        </p:nvSpPr>
        <p:spPr>
          <a:xfrm>
            <a:off x="70339" y="686139"/>
            <a:ext cx="12027877" cy="6038217"/>
          </a:xfrm>
        </p:spPr>
        <p:txBody>
          <a:bodyPr>
            <a:normAutofit/>
          </a:bodyPr>
          <a:lstStyle/>
          <a:p>
            <a:r>
              <a:rPr lang="en-US" sz="2500" dirty="0"/>
              <a:t>Important question for </a:t>
            </a:r>
            <a:r>
              <a:rPr lang="en-US" sz="2500" b="1" dirty="0"/>
              <a:t>ML system design </a:t>
            </a:r>
            <a:r>
              <a:rPr lang="en-US" sz="2500" dirty="0"/>
              <a:t>is with </a:t>
            </a:r>
            <a:r>
              <a:rPr lang="en-US" sz="2500" b="1" dirty="0"/>
              <a:t>how much data </a:t>
            </a:r>
            <a:r>
              <a:rPr lang="en-US" sz="2500" dirty="0"/>
              <a:t>to train on?</a:t>
            </a:r>
          </a:p>
          <a:p>
            <a:r>
              <a:rPr lang="en-US" sz="2500" dirty="0"/>
              <a:t>Under certain conditions with certain algos getting and training on a lot of data is effective</a:t>
            </a:r>
          </a:p>
          <a:p>
            <a:r>
              <a:rPr lang="en-US" sz="2500" dirty="0"/>
              <a:t>Study comparing perform of different algos vs diff training set sizes</a:t>
            </a:r>
          </a:p>
          <a:p>
            <a:r>
              <a:rPr lang="en-US" sz="2500" dirty="0"/>
              <a:t>As we see even less effective algo when given more data can </a:t>
            </a:r>
            <a:r>
              <a:rPr lang="en-US" sz="2500" dirty="0" err="1"/>
              <a:t>signif</a:t>
            </a:r>
            <a:endParaRPr lang="en-US" sz="2500" dirty="0"/>
          </a:p>
          <a:p>
            <a:pPr marL="0" indent="0">
              <a:buNone/>
            </a:pPr>
            <a:r>
              <a:rPr lang="en-US" sz="2500" dirty="0"/>
              <a:t>Outperform more advanced algos with less data (</a:t>
            </a:r>
            <a:r>
              <a:rPr lang="en-US" sz="2500" b="1" dirty="0"/>
              <a:t>who has more data</a:t>
            </a:r>
            <a:r>
              <a:rPr lang="en-US" sz="2500" dirty="0"/>
              <a:t>!)</a:t>
            </a:r>
          </a:p>
          <a:p>
            <a:r>
              <a:rPr lang="en-US" sz="2500" dirty="0"/>
              <a:t>But at what conditions this works?</a:t>
            </a:r>
          </a:p>
          <a:p>
            <a:pPr marL="457200" indent="-457200">
              <a:buAutoNum type="arabicParenR"/>
            </a:pPr>
            <a:r>
              <a:rPr lang="en-US" sz="2500" dirty="0"/>
              <a:t>1</a:t>
            </a:r>
            <a:r>
              <a:rPr lang="en-US" sz="2500" baseline="30000" dirty="0"/>
              <a:t>st</a:t>
            </a:r>
            <a:r>
              <a:rPr lang="en-US" sz="2500" dirty="0"/>
              <a:t> assumption is that we have sufficient info to predict y accurately</a:t>
            </a:r>
          </a:p>
          <a:p>
            <a:pPr marL="0" indent="0">
              <a:buNone/>
            </a:pPr>
            <a:r>
              <a:rPr lang="en-US" sz="2500" dirty="0"/>
              <a:t>That is </a:t>
            </a:r>
            <a:r>
              <a:rPr lang="en-US" sz="2500" b="1" dirty="0"/>
              <a:t>enough features</a:t>
            </a:r>
            <a:r>
              <a:rPr lang="en-US" sz="2500" dirty="0"/>
              <a:t>. Good way to check this asking given input x, can human predict y?</a:t>
            </a:r>
          </a:p>
          <a:p>
            <a:pPr marL="0" indent="0">
              <a:buNone/>
            </a:pPr>
            <a:r>
              <a:rPr lang="en-US" sz="2500" dirty="0"/>
              <a:t>2) 2</a:t>
            </a:r>
            <a:r>
              <a:rPr lang="en-US" sz="2500" baseline="30000" dirty="0"/>
              <a:t>nd</a:t>
            </a:r>
            <a:r>
              <a:rPr lang="en-US" sz="2500" dirty="0"/>
              <a:t> assumptions is that we use </a:t>
            </a:r>
            <a:r>
              <a:rPr lang="en-US" sz="2500" b="1" dirty="0"/>
              <a:t>algo with many param </a:t>
            </a:r>
            <a:r>
              <a:rPr lang="en-US" sz="2500" dirty="0"/>
              <a:t>(logistic/linear regression with many features; neural net with many hidden units) – less bias algo-complex                  small </a:t>
            </a:r>
          </a:p>
          <a:p>
            <a:pPr marL="0" indent="0">
              <a:buNone/>
            </a:pPr>
            <a:r>
              <a:rPr lang="en-US" sz="2500" dirty="0"/>
              <a:t>3) We have a </a:t>
            </a:r>
            <a:r>
              <a:rPr lang="en-US" sz="2500" b="1" dirty="0"/>
              <a:t>very large training set</a:t>
            </a:r>
            <a:r>
              <a:rPr lang="en-US" sz="2500" dirty="0"/>
              <a:t>, so that with highly complex model we do not overfit and both </a:t>
            </a:r>
            <a:r>
              <a:rPr lang="en-US" sz="2500" dirty="0" err="1"/>
              <a:t>J_train</a:t>
            </a:r>
            <a:r>
              <a:rPr lang="en-US" sz="2500" dirty="0"/>
              <a:t> and </a:t>
            </a:r>
            <a:r>
              <a:rPr lang="en-US" sz="2500" dirty="0" err="1"/>
              <a:t>J_test</a:t>
            </a:r>
            <a:r>
              <a:rPr lang="en-US" sz="2500" dirty="0"/>
              <a:t> are low; so that we have low variance with complex algo</a:t>
            </a:r>
          </a:p>
          <a:p>
            <a:r>
              <a:rPr lang="en-US" sz="2500" dirty="0"/>
              <a:t>So, overall for high perf model: 1) Enough features (human) 2) Complex model 3) Data </a:t>
            </a:r>
          </a:p>
        </p:txBody>
      </p:sp>
      <p:pic>
        <p:nvPicPr>
          <p:cNvPr id="4" name="Picture 3">
            <a:extLst>
              <a:ext uri="{FF2B5EF4-FFF2-40B4-BE49-F238E27FC236}">
                <a16:creationId xmlns:a16="http://schemas.microsoft.com/office/drawing/2014/main" id="{9E719E27-F697-45F6-91D4-7EE2E13FD315}"/>
              </a:ext>
            </a:extLst>
          </p:cNvPr>
          <p:cNvPicPr>
            <a:picLocks noChangeAspect="1"/>
          </p:cNvPicPr>
          <p:nvPr/>
        </p:nvPicPr>
        <p:blipFill>
          <a:blip r:embed="rId2"/>
          <a:stretch>
            <a:fillRect/>
          </a:stretch>
        </p:blipFill>
        <p:spPr>
          <a:xfrm>
            <a:off x="9294377" y="1601153"/>
            <a:ext cx="2859160" cy="2365936"/>
          </a:xfrm>
          <a:prstGeom prst="rect">
            <a:avLst/>
          </a:prstGeom>
          <a:ln>
            <a:solidFill>
              <a:schemeClr val="tx1"/>
            </a:solidFill>
          </a:ln>
        </p:spPr>
      </p:pic>
      <p:pic>
        <p:nvPicPr>
          <p:cNvPr id="7" name="Picture 6">
            <a:extLst>
              <a:ext uri="{FF2B5EF4-FFF2-40B4-BE49-F238E27FC236}">
                <a16:creationId xmlns:a16="http://schemas.microsoft.com/office/drawing/2014/main" id="{F782583B-DD91-4C3C-96D0-971109A57F9A}"/>
              </a:ext>
            </a:extLst>
          </p:cNvPr>
          <p:cNvPicPr>
            <a:picLocks noChangeAspect="1"/>
          </p:cNvPicPr>
          <p:nvPr/>
        </p:nvPicPr>
        <p:blipFill>
          <a:blip r:embed="rId3"/>
          <a:stretch>
            <a:fillRect/>
          </a:stretch>
        </p:blipFill>
        <p:spPr>
          <a:xfrm>
            <a:off x="9924683" y="4833131"/>
            <a:ext cx="1115815" cy="414117"/>
          </a:xfrm>
          <a:prstGeom prst="rect">
            <a:avLst/>
          </a:prstGeom>
        </p:spPr>
      </p:pic>
    </p:spTree>
    <p:extLst>
      <p:ext uri="{BB962C8B-B14F-4D97-AF65-F5344CB8AC3E}">
        <p14:creationId xmlns:p14="http://schemas.microsoft.com/office/powerpoint/2010/main" val="3791117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E6F7C-2115-43ED-90E3-F23D7B3A3884}"/>
              </a:ext>
            </a:extLst>
          </p:cNvPr>
          <p:cNvSpPr>
            <a:spLocks noGrp="1"/>
          </p:cNvSpPr>
          <p:nvPr>
            <p:ph type="title"/>
          </p:nvPr>
        </p:nvSpPr>
        <p:spPr>
          <a:xfrm>
            <a:off x="78544" y="69703"/>
            <a:ext cx="11878994" cy="549275"/>
          </a:xfrm>
        </p:spPr>
        <p:txBody>
          <a:bodyPr>
            <a:normAutofit fontScale="90000"/>
          </a:bodyPr>
          <a:lstStyle/>
          <a:p>
            <a:r>
              <a:rPr lang="en-US" dirty="0"/>
              <a:t>Evaluating hypothesis/model</a:t>
            </a:r>
          </a:p>
        </p:txBody>
      </p:sp>
      <p:sp>
        <p:nvSpPr>
          <p:cNvPr id="3" name="Content Placeholder 2">
            <a:extLst>
              <a:ext uri="{FF2B5EF4-FFF2-40B4-BE49-F238E27FC236}">
                <a16:creationId xmlns:a16="http://schemas.microsoft.com/office/drawing/2014/main" id="{5D243114-4357-422E-9E70-3960EB973A89}"/>
              </a:ext>
            </a:extLst>
          </p:cNvPr>
          <p:cNvSpPr>
            <a:spLocks noGrp="1"/>
          </p:cNvSpPr>
          <p:nvPr>
            <p:ph idx="1"/>
          </p:nvPr>
        </p:nvSpPr>
        <p:spPr>
          <a:xfrm>
            <a:off x="56271" y="700207"/>
            <a:ext cx="11887199" cy="6038217"/>
          </a:xfrm>
        </p:spPr>
        <p:txBody>
          <a:bodyPr>
            <a:normAutofit/>
          </a:bodyPr>
          <a:lstStyle/>
          <a:p>
            <a:r>
              <a:rPr lang="en-US" sz="2600" dirty="0"/>
              <a:t>Standard way of evaluating a hypothesis is to split (randomly) the data into 1) training set (70%) and 2) test set (30%)</a:t>
            </a:r>
          </a:p>
          <a:p>
            <a:r>
              <a:rPr lang="en-US" sz="2600" dirty="0"/>
              <a:t>Training/testing procedure for linear regression is as follows:</a:t>
            </a:r>
          </a:p>
          <a:p>
            <a:pPr marL="514350" indent="-514350">
              <a:buAutoNum type="arabicParenR"/>
            </a:pPr>
            <a:r>
              <a:rPr lang="en-US" sz="2600" b="1" dirty="0"/>
              <a:t>Learn parameter theta </a:t>
            </a:r>
            <a:r>
              <a:rPr lang="en-US" sz="2600" dirty="0"/>
              <a:t>from training data (by minimizing training error)</a:t>
            </a:r>
          </a:p>
          <a:p>
            <a:pPr marL="514350" indent="-514350">
              <a:buAutoNum type="arabicParenR"/>
            </a:pPr>
            <a:r>
              <a:rPr lang="en-US" sz="2600" b="1" dirty="0"/>
              <a:t>Compute the test error</a:t>
            </a:r>
          </a:p>
          <a:p>
            <a:r>
              <a:rPr lang="en-US" sz="2600" dirty="0"/>
              <a:t>For logistic regression procedure is similar, only computing test error is different:</a:t>
            </a:r>
          </a:p>
          <a:p>
            <a:r>
              <a:rPr lang="en-US" sz="2600" b="1" dirty="0"/>
              <a:t>                                                                                         or </a:t>
            </a:r>
            <a:r>
              <a:rPr lang="en-US" sz="2600" dirty="0"/>
              <a:t>by calculating misclassification </a:t>
            </a:r>
          </a:p>
          <a:p>
            <a:endParaRPr lang="en-US" sz="2600" b="1" dirty="0"/>
          </a:p>
          <a:p>
            <a:pPr marL="0" indent="0">
              <a:buNone/>
            </a:pPr>
            <a:r>
              <a:rPr lang="en-US" sz="2600" dirty="0"/>
              <a:t>Error, that is computing fraction of test points</a:t>
            </a:r>
          </a:p>
          <a:p>
            <a:pPr marL="0" indent="0">
              <a:buNone/>
            </a:pPr>
            <a:r>
              <a:rPr lang="en-US" sz="2600" dirty="0"/>
              <a:t>That are mislabeled</a:t>
            </a:r>
          </a:p>
        </p:txBody>
      </p:sp>
      <p:pic>
        <p:nvPicPr>
          <p:cNvPr id="6" name="Picture 5">
            <a:extLst>
              <a:ext uri="{FF2B5EF4-FFF2-40B4-BE49-F238E27FC236}">
                <a16:creationId xmlns:a16="http://schemas.microsoft.com/office/drawing/2014/main" id="{2FAA335D-D756-4D03-B605-0293F85F3085}"/>
              </a:ext>
            </a:extLst>
          </p:cNvPr>
          <p:cNvPicPr>
            <a:picLocks noChangeAspect="1"/>
          </p:cNvPicPr>
          <p:nvPr/>
        </p:nvPicPr>
        <p:blipFill>
          <a:blip r:embed="rId2"/>
          <a:stretch>
            <a:fillRect/>
          </a:stretch>
        </p:blipFill>
        <p:spPr>
          <a:xfrm>
            <a:off x="10324808" y="1765275"/>
            <a:ext cx="1680453" cy="612165"/>
          </a:xfrm>
          <a:prstGeom prst="rect">
            <a:avLst/>
          </a:prstGeom>
          <a:ln>
            <a:solidFill>
              <a:schemeClr val="tx1"/>
            </a:solidFill>
          </a:ln>
        </p:spPr>
      </p:pic>
      <p:pic>
        <p:nvPicPr>
          <p:cNvPr id="7" name="Picture 6">
            <a:extLst>
              <a:ext uri="{FF2B5EF4-FFF2-40B4-BE49-F238E27FC236}">
                <a16:creationId xmlns:a16="http://schemas.microsoft.com/office/drawing/2014/main" id="{8878C7C7-B649-4344-BE54-36215F623B32}"/>
              </a:ext>
            </a:extLst>
          </p:cNvPr>
          <p:cNvPicPr>
            <a:picLocks noChangeAspect="1"/>
          </p:cNvPicPr>
          <p:nvPr/>
        </p:nvPicPr>
        <p:blipFill>
          <a:blip r:embed="rId3"/>
          <a:stretch>
            <a:fillRect/>
          </a:stretch>
        </p:blipFill>
        <p:spPr>
          <a:xfrm>
            <a:off x="4015886" y="2435542"/>
            <a:ext cx="4951081" cy="645283"/>
          </a:xfrm>
          <a:prstGeom prst="rect">
            <a:avLst/>
          </a:prstGeom>
          <a:ln>
            <a:solidFill>
              <a:schemeClr val="tx1"/>
            </a:solidFill>
          </a:ln>
        </p:spPr>
      </p:pic>
      <p:pic>
        <p:nvPicPr>
          <p:cNvPr id="8" name="Picture 7">
            <a:extLst>
              <a:ext uri="{FF2B5EF4-FFF2-40B4-BE49-F238E27FC236}">
                <a16:creationId xmlns:a16="http://schemas.microsoft.com/office/drawing/2014/main" id="{814312DA-381B-4497-8533-A71FA1ED4321}"/>
              </a:ext>
            </a:extLst>
          </p:cNvPr>
          <p:cNvPicPr>
            <a:picLocks noChangeAspect="1"/>
          </p:cNvPicPr>
          <p:nvPr/>
        </p:nvPicPr>
        <p:blipFill>
          <a:blip r:embed="rId4"/>
          <a:stretch>
            <a:fillRect/>
          </a:stretch>
        </p:blipFill>
        <p:spPr>
          <a:xfrm>
            <a:off x="368107" y="3405993"/>
            <a:ext cx="6582147" cy="701773"/>
          </a:xfrm>
          <a:prstGeom prst="rect">
            <a:avLst/>
          </a:prstGeom>
          <a:ln>
            <a:solidFill>
              <a:schemeClr val="tx1"/>
            </a:solidFill>
          </a:ln>
        </p:spPr>
      </p:pic>
      <p:pic>
        <p:nvPicPr>
          <p:cNvPr id="9" name="Picture 8">
            <a:extLst>
              <a:ext uri="{FF2B5EF4-FFF2-40B4-BE49-F238E27FC236}">
                <a16:creationId xmlns:a16="http://schemas.microsoft.com/office/drawing/2014/main" id="{3FC76565-31D4-4599-B293-798B9F394BFC}"/>
              </a:ext>
            </a:extLst>
          </p:cNvPr>
          <p:cNvPicPr>
            <a:picLocks noChangeAspect="1"/>
          </p:cNvPicPr>
          <p:nvPr/>
        </p:nvPicPr>
        <p:blipFill>
          <a:blip r:embed="rId5"/>
          <a:stretch>
            <a:fillRect/>
          </a:stretch>
        </p:blipFill>
        <p:spPr>
          <a:xfrm>
            <a:off x="6279057" y="4207999"/>
            <a:ext cx="5805823" cy="1334672"/>
          </a:xfrm>
          <a:prstGeom prst="rect">
            <a:avLst/>
          </a:prstGeom>
          <a:ln>
            <a:solidFill>
              <a:schemeClr val="tx1"/>
            </a:solidFill>
          </a:ln>
        </p:spPr>
      </p:pic>
    </p:spTree>
    <p:extLst>
      <p:ext uri="{BB962C8B-B14F-4D97-AF65-F5344CB8AC3E}">
        <p14:creationId xmlns:p14="http://schemas.microsoft.com/office/powerpoint/2010/main" val="500044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E6F7C-2115-43ED-90E3-F23D7B3A3884}"/>
              </a:ext>
            </a:extLst>
          </p:cNvPr>
          <p:cNvSpPr>
            <a:spLocks noGrp="1"/>
          </p:cNvSpPr>
          <p:nvPr>
            <p:ph type="title"/>
          </p:nvPr>
        </p:nvSpPr>
        <p:spPr>
          <a:xfrm>
            <a:off x="78544" y="69703"/>
            <a:ext cx="11878994" cy="549275"/>
          </a:xfrm>
        </p:spPr>
        <p:txBody>
          <a:bodyPr>
            <a:normAutofit fontScale="90000"/>
          </a:bodyPr>
          <a:lstStyle/>
          <a:p>
            <a:r>
              <a:rPr lang="en-US" dirty="0"/>
              <a:t>Model selection and </a:t>
            </a:r>
            <a:r>
              <a:rPr lang="en-US" b="1" dirty="0"/>
              <a:t>train/validation/test </a:t>
            </a:r>
            <a:r>
              <a:rPr lang="en-US" dirty="0"/>
              <a:t>sets</a:t>
            </a:r>
          </a:p>
        </p:txBody>
      </p:sp>
      <p:sp>
        <p:nvSpPr>
          <p:cNvPr id="3" name="Content Placeholder 2">
            <a:extLst>
              <a:ext uri="{FF2B5EF4-FFF2-40B4-BE49-F238E27FC236}">
                <a16:creationId xmlns:a16="http://schemas.microsoft.com/office/drawing/2014/main" id="{5D243114-4357-422E-9E70-3960EB973A89}"/>
              </a:ext>
            </a:extLst>
          </p:cNvPr>
          <p:cNvSpPr>
            <a:spLocks noGrp="1"/>
          </p:cNvSpPr>
          <p:nvPr>
            <p:ph idx="1"/>
          </p:nvPr>
        </p:nvSpPr>
        <p:spPr>
          <a:xfrm>
            <a:off x="84407" y="686139"/>
            <a:ext cx="11887199" cy="6038217"/>
          </a:xfrm>
        </p:spPr>
        <p:txBody>
          <a:bodyPr>
            <a:normAutofit/>
          </a:bodyPr>
          <a:lstStyle/>
          <a:p>
            <a:r>
              <a:rPr lang="en-US" sz="2400" dirty="0"/>
              <a:t>Suppose we let to decide </a:t>
            </a:r>
            <a:r>
              <a:rPr lang="en-US" sz="2400" b="1" dirty="0"/>
              <a:t>what degree polynomial </a:t>
            </a:r>
            <a:r>
              <a:rPr lang="en-US" sz="2400" dirty="0"/>
              <a:t>to fit to a dataset (what </a:t>
            </a:r>
            <a:r>
              <a:rPr lang="en-US" sz="2400" b="1" dirty="0"/>
              <a:t>features to include </a:t>
            </a:r>
            <a:r>
              <a:rPr lang="en-US" sz="2400" dirty="0"/>
              <a:t>into a dataset) or choosing </a:t>
            </a:r>
            <a:r>
              <a:rPr lang="en-US" sz="2400" b="1" dirty="0"/>
              <a:t>regularization parameter</a:t>
            </a:r>
            <a:r>
              <a:rPr lang="en-US" sz="2400" dirty="0"/>
              <a:t>, these are </a:t>
            </a:r>
            <a:r>
              <a:rPr lang="en-US" sz="2400" b="1" dirty="0"/>
              <a:t>model selection </a:t>
            </a:r>
            <a:r>
              <a:rPr lang="en-US" sz="2400" dirty="0"/>
              <a:t>problems</a:t>
            </a:r>
          </a:p>
          <a:p>
            <a:r>
              <a:rPr lang="en-US" sz="2400" dirty="0"/>
              <a:t>Once parameters                        were </a:t>
            </a:r>
            <a:r>
              <a:rPr lang="en-US" sz="2400" b="1" dirty="0"/>
              <a:t>fit to some set of data </a:t>
            </a:r>
            <a:r>
              <a:rPr lang="en-US" sz="2400" dirty="0"/>
              <a:t>(training set), the </a:t>
            </a:r>
            <a:r>
              <a:rPr lang="en-US" sz="2400" b="1" dirty="0"/>
              <a:t>error of the parameters</a:t>
            </a:r>
            <a:r>
              <a:rPr lang="en-US" sz="2400" dirty="0"/>
              <a:t> as measured on data (</a:t>
            </a:r>
            <a:r>
              <a:rPr lang="en-US" sz="2400" b="1" dirty="0"/>
              <a:t>training error</a:t>
            </a:r>
            <a:r>
              <a:rPr lang="en-US" sz="2400" dirty="0"/>
              <a:t>) is likely to be </a:t>
            </a:r>
            <a:r>
              <a:rPr lang="en-US" sz="2400" b="1" dirty="0"/>
              <a:t>lower</a:t>
            </a:r>
            <a:r>
              <a:rPr lang="en-US" sz="2400" dirty="0"/>
              <a:t> than the </a:t>
            </a:r>
            <a:r>
              <a:rPr lang="en-US" sz="2400" b="1" dirty="0"/>
              <a:t>actual generalization error </a:t>
            </a:r>
            <a:r>
              <a:rPr lang="en-US" sz="2400" dirty="0"/>
              <a:t>and is not </a:t>
            </a:r>
            <a:r>
              <a:rPr lang="en-US" sz="2400" b="1" dirty="0"/>
              <a:t>a well predictor </a:t>
            </a:r>
            <a:r>
              <a:rPr lang="en-US" sz="2400" dirty="0"/>
              <a:t>how our model will perform on a new </a:t>
            </a:r>
            <a:r>
              <a:rPr lang="en-US" sz="2400" b="1" dirty="0"/>
              <a:t>unseen</a:t>
            </a:r>
            <a:r>
              <a:rPr lang="en-US" sz="2400" dirty="0"/>
              <a:t> data </a:t>
            </a:r>
          </a:p>
          <a:p>
            <a:r>
              <a:rPr lang="en-US" sz="2400" dirty="0"/>
              <a:t>Suppose we have a choice of selecting polynomials of degree 1 to 10 (like on top of theta having also parameter d (degree of polynomial) to select)</a:t>
            </a:r>
          </a:p>
          <a:p>
            <a:r>
              <a:rPr lang="en-US" sz="2400" dirty="0"/>
              <a:t>We can do the following: 1) for each model find the optimal parameter theta and then compute the test error and pick the model with the lowest test error</a:t>
            </a:r>
          </a:p>
          <a:p>
            <a:r>
              <a:rPr lang="en-US" sz="2400" dirty="0"/>
              <a:t>Suppose we have chosen 5</a:t>
            </a:r>
            <a:r>
              <a:rPr lang="en-US" sz="2400" baseline="30000" dirty="0"/>
              <a:t>th</a:t>
            </a:r>
            <a:r>
              <a:rPr lang="en-US" sz="2400" dirty="0"/>
              <a:t> order </a:t>
            </a:r>
            <a:r>
              <a:rPr lang="en-US" sz="2400" dirty="0" err="1"/>
              <a:t>polyn</a:t>
            </a:r>
            <a:endParaRPr lang="en-US" sz="2400" dirty="0"/>
          </a:p>
          <a:p>
            <a:pPr marL="0" indent="0">
              <a:buNone/>
            </a:pPr>
            <a:r>
              <a:rPr lang="en-US" sz="2400" dirty="0"/>
              <a:t>Based on </a:t>
            </a:r>
            <a:r>
              <a:rPr lang="en-US" sz="2400" dirty="0" err="1"/>
              <a:t>Jtest</a:t>
            </a:r>
            <a:r>
              <a:rPr lang="en-US" sz="2400" dirty="0"/>
              <a:t> and report test set error</a:t>
            </a:r>
          </a:p>
          <a:p>
            <a:pPr marL="0" indent="0">
              <a:buNone/>
            </a:pPr>
            <a:endParaRPr lang="en-US" sz="2400" dirty="0"/>
          </a:p>
        </p:txBody>
      </p:sp>
      <p:pic>
        <p:nvPicPr>
          <p:cNvPr id="5" name="Picture 4">
            <a:extLst>
              <a:ext uri="{FF2B5EF4-FFF2-40B4-BE49-F238E27FC236}">
                <a16:creationId xmlns:a16="http://schemas.microsoft.com/office/drawing/2014/main" id="{EA19A395-3D5A-48FA-B245-A7E49F119711}"/>
              </a:ext>
            </a:extLst>
          </p:cNvPr>
          <p:cNvPicPr>
            <a:picLocks noChangeAspect="1"/>
          </p:cNvPicPr>
          <p:nvPr/>
        </p:nvPicPr>
        <p:blipFill>
          <a:blip r:embed="rId2"/>
          <a:stretch>
            <a:fillRect/>
          </a:stretch>
        </p:blipFill>
        <p:spPr>
          <a:xfrm>
            <a:off x="2606623" y="1790185"/>
            <a:ext cx="1543346" cy="351793"/>
          </a:xfrm>
          <a:prstGeom prst="rect">
            <a:avLst/>
          </a:prstGeom>
          <a:ln>
            <a:solidFill>
              <a:schemeClr val="tx1"/>
            </a:solidFill>
          </a:ln>
        </p:spPr>
      </p:pic>
      <p:pic>
        <p:nvPicPr>
          <p:cNvPr id="8" name="Picture 7">
            <a:extLst>
              <a:ext uri="{FF2B5EF4-FFF2-40B4-BE49-F238E27FC236}">
                <a16:creationId xmlns:a16="http://schemas.microsoft.com/office/drawing/2014/main" id="{3859F145-24CC-465A-B88D-735E0109F3B7}"/>
              </a:ext>
            </a:extLst>
          </p:cNvPr>
          <p:cNvPicPr>
            <a:picLocks noChangeAspect="1"/>
          </p:cNvPicPr>
          <p:nvPr/>
        </p:nvPicPr>
        <p:blipFill>
          <a:blip r:embed="rId3"/>
          <a:stretch>
            <a:fillRect/>
          </a:stretch>
        </p:blipFill>
        <p:spPr>
          <a:xfrm>
            <a:off x="5447784" y="4840092"/>
            <a:ext cx="6716080" cy="1689742"/>
          </a:xfrm>
          <a:prstGeom prst="rect">
            <a:avLst/>
          </a:prstGeom>
          <a:ln>
            <a:solidFill>
              <a:schemeClr val="tx1"/>
            </a:solidFill>
          </a:ln>
        </p:spPr>
      </p:pic>
    </p:spTree>
    <p:extLst>
      <p:ext uri="{BB962C8B-B14F-4D97-AF65-F5344CB8AC3E}">
        <p14:creationId xmlns:p14="http://schemas.microsoft.com/office/powerpoint/2010/main" val="2004391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E6F7C-2115-43ED-90E3-F23D7B3A3884}"/>
              </a:ext>
            </a:extLst>
          </p:cNvPr>
          <p:cNvSpPr>
            <a:spLocks noGrp="1"/>
          </p:cNvSpPr>
          <p:nvPr>
            <p:ph type="title"/>
          </p:nvPr>
        </p:nvSpPr>
        <p:spPr>
          <a:xfrm>
            <a:off x="78544" y="69703"/>
            <a:ext cx="11878994" cy="549275"/>
          </a:xfrm>
        </p:spPr>
        <p:txBody>
          <a:bodyPr>
            <a:normAutofit fontScale="90000"/>
          </a:bodyPr>
          <a:lstStyle/>
          <a:p>
            <a:r>
              <a:rPr lang="en-US" dirty="0"/>
              <a:t>Model selection and </a:t>
            </a:r>
            <a:r>
              <a:rPr lang="en-US" b="1" dirty="0"/>
              <a:t>train/validation/test </a:t>
            </a:r>
            <a:r>
              <a:rPr lang="en-US" dirty="0"/>
              <a:t>sets</a:t>
            </a:r>
          </a:p>
        </p:txBody>
      </p:sp>
      <p:sp>
        <p:nvSpPr>
          <p:cNvPr id="3" name="Content Placeholder 2">
            <a:extLst>
              <a:ext uri="{FF2B5EF4-FFF2-40B4-BE49-F238E27FC236}">
                <a16:creationId xmlns:a16="http://schemas.microsoft.com/office/drawing/2014/main" id="{5D243114-4357-422E-9E70-3960EB973A89}"/>
              </a:ext>
            </a:extLst>
          </p:cNvPr>
          <p:cNvSpPr>
            <a:spLocks noGrp="1"/>
          </p:cNvSpPr>
          <p:nvPr>
            <p:ph idx="1"/>
          </p:nvPr>
        </p:nvSpPr>
        <p:spPr>
          <a:xfrm>
            <a:off x="70339" y="601732"/>
            <a:ext cx="11943470" cy="6136693"/>
          </a:xfrm>
        </p:spPr>
        <p:txBody>
          <a:bodyPr>
            <a:normAutofit/>
          </a:bodyPr>
          <a:lstStyle/>
          <a:p>
            <a:r>
              <a:rPr lang="en-US" sz="2600" dirty="0"/>
              <a:t>The problem with report test set error                     is that it is likely to be an </a:t>
            </a:r>
            <a:r>
              <a:rPr lang="en-US" sz="2600" b="1" dirty="0"/>
              <a:t>optimistic</a:t>
            </a:r>
            <a:r>
              <a:rPr lang="en-US" sz="2600" dirty="0"/>
              <a:t> </a:t>
            </a:r>
            <a:r>
              <a:rPr lang="en-US" sz="2600" b="1" dirty="0"/>
              <a:t>estimate</a:t>
            </a:r>
            <a:r>
              <a:rPr lang="en-US" sz="2600" dirty="0"/>
              <a:t> of generalization error</a:t>
            </a:r>
          </a:p>
          <a:p>
            <a:r>
              <a:rPr lang="en-US" sz="2600" dirty="0"/>
              <a:t>This is because we have chosen this parameter d (degree of polynomial) based on test set, as we have fitted d to test set, it is unlikely that our model will fit to unseen data with the same level of success</a:t>
            </a:r>
          </a:p>
          <a:p>
            <a:r>
              <a:rPr lang="en-US" sz="2600" dirty="0"/>
              <a:t>Like this is similar to what we did when we were fitting parameters on training set</a:t>
            </a:r>
          </a:p>
          <a:p>
            <a:r>
              <a:rPr lang="en-US" sz="2600" dirty="0"/>
              <a:t>Now, the solution is to split the data into 3 groups: 1) training set (60%) 2) test set (20%) 3) cross validation set (20%)</a:t>
            </a:r>
          </a:p>
          <a:p>
            <a:endParaRPr lang="en-US" sz="2600" dirty="0"/>
          </a:p>
          <a:p>
            <a:endParaRPr lang="en-US" sz="2600" dirty="0"/>
          </a:p>
          <a:p>
            <a:r>
              <a:rPr lang="en-US" sz="2600" dirty="0"/>
              <a:t>This way, we </a:t>
            </a:r>
            <a:r>
              <a:rPr lang="en-US" sz="2600" b="1" dirty="0"/>
              <a:t>optimize the theta’s </a:t>
            </a:r>
            <a:r>
              <a:rPr lang="en-US" sz="2600" dirty="0"/>
              <a:t>based on </a:t>
            </a:r>
            <a:r>
              <a:rPr lang="en-US" sz="2600" b="1" dirty="0"/>
              <a:t>training set</a:t>
            </a:r>
            <a:r>
              <a:rPr lang="en-US" sz="2600" dirty="0"/>
              <a:t>, </a:t>
            </a:r>
            <a:r>
              <a:rPr lang="en-US" sz="2600" b="1" dirty="0"/>
              <a:t>choose the model </a:t>
            </a:r>
            <a:r>
              <a:rPr lang="en-US" sz="2600" dirty="0"/>
              <a:t>based on </a:t>
            </a:r>
            <a:r>
              <a:rPr lang="en-US" sz="2600" b="1" dirty="0"/>
              <a:t>cross validation set </a:t>
            </a:r>
            <a:r>
              <a:rPr lang="en-US" sz="2600" dirty="0"/>
              <a:t>and </a:t>
            </a:r>
            <a:r>
              <a:rPr lang="en-US" sz="2600" b="1" dirty="0"/>
              <a:t>report the error </a:t>
            </a:r>
            <a:r>
              <a:rPr lang="en-US" sz="2600" dirty="0"/>
              <a:t>based </a:t>
            </a:r>
            <a:r>
              <a:rPr lang="en-US" sz="2600" b="1" dirty="0"/>
              <a:t>on test set</a:t>
            </a:r>
          </a:p>
          <a:p>
            <a:r>
              <a:rPr lang="en-US" sz="2600" dirty="0"/>
              <a:t>So, </a:t>
            </a:r>
            <a:r>
              <a:rPr lang="en-US" sz="2600" b="1" dirty="0"/>
              <a:t>main difference </a:t>
            </a:r>
            <a:r>
              <a:rPr lang="en-US" sz="2600" dirty="0"/>
              <a:t>lies in the fact that we </a:t>
            </a:r>
            <a:r>
              <a:rPr lang="en-US" sz="2600" b="1" dirty="0"/>
              <a:t>report the error </a:t>
            </a:r>
            <a:r>
              <a:rPr lang="en-US" sz="2600" dirty="0"/>
              <a:t>from test set</a:t>
            </a:r>
          </a:p>
        </p:txBody>
      </p:sp>
      <p:pic>
        <p:nvPicPr>
          <p:cNvPr id="5" name="Picture 4">
            <a:extLst>
              <a:ext uri="{FF2B5EF4-FFF2-40B4-BE49-F238E27FC236}">
                <a16:creationId xmlns:a16="http://schemas.microsoft.com/office/drawing/2014/main" id="{4F6237A7-A037-4FC8-9754-41FD83D846B4}"/>
              </a:ext>
            </a:extLst>
          </p:cNvPr>
          <p:cNvPicPr>
            <a:picLocks noChangeAspect="1"/>
          </p:cNvPicPr>
          <p:nvPr/>
        </p:nvPicPr>
        <p:blipFill>
          <a:blip r:embed="rId2"/>
          <a:stretch>
            <a:fillRect/>
          </a:stretch>
        </p:blipFill>
        <p:spPr>
          <a:xfrm>
            <a:off x="5627295" y="574942"/>
            <a:ext cx="1350279" cy="442891"/>
          </a:xfrm>
          <a:prstGeom prst="rect">
            <a:avLst/>
          </a:prstGeom>
          <a:ln>
            <a:solidFill>
              <a:schemeClr val="tx1"/>
            </a:solidFill>
          </a:ln>
        </p:spPr>
      </p:pic>
      <p:pic>
        <p:nvPicPr>
          <p:cNvPr id="6" name="Picture 5">
            <a:extLst>
              <a:ext uri="{FF2B5EF4-FFF2-40B4-BE49-F238E27FC236}">
                <a16:creationId xmlns:a16="http://schemas.microsoft.com/office/drawing/2014/main" id="{DDF5E996-4D24-4AFB-8C4C-CAB72E9343C8}"/>
              </a:ext>
            </a:extLst>
          </p:cNvPr>
          <p:cNvPicPr>
            <a:picLocks noChangeAspect="1"/>
          </p:cNvPicPr>
          <p:nvPr/>
        </p:nvPicPr>
        <p:blipFill>
          <a:blip r:embed="rId3"/>
          <a:stretch>
            <a:fillRect/>
          </a:stretch>
        </p:blipFill>
        <p:spPr>
          <a:xfrm>
            <a:off x="67993" y="3914774"/>
            <a:ext cx="3800622" cy="712617"/>
          </a:xfrm>
          <a:prstGeom prst="rect">
            <a:avLst/>
          </a:prstGeom>
          <a:ln>
            <a:solidFill>
              <a:schemeClr val="tx1"/>
            </a:solidFill>
          </a:ln>
        </p:spPr>
      </p:pic>
      <p:pic>
        <p:nvPicPr>
          <p:cNvPr id="7" name="Picture 6">
            <a:extLst>
              <a:ext uri="{FF2B5EF4-FFF2-40B4-BE49-F238E27FC236}">
                <a16:creationId xmlns:a16="http://schemas.microsoft.com/office/drawing/2014/main" id="{D82C06CA-1A78-43A0-83F6-711B977C1802}"/>
              </a:ext>
            </a:extLst>
          </p:cNvPr>
          <p:cNvPicPr>
            <a:picLocks noChangeAspect="1"/>
          </p:cNvPicPr>
          <p:nvPr/>
        </p:nvPicPr>
        <p:blipFill>
          <a:blip r:embed="rId4"/>
          <a:stretch>
            <a:fillRect/>
          </a:stretch>
        </p:blipFill>
        <p:spPr>
          <a:xfrm>
            <a:off x="3947232" y="3928843"/>
            <a:ext cx="3607118" cy="701168"/>
          </a:xfrm>
          <a:prstGeom prst="rect">
            <a:avLst/>
          </a:prstGeom>
          <a:ln>
            <a:solidFill>
              <a:schemeClr val="tx1"/>
            </a:solidFill>
          </a:ln>
        </p:spPr>
      </p:pic>
      <p:pic>
        <p:nvPicPr>
          <p:cNvPr id="8" name="Picture 7">
            <a:extLst>
              <a:ext uri="{FF2B5EF4-FFF2-40B4-BE49-F238E27FC236}">
                <a16:creationId xmlns:a16="http://schemas.microsoft.com/office/drawing/2014/main" id="{EA636D47-7F26-45AB-B978-E209478F3644}"/>
              </a:ext>
            </a:extLst>
          </p:cNvPr>
          <p:cNvPicPr>
            <a:picLocks noChangeAspect="1"/>
          </p:cNvPicPr>
          <p:nvPr/>
        </p:nvPicPr>
        <p:blipFill>
          <a:blip r:embed="rId5"/>
          <a:stretch>
            <a:fillRect/>
          </a:stretch>
        </p:blipFill>
        <p:spPr>
          <a:xfrm>
            <a:off x="7751297" y="3914555"/>
            <a:ext cx="4278850" cy="732842"/>
          </a:xfrm>
          <a:prstGeom prst="rect">
            <a:avLst/>
          </a:prstGeom>
          <a:ln>
            <a:solidFill>
              <a:schemeClr val="tx1"/>
            </a:solidFill>
          </a:ln>
        </p:spPr>
      </p:pic>
    </p:spTree>
    <p:extLst>
      <p:ext uri="{BB962C8B-B14F-4D97-AF65-F5344CB8AC3E}">
        <p14:creationId xmlns:p14="http://schemas.microsoft.com/office/powerpoint/2010/main" val="2322614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E6F7C-2115-43ED-90E3-F23D7B3A3884}"/>
              </a:ext>
            </a:extLst>
          </p:cNvPr>
          <p:cNvSpPr>
            <a:spLocks noGrp="1"/>
          </p:cNvSpPr>
          <p:nvPr>
            <p:ph type="title"/>
          </p:nvPr>
        </p:nvSpPr>
        <p:spPr>
          <a:xfrm>
            <a:off x="78544" y="69703"/>
            <a:ext cx="11878994" cy="549275"/>
          </a:xfrm>
        </p:spPr>
        <p:txBody>
          <a:bodyPr>
            <a:normAutofit fontScale="90000"/>
          </a:bodyPr>
          <a:lstStyle/>
          <a:p>
            <a:r>
              <a:rPr lang="en-US" dirty="0"/>
              <a:t>Diagnosing bias vs variance</a:t>
            </a:r>
          </a:p>
        </p:txBody>
      </p:sp>
      <p:sp>
        <p:nvSpPr>
          <p:cNvPr id="3" name="Content Placeholder 2">
            <a:extLst>
              <a:ext uri="{FF2B5EF4-FFF2-40B4-BE49-F238E27FC236}">
                <a16:creationId xmlns:a16="http://schemas.microsoft.com/office/drawing/2014/main" id="{5D243114-4357-422E-9E70-3960EB973A89}"/>
              </a:ext>
            </a:extLst>
          </p:cNvPr>
          <p:cNvSpPr>
            <a:spLocks noGrp="1"/>
          </p:cNvSpPr>
          <p:nvPr>
            <p:ph idx="1"/>
          </p:nvPr>
        </p:nvSpPr>
        <p:spPr>
          <a:xfrm>
            <a:off x="56271" y="700207"/>
            <a:ext cx="11887199" cy="6038217"/>
          </a:xfrm>
        </p:spPr>
        <p:txBody>
          <a:bodyPr>
            <a:normAutofit/>
          </a:bodyPr>
          <a:lstStyle/>
          <a:p>
            <a:r>
              <a:rPr lang="en-US" sz="2600" dirty="0"/>
              <a:t>If algo is not performing good, then it is either overfitting or underfitting problem</a:t>
            </a:r>
          </a:p>
          <a:p>
            <a:r>
              <a:rPr lang="en-US" sz="2600" dirty="0"/>
              <a:t>Determining which problem we have (high bias-underfit vs high variance-overfit), will give a strong indicator what to do next to address the issue</a:t>
            </a:r>
          </a:p>
          <a:p>
            <a:r>
              <a:rPr lang="en-US" sz="2600" dirty="0"/>
              <a:t>Suppose our learning algorithm is performing less well than</a:t>
            </a:r>
          </a:p>
          <a:p>
            <a:pPr marL="0" indent="0">
              <a:buNone/>
            </a:pPr>
            <a:r>
              <a:rPr lang="en-US" sz="2600" dirty="0"/>
              <a:t>We hoped for (</a:t>
            </a:r>
            <a:r>
              <a:rPr lang="en-US" sz="2600" dirty="0" err="1"/>
              <a:t>J_cross_v</a:t>
            </a:r>
            <a:r>
              <a:rPr lang="en-US" sz="2600" dirty="0"/>
              <a:t> or </a:t>
            </a:r>
            <a:r>
              <a:rPr lang="en-US" sz="2600" dirty="0" err="1"/>
              <a:t>J_test</a:t>
            </a:r>
            <a:r>
              <a:rPr lang="en-US" sz="2600" dirty="0"/>
              <a:t> is high), in this case we </a:t>
            </a:r>
          </a:p>
          <a:p>
            <a:pPr marL="0" indent="0">
              <a:buNone/>
            </a:pPr>
            <a:r>
              <a:rPr lang="en-US" sz="2600" dirty="0"/>
              <a:t>Want to determine whether we have bias or variance problem</a:t>
            </a:r>
          </a:p>
          <a:p>
            <a:r>
              <a:rPr lang="en-US" sz="2600" dirty="0"/>
              <a:t>We can answer this question by looking at the graph on the</a:t>
            </a:r>
          </a:p>
          <a:p>
            <a:pPr marL="0" indent="0">
              <a:buNone/>
            </a:pPr>
            <a:r>
              <a:rPr lang="en-US" sz="2600" dirty="0"/>
              <a:t>Right.</a:t>
            </a:r>
          </a:p>
          <a:p>
            <a:r>
              <a:rPr lang="en-US" sz="2600" dirty="0"/>
              <a:t>So, in the </a:t>
            </a:r>
            <a:r>
              <a:rPr lang="en-US" sz="2600" b="1" dirty="0"/>
              <a:t>case of underfit </a:t>
            </a:r>
            <a:r>
              <a:rPr lang="en-US" sz="2600" dirty="0"/>
              <a:t>both </a:t>
            </a:r>
            <a:r>
              <a:rPr lang="en-US" sz="2600" b="1" dirty="0"/>
              <a:t>training and cross validation </a:t>
            </a:r>
            <a:r>
              <a:rPr lang="en-US" sz="2600" dirty="0"/>
              <a:t>(or test) </a:t>
            </a:r>
            <a:r>
              <a:rPr lang="en-US" sz="2600" b="1" dirty="0"/>
              <a:t>errors</a:t>
            </a:r>
            <a:r>
              <a:rPr lang="en-US" sz="2600" dirty="0"/>
              <a:t> will be </a:t>
            </a:r>
            <a:r>
              <a:rPr lang="en-US" sz="2600" b="1" dirty="0"/>
              <a:t>high</a:t>
            </a:r>
            <a:r>
              <a:rPr lang="en-US" sz="2600" dirty="0"/>
              <a:t>, whereas in the </a:t>
            </a:r>
            <a:r>
              <a:rPr lang="en-US" sz="2600" b="1" dirty="0"/>
              <a:t>overfit case</a:t>
            </a:r>
            <a:r>
              <a:rPr lang="en-US" sz="2600" dirty="0"/>
              <a:t>, </a:t>
            </a:r>
            <a:r>
              <a:rPr lang="en-US" sz="2600" b="1" dirty="0"/>
              <a:t>training error </a:t>
            </a:r>
            <a:r>
              <a:rPr lang="en-US" sz="2600" dirty="0"/>
              <a:t>will be </a:t>
            </a:r>
            <a:r>
              <a:rPr lang="en-US" sz="2600" b="1" dirty="0"/>
              <a:t>low</a:t>
            </a:r>
            <a:r>
              <a:rPr lang="en-US" sz="2600" dirty="0"/>
              <a:t>, only </a:t>
            </a:r>
            <a:r>
              <a:rPr lang="en-US" sz="2600" b="1" dirty="0"/>
              <a:t>cross validation </a:t>
            </a:r>
            <a:r>
              <a:rPr lang="en-US" sz="2600" dirty="0"/>
              <a:t>error will be </a:t>
            </a:r>
            <a:r>
              <a:rPr lang="en-US" sz="2600" b="1" dirty="0"/>
              <a:t>high</a:t>
            </a:r>
          </a:p>
          <a:p>
            <a:r>
              <a:rPr lang="en-GB" dirty="0"/>
              <a:t>Ideally, we need to find a </a:t>
            </a:r>
            <a:r>
              <a:rPr lang="en-GB" b="1" dirty="0"/>
              <a:t>golden mean </a:t>
            </a:r>
            <a:r>
              <a:rPr lang="en-GB" dirty="0"/>
              <a:t>between these two.</a:t>
            </a:r>
            <a:endParaRPr lang="en-US" sz="2600" b="1" dirty="0"/>
          </a:p>
          <a:p>
            <a:endParaRPr lang="en-US" sz="2600" dirty="0"/>
          </a:p>
        </p:txBody>
      </p:sp>
      <p:pic>
        <p:nvPicPr>
          <p:cNvPr id="5" name="Picture 4">
            <a:extLst>
              <a:ext uri="{FF2B5EF4-FFF2-40B4-BE49-F238E27FC236}">
                <a16:creationId xmlns:a16="http://schemas.microsoft.com/office/drawing/2014/main" id="{74E25123-BE64-47AA-9C6E-0F1251DF09AF}"/>
              </a:ext>
            </a:extLst>
          </p:cNvPr>
          <p:cNvPicPr>
            <a:picLocks noChangeAspect="1"/>
          </p:cNvPicPr>
          <p:nvPr/>
        </p:nvPicPr>
        <p:blipFill>
          <a:blip r:embed="rId2"/>
          <a:stretch>
            <a:fillRect/>
          </a:stretch>
        </p:blipFill>
        <p:spPr>
          <a:xfrm>
            <a:off x="8433838" y="1585394"/>
            <a:ext cx="3673754" cy="2283221"/>
          </a:xfrm>
          <a:prstGeom prst="rect">
            <a:avLst/>
          </a:prstGeom>
          <a:ln>
            <a:solidFill>
              <a:schemeClr val="tx1"/>
            </a:solidFill>
          </a:ln>
        </p:spPr>
      </p:pic>
    </p:spTree>
    <p:extLst>
      <p:ext uri="{BB962C8B-B14F-4D97-AF65-F5344CB8AC3E}">
        <p14:creationId xmlns:p14="http://schemas.microsoft.com/office/powerpoint/2010/main" val="501645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E6F7C-2115-43ED-90E3-F23D7B3A3884}"/>
              </a:ext>
            </a:extLst>
          </p:cNvPr>
          <p:cNvSpPr>
            <a:spLocks noGrp="1"/>
          </p:cNvSpPr>
          <p:nvPr>
            <p:ph type="title"/>
          </p:nvPr>
        </p:nvSpPr>
        <p:spPr>
          <a:xfrm>
            <a:off x="78544" y="69703"/>
            <a:ext cx="11878994" cy="549275"/>
          </a:xfrm>
        </p:spPr>
        <p:txBody>
          <a:bodyPr>
            <a:normAutofit fontScale="90000"/>
          </a:bodyPr>
          <a:lstStyle/>
          <a:p>
            <a:r>
              <a:rPr lang="en-US" dirty="0"/>
              <a:t>Regularization and bias/variance</a:t>
            </a:r>
          </a:p>
        </p:txBody>
      </p:sp>
      <p:sp>
        <p:nvSpPr>
          <p:cNvPr id="3" name="Content Placeholder 2">
            <a:extLst>
              <a:ext uri="{FF2B5EF4-FFF2-40B4-BE49-F238E27FC236}">
                <a16:creationId xmlns:a16="http://schemas.microsoft.com/office/drawing/2014/main" id="{5D243114-4357-422E-9E70-3960EB973A89}"/>
              </a:ext>
            </a:extLst>
          </p:cNvPr>
          <p:cNvSpPr>
            <a:spLocks noGrp="1"/>
          </p:cNvSpPr>
          <p:nvPr>
            <p:ph idx="1"/>
          </p:nvPr>
        </p:nvSpPr>
        <p:spPr>
          <a:xfrm>
            <a:off x="42203" y="700207"/>
            <a:ext cx="11887199" cy="6038217"/>
          </a:xfrm>
        </p:spPr>
        <p:txBody>
          <a:bodyPr>
            <a:normAutofit/>
          </a:bodyPr>
          <a:lstStyle/>
          <a:p>
            <a:r>
              <a:rPr lang="en-US" sz="2600" dirty="0"/>
              <a:t>Regularization helps to prevent a problem of overfitting</a:t>
            </a:r>
          </a:p>
          <a:p>
            <a:r>
              <a:rPr lang="en-US" sz="2600" dirty="0"/>
              <a:t>Suppose we have the regression model on</a:t>
            </a:r>
          </a:p>
          <a:p>
            <a:pPr marL="0" indent="0">
              <a:buNone/>
            </a:pPr>
            <a:r>
              <a:rPr lang="en-US" sz="2600" dirty="0"/>
              <a:t>The right and we use regularization</a:t>
            </a:r>
          </a:p>
          <a:p>
            <a:r>
              <a:rPr lang="en-US" sz="2600" dirty="0"/>
              <a:t>Depending on what value for </a:t>
            </a:r>
            <a:r>
              <a:rPr lang="en-US" sz="2600" dirty="0" err="1"/>
              <a:t>lyamda</a:t>
            </a:r>
            <a:r>
              <a:rPr lang="en-US" sz="2600" dirty="0"/>
              <a:t> (regularization parameter) we use, we may run into overfitting vs underfitting problem</a:t>
            </a:r>
          </a:p>
          <a:p>
            <a:r>
              <a:rPr lang="en-US" sz="2600" dirty="0"/>
              <a:t>If we use high value for </a:t>
            </a:r>
            <a:r>
              <a:rPr lang="en-US" sz="2600" dirty="0" err="1"/>
              <a:t>lyamda</a:t>
            </a:r>
            <a:r>
              <a:rPr lang="en-US" sz="2600" dirty="0"/>
              <a:t>, then our model will be very simple (underfit), if we use low value for </a:t>
            </a:r>
            <a:r>
              <a:rPr lang="en-US" sz="2600" dirty="0" err="1"/>
              <a:t>lyamda</a:t>
            </a:r>
            <a:r>
              <a:rPr lang="en-US" sz="2600" dirty="0"/>
              <a:t>, then our model will be very complex (overfit)</a:t>
            </a:r>
          </a:p>
          <a:p>
            <a:r>
              <a:rPr lang="en-US" sz="2600" dirty="0"/>
              <a:t>We explore question of </a:t>
            </a:r>
            <a:r>
              <a:rPr lang="en-US" sz="2600" dirty="0" err="1"/>
              <a:t>autom</a:t>
            </a:r>
            <a:r>
              <a:rPr lang="en-US" sz="2600" dirty="0"/>
              <a:t> choosing</a:t>
            </a:r>
          </a:p>
          <a:p>
            <a:r>
              <a:rPr lang="en-US" sz="2600" dirty="0"/>
              <a:t> we try </a:t>
            </a:r>
            <a:r>
              <a:rPr lang="en-US" sz="2600" b="1" dirty="0"/>
              <a:t>diff values (0-10) for </a:t>
            </a:r>
            <a:r>
              <a:rPr lang="en-US" sz="2600" b="1" dirty="0" err="1"/>
              <a:t>lyamda</a:t>
            </a:r>
            <a:r>
              <a:rPr lang="en-US" sz="2600" b="1" dirty="0"/>
              <a:t> </a:t>
            </a:r>
            <a:r>
              <a:rPr lang="en-US" sz="2600" dirty="0"/>
              <a:t>and for</a:t>
            </a:r>
          </a:p>
          <a:p>
            <a:pPr marL="0" indent="0">
              <a:buNone/>
            </a:pPr>
            <a:r>
              <a:rPr lang="en-US" sz="2600" dirty="0"/>
              <a:t>Each value we find </a:t>
            </a:r>
            <a:r>
              <a:rPr lang="en-US" sz="2600" b="1" dirty="0"/>
              <a:t>optimal theta’s </a:t>
            </a:r>
            <a:r>
              <a:rPr lang="en-US" sz="2600" dirty="0"/>
              <a:t>and compute</a:t>
            </a:r>
          </a:p>
          <a:p>
            <a:pPr marL="0" indent="0">
              <a:buNone/>
            </a:pPr>
            <a:r>
              <a:rPr lang="en-US" sz="2600" dirty="0" err="1"/>
              <a:t>Jcv</a:t>
            </a:r>
            <a:r>
              <a:rPr lang="en-US" sz="2600" dirty="0"/>
              <a:t> and choose the model with the lowest value</a:t>
            </a:r>
          </a:p>
          <a:p>
            <a:pPr marL="0" indent="0">
              <a:buNone/>
            </a:pPr>
            <a:r>
              <a:rPr lang="en-US" sz="2600" dirty="0"/>
              <a:t>For </a:t>
            </a:r>
            <a:r>
              <a:rPr lang="en-US" sz="2600" b="1" dirty="0"/>
              <a:t>cross valid error </a:t>
            </a:r>
            <a:r>
              <a:rPr lang="en-US" sz="2600" dirty="0"/>
              <a:t>and then report error on test set</a:t>
            </a:r>
          </a:p>
          <a:p>
            <a:r>
              <a:rPr lang="en-US" sz="2600" dirty="0"/>
              <a:t>So, pick </a:t>
            </a:r>
            <a:r>
              <a:rPr lang="en-US" sz="2600" dirty="0" err="1"/>
              <a:t>lyamda</a:t>
            </a:r>
            <a:r>
              <a:rPr lang="en-US" sz="2600" dirty="0"/>
              <a:t> that gives lowest cross valid error</a:t>
            </a:r>
          </a:p>
          <a:p>
            <a:endParaRPr lang="en-US" sz="2600" dirty="0"/>
          </a:p>
        </p:txBody>
      </p:sp>
      <p:pic>
        <p:nvPicPr>
          <p:cNvPr id="4" name="Picture 3">
            <a:extLst>
              <a:ext uri="{FF2B5EF4-FFF2-40B4-BE49-F238E27FC236}">
                <a16:creationId xmlns:a16="http://schemas.microsoft.com/office/drawing/2014/main" id="{9B9C79B2-81F1-40BA-A66A-7A8055B4E356}"/>
              </a:ext>
            </a:extLst>
          </p:cNvPr>
          <p:cNvPicPr>
            <a:picLocks noChangeAspect="1"/>
          </p:cNvPicPr>
          <p:nvPr/>
        </p:nvPicPr>
        <p:blipFill>
          <a:blip r:embed="rId2"/>
          <a:stretch>
            <a:fillRect/>
          </a:stretch>
        </p:blipFill>
        <p:spPr>
          <a:xfrm>
            <a:off x="6217919" y="1068924"/>
            <a:ext cx="5871943" cy="1202194"/>
          </a:xfrm>
          <a:prstGeom prst="rect">
            <a:avLst/>
          </a:prstGeom>
          <a:ln>
            <a:solidFill>
              <a:schemeClr val="tx1"/>
            </a:solidFill>
          </a:ln>
        </p:spPr>
      </p:pic>
      <p:pic>
        <p:nvPicPr>
          <p:cNvPr id="5" name="Picture 4">
            <a:extLst>
              <a:ext uri="{FF2B5EF4-FFF2-40B4-BE49-F238E27FC236}">
                <a16:creationId xmlns:a16="http://schemas.microsoft.com/office/drawing/2014/main" id="{941BE589-77E8-45C3-BFC9-F14812D287E1}"/>
              </a:ext>
            </a:extLst>
          </p:cNvPr>
          <p:cNvPicPr>
            <a:picLocks noChangeAspect="1"/>
          </p:cNvPicPr>
          <p:nvPr/>
        </p:nvPicPr>
        <p:blipFill>
          <a:blip r:embed="rId3"/>
          <a:stretch>
            <a:fillRect/>
          </a:stretch>
        </p:blipFill>
        <p:spPr>
          <a:xfrm>
            <a:off x="6723265" y="3702442"/>
            <a:ext cx="5206140" cy="1811882"/>
          </a:xfrm>
          <a:prstGeom prst="rect">
            <a:avLst/>
          </a:prstGeom>
          <a:ln>
            <a:solidFill>
              <a:schemeClr val="tx1"/>
            </a:solidFill>
          </a:ln>
        </p:spPr>
      </p:pic>
      <p:pic>
        <p:nvPicPr>
          <p:cNvPr id="6" name="Picture 5">
            <a:extLst>
              <a:ext uri="{FF2B5EF4-FFF2-40B4-BE49-F238E27FC236}">
                <a16:creationId xmlns:a16="http://schemas.microsoft.com/office/drawing/2014/main" id="{03BDA7F4-B4B1-4FDD-880C-0FA1CF47E5E7}"/>
              </a:ext>
            </a:extLst>
          </p:cNvPr>
          <p:cNvPicPr>
            <a:picLocks noChangeAspect="1"/>
          </p:cNvPicPr>
          <p:nvPr/>
        </p:nvPicPr>
        <p:blipFill>
          <a:blip r:embed="rId4"/>
          <a:stretch>
            <a:fillRect/>
          </a:stretch>
        </p:blipFill>
        <p:spPr>
          <a:xfrm>
            <a:off x="5761818" y="3877627"/>
            <a:ext cx="315425" cy="389643"/>
          </a:xfrm>
          <a:prstGeom prst="rect">
            <a:avLst/>
          </a:prstGeom>
          <a:ln>
            <a:solidFill>
              <a:schemeClr val="tx1"/>
            </a:solidFill>
          </a:ln>
        </p:spPr>
      </p:pic>
      <p:pic>
        <p:nvPicPr>
          <p:cNvPr id="8" name="Picture 7">
            <a:extLst>
              <a:ext uri="{FF2B5EF4-FFF2-40B4-BE49-F238E27FC236}">
                <a16:creationId xmlns:a16="http://schemas.microsoft.com/office/drawing/2014/main" id="{A8066F49-9B0E-412F-9E99-FA4A75E77EC3}"/>
              </a:ext>
            </a:extLst>
          </p:cNvPr>
          <p:cNvPicPr>
            <a:picLocks noChangeAspect="1"/>
          </p:cNvPicPr>
          <p:nvPr/>
        </p:nvPicPr>
        <p:blipFill>
          <a:blip r:embed="rId5"/>
          <a:stretch>
            <a:fillRect/>
          </a:stretch>
        </p:blipFill>
        <p:spPr>
          <a:xfrm>
            <a:off x="7877909" y="5737260"/>
            <a:ext cx="910705" cy="1087270"/>
          </a:xfrm>
          <a:prstGeom prst="rect">
            <a:avLst/>
          </a:prstGeom>
          <a:ln>
            <a:solidFill>
              <a:schemeClr val="tx1"/>
            </a:solidFill>
          </a:ln>
        </p:spPr>
      </p:pic>
    </p:spTree>
    <p:extLst>
      <p:ext uri="{BB962C8B-B14F-4D97-AF65-F5344CB8AC3E}">
        <p14:creationId xmlns:p14="http://schemas.microsoft.com/office/powerpoint/2010/main" val="3555335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E6F7C-2115-43ED-90E3-F23D7B3A3884}"/>
              </a:ext>
            </a:extLst>
          </p:cNvPr>
          <p:cNvSpPr>
            <a:spLocks noGrp="1"/>
          </p:cNvSpPr>
          <p:nvPr>
            <p:ph type="title"/>
          </p:nvPr>
        </p:nvSpPr>
        <p:spPr>
          <a:xfrm>
            <a:off x="78544" y="69703"/>
            <a:ext cx="11878994" cy="549275"/>
          </a:xfrm>
        </p:spPr>
        <p:txBody>
          <a:bodyPr>
            <a:normAutofit fontScale="90000"/>
          </a:bodyPr>
          <a:lstStyle/>
          <a:p>
            <a:r>
              <a:rPr lang="en-US" dirty="0"/>
              <a:t>Regularization and bias/variance</a:t>
            </a:r>
          </a:p>
        </p:txBody>
      </p:sp>
      <p:sp>
        <p:nvSpPr>
          <p:cNvPr id="3" name="Content Placeholder 2">
            <a:extLst>
              <a:ext uri="{FF2B5EF4-FFF2-40B4-BE49-F238E27FC236}">
                <a16:creationId xmlns:a16="http://schemas.microsoft.com/office/drawing/2014/main" id="{5D243114-4357-422E-9E70-3960EB973A89}"/>
              </a:ext>
            </a:extLst>
          </p:cNvPr>
          <p:cNvSpPr>
            <a:spLocks noGrp="1"/>
          </p:cNvSpPr>
          <p:nvPr>
            <p:ph idx="1"/>
          </p:nvPr>
        </p:nvSpPr>
        <p:spPr>
          <a:xfrm>
            <a:off x="56271" y="700207"/>
            <a:ext cx="11887199" cy="6038217"/>
          </a:xfrm>
        </p:spPr>
        <p:txBody>
          <a:bodyPr>
            <a:normAutofit/>
          </a:bodyPr>
          <a:lstStyle/>
          <a:p>
            <a:r>
              <a:rPr lang="en-US" sz="2600" dirty="0"/>
              <a:t>When we trying to pick the regularization parameter for ML</a:t>
            </a:r>
          </a:p>
          <a:p>
            <a:pPr marL="0" indent="0">
              <a:buNone/>
            </a:pPr>
            <a:r>
              <a:rPr lang="en-US" sz="2600" dirty="0"/>
              <a:t>Algo, making the plot similar to the one on the right is useful</a:t>
            </a:r>
          </a:p>
          <a:p>
            <a:r>
              <a:rPr lang="en-GB" sz="2600" dirty="0"/>
              <a:t>So </a:t>
            </a:r>
            <a:r>
              <a:rPr lang="en-GB" sz="2600" b="1" dirty="0"/>
              <a:t>how</a:t>
            </a:r>
            <a:r>
              <a:rPr lang="en-GB" sz="2600" dirty="0"/>
              <a:t> do we choose </a:t>
            </a:r>
            <a:r>
              <a:rPr lang="en-GB" sz="2600" b="1" dirty="0"/>
              <a:t>our parameter </a:t>
            </a:r>
            <a:r>
              <a:rPr lang="en-GB" sz="2600" i="1" dirty="0"/>
              <a:t>λ</a:t>
            </a:r>
            <a:r>
              <a:rPr lang="en-GB" sz="2600" dirty="0"/>
              <a:t> to get it 'just right’ ?</a:t>
            </a:r>
          </a:p>
          <a:p>
            <a:pPr marL="0" indent="0">
              <a:buNone/>
            </a:pPr>
            <a:r>
              <a:rPr lang="en-GB" sz="2600" dirty="0"/>
              <a:t> In order to choose the model and the regularization term λ, </a:t>
            </a:r>
            <a:r>
              <a:rPr lang="en-GB" dirty="0"/>
              <a:t>we need to</a:t>
            </a:r>
            <a:endParaRPr lang="en-US" sz="2600" dirty="0"/>
          </a:p>
        </p:txBody>
      </p:sp>
      <p:pic>
        <p:nvPicPr>
          <p:cNvPr id="5" name="Picture 4">
            <a:extLst>
              <a:ext uri="{FF2B5EF4-FFF2-40B4-BE49-F238E27FC236}">
                <a16:creationId xmlns:a16="http://schemas.microsoft.com/office/drawing/2014/main" id="{0BD64E68-6C5E-4174-919C-9D36A04945E6}"/>
              </a:ext>
            </a:extLst>
          </p:cNvPr>
          <p:cNvPicPr>
            <a:picLocks noChangeAspect="1"/>
          </p:cNvPicPr>
          <p:nvPr/>
        </p:nvPicPr>
        <p:blipFill>
          <a:blip r:embed="rId2"/>
          <a:stretch>
            <a:fillRect/>
          </a:stretch>
        </p:blipFill>
        <p:spPr>
          <a:xfrm>
            <a:off x="9029119" y="84406"/>
            <a:ext cx="2970623" cy="2138850"/>
          </a:xfrm>
          <a:prstGeom prst="rect">
            <a:avLst/>
          </a:prstGeom>
          <a:ln>
            <a:solidFill>
              <a:schemeClr val="tx1"/>
            </a:solidFill>
          </a:ln>
        </p:spPr>
      </p:pic>
      <p:pic>
        <p:nvPicPr>
          <p:cNvPr id="6" name="Picture 5">
            <a:extLst>
              <a:ext uri="{FF2B5EF4-FFF2-40B4-BE49-F238E27FC236}">
                <a16:creationId xmlns:a16="http://schemas.microsoft.com/office/drawing/2014/main" id="{01FC3ABA-2AEE-4B85-B3C6-09F5B0036C45}"/>
              </a:ext>
            </a:extLst>
          </p:cNvPr>
          <p:cNvPicPr>
            <a:picLocks noChangeAspect="1"/>
          </p:cNvPicPr>
          <p:nvPr/>
        </p:nvPicPr>
        <p:blipFill>
          <a:blip r:embed="rId3"/>
          <a:stretch>
            <a:fillRect/>
          </a:stretch>
        </p:blipFill>
        <p:spPr>
          <a:xfrm>
            <a:off x="135182" y="2759611"/>
            <a:ext cx="11944610" cy="2698654"/>
          </a:xfrm>
          <a:prstGeom prst="rect">
            <a:avLst/>
          </a:prstGeom>
          <a:ln>
            <a:solidFill>
              <a:schemeClr val="tx1"/>
            </a:solidFill>
          </a:ln>
        </p:spPr>
      </p:pic>
    </p:spTree>
    <p:extLst>
      <p:ext uri="{BB962C8B-B14F-4D97-AF65-F5344CB8AC3E}">
        <p14:creationId xmlns:p14="http://schemas.microsoft.com/office/powerpoint/2010/main" val="2137444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E6F7C-2115-43ED-90E3-F23D7B3A3884}"/>
              </a:ext>
            </a:extLst>
          </p:cNvPr>
          <p:cNvSpPr>
            <a:spLocks noGrp="1"/>
          </p:cNvSpPr>
          <p:nvPr>
            <p:ph type="title"/>
          </p:nvPr>
        </p:nvSpPr>
        <p:spPr>
          <a:xfrm>
            <a:off x="78544" y="27499"/>
            <a:ext cx="11878994" cy="493005"/>
          </a:xfrm>
        </p:spPr>
        <p:txBody>
          <a:bodyPr>
            <a:normAutofit fontScale="90000"/>
          </a:bodyPr>
          <a:lstStyle/>
          <a:p>
            <a:r>
              <a:rPr lang="en-US" dirty="0"/>
              <a:t>Learning curves</a:t>
            </a:r>
          </a:p>
        </p:txBody>
      </p:sp>
      <p:sp>
        <p:nvSpPr>
          <p:cNvPr id="3" name="Content Placeholder 2">
            <a:extLst>
              <a:ext uri="{FF2B5EF4-FFF2-40B4-BE49-F238E27FC236}">
                <a16:creationId xmlns:a16="http://schemas.microsoft.com/office/drawing/2014/main" id="{5D243114-4357-422E-9E70-3960EB973A89}"/>
              </a:ext>
            </a:extLst>
          </p:cNvPr>
          <p:cNvSpPr>
            <a:spLocks noGrp="1"/>
          </p:cNvSpPr>
          <p:nvPr>
            <p:ph idx="1"/>
          </p:nvPr>
        </p:nvSpPr>
        <p:spPr>
          <a:xfrm>
            <a:off x="83727" y="478984"/>
            <a:ext cx="12013809" cy="6038217"/>
          </a:xfrm>
        </p:spPr>
        <p:txBody>
          <a:bodyPr>
            <a:normAutofit/>
          </a:bodyPr>
          <a:lstStyle/>
          <a:p>
            <a:r>
              <a:rPr lang="en-US" sz="2400" dirty="0"/>
              <a:t>Learning curves is often useful plot to make when 1) </a:t>
            </a:r>
            <a:r>
              <a:rPr lang="en-US" sz="2400" b="1" dirty="0"/>
              <a:t>checking</a:t>
            </a:r>
            <a:r>
              <a:rPr lang="en-US" sz="2400" dirty="0"/>
              <a:t> whether model is performing good or 2) when we want </a:t>
            </a:r>
            <a:r>
              <a:rPr lang="en-US" sz="2400" b="1" dirty="0"/>
              <a:t>to improve the performance </a:t>
            </a:r>
            <a:r>
              <a:rPr lang="en-US" sz="2400" dirty="0"/>
              <a:t>of our model</a:t>
            </a:r>
          </a:p>
          <a:p>
            <a:r>
              <a:rPr lang="en-US" sz="2400" dirty="0"/>
              <a:t>Suppose we have 100 training samples and we want to plot how our training error and cross validation error changes as we start from a case when we use only 1 data point for training up to 100 in steps</a:t>
            </a:r>
          </a:p>
          <a:p>
            <a:r>
              <a:rPr lang="en-US" sz="2400" dirty="0"/>
              <a:t>Initially, as we use very low number of training  samples, our training error is either 0 or very small (depending on complexity of our model), because we fit the data well</a:t>
            </a:r>
          </a:p>
          <a:p>
            <a:r>
              <a:rPr lang="en-US" sz="2400" dirty="0"/>
              <a:t>However, as number of data points increase, we get more training error</a:t>
            </a:r>
          </a:p>
          <a:p>
            <a:r>
              <a:rPr lang="en-US" sz="2400" dirty="0"/>
              <a:t>However, the opposite is happening with cross validation error</a:t>
            </a:r>
          </a:p>
          <a:p>
            <a:r>
              <a:rPr lang="en-US" sz="2400" dirty="0"/>
              <a:t>When we use low number of training samples, our model just fits the data and generalizes poorly, however, as we use more data, our model starts to feel the data and improves on generalization resulting in lower cross validation error</a:t>
            </a:r>
          </a:p>
          <a:p>
            <a:endParaRPr lang="en-US" sz="2600" dirty="0"/>
          </a:p>
        </p:txBody>
      </p:sp>
      <p:pic>
        <p:nvPicPr>
          <p:cNvPr id="5" name="Picture 4">
            <a:extLst>
              <a:ext uri="{FF2B5EF4-FFF2-40B4-BE49-F238E27FC236}">
                <a16:creationId xmlns:a16="http://schemas.microsoft.com/office/drawing/2014/main" id="{5D016B36-BD2D-44F2-8489-FA2525CA71A1}"/>
              </a:ext>
            </a:extLst>
          </p:cNvPr>
          <p:cNvPicPr>
            <a:picLocks noChangeAspect="1"/>
          </p:cNvPicPr>
          <p:nvPr/>
        </p:nvPicPr>
        <p:blipFill>
          <a:blip r:embed="rId2"/>
          <a:stretch>
            <a:fillRect/>
          </a:stretch>
        </p:blipFill>
        <p:spPr>
          <a:xfrm>
            <a:off x="8214849" y="4765911"/>
            <a:ext cx="3799863" cy="2051926"/>
          </a:xfrm>
          <a:prstGeom prst="rect">
            <a:avLst/>
          </a:prstGeom>
          <a:ln>
            <a:solidFill>
              <a:schemeClr val="tx1"/>
            </a:solidFill>
          </a:ln>
        </p:spPr>
      </p:pic>
    </p:spTree>
    <p:extLst>
      <p:ext uri="{BB962C8B-B14F-4D97-AF65-F5344CB8AC3E}">
        <p14:creationId xmlns:p14="http://schemas.microsoft.com/office/powerpoint/2010/main" val="3126559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1225</TotalTime>
  <Words>3095</Words>
  <Application>Microsoft Office PowerPoint</Application>
  <PresentationFormat>Widescreen</PresentationFormat>
  <Paragraphs>172</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Week 6 Advice for applying Machine Learning</vt:lpstr>
      <vt:lpstr>Deciding what to try next</vt:lpstr>
      <vt:lpstr>Evaluating hypothesis/model</vt:lpstr>
      <vt:lpstr>Model selection and train/validation/test sets</vt:lpstr>
      <vt:lpstr>Model selection and train/validation/test sets</vt:lpstr>
      <vt:lpstr>Diagnosing bias vs variance</vt:lpstr>
      <vt:lpstr>Regularization and bias/variance</vt:lpstr>
      <vt:lpstr>Regularization and bias/variance</vt:lpstr>
      <vt:lpstr>Learning curves</vt:lpstr>
      <vt:lpstr>Learning curves: High bias vs high variance</vt:lpstr>
      <vt:lpstr>Deciding what to do next</vt:lpstr>
      <vt:lpstr>Takeaways from programming assignment</vt:lpstr>
      <vt:lpstr>Machine Learning System Design</vt:lpstr>
      <vt:lpstr>Prioritizing what to work on</vt:lpstr>
      <vt:lpstr>Ways to improve the performance of spam classifier</vt:lpstr>
      <vt:lpstr>Error analysis- systematic way of choosing the curse of action to improve the performance of model</vt:lpstr>
      <vt:lpstr>Error analysis</vt:lpstr>
      <vt:lpstr>Error metrics for skewed classes</vt:lpstr>
      <vt:lpstr>Trading off precision and recall</vt:lpstr>
      <vt:lpstr>Data for Machine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6 Advice for applying Machine Learning</dc:title>
  <dc:creator>Valiyev, Mahammad</dc:creator>
  <cp:lastModifiedBy>Valiyev, Mahammad</cp:lastModifiedBy>
  <cp:revision>273</cp:revision>
  <dcterms:created xsi:type="dcterms:W3CDTF">2020-06-07T14:45:33Z</dcterms:created>
  <dcterms:modified xsi:type="dcterms:W3CDTF">2020-08-03T14:22:20Z</dcterms:modified>
</cp:coreProperties>
</file>