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6A65-3038-4874-ACD5-610991294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431C-A4AF-4646-83E7-61DF0B9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9B3FC-4F30-4FA5-BC55-6C8DAF0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4ACE-75AB-41DF-88E9-15CC66E5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123F8-BB1D-4325-BC2F-45EECC8A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FB50-C548-4C53-A8FD-01C336F7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B5D61-8009-401E-8473-90B54746E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983D-5690-4699-9D73-955921ED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7DF3-8C94-4484-BFDF-F64625D6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0DAE-F628-4F51-B9C6-4F995D25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0E074-7AD1-4402-93D6-441FDD03D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B170E-7A7D-4AAD-A799-865227F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090F-990F-4780-B5B3-5A0BEC7B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E55F-F28E-4084-A3A2-B5EA04B5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C6C1-5035-4195-A83A-2A2DDDFB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80C1-6FC1-4A31-9795-51A9CFC1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BDB3-9862-414A-B87A-0CA69610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4F29-1C83-409D-92E5-91425ADE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C8C0-B436-489E-953C-7C2D8C52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43EA-85D3-4400-941F-432F25F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75D7-6F92-4D81-901B-CE77E1F2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E9E4B-FFFB-49D2-9505-66861BDF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5F66-45F0-4DEF-92E0-EC8E098F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1456E-02C7-44A0-A650-5CD026AB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AE60-2ACA-40AF-8F49-BFC31314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A0C6-76E7-4B98-8223-59DB7CB7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96A7-937D-4B15-B02C-522BDA7AC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E31B-1932-4954-A1BF-E4EE10A9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1C5C4-8ADA-4447-9AD1-D99CBD4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0CEA-3081-4CA8-B5DC-9DEEC973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E312-BE12-4785-AB62-7D38AD55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AD20-819C-44D2-BE87-92185D3E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44CC3-376C-43AA-ACE2-186FE563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DB57C-91F7-42D6-86FC-F395CEE6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3C7CD-0229-4670-A9AA-6CB3BBED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B7905-55A5-4473-81F5-2ECBED7C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74784-535F-4B9F-9E29-C0FFB09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22224-3801-434B-8338-E1951444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6EF45-C879-460E-88B0-8BFD618F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8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9377-9C3A-4779-87C5-FA0A85E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2DD39-4312-4DAA-8557-DE9CBD57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15159-F1E2-4A68-B220-E3DFBCD2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3644-8408-4D65-ACE2-23C9D653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54117-E213-462E-9B5F-4626BAD1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09EF4-1B8B-4272-AD1E-FB064C9C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38420-F72B-493D-8626-D48516D2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8153-3353-4753-A3C6-C6C86203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2B25-4FD5-4498-B7D7-2D3F5A88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B7122-9D99-445A-935D-5E60088E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339D-AD27-40FD-9108-26E25C87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BFD4-DA45-4382-9FC8-FFB5BC64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E5C56-1A9D-489F-8D81-08C4198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2821-0A39-42F6-B392-CF269D59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2CB1A-0A5D-4854-82B6-9A901D4A3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A9A2B-40DB-4E8E-8C0A-CB3CB4EAF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36BC-7256-4CF8-B1E1-65BC24D2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51CD4-CEC0-420C-BF47-1F5BBF34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C12F-A375-401C-BF77-D1004026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A128E-454C-4D03-8BDF-F20EE0C3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4CDD-F069-4D4B-BFF7-8DF407F5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982B-2703-4683-9EF7-6E2ECDD51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D83C-09C9-469E-976F-1E30F7FB29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CF56-1900-421B-9455-F4E442A5A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20D6-A34A-4C5F-802C-19B835E48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F8D4-CE54-4D5B-B978-C13A5E5C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D2F3-02A3-4E42-9E4C-C85152106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460" y="154745"/>
            <a:ext cx="9144000" cy="165302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Week 7</a:t>
            </a:r>
            <a:br>
              <a:rPr lang="en-US" b="1" dirty="0"/>
            </a:br>
            <a:r>
              <a:rPr lang="en-US" b="1" dirty="0"/>
              <a:t>Support Vector Machines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C600-6FF6-4EB6-BC1F-FDC0D7E2A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101" y="1828799"/>
            <a:ext cx="10278797" cy="4262512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Welcome to week 7! This week, you will be learning about the </a:t>
            </a:r>
            <a:r>
              <a:rPr lang="en-GB" sz="2800" b="1" dirty="0"/>
              <a:t>support vector machine (SVM) algorithm</a:t>
            </a:r>
            <a:r>
              <a:rPr lang="en-GB" sz="2800" dirty="0"/>
              <a:t>. SVMs are considered by many to be the </a:t>
            </a:r>
            <a:r>
              <a:rPr lang="en-GB" sz="2800" b="1" dirty="0"/>
              <a:t>most powerful 'black box' learning algorithm</a:t>
            </a:r>
            <a:r>
              <a:rPr lang="en-GB" sz="2800" dirty="0"/>
              <a:t>, and by posing a </a:t>
            </a:r>
            <a:r>
              <a:rPr lang="en-GB" sz="2800" b="1" dirty="0"/>
              <a:t>cleverly-chosen optimization objective</a:t>
            </a:r>
            <a:r>
              <a:rPr lang="en-GB" sz="2800" dirty="0"/>
              <a:t>, one of the most </a:t>
            </a:r>
            <a:r>
              <a:rPr lang="en-GB" sz="2800" b="1" dirty="0"/>
              <a:t>widely used </a:t>
            </a:r>
            <a:r>
              <a:rPr lang="en-GB" sz="2800" dirty="0"/>
              <a:t>learning algorithms today.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SVM is found to have </a:t>
            </a:r>
            <a:r>
              <a:rPr lang="en-GB" b="1" dirty="0"/>
              <a:t>better performance  </a:t>
            </a:r>
            <a:r>
              <a:rPr lang="en-GB" dirty="0"/>
              <a:t>than LR practically in most cases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SVM is </a:t>
            </a:r>
            <a:r>
              <a:rPr lang="en-GB" b="1" dirty="0"/>
              <a:t>computationally cheaper </a:t>
            </a:r>
            <a:r>
              <a:rPr lang="en-GB" dirty="0"/>
              <a:t>O(N^2*K) where K is no of support vectors (support vectors are those points that lie on the class margin) where as logistic regression is O(N^3)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Classifier in SVM </a:t>
            </a:r>
            <a:r>
              <a:rPr lang="en-GB" b="1" dirty="0"/>
              <a:t>depends only on a subset of points </a:t>
            </a:r>
            <a:r>
              <a:rPr lang="en-GB" dirty="0"/>
              <a:t>. Since we need to </a:t>
            </a:r>
            <a:r>
              <a:rPr lang="en-GB" b="1" dirty="0"/>
              <a:t>maximize distance </a:t>
            </a:r>
            <a:r>
              <a:rPr lang="en-GB" dirty="0"/>
              <a:t>between closest points of two classes (aka margin) we need to care about </a:t>
            </a:r>
            <a:r>
              <a:rPr lang="en-GB" b="1" dirty="0"/>
              <a:t>only a subset of points </a:t>
            </a:r>
            <a:r>
              <a:rPr lang="en-GB" dirty="0"/>
              <a:t>unlike logistic regression.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7129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27499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0" y="534569"/>
            <a:ext cx="11921198" cy="6203856"/>
          </a:xfrm>
        </p:spPr>
        <p:txBody>
          <a:bodyPr>
            <a:normAutofit/>
          </a:bodyPr>
          <a:lstStyle/>
          <a:p>
            <a:r>
              <a:rPr lang="en-US" sz="2400" dirty="0"/>
              <a:t>Our similarity functions are:</a:t>
            </a:r>
          </a:p>
          <a:p>
            <a:r>
              <a:rPr lang="en-US" sz="2400" dirty="0"/>
              <a:t>If x’s are close to l(1)               we have</a:t>
            </a:r>
          </a:p>
          <a:p>
            <a:r>
              <a:rPr lang="en-US" sz="2400" dirty="0"/>
              <a:t>If x is far from l(1) we have</a:t>
            </a:r>
          </a:p>
          <a:p>
            <a:r>
              <a:rPr lang="en-US" sz="2400" dirty="0"/>
              <a:t>So, by computing new f’s we get new features f1,f2,f3  </a:t>
            </a:r>
          </a:p>
          <a:p>
            <a:r>
              <a:rPr lang="en-US" sz="2400" dirty="0"/>
              <a:t>Now we examine how the function f1,f2,f3 work</a:t>
            </a:r>
          </a:p>
          <a:p>
            <a:r>
              <a:rPr lang="en-US" sz="2400" dirty="0"/>
              <a:t>For it to work we need to input l(3,5) </a:t>
            </a:r>
            <a:r>
              <a:rPr lang="en-US" sz="2400" dirty="0" err="1"/>
              <a:t>e.g</a:t>
            </a:r>
            <a:r>
              <a:rPr lang="en-US" sz="2400" dirty="0"/>
              <a:t> ad sigma^2, so when our feature x(3,5) we get value 1 for f. We also examine effect of changing sigma^2 on f1, as it increases function becomes more variable and wider</a:t>
            </a:r>
          </a:p>
          <a:p>
            <a:r>
              <a:rPr lang="en-US" sz="2400" dirty="0"/>
              <a:t>Let’s see how hypothesis </a:t>
            </a:r>
            <a:r>
              <a:rPr lang="en-US" sz="2400" dirty="0" err="1"/>
              <a:t>func</a:t>
            </a:r>
            <a:r>
              <a:rPr lang="en-US" sz="2400" dirty="0"/>
              <a:t> works </a:t>
            </a:r>
          </a:p>
          <a:p>
            <a:pPr marL="0" indent="0">
              <a:buNone/>
            </a:pPr>
            <a:r>
              <a:rPr lang="en-US" sz="2400" dirty="0"/>
              <a:t>We predict 1 when</a:t>
            </a:r>
          </a:p>
          <a:p>
            <a:r>
              <a:rPr lang="en-US" sz="2400" dirty="0"/>
              <a:t>Suppose we have                                                  then depending on</a:t>
            </a:r>
          </a:p>
          <a:p>
            <a:pPr marL="0" indent="0">
              <a:buNone/>
            </a:pPr>
            <a:r>
              <a:rPr lang="en-US" sz="2400" dirty="0"/>
              <a:t>Where our point is on graph we predict 1 or 0, so for ex. If we close</a:t>
            </a:r>
          </a:p>
          <a:p>
            <a:pPr marL="0" indent="0">
              <a:buNone/>
            </a:pPr>
            <a:r>
              <a:rPr lang="en-US" sz="2400" dirty="0"/>
              <a:t>To l1 we have                                        &gt;0, so we predict 1</a:t>
            </a:r>
          </a:p>
          <a:p>
            <a:r>
              <a:rPr lang="en-US" sz="2400" dirty="0"/>
              <a:t>Similarly we predict 1 if we are close l2, so we have the </a:t>
            </a:r>
            <a:r>
              <a:rPr lang="en-US" sz="2400" dirty="0" err="1"/>
              <a:t>fol</a:t>
            </a:r>
            <a:r>
              <a:rPr lang="en-US" sz="2400" dirty="0"/>
              <a:t> </a:t>
            </a:r>
            <a:r>
              <a:rPr lang="en-US" sz="2400" b="1" dirty="0" err="1"/>
              <a:t>dec.</a:t>
            </a:r>
            <a:r>
              <a:rPr lang="en-US" sz="2400" b="1" dirty="0"/>
              <a:t> bound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7E10F-8E7E-48F3-AC9B-C22A51C8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630" y="179508"/>
            <a:ext cx="7842906" cy="566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83368-306A-407A-BCA3-E010131F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13" y="1006938"/>
            <a:ext cx="943122" cy="432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9650E-3103-496D-B821-8D1DEE98E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248" y="785955"/>
            <a:ext cx="3021331" cy="480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4007B-F9A6-454B-81C1-A75F178DC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024" y="1347127"/>
            <a:ext cx="367665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C5804-B702-460F-A324-704B4182F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366" y="2239474"/>
            <a:ext cx="2308055" cy="484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F12B8-4D42-489F-B3CD-2E1CAAE14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692" y="3672695"/>
            <a:ext cx="1855395" cy="1236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6DCA5-DCD9-4AE3-AE79-DE4B8AC82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7729" y="3639354"/>
            <a:ext cx="1371241" cy="1312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DAFC1-3393-4A38-9F79-0F7007D151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8229" y="3658403"/>
            <a:ext cx="1419436" cy="1265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C6BD57-3A4D-4780-9053-C7C61793F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2449" y="4367432"/>
            <a:ext cx="3104784" cy="331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8426B8-D557-447A-962D-32F935769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7399" y="4838333"/>
            <a:ext cx="3271032" cy="324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C24F33-D5EA-41CF-878B-5063DC0AC9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9701" y="4989979"/>
            <a:ext cx="2750380" cy="1825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FC2C90-D5EA-4A86-A1E7-12593E7233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53577" y="5781089"/>
            <a:ext cx="2589161" cy="310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E76455-E073-4C96-BB17-FB5C7BD84A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40854" y="870803"/>
            <a:ext cx="2202383" cy="1365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728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2 (used to define new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9" y="759654"/>
            <a:ext cx="11921198" cy="5936567"/>
          </a:xfrm>
        </p:spPr>
        <p:txBody>
          <a:bodyPr>
            <a:normAutofit/>
          </a:bodyPr>
          <a:lstStyle/>
          <a:p>
            <a:r>
              <a:rPr lang="en-US" sz="2500" dirty="0"/>
              <a:t>Now we are interested in question of how we can choose the location of landmarks and for complex problems may be we want choose to have more than 3 of them</a:t>
            </a:r>
          </a:p>
          <a:p>
            <a:r>
              <a:rPr lang="en-US" sz="2500" dirty="0"/>
              <a:t>Way to go to answer both questions above (number and location of landmarks) is to put landmarks exactly on the location of data points and thus have m(#train </a:t>
            </a:r>
            <a:r>
              <a:rPr lang="en-US" sz="2500" dirty="0" err="1"/>
              <a:t>samp</a:t>
            </a:r>
            <a:r>
              <a:rPr lang="en-US" sz="2500" dirty="0"/>
              <a:t> landmarks</a:t>
            </a:r>
          </a:p>
          <a:p>
            <a:r>
              <a:rPr lang="en-US" sz="2500" dirty="0"/>
              <a:t>Then our features f are going to measure how close new examples to</a:t>
            </a:r>
          </a:p>
          <a:p>
            <a:pPr marL="0" indent="0">
              <a:buNone/>
            </a:pPr>
            <a:r>
              <a:rPr lang="en-US" sz="2500" dirty="0"/>
              <a:t>The location of data points in our training set</a:t>
            </a:r>
          </a:p>
          <a:p>
            <a:r>
              <a:rPr lang="en-US" sz="2500" dirty="0"/>
              <a:t>So, we have</a:t>
            </a:r>
          </a:p>
          <a:p>
            <a:r>
              <a:rPr lang="en-US" sz="2500" dirty="0"/>
              <a:t>Given an example x then we have</a:t>
            </a:r>
          </a:p>
          <a:p>
            <a:pPr marL="0" indent="0">
              <a:buNone/>
            </a:pPr>
            <a:r>
              <a:rPr lang="en-US" sz="2500" dirty="0"/>
              <a:t>That is given a training example x we then have a feature vector of the form</a:t>
            </a:r>
          </a:p>
          <a:p>
            <a:r>
              <a:rPr lang="en-US" sz="2500" dirty="0"/>
              <a:t>So, feature vector f will have values between 0 and 1 and at </a:t>
            </a:r>
            <a:r>
              <a:rPr lang="en-US" sz="2500" dirty="0" err="1"/>
              <a:t>i</a:t>
            </a:r>
            <a:r>
              <a:rPr lang="en-US" sz="2500" dirty="0"/>
              <a:t> coordinate it</a:t>
            </a:r>
          </a:p>
          <a:p>
            <a:pPr marL="0" indent="0">
              <a:buNone/>
            </a:pPr>
            <a:r>
              <a:rPr lang="en-US" sz="2500" dirty="0"/>
              <a:t>Will have value 1 as this l was based on value of xi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A1761-EA3C-42B9-A576-47E436BD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544" y="2300575"/>
            <a:ext cx="2283455" cy="1722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022438-4B4A-4B11-B7C5-1E572179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573" y="3264658"/>
            <a:ext cx="4885004" cy="584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53DD30-81D5-4EDD-9F33-038EC9964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89" y="3914189"/>
            <a:ext cx="2360295" cy="288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40C37-AC7D-47B1-89B0-BDBEEB0D5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69" y="3890816"/>
            <a:ext cx="2657208" cy="315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3C8A4-DE7D-4190-BECA-9CCC4D3CA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2676" y="4099339"/>
            <a:ext cx="2235255" cy="1161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46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27499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520498"/>
            <a:ext cx="11921198" cy="6231994"/>
          </a:xfrm>
        </p:spPr>
        <p:txBody>
          <a:bodyPr>
            <a:normAutofit/>
          </a:bodyPr>
          <a:lstStyle/>
          <a:p>
            <a:r>
              <a:rPr lang="en-US" sz="2600" dirty="0"/>
              <a:t>So, given x, we compute new features                for each training set</a:t>
            </a:r>
          </a:p>
          <a:p>
            <a:r>
              <a:rPr lang="en-US" sz="2600" dirty="0"/>
              <a:t>We then train our algorithm and</a:t>
            </a:r>
          </a:p>
          <a:p>
            <a:pPr marL="0" indent="0">
              <a:buNone/>
            </a:pPr>
            <a:r>
              <a:rPr lang="en-US" sz="2600" dirty="0"/>
              <a:t>Instead of x’s we use fs and on the</a:t>
            </a:r>
          </a:p>
          <a:p>
            <a:pPr marL="0" indent="0">
              <a:buNone/>
            </a:pPr>
            <a:r>
              <a:rPr lang="en-US" sz="2600" dirty="0"/>
              <a:t>Right our term sums up to m </a:t>
            </a:r>
            <a:r>
              <a:rPr lang="en-US" sz="2600" dirty="0" err="1"/>
              <a:t>inst</a:t>
            </a:r>
            <a:r>
              <a:rPr lang="en-US" sz="2600" dirty="0"/>
              <a:t> of n</a:t>
            </a:r>
          </a:p>
          <a:p>
            <a:r>
              <a:rPr lang="en-US" sz="2600" dirty="0"/>
              <a:t>One other detail is about computing the term on the right</a:t>
            </a:r>
          </a:p>
          <a:p>
            <a:r>
              <a:rPr lang="en-US" sz="2600" dirty="0"/>
              <a:t>There, instead of                           we use               to speed things up  </a:t>
            </a:r>
          </a:p>
          <a:p>
            <a:r>
              <a:rPr lang="en-US" sz="2600" dirty="0"/>
              <a:t>Rescaled version of it         , depending on kernel, this way we have faster computation, so reason for that is computational efficiency</a:t>
            </a:r>
          </a:p>
          <a:p>
            <a:r>
              <a:rPr lang="en-US" sz="2600" dirty="0"/>
              <a:t>So, SVMs and kernels tend to go well together, which is not the case with logistic regression</a:t>
            </a:r>
          </a:p>
          <a:p>
            <a:r>
              <a:rPr lang="en-US" sz="2600" dirty="0"/>
              <a:t>When using SVM, one of the parameters we need to choose is                  and</a:t>
            </a:r>
          </a:p>
          <a:p>
            <a:r>
              <a:rPr lang="en-US" sz="2600" dirty="0"/>
              <a:t> </a:t>
            </a:r>
          </a:p>
          <a:p>
            <a:r>
              <a:rPr lang="en-US" sz="2600" dirty="0"/>
              <a:t> </a:t>
            </a:r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26CF7-A208-4769-BB57-7E0DC234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79" y="585341"/>
            <a:ext cx="1033170" cy="328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BB177-8941-4CA6-A13F-F8DF66295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252" y="557206"/>
            <a:ext cx="2722544" cy="371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5B59D-86D5-4079-A769-C7D0958BD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245" y="981067"/>
            <a:ext cx="6916615" cy="153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C63F1-6FAF-4383-8F19-D5D9E4D8F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224" y="2989599"/>
            <a:ext cx="165735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258034-9985-4F60-85C5-F934DDF6F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524" y="2962563"/>
            <a:ext cx="943561" cy="362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FE9D41-D5B7-4C85-B0F9-E3D22063A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0963" y="3511422"/>
            <a:ext cx="561975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6897C-D51B-4621-A5FB-AC30283A1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5985" y="4981570"/>
            <a:ext cx="979536" cy="469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060661-09F7-48A1-A499-0CDB21FDF5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236" y="5645322"/>
            <a:ext cx="6413436" cy="699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12FEED-F99D-425D-94D0-0CA55A53BC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6659" y="5491895"/>
            <a:ext cx="4802579" cy="564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BC147C-F025-4436-B1C3-7BDD2F0508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3701" y="6117608"/>
            <a:ext cx="4845101" cy="712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4C856E-62C7-4930-A531-E945425398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58634" y="4931164"/>
            <a:ext cx="495521" cy="483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255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27499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 SVM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4" y="548637"/>
            <a:ext cx="12027876" cy="6281227"/>
          </a:xfrm>
        </p:spPr>
        <p:txBody>
          <a:bodyPr>
            <a:normAutofit/>
          </a:bodyPr>
          <a:lstStyle/>
          <a:p>
            <a:r>
              <a:rPr lang="en-US" sz="2600" dirty="0"/>
              <a:t>In practice do not write </a:t>
            </a:r>
            <a:r>
              <a:rPr lang="en-US" sz="2600" dirty="0" err="1"/>
              <a:t>optim</a:t>
            </a:r>
            <a:r>
              <a:rPr lang="en-US" sz="2600" dirty="0"/>
              <a:t> routines ourselves, instead use software packages to solve for parameters</a:t>
            </a:r>
          </a:p>
          <a:p>
            <a:r>
              <a:rPr lang="en-US" sz="2600" dirty="0"/>
              <a:t>However, we need to specify 1) choice for parameter C 2) choose the kernel (similarity function) and other parameters based on our choice of kernel </a:t>
            </a:r>
          </a:p>
          <a:p>
            <a:r>
              <a:rPr lang="en-US" sz="2600" dirty="0"/>
              <a:t>We might choose a </a:t>
            </a:r>
            <a:r>
              <a:rPr lang="en-US" sz="2600" b="1" dirty="0"/>
              <a:t>linear kernel </a:t>
            </a:r>
            <a:r>
              <a:rPr lang="en-US" sz="2600" dirty="0"/>
              <a:t>that is </a:t>
            </a:r>
            <a:r>
              <a:rPr lang="en-US" sz="2600" b="1" dirty="0"/>
              <a:t>not using any similarity function </a:t>
            </a:r>
            <a:r>
              <a:rPr lang="en-US" sz="2600" dirty="0"/>
              <a:t>at all, which leads to </a:t>
            </a:r>
            <a:r>
              <a:rPr lang="en-US" sz="2600" b="1" dirty="0"/>
              <a:t>linear decision boundary </a:t>
            </a:r>
            <a:r>
              <a:rPr lang="en-US" sz="2600" dirty="0"/>
              <a:t>and can be used when we have large number of features and but low number of training sets</a:t>
            </a:r>
          </a:p>
          <a:p>
            <a:r>
              <a:rPr lang="en-US" sz="2600" dirty="0"/>
              <a:t>Or we can use </a:t>
            </a:r>
            <a:r>
              <a:rPr lang="en-US" sz="2600" b="1" dirty="0"/>
              <a:t>Gaussian kernel                                 </a:t>
            </a:r>
            <a:r>
              <a:rPr lang="en-US" sz="2600" dirty="0"/>
              <a:t>where                  when m is large, n is small, to fit more complex non-linear functions, in this case we need to specify</a:t>
            </a:r>
          </a:p>
          <a:p>
            <a:r>
              <a:rPr lang="en-US" sz="2600" dirty="0"/>
              <a:t>When using SVM we can be asked to provide implementation for Kernel function</a:t>
            </a:r>
          </a:p>
          <a:p>
            <a:r>
              <a:rPr lang="en-US" sz="2600" dirty="0"/>
              <a:t>For Gaussian kernel we have  and we need to perform</a:t>
            </a:r>
          </a:p>
          <a:p>
            <a:pPr marL="0" indent="0">
              <a:buNone/>
            </a:pPr>
            <a:r>
              <a:rPr lang="en-US" sz="2600" b="1" dirty="0"/>
              <a:t>Feature scaling </a:t>
            </a:r>
            <a:r>
              <a:rPr lang="en-US" sz="2600" dirty="0"/>
              <a:t>if features are of different scales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it is because the </a:t>
            </a:r>
            <a:r>
              <a:rPr lang="en-US" sz="2600" dirty="0" err="1"/>
              <a:t>func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Will be dominated by 1st term</a:t>
            </a:r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94440-FB31-4F3F-BA38-B4880CD8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36" y="956309"/>
            <a:ext cx="249848" cy="277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23EBA4-ED29-4612-9A13-1A09E07D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93" y="2963007"/>
            <a:ext cx="3108596" cy="356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B4E5B-59D0-4446-A480-33B1D55F7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805" y="3005650"/>
            <a:ext cx="2554923" cy="272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A7359-F7B6-4E8D-8794-44FC3432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266" y="3383060"/>
            <a:ext cx="2156915" cy="569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4DF87-5AA9-427D-B3E3-ACBE3A00B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613" y="3445632"/>
            <a:ext cx="1164981" cy="367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2D496D-DD98-429B-9A0C-E095F05AB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5424" y="3844509"/>
            <a:ext cx="414997" cy="324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69AAA2-098E-475C-9E88-11E9BD397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757" y="4645051"/>
            <a:ext cx="4515218" cy="1864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6E3018-3E5C-4AE9-A5DD-F069C1848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92" y="5667888"/>
            <a:ext cx="1089000" cy="4824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B377DD-383E-4A9A-9A96-A499C1ED6D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9804" y="5656384"/>
            <a:ext cx="3169243" cy="6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3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801858"/>
            <a:ext cx="11921198" cy="5936567"/>
          </a:xfrm>
        </p:spPr>
        <p:txBody>
          <a:bodyPr>
            <a:normAutofit/>
          </a:bodyPr>
          <a:lstStyle/>
          <a:p>
            <a:r>
              <a:rPr lang="en-US" sz="2400" b="1" dirty="0"/>
              <a:t>Most widely </a:t>
            </a:r>
            <a:r>
              <a:rPr lang="en-US" sz="2400" dirty="0"/>
              <a:t>used kernels are </a:t>
            </a:r>
            <a:r>
              <a:rPr lang="en-US" sz="2400" b="1" dirty="0"/>
              <a:t>Gaussian and linear kernels</a:t>
            </a:r>
            <a:r>
              <a:rPr lang="en-US" sz="2400" dirty="0"/>
              <a:t>, but others can also be used</a:t>
            </a:r>
          </a:p>
          <a:p>
            <a:r>
              <a:rPr lang="en-US" sz="2400" dirty="0"/>
              <a:t>However, they need to specify the technical condition called </a:t>
            </a:r>
            <a:r>
              <a:rPr lang="en-US" sz="2400" b="1" dirty="0"/>
              <a:t>Mercer’s theorem </a:t>
            </a:r>
            <a:r>
              <a:rPr lang="en-US" sz="2400" dirty="0"/>
              <a:t>to make sure </a:t>
            </a:r>
            <a:r>
              <a:rPr lang="en-US" sz="2400" b="1" dirty="0"/>
              <a:t>SVM packages’ optimizations run correctly</a:t>
            </a:r>
            <a:r>
              <a:rPr lang="en-US" sz="2400" dirty="0"/>
              <a:t>, and do not diverge</a:t>
            </a:r>
          </a:p>
          <a:p>
            <a:r>
              <a:rPr lang="en-US" sz="2400" dirty="0"/>
              <a:t>We also have different less widely used kernels such as polynomial kernel </a:t>
            </a:r>
          </a:p>
          <a:p>
            <a:r>
              <a:rPr lang="en-US" sz="2400" dirty="0"/>
              <a:t>With 2 parameters </a:t>
            </a:r>
            <a:r>
              <a:rPr lang="en-US" sz="2400" b="1" dirty="0"/>
              <a:t>constant and degree </a:t>
            </a:r>
            <a:r>
              <a:rPr lang="en-US" sz="2400" dirty="0"/>
              <a:t>and other esoteric kernels such as </a:t>
            </a:r>
            <a:r>
              <a:rPr lang="en-US" sz="2400" b="1" dirty="0"/>
              <a:t>string</a:t>
            </a:r>
            <a:r>
              <a:rPr lang="en-US" sz="2400" dirty="0"/>
              <a:t>, </a:t>
            </a:r>
            <a:r>
              <a:rPr lang="en-US" sz="2400" b="1" dirty="0"/>
              <a:t>chi-square</a:t>
            </a:r>
            <a:r>
              <a:rPr lang="en-US" sz="2400" dirty="0"/>
              <a:t> and </a:t>
            </a:r>
            <a:r>
              <a:rPr lang="en-US" sz="2400" b="1" dirty="0"/>
              <a:t>histogram intersection </a:t>
            </a:r>
            <a:r>
              <a:rPr lang="en-US" sz="2400" dirty="0"/>
              <a:t>kernels</a:t>
            </a:r>
          </a:p>
          <a:p>
            <a:r>
              <a:rPr lang="en-US" sz="2400" dirty="0"/>
              <a:t>We can also do multi-class classification with SVMs</a:t>
            </a:r>
          </a:p>
          <a:p>
            <a:r>
              <a:rPr lang="en-US" sz="2400" dirty="0"/>
              <a:t>Many SVM packages already have built-in multi-class classification functionality</a:t>
            </a:r>
          </a:p>
          <a:p>
            <a:r>
              <a:rPr lang="en-US" sz="2400" dirty="0"/>
              <a:t>Otherwise, we can use one vs all method that is choose y=</a:t>
            </a:r>
            <a:r>
              <a:rPr lang="en-US" sz="2400" dirty="0" err="1"/>
              <a:t>i</a:t>
            </a:r>
            <a:r>
              <a:rPr lang="en-US" sz="2400" dirty="0"/>
              <a:t> say 1, and convert all other </a:t>
            </a:r>
            <a:r>
              <a:rPr lang="en-US" sz="2400" dirty="0" err="1"/>
              <a:t>ys</a:t>
            </a:r>
            <a:r>
              <a:rPr lang="en-US" sz="2400" dirty="0"/>
              <a:t> to 0, train SVM and get theta, and do this for all K groups</a:t>
            </a:r>
          </a:p>
          <a:p>
            <a:r>
              <a:rPr lang="en-US" sz="2400" dirty="0"/>
              <a:t>As we do this for all K groups we get                                    k different classifiers, and when we get new data we compute               for all k classifiers and see which gives us the largest value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B5666-28DF-40D0-9E63-BBF5D9CD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361" y="1789087"/>
            <a:ext cx="2212365" cy="568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E1568-7B71-497B-9D23-BD26C776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305" y="2822183"/>
            <a:ext cx="165735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9BF9B-4097-4306-9752-D0DE41179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889" y="3230073"/>
            <a:ext cx="2341566" cy="3571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AA4FAD-7AE6-42F8-A37C-4D20CB089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053" y="4951094"/>
            <a:ext cx="2311725" cy="366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7952E2-23EC-4C8B-B635-401365120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941" y="5326158"/>
            <a:ext cx="866263" cy="3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1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vs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801858"/>
            <a:ext cx="11921198" cy="5936567"/>
          </a:xfrm>
        </p:spPr>
        <p:txBody>
          <a:bodyPr/>
          <a:lstStyle/>
          <a:p>
            <a:r>
              <a:rPr lang="en-US" dirty="0"/>
              <a:t>We have 3 cases for n-number of features and m-#of training examples</a:t>
            </a:r>
          </a:p>
          <a:p>
            <a:pPr marL="0" indent="0">
              <a:buNone/>
            </a:pPr>
            <a:r>
              <a:rPr lang="en-US" dirty="0"/>
              <a:t>1)If n is large relative to m (more features than data)</a:t>
            </a:r>
          </a:p>
          <a:p>
            <a:pPr marL="0" indent="0">
              <a:buNone/>
            </a:pPr>
            <a:r>
              <a:rPr lang="en-US" dirty="0"/>
              <a:t>It’s better to use logistic regression or SVM (linear) without a kernel, avoid overfit</a:t>
            </a:r>
          </a:p>
          <a:p>
            <a:pPr marL="0" indent="0">
              <a:buNone/>
            </a:pPr>
            <a:r>
              <a:rPr lang="en-US" dirty="0"/>
              <a:t>2)If n is small, m is intermediate (low number of features, moderate #of train ex.)</a:t>
            </a:r>
          </a:p>
          <a:p>
            <a:pPr marL="0" indent="0">
              <a:buNone/>
            </a:pPr>
            <a:r>
              <a:rPr lang="en-US" dirty="0"/>
              <a:t>It is better to use SVM with Gaussian Kernel </a:t>
            </a:r>
          </a:p>
          <a:p>
            <a:pPr marL="0" indent="0">
              <a:buNone/>
            </a:pPr>
            <a:r>
              <a:rPr lang="en-US" dirty="0"/>
              <a:t>3) If n is small, m is large                                    (low n of features, large data), it is better to create/add more features, then use Logistic regression or SVM without a kernel, as training on Gaussian kernel will be slow</a:t>
            </a:r>
          </a:p>
          <a:p>
            <a:r>
              <a:rPr lang="en-US" dirty="0"/>
              <a:t>Neural nets will work in all 3 of these settings, but may be slower to train, especially in the 2</a:t>
            </a:r>
            <a:r>
              <a:rPr lang="en-US" baseline="30000" dirty="0"/>
              <a:t>nd</a:t>
            </a:r>
            <a:r>
              <a:rPr lang="en-US" dirty="0"/>
              <a:t> regime</a:t>
            </a:r>
          </a:p>
          <a:p>
            <a:r>
              <a:rPr lang="en-US" dirty="0"/>
              <a:t>SVM optimization function is convex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9489B-7468-4731-8CE0-9ECD3E2F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81" y="1303238"/>
            <a:ext cx="4123758" cy="384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4CE74-A46D-49AE-949D-5D4D5A9F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95" y="2845704"/>
            <a:ext cx="3712884" cy="375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3D2C5-03F8-4128-80EB-7C06D694E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086" y="3427241"/>
            <a:ext cx="2530866" cy="300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536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/>
              <a:t>Optimization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801858"/>
            <a:ext cx="11921198" cy="5936567"/>
          </a:xfrm>
        </p:spPr>
        <p:txBody>
          <a:bodyPr>
            <a:normAutofit/>
          </a:bodyPr>
          <a:lstStyle/>
          <a:p>
            <a:r>
              <a:rPr lang="en-US" sz="2500" dirty="0"/>
              <a:t>With </a:t>
            </a:r>
            <a:r>
              <a:rPr lang="en-US" sz="2500" b="1" dirty="0"/>
              <a:t>supervised learning</a:t>
            </a:r>
            <a:r>
              <a:rPr lang="en-US" sz="2500" dirty="0"/>
              <a:t>, the </a:t>
            </a:r>
            <a:r>
              <a:rPr lang="en-US" sz="2500" b="1" dirty="0"/>
              <a:t>performance</a:t>
            </a:r>
            <a:r>
              <a:rPr lang="en-US" sz="2500" dirty="0"/>
              <a:t> of many supervised learning algorithms will be </a:t>
            </a:r>
            <a:r>
              <a:rPr lang="en-US" sz="2500" b="1" dirty="0"/>
              <a:t>pretty similar</a:t>
            </a:r>
            <a:r>
              <a:rPr lang="en-US" sz="2500" dirty="0"/>
              <a:t>, and what matters </a:t>
            </a:r>
            <a:r>
              <a:rPr lang="en-US" sz="2500" b="1" dirty="0"/>
              <a:t>less often </a:t>
            </a:r>
            <a:r>
              <a:rPr lang="en-US" sz="2500" dirty="0"/>
              <a:t>will be whether you use learning </a:t>
            </a:r>
            <a:r>
              <a:rPr lang="en-US" sz="2500" b="1" dirty="0"/>
              <a:t>algo a or b</a:t>
            </a:r>
            <a:r>
              <a:rPr lang="en-US" sz="2500" dirty="0"/>
              <a:t>, but what matters more will often be things like the </a:t>
            </a:r>
            <a:r>
              <a:rPr lang="en-US" sz="2500" b="1" dirty="0"/>
              <a:t>amount of data </a:t>
            </a:r>
            <a:r>
              <a:rPr lang="en-US" sz="2500" dirty="0"/>
              <a:t>you create these algo on, as well as your </a:t>
            </a:r>
            <a:r>
              <a:rPr lang="en-US" sz="2500" b="1" dirty="0"/>
              <a:t>skill in applying these algos</a:t>
            </a:r>
            <a:r>
              <a:rPr lang="en-US" sz="2500" dirty="0"/>
              <a:t>.</a:t>
            </a:r>
          </a:p>
          <a:p>
            <a:r>
              <a:rPr lang="en-US" sz="2500" dirty="0"/>
              <a:t>Things like </a:t>
            </a:r>
            <a:r>
              <a:rPr lang="en-US" sz="2500" b="1" dirty="0"/>
              <a:t>choice of features </a:t>
            </a:r>
            <a:r>
              <a:rPr lang="en-US" sz="2500" dirty="0"/>
              <a:t>you design to give to the learning algorithm, and how you choose your </a:t>
            </a:r>
            <a:r>
              <a:rPr lang="en-US" sz="2500" b="1" dirty="0"/>
              <a:t>regularization parameter </a:t>
            </a:r>
          </a:p>
          <a:p>
            <a:r>
              <a:rPr lang="en-US" sz="2500" dirty="0"/>
              <a:t>But there is one algo that is used often in both industry and academia called support vector machine, that is </a:t>
            </a:r>
            <a:r>
              <a:rPr lang="en-US" sz="2500" b="1" dirty="0"/>
              <a:t>compared to both logistic reg and neural nets </a:t>
            </a:r>
            <a:r>
              <a:rPr lang="en-US" sz="2500" dirty="0"/>
              <a:t>sometimes gives </a:t>
            </a:r>
            <a:r>
              <a:rPr lang="en-US" sz="2500" b="1" dirty="0"/>
              <a:t>cleaner and more powerful </a:t>
            </a:r>
            <a:r>
              <a:rPr lang="en-US" sz="2500" dirty="0"/>
              <a:t>way of learning complex </a:t>
            </a:r>
            <a:r>
              <a:rPr lang="en-US" sz="2500" b="1" dirty="0"/>
              <a:t>non-linear functions</a:t>
            </a:r>
          </a:p>
          <a:p>
            <a:r>
              <a:rPr lang="en-US" sz="2500" dirty="0"/>
              <a:t>In case of logistic regression, h(x) is our hypothesis function, when z is</a:t>
            </a:r>
          </a:p>
          <a:p>
            <a:pPr marL="0" indent="0">
              <a:buNone/>
            </a:pPr>
            <a:r>
              <a:rPr lang="en-US" sz="2500" dirty="0"/>
              <a:t>&gt;&gt;0 we have h(x) around 1 when y=0 we want z &lt;&lt;0, h(x) around 0</a:t>
            </a:r>
          </a:p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B6CDC-B4A4-45EE-B8EB-BF0D09D7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88" y="4653118"/>
            <a:ext cx="3132404" cy="2148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12811-62EC-47AF-9942-20A1B6AF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204" y="3837324"/>
            <a:ext cx="1687002" cy="691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28EE0-0C8F-4B4C-9C71-C9259CC1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546" y="6075633"/>
            <a:ext cx="2272297" cy="705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F27AA7-BB35-4401-8715-4176F2C49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30" y="5659168"/>
            <a:ext cx="5153025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662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801858"/>
            <a:ext cx="11921198" cy="5936567"/>
          </a:xfrm>
        </p:spPr>
        <p:txBody>
          <a:bodyPr/>
          <a:lstStyle/>
          <a:p>
            <a:r>
              <a:rPr lang="en-US" dirty="0"/>
              <a:t>On the right we can see the </a:t>
            </a:r>
            <a:r>
              <a:rPr lang="en-US" b="1" dirty="0"/>
              <a:t>cost</a:t>
            </a:r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for the logistic regression</a:t>
            </a:r>
          </a:p>
          <a:p>
            <a:r>
              <a:rPr lang="en-US" dirty="0"/>
              <a:t>It has </a:t>
            </a:r>
            <a:r>
              <a:rPr lang="en-US" b="1" dirty="0"/>
              <a:t>2 parts </a:t>
            </a:r>
            <a:r>
              <a:rPr lang="en-US" dirty="0"/>
              <a:t>and depending whether in our training sample has y=1 or 0, one part of equation goes away</a:t>
            </a:r>
          </a:p>
          <a:p>
            <a:r>
              <a:rPr lang="en-US" dirty="0"/>
              <a:t>Based on whether we </a:t>
            </a:r>
            <a:r>
              <a:rPr lang="en-US" b="1" dirty="0"/>
              <a:t>have 1 or 0</a:t>
            </a:r>
            <a:r>
              <a:rPr lang="en-US" dirty="0"/>
              <a:t>, we have </a:t>
            </a:r>
            <a:r>
              <a:rPr lang="en-US" b="1" dirty="0"/>
              <a:t>different cost functions </a:t>
            </a:r>
            <a:r>
              <a:rPr lang="en-US" dirty="0"/>
              <a:t>and thus different graphs (dependence of cost function vs z)</a:t>
            </a:r>
          </a:p>
          <a:p>
            <a:r>
              <a:rPr lang="en-US" dirty="0"/>
              <a:t>When y=1, and z&gt;&gt;0 we want cost</a:t>
            </a:r>
          </a:p>
          <a:p>
            <a:pPr marL="0" indent="0">
              <a:buNone/>
            </a:pPr>
            <a:r>
              <a:rPr lang="en-US" dirty="0"/>
              <a:t>Function to output value near 0, as the</a:t>
            </a:r>
          </a:p>
          <a:p>
            <a:pPr marL="0" indent="0">
              <a:buNone/>
            </a:pPr>
            <a:r>
              <a:rPr lang="en-US" dirty="0"/>
              <a:t>Prediction is good and respectively, when</a:t>
            </a:r>
          </a:p>
          <a:p>
            <a:pPr marL="0" indent="0">
              <a:buNone/>
            </a:pPr>
            <a:r>
              <a:rPr lang="en-US" dirty="0"/>
              <a:t>Y=0, and z&lt;&lt;0, we want the cost function</a:t>
            </a:r>
          </a:p>
          <a:p>
            <a:pPr marL="0" indent="0">
              <a:buNone/>
            </a:pPr>
            <a:r>
              <a:rPr lang="en-US" dirty="0"/>
              <a:t>To output value near 0, as prediction is good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CD278-4ABB-4DAC-9C61-EC39C531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98" y="76343"/>
            <a:ext cx="6671311" cy="1561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189B3-1777-4C48-A9FD-37FDDE12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71" y="3468125"/>
            <a:ext cx="2871602" cy="2285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AA3FF5-998B-4224-8DBA-7D3712D1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168" y="3434129"/>
            <a:ext cx="2886075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93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801858"/>
            <a:ext cx="11921198" cy="5936567"/>
          </a:xfrm>
        </p:spPr>
        <p:txBody>
          <a:bodyPr>
            <a:normAutofit/>
          </a:bodyPr>
          <a:lstStyle/>
          <a:p>
            <a:r>
              <a:rPr lang="en-US" sz="2600" dirty="0"/>
              <a:t>Our cost function for</a:t>
            </a:r>
          </a:p>
          <a:p>
            <a:pPr marL="0" indent="0">
              <a:buNone/>
            </a:pPr>
            <a:r>
              <a:rPr lang="en-US" sz="2600" dirty="0"/>
              <a:t>Logistic regression is as above, for SVM we just </a:t>
            </a:r>
            <a:r>
              <a:rPr lang="en-US" sz="2600" b="1" dirty="0"/>
              <a:t>replace 2 terms </a:t>
            </a:r>
            <a:r>
              <a:rPr lang="en-US" sz="2600" dirty="0"/>
              <a:t>that were shown previously, multiplier of y and 1-y</a:t>
            </a:r>
          </a:p>
          <a:p>
            <a:r>
              <a:rPr lang="en-US" sz="2600" dirty="0"/>
              <a:t>Also we </a:t>
            </a:r>
            <a:r>
              <a:rPr lang="en-US" sz="2600" b="1" dirty="0"/>
              <a:t>multiply</a:t>
            </a:r>
            <a:r>
              <a:rPr lang="en-US" sz="2600" dirty="0"/>
              <a:t> the cost function </a:t>
            </a:r>
            <a:r>
              <a:rPr lang="en-US" sz="2600" b="1" dirty="0"/>
              <a:t>by m</a:t>
            </a:r>
            <a:r>
              <a:rPr lang="en-US" sz="2600" dirty="0"/>
              <a:t> and </a:t>
            </a:r>
            <a:r>
              <a:rPr lang="en-US" sz="2600" b="1" dirty="0"/>
              <a:t>replace </a:t>
            </a:r>
            <a:r>
              <a:rPr lang="en-US" sz="2600" b="1" dirty="0" err="1"/>
              <a:t>lyamda</a:t>
            </a:r>
            <a:r>
              <a:rPr lang="en-US" sz="2600" dirty="0"/>
              <a:t>, so that</a:t>
            </a:r>
          </a:p>
          <a:p>
            <a:pPr marL="0" indent="0">
              <a:buNone/>
            </a:pPr>
            <a:r>
              <a:rPr lang="en-US" sz="2600" dirty="0"/>
              <a:t>We multiply the 1</a:t>
            </a:r>
            <a:r>
              <a:rPr lang="en-US" sz="2600" baseline="30000" dirty="0"/>
              <a:t>st</a:t>
            </a:r>
            <a:r>
              <a:rPr lang="en-US" sz="2600" dirty="0"/>
              <a:t> term by C, we can think of as if multiplying by c=1/</a:t>
            </a:r>
          </a:p>
          <a:p>
            <a:r>
              <a:rPr lang="en-US" sz="2600" dirty="0"/>
              <a:t>This overall </a:t>
            </a:r>
            <a:r>
              <a:rPr lang="en-US" sz="2600" b="1" dirty="0"/>
              <a:t>does not change much optimization function</a:t>
            </a:r>
            <a:r>
              <a:rPr lang="en-US" sz="2600" dirty="0"/>
              <a:t>, as the same theta is found when we multiply the obj function by some constant</a:t>
            </a:r>
          </a:p>
          <a:p>
            <a:r>
              <a:rPr lang="en-US" sz="2600" dirty="0"/>
              <a:t>So, </a:t>
            </a:r>
            <a:r>
              <a:rPr lang="en-US" sz="2600" b="1" dirty="0"/>
              <a:t>instead of      </a:t>
            </a:r>
            <a:r>
              <a:rPr lang="en-US" sz="2600" dirty="0"/>
              <a:t>, C will be used </a:t>
            </a:r>
            <a:r>
              <a:rPr lang="en-US" sz="2600" b="1" dirty="0"/>
              <a:t>to trade off </a:t>
            </a:r>
            <a:r>
              <a:rPr lang="en-US" sz="2600" dirty="0"/>
              <a:t>between A and B</a:t>
            </a:r>
          </a:p>
          <a:p>
            <a:pPr marL="0" indent="0">
              <a:buNone/>
            </a:pPr>
            <a:r>
              <a:rPr lang="en-US" sz="2600" dirty="0"/>
              <a:t>So that high </a:t>
            </a:r>
            <a:r>
              <a:rPr lang="en-US" sz="2600" dirty="0" err="1"/>
              <a:t>lyam</a:t>
            </a:r>
            <a:r>
              <a:rPr lang="en-US" sz="2600" dirty="0"/>
              <a:t> corresponds to low C that is for heavy penalize case (avoid overfit)</a:t>
            </a:r>
          </a:p>
          <a:p>
            <a:r>
              <a:rPr lang="en-US" sz="2600" dirty="0"/>
              <a:t>So, overall cost function is: </a:t>
            </a:r>
          </a:p>
          <a:p>
            <a:r>
              <a:rPr lang="en-US" sz="2600" dirty="0"/>
              <a:t>Finally, SVM </a:t>
            </a:r>
            <a:r>
              <a:rPr lang="en-US" sz="2600" b="1" dirty="0"/>
              <a:t>does not output probability</a:t>
            </a:r>
            <a:r>
              <a:rPr lang="en-US" sz="2600" dirty="0"/>
              <a:t>, but </a:t>
            </a:r>
            <a:r>
              <a:rPr lang="en-US" sz="2600" b="1" dirty="0"/>
              <a:t>directly 0 and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0A48E-D733-4204-8699-C023C6252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65" y="62568"/>
            <a:ext cx="8084232" cy="1175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FC4A0-0834-4D36-B06C-F6FC5AB9D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553" y="1590158"/>
            <a:ext cx="1402447" cy="769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41AAD3-9436-4209-90AC-5D8D1138B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6155" y="2354138"/>
            <a:ext cx="1385845" cy="825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32BAF-981B-49A0-BF12-FAAC1440E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333" y="2630143"/>
            <a:ext cx="386203" cy="386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EF1E17-10A7-4C62-A073-071DFAC84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1246" y="3628876"/>
            <a:ext cx="268605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77DC3B-F031-4F4D-9438-B65468639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517" y="3964231"/>
            <a:ext cx="386203" cy="386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9FE129-6DD2-43BF-AD11-9743CF3ED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603" y="4759717"/>
            <a:ext cx="6597201" cy="710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181442-1E7C-4CB1-AC0D-EE47BF7D3D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3147" y="5780358"/>
            <a:ext cx="4114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Large margin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6" y="647110"/>
            <a:ext cx="12033741" cy="5936567"/>
          </a:xfrm>
        </p:spPr>
        <p:txBody>
          <a:bodyPr>
            <a:normAutofit/>
          </a:bodyPr>
          <a:lstStyle/>
          <a:p>
            <a:r>
              <a:rPr lang="en-GB" sz="2500" dirty="0"/>
              <a:t>Sometimes people talk about support  vector machines, as large margin </a:t>
            </a:r>
          </a:p>
          <a:p>
            <a:pPr marL="0" indent="0">
              <a:buNone/>
            </a:pPr>
            <a:r>
              <a:rPr lang="en-GB" sz="2500" b="1" dirty="0"/>
              <a:t>Classifiers</a:t>
            </a:r>
            <a:r>
              <a:rPr lang="en-GB" sz="2500" dirty="0"/>
              <a:t>, we will make clear what this means</a:t>
            </a:r>
          </a:p>
          <a:p>
            <a:r>
              <a:rPr lang="en-GB" sz="2500" dirty="0"/>
              <a:t>In SVM we have </a:t>
            </a:r>
            <a:r>
              <a:rPr lang="en-GB" sz="2500" b="1" dirty="0"/>
              <a:t>cost function of 0</a:t>
            </a:r>
            <a:r>
              <a:rPr lang="en-GB" sz="2500" dirty="0"/>
              <a:t>, when</a:t>
            </a:r>
          </a:p>
          <a:p>
            <a:pPr marL="0" indent="0">
              <a:buNone/>
            </a:pPr>
            <a:r>
              <a:rPr lang="en-GB" sz="2500" dirty="0"/>
              <a:t>Y=1 and z&gt;1 or when y=0 z&lt;-1</a:t>
            </a:r>
          </a:p>
          <a:p>
            <a:r>
              <a:rPr lang="en-GB" sz="2500" dirty="0"/>
              <a:t>-1 and 1 are </a:t>
            </a:r>
            <a:r>
              <a:rPr lang="en-GB" sz="2500" b="1" dirty="0"/>
              <a:t>stricter</a:t>
            </a:r>
            <a:r>
              <a:rPr lang="en-GB" sz="2500" dirty="0"/>
              <a:t> boundaries than just 0</a:t>
            </a:r>
          </a:p>
          <a:p>
            <a:r>
              <a:rPr lang="en-GB" sz="2500" dirty="0"/>
              <a:t>If we set C very large in </a:t>
            </a:r>
            <a:r>
              <a:rPr lang="en-GB" sz="2500" dirty="0" err="1"/>
              <a:t>obj</a:t>
            </a:r>
            <a:r>
              <a:rPr lang="en-GB" sz="2500" dirty="0"/>
              <a:t> function we are</a:t>
            </a:r>
          </a:p>
          <a:p>
            <a:pPr marL="0" indent="0">
              <a:buNone/>
            </a:pPr>
            <a:r>
              <a:rPr lang="en-GB" sz="2500" dirty="0"/>
              <a:t>Left with the term</a:t>
            </a:r>
          </a:p>
          <a:p>
            <a:r>
              <a:rPr lang="en-GB" sz="2500" dirty="0"/>
              <a:t>To have A=0 we need to have                          and                            </a:t>
            </a:r>
          </a:p>
          <a:p>
            <a:r>
              <a:rPr lang="en-GB" sz="2500" dirty="0"/>
              <a:t>So overall we will have above objective function with </a:t>
            </a:r>
            <a:r>
              <a:rPr lang="en-GB" sz="2500" b="1" dirty="0"/>
              <a:t>2 constraints </a:t>
            </a:r>
            <a:r>
              <a:rPr lang="en-GB" sz="2500" dirty="0"/>
              <a:t>depended on </a:t>
            </a:r>
            <a:r>
              <a:rPr lang="en-GB" sz="2500" dirty="0" err="1"/>
              <a:t>valueof</a:t>
            </a:r>
            <a:r>
              <a:rPr lang="en-GB" sz="2500" dirty="0"/>
              <a:t> y</a:t>
            </a:r>
          </a:p>
          <a:p>
            <a:r>
              <a:rPr lang="en-GB" sz="2500" dirty="0"/>
              <a:t>If we </a:t>
            </a:r>
            <a:r>
              <a:rPr lang="en-GB" sz="2500" b="1" dirty="0"/>
              <a:t>solve this optimization problem </a:t>
            </a:r>
            <a:r>
              <a:rPr lang="en-GB" sz="2500" dirty="0"/>
              <a:t>we will get interesting decision boundaries  </a:t>
            </a:r>
          </a:p>
          <a:p>
            <a:r>
              <a:rPr lang="en-GB" sz="2500" dirty="0"/>
              <a:t>SVM outputs </a:t>
            </a:r>
            <a:r>
              <a:rPr lang="en-GB" sz="2500" b="1" dirty="0"/>
              <a:t>large margin decision boundary </a:t>
            </a:r>
            <a:r>
              <a:rPr lang="en-GB" sz="2500" dirty="0"/>
              <a:t>(farther from both training s.</a:t>
            </a:r>
          </a:p>
          <a:p>
            <a:r>
              <a:rPr lang="en-GB" sz="2500" dirty="0"/>
              <a:t>This is a consequence of </a:t>
            </a:r>
            <a:r>
              <a:rPr lang="en-GB" sz="2500" dirty="0" err="1"/>
              <a:t>obj</a:t>
            </a:r>
            <a:r>
              <a:rPr lang="en-GB" sz="2500" dirty="0"/>
              <a:t> function</a:t>
            </a:r>
          </a:p>
          <a:p>
            <a:pPr marL="0" indent="0">
              <a:buNone/>
            </a:pPr>
            <a:endParaRPr lang="en-GB" sz="2500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D2522-C3DA-472E-AEE5-E29A78FA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054" y="991612"/>
            <a:ext cx="5893933" cy="626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42FCC9-B187-4121-B2E8-CC67CA60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55" y="1663468"/>
            <a:ext cx="5889674" cy="1355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D99166-342A-443A-BE52-23149C744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53" y="3099285"/>
            <a:ext cx="6002214" cy="6224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6A1E5-415B-4B8C-912E-05AF2776B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956" y="3363346"/>
            <a:ext cx="2743113" cy="575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0934D-C341-4FF3-A340-0B4E7EC30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549" y="3957794"/>
            <a:ext cx="1579611" cy="530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2647D8-BCF6-44E9-939F-AEF60BA03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702" y="3878653"/>
            <a:ext cx="1911661" cy="538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F97081-D97A-496B-96C4-4E4D2A22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5565" y="5261429"/>
            <a:ext cx="1890786" cy="1463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26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5" y="801858"/>
            <a:ext cx="11921198" cy="5936567"/>
          </a:xfrm>
        </p:spPr>
        <p:txBody>
          <a:bodyPr>
            <a:normAutofit/>
          </a:bodyPr>
          <a:lstStyle/>
          <a:p>
            <a:r>
              <a:rPr lang="en-US" sz="2500" dirty="0"/>
              <a:t>Depending on </a:t>
            </a:r>
            <a:r>
              <a:rPr lang="en-US" sz="2500" b="1" dirty="0"/>
              <a:t>value of chosen C </a:t>
            </a:r>
            <a:r>
              <a:rPr lang="en-US" sz="2500" dirty="0"/>
              <a:t>(too large, not too large)</a:t>
            </a:r>
          </a:p>
          <a:p>
            <a:pPr marL="0" indent="0">
              <a:buNone/>
            </a:pPr>
            <a:r>
              <a:rPr lang="en-US" sz="2500" dirty="0"/>
              <a:t>We may end up with magenta vs black line</a:t>
            </a:r>
          </a:p>
          <a:p>
            <a:r>
              <a:rPr lang="en-US" sz="2500" dirty="0"/>
              <a:t>Intuition of large margin classifier fits better when </a:t>
            </a:r>
            <a:r>
              <a:rPr lang="en-US" sz="2500" b="1" dirty="0"/>
              <a:t>C is too large</a:t>
            </a:r>
          </a:p>
          <a:p>
            <a:r>
              <a:rPr lang="en-US" sz="2500" dirty="0"/>
              <a:t>So C is similar to 1/</a:t>
            </a:r>
            <a:r>
              <a:rPr lang="en-US" sz="2500" dirty="0" err="1"/>
              <a:t>lyamda</a:t>
            </a:r>
            <a:r>
              <a:rPr lang="en-US" sz="2500" dirty="0"/>
              <a:t>, so when C is too large we overfit</a:t>
            </a:r>
          </a:p>
          <a:p>
            <a:r>
              <a:rPr lang="en-US" sz="2500" dirty="0"/>
              <a:t>So, overall SVM can be thought </a:t>
            </a:r>
            <a:r>
              <a:rPr lang="en-US" sz="2500" b="1" dirty="0"/>
              <a:t>of large margin classifier</a:t>
            </a:r>
            <a:r>
              <a:rPr lang="en-US" sz="2500" dirty="0"/>
              <a:t>, and this picture more of true when C is too large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B90D5-6004-4D83-8EAD-FB7D7A6C3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986" y="55023"/>
            <a:ext cx="3513741" cy="260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Math behind the large margin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801858"/>
            <a:ext cx="11921198" cy="5936567"/>
          </a:xfrm>
        </p:spPr>
        <p:txBody>
          <a:bodyPr/>
          <a:lstStyle/>
          <a:p>
            <a:r>
              <a:rPr lang="en-US" sz="2400" dirty="0"/>
              <a:t>Here we discuss 2 ways of computing inner products (dot)</a:t>
            </a:r>
          </a:p>
          <a:p>
            <a:pPr marL="0" indent="0">
              <a:buNone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one is geometric (p*norm(v)) where p is the length of</a:t>
            </a:r>
          </a:p>
          <a:p>
            <a:pPr marL="0" indent="0">
              <a:buNone/>
            </a:pPr>
            <a:r>
              <a:rPr lang="en-US" sz="2400" dirty="0"/>
              <a:t>Projection of vector u on v and it can be pos or neg depending</a:t>
            </a:r>
          </a:p>
          <a:p>
            <a:pPr marL="0" indent="0">
              <a:buNone/>
            </a:pPr>
            <a:r>
              <a:rPr lang="en-US" sz="2400" dirty="0"/>
              <a:t>On angle between u and v (whether it is &gt; or &lt; 90 deg)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way is just multiplying the respective coordinates</a:t>
            </a:r>
          </a:p>
          <a:p>
            <a:r>
              <a:rPr lang="en-US" sz="2400" dirty="0"/>
              <a:t>Let’s revisit our optimization function: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part is</a:t>
            </a:r>
          </a:p>
          <a:p>
            <a:r>
              <a:rPr lang="en-US" sz="2400" dirty="0"/>
              <a:t>While in the 1</a:t>
            </a:r>
            <a:r>
              <a:rPr lang="en-US" sz="2400" baseline="30000" dirty="0"/>
              <a:t>st</a:t>
            </a:r>
            <a:r>
              <a:rPr lang="en-US" sz="2400" dirty="0"/>
              <a:t> part</a:t>
            </a:r>
          </a:p>
          <a:p>
            <a:r>
              <a:rPr lang="en-US" sz="2400" dirty="0"/>
              <a:t>We assume                                 and as discus. Prev.</a:t>
            </a:r>
          </a:p>
          <a:p>
            <a:r>
              <a:rPr lang="en-US" sz="2400" dirty="0"/>
              <a:t>We look for </a:t>
            </a:r>
            <a:r>
              <a:rPr lang="en-US" sz="2400" dirty="0" err="1"/>
              <a:t>proj</a:t>
            </a:r>
            <a:r>
              <a:rPr lang="en-US" sz="2400" dirty="0"/>
              <a:t> of data onto theta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2E4E1-6545-4F83-9C49-AC666E1D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676" y="48211"/>
            <a:ext cx="2241493" cy="12944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7C0CC-EC8B-493D-BF40-3A7904E5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704" y="1375991"/>
            <a:ext cx="2114992" cy="1326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31AFA-BF16-458F-949B-9D7ABC8AC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743" y="3419622"/>
            <a:ext cx="6305842" cy="53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E2BAC6-C98D-4006-8E64-48CF0980A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205" y="3969580"/>
            <a:ext cx="3086100" cy="2266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5BD8B1-F39C-4E92-BE00-72EB30695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274" y="2721935"/>
            <a:ext cx="5226285" cy="555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D70F14-9984-49E6-AB6D-E799D69FAE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963" y="3989070"/>
            <a:ext cx="2783209" cy="428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BD2C38-01A3-4DF3-B038-3473F2517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320" y="4008338"/>
            <a:ext cx="2614166" cy="394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621B0-3D2A-48F5-9609-A162D89ACC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5919" y="4487081"/>
            <a:ext cx="2028828" cy="338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6B34E-FD60-4982-8F2D-5BC7519223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3501" y="4457187"/>
            <a:ext cx="1609725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F607ED-0A41-48F9-B99D-0AC19228CE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3026" y="4955199"/>
            <a:ext cx="1516896" cy="376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888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41567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04910"/>
            <a:ext cx="11921198" cy="6119447"/>
          </a:xfrm>
        </p:spPr>
        <p:txBody>
          <a:bodyPr/>
          <a:lstStyle/>
          <a:p>
            <a:r>
              <a:rPr lang="en-US" sz="2600" dirty="0"/>
              <a:t>So our </a:t>
            </a:r>
            <a:r>
              <a:rPr lang="en-US" sz="2600" dirty="0" err="1"/>
              <a:t>optim</a:t>
            </a:r>
            <a:r>
              <a:rPr lang="en-US" sz="2600" dirty="0"/>
              <a:t> function is made up of 2 parts, in the 1</a:t>
            </a:r>
            <a:r>
              <a:rPr lang="en-US" sz="2600" baseline="30000" dirty="0"/>
              <a:t>st</a:t>
            </a:r>
            <a:r>
              <a:rPr lang="en-US" sz="2600" dirty="0"/>
              <a:t> part we try to get high values of z when y=1 and low values of z when y=0, and in the 2</a:t>
            </a:r>
            <a:r>
              <a:rPr lang="en-US" sz="2600" baseline="30000" dirty="0"/>
              <a:t>nd</a:t>
            </a:r>
            <a:r>
              <a:rPr lang="en-US" sz="2600" dirty="0"/>
              <a:t> part of </a:t>
            </a:r>
            <a:r>
              <a:rPr lang="en-US" sz="2600" dirty="0" err="1"/>
              <a:t>optimiz</a:t>
            </a:r>
            <a:r>
              <a:rPr lang="en-US" sz="2600" dirty="0"/>
              <a:t> function we have</a:t>
            </a:r>
          </a:p>
          <a:p>
            <a:r>
              <a:rPr lang="en-US" sz="2600" dirty="0"/>
              <a:t>In the 1</a:t>
            </a:r>
            <a:r>
              <a:rPr lang="en-US" sz="2600" baseline="30000" dirty="0"/>
              <a:t>st</a:t>
            </a:r>
            <a:r>
              <a:rPr lang="en-US" sz="2600" dirty="0"/>
              <a:t> part of obj f. we have                                          and</a:t>
            </a:r>
          </a:p>
          <a:p>
            <a:pPr marL="0" indent="0">
              <a:buNone/>
            </a:pPr>
            <a:r>
              <a:rPr lang="en-US" sz="2500" dirty="0"/>
              <a:t>Where p(</a:t>
            </a:r>
            <a:r>
              <a:rPr lang="en-US" sz="2500" dirty="0" err="1"/>
              <a:t>i</a:t>
            </a:r>
            <a:r>
              <a:rPr lang="en-US" sz="2500" dirty="0"/>
              <a:t>) is the projection of x(</a:t>
            </a:r>
            <a:r>
              <a:rPr lang="en-US" sz="2500" dirty="0" err="1"/>
              <a:t>i</a:t>
            </a:r>
            <a:r>
              <a:rPr lang="en-US" sz="2500" dirty="0"/>
              <a:t>) onto the vector theta, so when y=1 we want to have high value of p and when y=0, low value, at the same time in both cases we want to have low values of norm of theta (length), so ideally we want a decision boundary that leads to high value of p when y=1 and low p when y=0</a:t>
            </a:r>
          </a:p>
          <a:p>
            <a:r>
              <a:rPr lang="en-US" sz="2500" dirty="0"/>
              <a:t>Let’s see graphs on bottom right, based on constraints described above our algo will try to draw a decision boundary that maximizes p when y=1 and min p when y=0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FC5EB-C1D8-44DE-BF7F-8700A2BE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2" y="1334379"/>
            <a:ext cx="2417812" cy="460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9B7E4-1F69-4DC4-A315-6547CB3D3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94" y="1765935"/>
            <a:ext cx="2590800" cy="400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64743-1506-4B9B-9723-555BF0DBC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487" y="1775678"/>
            <a:ext cx="2551380" cy="360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3149F-9178-46EF-A2C5-744E84F9D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679" y="4954028"/>
            <a:ext cx="3460460" cy="1840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8C86C-502B-4D83-890B-C1BE0B6E8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7391" y="4782085"/>
            <a:ext cx="3131351" cy="2040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14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2411-CA1F-40CE-A264-0873D874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6" y="83771"/>
            <a:ext cx="11887198" cy="61961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2AF9-9D73-4B59-BB27-097CD02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75250"/>
            <a:ext cx="11921198" cy="6063176"/>
          </a:xfrm>
        </p:spPr>
        <p:txBody>
          <a:bodyPr>
            <a:normAutofit/>
          </a:bodyPr>
          <a:lstStyle/>
          <a:p>
            <a:r>
              <a:rPr lang="en-US" sz="2500" dirty="0"/>
              <a:t>Earlier we discussed adding polynomial features for representing</a:t>
            </a:r>
          </a:p>
          <a:p>
            <a:pPr marL="0" indent="0">
              <a:buNone/>
            </a:pPr>
            <a:r>
              <a:rPr lang="en-US" sz="2500" dirty="0"/>
              <a:t>Non-linear hypotheses</a:t>
            </a:r>
          </a:p>
          <a:p>
            <a:r>
              <a:rPr lang="en-US" sz="2500" dirty="0"/>
              <a:t>And we said the following  </a:t>
            </a:r>
          </a:p>
          <a:p>
            <a:r>
              <a:rPr lang="en-US" sz="2500" dirty="0"/>
              <a:t>Now, we also introduce new notation, so instead x’s we use f’s and we explore the question whether we can have better choices for the features f1,f2…</a:t>
            </a:r>
          </a:p>
          <a:p>
            <a:r>
              <a:rPr lang="en-US" sz="2500" dirty="0"/>
              <a:t>Now we talk about kernels</a:t>
            </a:r>
          </a:p>
          <a:p>
            <a:r>
              <a:rPr lang="en-US" sz="2500" dirty="0"/>
              <a:t>We define 3 landmarks</a:t>
            </a:r>
          </a:p>
          <a:p>
            <a:pPr marL="0" indent="0">
              <a:buNone/>
            </a:pPr>
            <a:r>
              <a:rPr lang="en-US" sz="2500" dirty="0"/>
              <a:t>And given x, we want to compute new features dep. on </a:t>
            </a:r>
            <a:r>
              <a:rPr lang="en-US" sz="2500" dirty="0" err="1"/>
              <a:t>prox</a:t>
            </a:r>
            <a:r>
              <a:rPr lang="en-US" sz="2500" dirty="0"/>
              <a:t> to l1,l2,l3</a:t>
            </a:r>
          </a:p>
          <a:p>
            <a:r>
              <a:rPr lang="en-US" sz="2500" dirty="0"/>
              <a:t>We can also represent kernel functions as                        and we can see</a:t>
            </a:r>
          </a:p>
          <a:p>
            <a:pPr marL="0" indent="0">
              <a:buNone/>
            </a:pPr>
            <a:r>
              <a:rPr lang="en-US" sz="2500" dirty="0"/>
              <a:t>The equations for the Kernels below. In this case our Kernels are Gaussian kernels 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C4287-B5FD-447C-AB41-A6D28931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853" y="70341"/>
            <a:ext cx="2391504" cy="1519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4A64B-6502-4F2C-8132-619D8B82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82" y="1044964"/>
            <a:ext cx="2910330" cy="725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6F807-5C8A-419A-BA4A-E61B6EC2D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78" y="1049942"/>
            <a:ext cx="3373756" cy="700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F9628-5F1E-49E2-A411-B8C921A58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37" y="2790898"/>
            <a:ext cx="6648450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7D1FB-8A72-4484-B039-8570B30D2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2894" y="3530257"/>
            <a:ext cx="2172794" cy="1323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ED8EA8-221E-4DE8-95BC-CBDE2B1C4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0950" y="3324004"/>
            <a:ext cx="1403518" cy="389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F734A6-BE89-47FE-B618-E553440DA7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544" y="4139052"/>
            <a:ext cx="1412239" cy="517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CD1A6A-D334-4C8F-A4BF-CEAB47F0F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4575" y="5140569"/>
            <a:ext cx="5075505" cy="1592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356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2111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 Week 7 Support Vector Machines</vt:lpstr>
      <vt:lpstr>Optimization objective</vt:lpstr>
      <vt:lpstr>Continued</vt:lpstr>
      <vt:lpstr>Continued</vt:lpstr>
      <vt:lpstr>Large margin intuition</vt:lpstr>
      <vt:lpstr>Continued</vt:lpstr>
      <vt:lpstr>Math behind the large margin classification</vt:lpstr>
      <vt:lpstr>Continued</vt:lpstr>
      <vt:lpstr>Kernels</vt:lpstr>
      <vt:lpstr>Continued</vt:lpstr>
      <vt:lpstr>Kernels 2 (used to define new features)</vt:lpstr>
      <vt:lpstr>Kernels continued</vt:lpstr>
      <vt:lpstr>Using a SVM in practice</vt:lpstr>
      <vt:lpstr>Continued</vt:lpstr>
      <vt:lpstr>Logistic regression vs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Valiyev, Mahammad</dc:creator>
  <cp:lastModifiedBy>Valiyev, Mahammad</cp:lastModifiedBy>
  <cp:revision>231</cp:revision>
  <dcterms:created xsi:type="dcterms:W3CDTF">2020-06-23T17:49:39Z</dcterms:created>
  <dcterms:modified xsi:type="dcterms:W3CDTF">2020-08-03T14:22:05Z</dcterms:modified>
</cp:coreProperties>
</file>