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7A3B-13E1-456F-8C9E-E01BAF92F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3A23C-C882-40F1-86CA-D23E3D095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FE7B-7241-4E47-9173-9CE5C8CF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0EE5-F874-4C9A-A3E4-2774B99C42D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F36FE-0F9B-4C79-A387-89DD92EA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6543D-2A06-4EE2-9004-59454CBC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E68-54BC-4982-87CC-3FB6FBEA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3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077C-E61C-4A49-9B4E-3FB0E2A5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E7E3C-B282-4660-8173-580582976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D5B92-1697-4A98-8E9D-D9A1D0C2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0EE5-F874-4C9A-A3E4-2774B99C42D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B80E-6B1B-4A1B-8FD6-A74CEEAB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93675-8845-4006-9CC1-CD5AE322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E68-54BC-4982-87CC-3FB6FBEA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4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F71EA-B50E-4E9F-8D15-31FF697F6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834E9-8069-430B-AD4A-4453ECAC9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4B7AB-9021-48B5-BD01-F64943B1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0EE5-F874-4C9A-A3E4-2774B99C42D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0952-021A-44F1-B6FC-A15E355A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3F0F-0A1F-416E-9A44-204EE845B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E68-54BC-4982-87CC-3FB6FBEA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6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9425-9958-4DCE-9F20-CFAFE913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E3AC-AB09-48C3-A84C-2C4B02DD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4E426-3943-4B0C-B647-A0A8CAF1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0EE5-F874-4C9A-A3E4-2774B99C42D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59845-EBA7-4E50-94C5-C8A551C5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762C-1AF5-4CF8-BAFB-E212D6BF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E68-54BC-4982-87CC-3FB6FBEA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8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3E63-415D-441F-80BE-1F920213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6275B-4EC0-4352-BCC7-83737A13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3710B-0D96-43EE-9178-DA6A7EF9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0EE5-F874-4C9A-A3E4-2774B99C42D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98E49-9405-4BEE-B6AC-BD8AA43F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287D0-17B6-4688-BCC5-B19A003D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E68-54BC-4982-87CC-3FB6FBEA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4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82FA-2E95-42D6-8AD7-F13ABC32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6B95-D99C-4D19-BD73-D2BF9D53D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36930-448B-4BAF-9F24-5D4754C3C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9B869-F5CA-481C-8890-3A69BB40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0EE5-F874-4C9A-A3E4-2774B99C42D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647AA-C7D0-48C4-8296-9C4B3BA6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B980F-AA0A-4C9D-A18B-85DB0C21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E68-54BC-4982-87CC-3FB6FBEA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7233-C42C-461C-AA45-6D702CBB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8BC31-B85E-48BA-890E-7F03A8F8C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40FC3-EFFE-450C-8829-40DB2C4EE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6C787-B543-4594-BF42-576F64EA9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9F6AA-CEFB-4E5A-9011-73847AEBF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1F408-A354-4176-B2A7-63227B10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0EE5-F874-4C9A-A3E4-2774B99C42D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83DFF-9D48-439F-A04A-F7D668E3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74F96-29AB-4209-B989-B3BE97C7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E68-54BC-4982-87CC-3FB6FBEA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4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B996-ABBE-4A88-AFEE-D1EAF05E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4D135-9C50-4C8A-94DF-BE74656F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0EE5-F874-4C9A-A3E4-2774B99C42D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011FA-5296-4F41-9AE6-4246453D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E610B-1B2B-4E8C-80BD-8B22A742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E68-54BC-4982-87CC-3FB6FBEA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7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83138-09F6-4C70-9A60-D8103671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0EE5-F874-4C9A-A3E4-2774B99C42D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06000-B338-49A4-98D9-B9DB70BD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397D4-6CBC-4AE8-9124-EFEFDFAD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E68-54BC-4982-87CC-3FB6FBEA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0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6231-AF2D-406B-B99B-7522A904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19C1F-8E01-4823-A65D-265E1846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760C7-EECF-45BA-949A-EB20C1954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C5827-9B8E-4339-9411-9832D373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0EE5-F874-4C9A-A3E4-2774B99C42D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B35BD-3CA2-4E22-B25D-95B07149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7A526-577D-45AF-83C4-F253D631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E68-54BC-4982-87CC-3FB6FBEA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5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F358-9242-4ED9-B297-667DD69E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B9B5A-252D-4AE1-B308-3A734FBE6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3E5EE-3C55-4479-8A85-042584FC6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150CB-0A66-4EAB-8405-846C31BF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0EE5-F874-4C9A-A3E4-2774B99C42D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63BFE-E78F-4D51-9FDB-8BAE228B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E6696-D3A3-4B45-84A4-8097101B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CE68-54BC-4982-87CC-3FB6FBEA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5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2A52B-F2B9-4FAD-8A12-4B3637EB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20624-D2A7-4074-B311-BAA8B1B5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97485-A792-4A0E-BF4D-414FC285D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0EE5-F874-4C9A-A3E4-2774B99C42D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74F0C-3FDB-4EA5-B489-49FC2D290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B6B84-0DD9-4B6D-A903-4CEC2E9B8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CE68-54BC-4982-87CC-3FB6FBEA2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8EA-A20E-46CF-872E-8A93B59D6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9994"/>
          </a:xfrm>
        </p:spPr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A77BE-DDED-4B0F-BA3E-BB9E660D9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547" y="2350013"/>
            <a:ext cx="10743027" cy="3108252"/>
          </a:xfrm>
        </p:spPr>
        <p:txBody>
          <a:bodyPr>
            <a:normAutofit fontScale="77500" lnSpcReduction="20000"/>
          </a:bodyPr>
          <a:lstStyle/>
          <a:p>
            <a:r>
              <a:rPr lang="en-GB" sz="3600" dirty="0"/>
              <a:t>This week, you will be learning about </a:t>
            </a:r>
            <a:r>
              <a:rPr lang="en-GB" sz="3600" b="1" dirty="0"/>
              <a:t>unsupervised learning</a:t>
            </a:r>
            <a:r>
              <a:rPr lang="en-GB" sz="3600" dirty="0"/>
              <a:t>. While supervised learning algorithms need </a:t>
            </a:r>
            <a:r>
              <a:rPr lang="en-GB" sz="3600" b="1" dirty="0" err="1"/>
              <a:t>labeled</a:t>
            </a:r>
            <a:r>
              <a:rPr lang="en-GB" sz="3600" dirty="0"/>
              <a:t> examples (</a:t>
            </a:r>
            <a:r>
              <a:rPr lang="en-GB" sz="3600" dirty="0" err="1"/>
              <a:t>x,y</a:t>
            </a:r>
            <a:r>
              <a:rPr lang="en-GB" sz="3600" dirty="0"/>
              <a:t>), </a:t>
            </a:r>
            <a:r>
              <a:rPr lang="en-GB" sz="3600" b="1" dirty="0"/>
              <a:t>unsupervised learning </a:t>
            </a:r>
            <a:r>
              <a:rPr lang="en-GB" sz="3600" dirty="0"/>
              <a:t>algorithms need </a:t>
            </a:r>
            <a:r>
              <a:rPr lang="en-GB" sz="3600" b="1" dirty="0"/>
              <a:t>only the input (x). </a:t>
            </a:r>
            <a:r>
              <a:rPr lang="en-GB" sz="3600" dirty="0"/>
              <a:t>You will learn about </a:t>
            </a:r>
            <a:r>
              <a:rPr lang="en-GB" sz="3600" b="1" dirty="0"/>
              <a:t>clustering</a:t>
            </a:r>
            <a:r>
              <a:rPr lang="en-GB" sz="3600" dirty="0"/>
              <a:t>—which is used for </a:t>
            </a:r>
            <a:r>
              <a:rPr lang="en-GB" sz="3600" b="1" dirty="0"/>
              <a:t>market segmentation</a:t>
            </a:r>
            <a:r>
              <a:rPr lang="en-GB" sz="3600" dirty="0"/>
              <a:t>, text summarization, among many other applications.</a:t>
            </a:r>
          </a:p>
          <a:p>
            <a:r>
              <a:rPr lang="en-GB" sz="3600" dirty="0"/>
              <a:t>We will also be introducing </a:t>
            </a:r>
            <a:r>
              <a:rPr lang="en-GB" sz="3600" b="1" dirty="0"/>
              <a:t>Principal Components Analysis</a:t>
            </a:r>
            <a:r>
              <a:rPr lang="en-GB" sz="3600" dirty="0"/>
              <a:t>, which is used to </a:t>
            </a:r>
            <a:r>
              <a:rPr lang="en-GB" sz="3600" b="1" dirty="0"/>
              <a:t>speed up learning algorithms</a:t>
            </a:r>
            <a:r>
              <a:rPr lang="en-GB" sz="3600" dirty="0"/>
              <a:t>, and is sometimes incredibly useful for </a:t>
            </a:r>
            <a:r>
              <a:rPr lang="en-GB" sz="3600" b="1" dirty="0"/>
              <a:t>visualizing</a:t>
            </a:r>
            <a:r>
              <a:rPr lang="en-GB" sz="3600" dirty="0"/>
              <a:t> and </a:t>
            </a:r>
            <a:r>
              <a:rPr lang="en-GB" sz="3600" b="1" dirty="0"/>
              <a:t>helping you to understand </a:t>
            </a:r>
            <a:r>
              <a:rPr lang="en-GB" sz="3600" dirty="0"/>
              <a:t>your data</a:t>
            </a:r>
            <a:r>
              <a:rPr lang="en-GB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6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B67-7E22-4D9B-A1F9-40BE6C0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582" y="1280159"/>
            <a:ext cx="8665698" cy="113948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Dimensionality Reduction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D43C-DC02-43CE-9078-2624A686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66" y="2630658"/>
            <a:ext cx="9115865" cy="2377441"/>
          </a:xfrm>
        </p:spPr>
        <p:txBody>
          <a:bodyPr/>
          <a:lstStyle/>
          <a:p>
            <a:r>
              <a:rPr lang="en-GB" dirty="0"/>
              <a:t>In this module, we introduce </a:t>
            </a:r>
            <a:r>
              <a:rPr lang="en-GB" b="1" dirty="0"/>
              <a:t>Principal Components Analysis</a:t>
            </a:r>
            <a:r>
              <a:rPr lang="en-GB" dirty="0"/>
              <a:t>, and show how it can be used for 1) </a:t>
            </a:r>
            <a:r>
              <a:rPr lang="en-GB" b="1" dirty="0"/>
              <a:t>data compression </a:t>
            </a:r>
            <a:r>
              <a:rPr lang="en-GB" dirty="0"/>
              <a:t>to </a:t>
            </a:r>
            <a:r>
              <a:rPr lang="en-GB" b="1" dirty="0"/>
              <a:t>speed up </a:t>
            </a:r>
            <a:r>
              <a:rPr lang="en-GB" dirty="0"/>
              <a:t>learning algorithms as well as for 2) </a:t>
            </a:r>
            <a:r>
              <a:rPr lang="en-GB" b="1" dirty="0"/>
              <a:t>visualizations</a:t>
            </a:r>
            <a:r>
              <a:rPr lang="en-GB" dirty="0"/>
              <a:t> of </a:t>
            </a:r>
            <a:r>
              <a:rPr lang="en-GB" b="1" dirty="0"/>
              <a:t>complex datasets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905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B67-7E22-4D9B-A1F9-40BE6C0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8" y="70340"/>
            <a:ext cx="11971604" cy="618977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 1. Data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D43C-DC02-43CE-9078-2624A686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798681"/>
            <a:ext cx="11935265" cy="5939743"/>
          </a:xfrm>
        </p:spPr>
        <p:txBody>
          <a:bodyPr>
            <a:normAutofit/>
          </a:bodyPr>
          <a:lstStyle/>
          <a:p>
            <a:r>
              <a:rPr lang="en-US" sz="2500" dirty="0"/>
              <a:t>1</a:t>
            </a:r>
            <a:r>
              <a:rPr lang="en-US" sz="2500" baseline="30000" dirty="0"/>
              <a:t>st</a:t>
            </a:r>
            <a:r>
              <a:rPr lang="en-US" sz="2500" dirty="0"/>
              <a:t> use case of dimensionality reduction is data compression</a:t>
            </a:r>
          </a:p>
          <a:p>
            <a:r>
              <a:rPr lang="en-US" sz="2500" dirty="0"/>
              <a:t>For example, we want to compress 2D data to 1D data, that</a:t>
            </a:r>
          </a:p>
          <a:p>
            <a:pPr marL="0" indent="0">
              <a:buNone/>
            </a:pPr>
            <a:r>
              <a:rPr lang="en-US" sz="2500" dirty="0"/>
              <a:t>Is we project from R^2 to R, instead of 2 coordinates, we need</a:t>
            </a:r>
          </a:p>
          <a:p>
            <a:pPr marL="0" indent="0">
              <a:buNone/>
            </a:pPr>
            <a:r>
              <a:rPr lang="en-US" sz="2500" dirty="0"/>
              <a:t>Just 1 coordinate to specify the location of the point</a:t>
            </a:r>
          </a:p>
          <a:p>
            <a:r>
              <a:rPr lang="en-US" sz="2500" dirty="0"/>
              <a:t>Even more important application of data compression is speeding</a:t>
            </a:r>
          </a:p>
          <a:p>
            <a:pPr marL="0" indent="0">
              <a:buNone/>
            </a:pPr>
            <a:r>
              <a:rPr lang="en-US" sz="2500" dirty="0"/>
              <a:t>Up algorithms rather than reducing memory requirements</a:t>
            </a:r>
          </a:p>
          <a:p>
            <a:r>
              <a:rPr lang="en-US" sz="2500" dirty="0"/>
              <a:t>From 3D to 2D, we go from R^3 to R^2, that is instead specifying points</a:t>
            </a:r>
          </a:p>
          <a:p>
            <a:pPr marL="0" indent="0">
              <a:buNone/>
            </a:pPr>
            <a:r>
              <a:rPr lang="en-US" sz="2500" dirty="0"/>
              <a:t>In space, we represent points on a plane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DF3E4-DF30-4BE1-B721-212412E25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660" y="131954"/>
            <a:ext cx="3055135" cy="30473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7AC043-659F-4C53-8E22-08A9AB239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042" y="3272497"/>
            <a:ext cx="2400348" cy="16511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011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B67-7E22-4D9B-A1F9-40BE6C0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8" y="70340"/>
            <a:ext cx="11971604" cy="618977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 2.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D43C-DC02-43CE-9078-2624A686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798681"/>
            <a:ext cx="11935265" cy="5939743"/>
          </a:xfrm>
        </p:spPr>
        <p:txBody>
          <a:bodyPr/>
          <a:lstStyle/>
          <a:p>
            <a:r>
              <a:rPr lang="en-US" dirty="0"/>
              <a:t>For example we can have data of GDP,GDP per capita, life expectancy </a:t>
            </a:r>
            <a:r>
              <a:rPr lang="en-US" dirty="0" err="1"/>
              <a:t>etc</a:t>
            </a:r>
            <a:r>
              <a:rPr lang="en-US" dirty="0"/>
              <a:t> up to 50 features for each country</a:t>
            </a:r>
          </a:p>
          <a:p>
            <a:r>
              <a:rPr lang="en-US" dirty="0"/>
              <a:t>Now we want to transform these 50 features to 2 features z1 and z2, so that we can make plots, but after doing this we can lose track what each feature represents</a:t>
            </a:r>
          </a:p>
          <a:p>
            <a:r>
              <a:rPr lang="en-US" dirty="0"/>
              <a:t>These 2 axes of variation, may represent the main integrated features (like z1-size of country, z2-overall development)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4EA3B-842D-46A8-8427-7FFFE3EF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8" y="4445394"/>
            <a:ext cx="4554040" cy="23839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6892F-BCAF-40B8-B2A9-49C085E6E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27" y="4712016"/>
            <a:ext cx="3295578" cy="20194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078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B67-7E22-4D9B-A1F9-40BE6C0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8" y="70340"/>
            <a:ext cx="11971604" cy="618977"/>
          </a:xfrm>
        </p:spPr>
        <p:txBody>
          <a:bodyPr>
            <a:normAutofit fontScale="90000"/>
          </a:bodyPr>
          <a:lstStyle/>
          <a:p>
            <a:r>
              <a:rPr lang="en-US" dirty="0"/>
              <a:t>PCA-principal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D43C-DC02-43CE-9078-2624A686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5" y="700205"/>
            <a:ext cx="11935265" cy="6052287"/>
          </a:xfrm>
        </p:spPr>
        <p:txBody>
          <a:bodyPr>
            <a:normAutofit/>
          </a:bodyPr>
          <a:lstStyle/>
          <a:p>
            <a:r>
              <a:rPr lang="en-US" sz="2500" dirty="0"/>
              <a:t>By far the most widely used dimensionality reduction algorithm is PCA</a:t>
            </a:r>
          </a:p>
          <a:p>
            <a:r>
              <a:rPr lang="en-US" sz="2500" dirty="0"/>
              <a:t>PCA tries to find a lower dimensional hyperplane, so that mean squared error between points in Rd and the hyperplane is minimized</a:t>
            </a:r>
          </a:p>
          <a:p>
            <a:r>
              <a:rPr lang="en-US" sz="2500" dirty="0"/>
              <a:t>Before applying PCA, we need to do feature scaling and normalization</a:t>
            </a:r>
          </a:p>
          <a:p>
            <a:r>
              <a:rPr lang="en-US" sz="2500" dirty="0"/>
              <a:t>When we go from 2D to 1D we go from points in plane to a line, so</a:t>
            </a:r>
          </a:p>
          <a:p>
            <a:pPr marL="0" indent="0">
              <a:buNone/>
            </a:pPr>
            <a:r>
              <a:rPr lang="en-US" sz="2500" dirty="0"/>
              <a:t>We are interested in finding a direction (vector) onto which to </a:t>
            </a:r>
          </a:p>
          <a:p>
            <a:pPr marL="0" indent="0">
              <a:buNone/>
            </a:pPr>
            <a:r>
              <a:rPr lang="en-US" sz="2500" dirty="0"/>
              <a:t>Project the data so as to minimize the projection error</a:t>
            </a:r>
          </a:p>
          <a:p>
            <a:r>
              <a:rPr lang="en-US" sz="2500" dirty="0"/>
              <a:t>Generally, when we </a:t>
            </a:r>
            <a:r>
              <a:rPr lang="en-US" sz="2500" b="1" dirty="0"/>
              <a:t>reduce</a:t>
            </a:r>
            <a:r>
              <a:rPr lang="en-US" sz="2500" dirty="0"/>
              <a:t> data space from </a:t>
            </a:r>
            <a:r>
              <a:rPr lang="en-US" sz="2500" b="1" dirty="0"/>
              <a:t>n to k dimensions </a:t>
            </a:r>
            <a:r>
              <a:rPr lang="en-US" sz="2500" dirty="0"/>
              <a:t>we</a:t>
            </a:r>
          </a:p>
          <a:p>
            <a:pPr marL="0" indent="0">
              <a:buNone/>
            </a:pPr>
            <a:r>
              <a:rPr lang="en-US" sz="2500" dirty="0"/>
              <a:t>We need to find </a:t>
            </a:r>
            <a:r>
              <a:rPr lang="en-US" sz="2500" b="1" dirty="0"/>
              <a:t>k vectors that span the space</a:t>
            </a:r>
            <a:r>
              <a:rPr lang="en-US" sz="2500" dirty="0"/>
              <a:t>, onto which we </a:t>
            </a:r>
          </a:p>
          <a:p>
            <a:pPr marL="0" indent="0">
              <a:buNone/>
            </a:pPr>
            <a:r>
              <a:rPr lang="en-US" sz="2500" b="1" dirty="0"/>
              <a:t>Project the data</a:t>
            </a:r>
            <a:r>
              <a:rPr lang="en-US" sz="2500" dirty="0"/>
              <a:t>, so as to </a:t>
            </a:r>
            <a:r>
              <a:rPr lang="en-US" sz="2500" b="1" dirty="0"/>
              <a:t>minimize the projection error</a:t>
            </a:r>
          </a:p>
          <a:p>
            <a:r>
              <a:rPr lang="en-US" sz="2500" dirty="0"/>
              <a:t>PCA is not linear regression (vertical bar vs inclined line)</a:t>
            </a:r>
          </a:p>
          <a:p>
            <a:pPr marL="0" indent="0">
              <a:buNone/>
            </a:pPr>
            <a:r>
              <a:rPr lang="en-US" sz="2500" dirty="0"/>
              <a:t>So optimization objectives are different, also applications are</a:t>
            </a:r>
          </a:p>
          <a:p>
            <a:pPr marL="0" indent="0">
              <a:buNone/>
            </a:pPr>
            <a:r>
              <a:rPr lang="en-US" sz="2500" dirty="0"/>
              <a:t>Different, prediction vs projection (no need for y’s)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1856F-6FC9-4E83-AFF0-9BAA71CA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846" y="2359996"/>
            <a:ext cx="3028950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36BDAB-EB24-45CE-908C-3E64E4FF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579" y="4951827"/>
            <a:ext cx="1751428" cy="1751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255CB-C171-4671-A090-705DA1A60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7551" y="4937246"/>
            <a:ext cx="1773556" cy="17563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817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B67-7E22-4D9B-A1F9-40BE6C0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8" y="28136"/>
            <a:ext cx="11971604" cy="618977"/>
          </a:xfrm>
        </p:spPr>
        <p:txBody>
          <a:bodyPr>
            <a:normAutofit fontScale="90000"/>
          </a:bodyPr>
          <a:lstStyle/>
          <a:p>
            <a:r>
              <a:rPr lang="en-US" dirty="0"/>
              <a:t>PCA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D43C-DC02-43CE-9078-2624A686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601729"/>
            <a:ext cx="11935265" cy="5939743"/>
          </a:xfrm>
        </p:spPr>
        <p:txBody>
          <a:bodyPr>
            <a:normAutofit/>
          </a:bodyPr>
          <a:lstStyle/>
          <a:p>
            <a:r>
              <a:rPr lang="en-US" sz="2500" dirty="0"/>
              <a:t>Before applying PCA we need to preprocess the data: 1) mean normalization (replace all xi’s with xi-mu) and scale them, divide by range or std</a:t>
            </a:r>
          </a:p>
          <a:p>
            <a:r>
              <a:rPr lang="en-US" sz="2500" dirty="0"/>
              <a:t>So in PCA, we need to do 2 things: 1) find direction vector (e.g. if from 3D to</a:t>
            </a:r>
          </a:p>
          <a:p>
            <a:pPr marL="0" indent="0">
              <a:buNone/>
            </a:pPr>
            <a:r>
              <a:rPr lang="en-US" sz="2500" dirty="0"/>
              <a:t>2D, then u -&gt; R^2) 2) find a way to represent a point in 3D in 2D, that is find new coordinates of points)</a:t>
            </a:r>
          </a:p>
          <a:p>
            <a:r>
              <a:rPr lang="en-US" sz="2500" dirty="0"/>
              <a:t>To apply PCA 1) compute covariance matrix</a:t>
            </a:r>
          </a:p>
          <a:p>
            <a:r>
              <a:rPr lang="en-US" sz="2500" dirty="0"/>
              <a:t>Compute eigenvectors of matrix sigma (</a:t>
            </a:r>
            <a:r>
              <a:rPr lang="en-US" sz="2500" dirty="0" err="1"/>
              <a:t>cov</a:t>
            </a:r>
            <a:r>
              <a:rPr lang="en-US" sz="2500" dirty="0"/>
              <a:t> matrix)</a:t>
            </a:r>
          </a:p>
          <a:p>
            <a:r>
              <a:rPr lang="en-US" sz="2500" dirty="0"/>
              <a:t>Then columns of U will be what we need , if we go from m dimension to k, we just need to extract 1</a:t>
            </a:r>
            <a:r>
              <a:rPr lang="en-US" sz="2500" baseline="30000" dirty="0"/>
              <a:t>st</a:t>
            </a:r>
            <a:r>
              <a:rPr lang="en-US" sz="2500" dirty="0"/>
              <a:t> n columns of U matrix </a:t>
            </a:r>
          </a:p>
          <a:p>
            <a:r>
              <a:rPr lang="en-US" sz="2500" dirty="0"/>
              <a:t>So, we go                                             and we also</a:t>
            </a:r>
          </a:p>
          <a:p>
            <a:pPr marL="0" indent="0">
              <a:buNone/>
            </a:pPr>
            <a:r>
              <a:rPr lang="en-US" sz="2500" dirty="0"/>
              <a:t>Need to a way to </a:t>
            </a:r>
            <a:r>
              <a:rPr lang="en-US" sz="2500" b="1" dirty="0"/>
              <a:t>transform</a:t>
            </a:r>
            <a:r>
              <a:rPr lang="en-US" sz="2500" dirty="0"/>
              <a:t> x to new x</a:t>
            </a:r>
          </a:p>
          <a:p>
            <a:pPr marL="0" indent="0">
              <a:buNone/>
            </a:pPr>
            <a:r>
              <a:rPr lang="en-US" sz="25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B6465-E6B8-4223-9962-EA6CB836B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746" y="14068"/>
            <a:ext cx="923778" cy="8211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6513EC-6378-4033-AD9A-AF19942F1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724" y="2298969"/>
            <a:ext cx="3151090" cy="778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DBC35E-ABCC-47C9-A660-A320A7557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172" y="3211244"/>
            <a:ext cx="3276728" cy="376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417A1C-DBFC-42E3-80F2-4332075E8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9713" y="3140685"/>
            <a:ext cx="1357825" cy="4209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CABBDA-F648-480F-8EBC-673862DE3E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0998" y="4001962"/>
            <a:ext cx="5228798" cy="1512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BFCC15-4D8C-444C-A275-E9CC919790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2935" y="4405239"/>
            <a:ext cx="2914650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38D5AD-063B-4010-892F-68FD1EE3A5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503" y="5276190"/>
            <a:ext cx="6181432" cy="1557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65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B67-7E22-4D9B-A1F9-40BE6C0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8" y="70340"/>
            <a:ext cx="11971604" cy="618977"/>
          </a:xfrm>
        </p:spPr>
        <p:txBody>
          <a:bodyPr>
            <a:normAutofit fontScale="90000"/>
          </a:bodyPr>
          <a:lstStyle/>
          <a:p>
            <a:r>
              <a:rPr lang="en-US" dirty="0"/>
              <a:t>PCA 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E61D14-8B74-4FAC-A450-7A5D62AAB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61" y="770181"/>
            <a:ext cx="11783068" cy="45896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354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B67-7E22-4D9B-A1F9-40BE6C0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8" y="70340"/>
            <a:ext cx="11971604" cy="618977"/>
          </a:xfrm>
        </p:spPr>
        <p:txBody>
          <a:bodyPr>
            <a:normAutofit fontScale="90000"/>
          </a:bodyPr>
          <a:lstStyle/>
          <a:p>
            <a:r>
              <a:rPr lang="en-US" dirty="0"/>
              <a:t>Reconstruction from compressed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D43C-DC02-43CE-9078-2624A686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798681"/>
            <a:ext cx="11935265" cy="5939743"/>
          </a:xfrm>
        </p:spPr>
        <p:txBody>
          <a:bodyPr/>
          <a:lstStyle/>
          <a:p>
            <a:r>
              <a:rPr lang="en-US" dirty="0"/>
              <a:t>Forward step is                        reverse step is:</a:t>
            </a:r>
          </a:p>
          <a:p>
            <a:r>
              <a:rPr lang="en-US" dirty="0"/>
              <a:t>We get approximate vector/matrix X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14748-3191-4CFD-BA2B-5FA30972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547" y="756504"/>
            <a:ext cx="1606469" cy="5236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586EB9-8D13-40C3-95E6-1500EB9E6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920" y="2315817"/>
            <a:ext cx="2894080" cy="2228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AF62A4-061D-483F-BC82-2F124329B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673" y="841278"/>
            <a:ext cx="3707491" cy="128294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8897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B67-7E22-4D9B-A1F9-40BE6C0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8" y="70340"/>
            <a:ext cx="11971604" cy="618977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the number of principal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D43C-DC02-43CE-9078-2624A686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798681"/>
            <a:ext cx="11935265" cy="5939743"/>
          </a:xfrm>
        </p:spPr>
        <p:txBody>
          <a:bodyPr>
            <a:normAutofit/>
          </a:bodyPr>
          <a:lstStyle/>
          <a:p>
            <a:r>
              <a:rPr lang="en-US" sz="2600" dirty="0"/>
              <a:t>In </a:t>
            </a:r>
            <a:r>
              <a:rPr lang="en-US" sz="2600" b="1" dirty="0"/>
              <a:t>PCA</a:t>
            </a:r>
            <a:r>
              <a:rPr lang="en-US" sz="2600" dirty="0"/>
              <a:t>, say we go from </a:t>
            </a:r>
            <a:r>
              <a:rPr lang="en-US" sz="2600" b="1" dirty="0"/>
              <a:t>n dimensions to k </a:t>
            </a:r>
            <a:r>
              <a:rPr lang="en-US" sz="2600" dirty="0"/>
              <a:t>dimensions</a:t>
            </a:r>
          </a:p>
          <a:p>
            <a:r>
              <a:rPr lang="en-US" sz="2600" dirty="0"/>
              <a:t>We want to explore the question of </a:t>
            </a:r>
            <a:r>
              <a:rPr lang="en-US" sz="2600" b="1" dirty="0"/>
              <a:t>how do we choose this number k</a:t>
            </a:r>
          </a:p>
          <a:p>
            <a:r>
              <a:rPr lang="en-US" sz="2600" dirty="0"/>
              <a:t>In </a:t>
            </a:r>
            <a:r>
              <a:rPr lang="en-US" sz="2600" b="1" dirty="0"/>
              <a:t>real data sets </a:t>
            </a:r>
            <a:r>
              <a:rPr lang="en-US" sz="2600" dirty="0"/>
              <a:t>usually many features are highly </a:t>
            </a:r>
            <a:r>
              <a:rPr lang="en-US" sz="2600" dirty="0" err="1"/>
              <a:t>correl</a:t>
            </a:r>
            <a:r>
              <a:rPr lang="en-US" sz="2600" dirty="0"/>
              <a:t>, so even significantly </a:t>
            </a:r>
            <a:r>
              <a:rPr lang="en-US" sz="2600" b="1" dirty="0"/>
              <a:t>reducing</a:t>
            </a:r>
            <a:r>
              <a:rPr lang="en-US" sz="2600" dirty="0"/>
              <a:t> the number of </a:t>
            </a:r>
            <a:r>
              <a:rPr lang="en-US" sz="2600" b="1" dirty="0"/>
              <a:t>dimensions</a:t>
            </a:r>
            <a:r>
              <a:rPr lang="en-US" sz="2600" dirty="0"/>
              <a:t>, still makes it possible to </a:t>
            </a:r>
            <a:r>
              <a:rPr lang="en-US" sz="2600" b="1" dirty="0"/>
              <a:t>retain</a:t>
            </a:r>
            <a:r>
              <a:rPr lang="en-US" sz="2600" dirty="0"/>
              <a:t> most of the </a:t>
            </a:r>
            <a:r>
              <a:rPr lang="en-US" sz="2600" b="1" dirty="0"/>
              <a:t>variance</a:t>
            </a:r>
          </a:p>
          <a:p>
            <a:r>
              <a:rPr lang="en-US" sz="2600" dirty="0"/>
              <a:t>Some notation 1st : </a:t>
            </a:r>
            <a:r>
              <a:rPr lang="en-US" sz="2600" b="1" dirty="0"/>
              <a:t>avg squared </a:t>
            </a:r>
            <a:r>
              <a:rPr lang="en-US" sz="2600" b="1" dirty="0" err="1"/>
              <a:t>proj</a:t>
            </a:r>
            <a:r>
              <a:rPr lang="en-US" sz="2600" b="1" dirty="0"/>
              <a:t> error</a:t>
            </a:r>
          </a:p>
          <a:p>
            <a:r>
              <a:rPr lang="en-US" sz="2600" b="1" dirty="0"/>
              <a:t>Total variation </a:t>
            </a:r>
            <a:r>
              <a:rPr lang="en-US" sz="2600" dirty="0"/>
              <a:t>in the data:</a:t>
            </a:r>
          </a:p>
          <a:p>
            <a:r>
              <a:rPr lang="en-US" sz="2600" dirty="0"/>
              <a:t>We typically choose k to be smallest value so that</a:t>
            </a:r>
          </a:p>
          <a:p>
            <a:pPr marL="0" indent="0">
              <a:buNone/>
            </a:pPr>
            <a:r>
              <a:rPr lang="en-US" sz="2600" dirty="0"/>
              <a:t>Some desired fraction of variance is retained (99,95,90 </a:t>
            </a:r>
            <a:r>
              <a:rPr lang="en-US" sz="2600" dirty="0" err="1"/>
              <a:t>etc</a:t>
            </a:r>
            <a:r>
              <a:rPr lang="en-US" sz="2600" dirty="0"/>
              <a:t>)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8E4EF-7FBD-4BB1-87C7-303C8232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148" y="2577317"/>
            <a:ext cx="3620686" cy="6863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968B11-1CEF-4F1B-97A6-A655BC20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459" y="3004114"/>
            <a:ext cx="1898919" cy="592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748BD-B56C-4837-B215-24BE355E3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194" y="3423066"/>
            <a:ext cx="4046806" cy="925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584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B67-7E22-4D9B-A1F9-40BE6C0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8" y="70340"/>
            <a:ext cx="11971604" cy="618977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the number of principal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D43C-DC02-43CE-9078-2624A686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798681"/>
            <a:ext cx="11935265" cy="5939743"/>
          </a:xfrm>
        </p:spPr>
        <p:txBody>
          <a:bodyPr>
            <a:normAutofit/>
          </a:bodyPr>
          <a:lstStyle/>
          <a:p>
            <a:r>
              <a:rPr lang="en-US" sz="2600" dirty="0"/>
              <a:t>Algorithm for choosing the number of principal components</a:t>
            </a:r>
          </a:p>
          <a:p>
            <a:r>
              <a:rPr lang="en-US" sz="2600" dirty="0"/>
              <a:t>1) try PCA with k=1 compute U reduced z1…</a:t>
            </a:r>
            <a:r>
              <a:rPr lang="en-US" sz="2600" dirty="0" err="1"/>
              <a:t>zm</a:t>
            </a:r>
            <a:r>
              <a:rPr lang="en-US" sz="2600" dirty="0"/>
              <a:t>, x_approx1…</a:t>
            </a:r>
            <a:r>
              <a:rPr lang="en-US" sz="2600" dirty="0" err="1"/>
              <a:t>x_approxm</a:t>
            </a:r>
            <a:endParaRPr lang="en-US" sz="2600" dirty="0"/>
          </a:p>
          <a:p>
            <a:r>
              <a:rPr lang="en-US" sz="2600" dirty="0"/>
              <a:t>2) check if                                                 variance retained is &gt;=99% if yes stop if not increase the k .                                    See the procedure below:</a:t>
            </a:r>
          </a:p>
          <a:p>
            <a:r>
              <a:rPr lang="en-US" sz="2600" dirty="0"/>
              <a:t>However, in this case we run PCA many times and it</a:t>
            </a:r>
          </a:p>
          <a:p>
            <a:pPr marL="0" indent="0">
              <a:buNone/>
            </a:pPr>
            <a:r>
              <a:rPr lang="en-US" sz="2600" dirty="0"/>
              <a:t>Is inefficient, we can do this in some other way</a:t>
            </a:r>
          </a:p>
          <a:p>
            <a:r>
              <a:rPr lang="en-US" sz="2600" dirty="0"/>
              <a:t>When we compute SVD we get diagonal S matrix which</a:t>
            </a:r>
          </a:p>
          <a:p>
            <a:pPr marL="0" indent="0">
              <a:buNone/>
            </a:pPr>
            <a:r>
              <a:rPr lang="en-US" sz="2600" dirty="0"/>
              <a:t>Have entries that help us to calculate the quantity of interest</a:t>
            </a:r>
          </a:p>
          <a:p>
            <a:r>
              <a:rPr lang="en-US" sz="2600" dirty="0"/>
              <a:t>If k is not enough we can increase it and compute again</a:t>
            </a:r>
          </a:p>
          <a:p>
            <a:r>
              <a:rPr lang="en-US" sz="2600" dirty="0"/>
              <a:t>Even if we choose manually we can compute and see </a:t>
            </a:r>
          </a:p>
          <a:p>
            <a:r>
              <a:rPr lang="en-US" sz="2600" dirty="0"/>
              <a:t>                                                                                            how much variance is retained in</a:t>
            </a:r>
          </a:p>
          <a:p>
            <a:r>
              <a:rPr lang="en-US" sz="2600" dirty="0"/>
              <a:t>                                                                                            our case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EB561-493C-4D74-A53C-2FF29EEC3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382" y="2458358"/>
            <a:ext cx="3876675" cy="2838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A63C04-949C-4680-A681-1E87791DE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593" y="1594267"/>
            <a:ext cx="2960341" cy="6773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14F5A3-A723-4BC8-9FAC-91DB28887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65" y="5393669"/>
            <a:ext cx="3070687" cy="1460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87CEEF-A6E6-4539-A50F-C2BDF265A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859" y="5439432"/>
            <a:ext cx="3800475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9216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B67-7E22-4D9B-A1F9-40BE6C0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8" y="70340"/>
            <a:ext cx="11971604" cy="618977"/>
          </a:xfrm>
        </p:spPr>
        <p:txBody>
          <a:bodyPr>
            <a:normAutofit fontScale="90000"/>
          </a:bodyPr>
          <a:lstStyle/>
          <a:p>
            <a:r>
              <a:rPr lang="en-US" dirty="0"/>
              <a:t>Advice for applying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D43C-DC02-43CE-9078-2624A686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742409"/>
            <a:ext cx="11935265" cy="5939743"/>
          </a:xfrm>
        </p:spPr>
        <p:txBody>
          <a:bodyPr>
            <a:normAutofit/>
          </a:bodyPr>
          <a:lstStyle/>
          <a:p>
            <a:r>
              <a:rPr lang="en-US" sz="2600" dirty="0"/>
              <a:t>We can use PCA in supervised setting to speedup learning</a:t>
            </a:r>
          </a:p>
          <a:p>
            <a:r>
              <a:rPr lang="en-US" sz="2600" dirty="0"/>
              <a:t>Say we have computer vision problem and we have pics of 100*100 pixels/features, we can reduce this from 10 000 to 1000</a:t>
            </a:r>
          </a:p>
          <a:p>
            <a:r>
              <a:rPr lang="en-US" sz="2600" dirty="0"/>
              <a:t>We can do this 1</a:t>
            </a:r>
            <a:r>
              <a:rPr lang="en-US" sz="2600" baseline="30000" dirty="0"/>
              <a:t>st</a:t>
            </a:r>
            <a:r>
              <a:rPr lang="en-US" sz="2600" dirty="0"/>
              <a:t> by unwrapping the pixel matrix into feature vector in </a:t>
            </a:r>
            <a:r>
              <a:rPr lang="en-US" sz="2600" dirty="0" err="1"/>
              <a:t>R^n</a:t>
            </a:r>
            <a:endParaRPr lang="en-US" sz="2600" dirty="0"/>
          </a:p>
          <a:p>
            <a:r>
              <a:rPr lang="en-US" sz="2600" dirty="0"/>
              <a:t>We can the apply PCA to map from x to z to reduce dimension only on training set</a:t>
            </a:r>
          </a:p>
          <a:p>
            <a:pPr marL="0" indent="0">
              <a:buNone/>
            </a:pPr>
            <a:r>
              <a:rPr lang="en-US" sz="2600" dirty="0"/>
              <a:t>And then we can apply the same mapping to test and cross validation set</a:t>
            </a:r>
          </a:p>
          <a:p>
            <a:r>
              <a:rPr lang="en-US" sz="2600" dirty="0"/>
              <a:t>This way we can reduce the dimension of feature vector and thus speed up training</a:t>
            </a:r>
          </a:p>
          <a:p>
            <a:r>
              <a:rPr lang="en-US" sz="2600" dirty="0"/>
              <a:t>To summarize the applications of PCA are:</a:t>
            </a:r>
          </a:p>
          <a:p>
            <a:pPr marL="514350" indent="-514350">
              <a:buAutoNum type="arabicParenR"/>
            </a:pPr>
            <a:r>
              <a:rPr lang="en-US" sz="2600" dirty="0"/>
              <a:t>Data compression (reduce memory and speed up learning- choose k based on variance retained</a:t>
            </a:r>
          </a:p>
          <a:p>
            <a:pPr marL="514350" indent="-514350">
              <a:buAutoNum type="arabicParenR"/>
            </a:pPr>
            <a:r>
              <a:rPr lang="en-US" sz="2600" dirty="0"/>
              <a:t>Visualization – k is either 2 or 3</a:t>
            </a:r>
          </a:p>
        </p:txBody>
      </p:sp>
    </p:spTree>
    <p:extLst>
      <p:ext uri="{BB962C8B-B14F-4D97-AF65-F5344CB8AC3E}">
        <p14:creationId xmlns:p14="http://schemas.microsoft.com/office/powerpoint/2010/main" val="393282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B67-7E22-4D9B-A1F9-40BE6C0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8" y="70340"/>
            <a:ext cx="11971604" cy="61897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D43C-DC02-43CE-9078-2624A686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798681"/>
            <a:ext cx="11935265" cy="5939743"/>
          </a:xfrm>
        </p:spPr>
        <p:txBody>
          <a:bodyPr>
            <a:normAutofit/>
          </a:bodyPr>
          <a:lstStyle/>
          <a:p>
            <a:r>
              <a:rPr lang="en-US" sz="2500" dirty="0"/>
              <a:t>In supervised learning we have labeled data</a:t>
            </a:r>
          </a:p>
          <a:p>
            <a:endParaRPr lang="en-US" sz="2500" dirty="0"/>
          </a:p>
          <a:p>
            <a:r>
              <a:rPr lang="en-US" sz="2500" dirty="0"/>
              <a:t>In unsupervised learning we do not have labeled data, just inputs</a:t>
            </a:r>
          </a:p>
          <a:p>
            <a:endParaRPr lang="en-US" sz="2500" dirty="0"/>
          </a:p>
          <a:p>
            <a:r>
              <a:rPr lang="en-US" sz="2500" dirty="0"/>
              <a:t>In unsupervised setting we are interested in finding a structure in the data</a:t>
            </a:r>
          </a:p>
          <a:p>
            <a:r>
              <a:rPr lang="en-US" sz="2500" dirty="0"/>
              <a:t>One thing we can do is to cluster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9B99B-111C-49CF-BF05-489116D38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771" y="35094"/>
            <a:ext cx="2085448" cy="17098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1D27D1-E6F9-4CBD-921C-4E99E67BE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85" y="1207769"/>
            <a:ext cx="7419975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ABAF2A-B7A6-46EA-8B9C-6F80473A9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164" y="1845285"/>
            <a:ext cx="2178702" cy="17841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4AC38-B41D-47D3-AEFD-E8B1545EA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28" y="2193166"/>
            <a:ext cx="5860148" cy="416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B7BBB5-989A-44F2-AE63-7A6214D11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6344" y="3741860"/>
            <a:ext cx="2138835" cy="1772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130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B67-7E22-4D9B-A1F9-40BE6C0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8" y="70340"/>
            <a:ext cx="11971604" cy="618977"/>
          </a:xfrm>
        </p:spPr>
        <p:txBody>
          <a:bodyPr>
            <a:normAutofit fontScale="90000"/>
          </a:bodyPr>
          <a:lstStyle/>
          <a:p>
            <a:r>
              <a:rPr lang="en-US"/>
              <a:t>Misuses of PCA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D43C-DC02-43CE-9078-2624A686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601733"/>
            <a:ext cx="11935265" cy="6136692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Using it to </a:t>
            </a:r>
            <a:r>
              <a:rPr lang="en-US" b="1" dirty="0"/>
              <a:t>prevent overfitting- </a:t>
            </a:r>
            <a:r>
              <a:rPr lang="en-US" dirty="0"/>
              <a:t>use z(</a:t>
            </a:r>
            <a:r>
              <a:rPr lang="en-US" dirty="0" err="1"/>
              <a:t>i</a:t>
            </a:r>
            <a:r>
              <a:rPr lang="en-US" dirty="0"/>
              <a:t>) instead of x(</a:t>
            </a:r>
            <a:r>
              <a:rPr lang="en-US" dirty="0" err="1"/>
              <a:t>i</a:t>
            </a:r>
            <a:r>
              <a:rPr lang="en-US" dirty="0"/>
              <a:t>) to reduce the number of features to k&lt;n, with goal that </a:t>
            </a:r>
            <a:r>
              <a:rPr lang="en-US" b="1" dirty="0"/>
              <a:t>fewer features</a:t>
            </a:r>
            <a:r>
              <a:rPr lang="en-US" dirty="0"/>
              <a:t>, less likely to overfit</a:t>
            </a:r>
          </a:p>
          <a:p>
            <a:r>
              <a:rPr lang="en-US" dirty="0"/>
              <a:t>Reason to classify this application as bad, is that PCA throws away some useful information about data, and when applying it does not make any use of y’s</a:t>
            </a:r>
          </a:p>
          <a:p>
            <a:r>
              <a:rPr lang="en-US" dirty="0"/>
              <a:t>If we want to prevent overfitting, instead a better way is to use regularization</a:t>
            </a:r>
          </a:p>
          <a:p>
            <a:pPr marL="0" indent="0">
              <a:buNone/>
            </a:pPr>
            <a:r>
              <a:rPr lang="en-US" dirty="0"/>
              <a:t>2) Using PCA where it shouldn’t be used</a:t>
            </a:r>
          </a:p>
          <a:p>
            <a:r>
              <a:rPr lang="en-US" dirty="0"/>
              <a:t>Before deciding to use PCA try to avoid it, and only if there is strong reason to use it like slow training or memory requirements, then use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EB490-394D-440C-99F8-A7EC8592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819" y="2781590"/>
            <a:ext cx="4277649" cy="7634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9B570C-905F-4B22-BBA2-0FC4D0488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67" y="4265880"/>
            <a:ext cx="8364928" cy="24907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765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B67-7E22-4D9B-A1F9-40BE6C0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8" y="70340"/>
            <a:ext cx="11971604" cy="618977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D43C-DC02-43CE-9078-2624A686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798681"/>
            <a:ext cx="11935265" cy="5939743"/>
          </a:xfrm>
        </p:spPr>
        <p:txBody>
          <a:bodyPr>
            <a:normAutofit/>
          </a:bodyPr>
          <a:lstStyle/>
          <a:p>
            <a:r>
              <a:rPr lang="en-GB" sz="2500" dirty="0"/>
              <a:t>In the </a:t>
            </a:r>
            <a:r>
              <a:rPr lang="en-GB" sz="2500" b="1" dirty="0"/>
              <a:t>clustering problem </a:t>
            </a:r>
            <a:r>
              <a:rPr lang="en-GB" sz="2500" dirty="0"/>
              <a:t>we are  given an </a:t>
            </a:r>
            <a:r>
              <a:rPr lang="en-GB" sz="2500" b="1" dirty="0" err="1"/>
              <a:t>unlabeled</a:t>
            </a:r>
            <a:r>
              <a:rPr lang="en-GB" sz="2500" b="1" dirty="0"/>
              <a:t> data  </a:t>
            </a:r>
            <a:r>
              <a:rPr lang="en-GB" sz="2500" dirty="0"/>
              <a:t>set and we would like  to have an </a:t>
            </a:r>
            <a:r>
              <a:rPr lang="en-GB" sz="2500" b="1" dirty="0"/>
              <a:t>algorithm</a:t>
            </a:r>
            <a:r>
              <a:rPr lang="en-GB" sz="2500" dirty="0"/>
              <a:t> </a:t>
            </a:r>
            <a:r>
              <a:rPr lang="en-GB" sz="2500" b="1" dirty="0"/>
              <a:t>automatically  group the data </a:t>
            </a:r>
            <a:r>
              <a:rPr lang="en-GB" sz="2500" dirty="0"/>
              <a:t>into </a:t>
            </a:r>
            <a:r>
              <a:rPr lang="en-GB" sz="2500" b="1" dirty="0"/>
              <a:t>coherent  subsets </a:t>
            </a:r>
            <a:r>
              <a:rPr lang="en-GB" sz="2500" dirty="0"/>
              <a:t>or into coherent </a:t>
            </a:r>
            <a:r>
              <a:rPr lang="en-GB" sz="2500" b="1" dirty="0"/>
              <a:t>clusters</a:t>
            </a:r>
            <a:r>
              <a:rPr lang="en-GB" sz="2500" dirty="0"/>
              <a:t> for us.</a:t>
            </a:r>
          </a:p>
          <a:p>
            <a:r>
              <a:rPr lang="en-GB" sz="2500" dirty="0"/>
              <a:t>K-means popular and widely used clustering algorithm</a:t>
            </a:r>
          </a:p>
          <a:p>
            <a:r>
              <a:rPr lang="en-GB" sz="2500" dirty="0"/>
              <a:t>Let’s say we have data and we want to group our data into 2 clusters, then procedure is:</a:t>
            </a:r>
          </a:p>
          <a:p>
            <a:pPr marL="514350" indent="-514350">
              <a:buAutoNum type="arabicParenR"/>
            </a:pPr>
            <a:r>
              <a:rPr lang="en-US" sz="2500" dirty="0"/>
              <a:t>Randomly initialize 2 points, called centroids.</a:t>
            </a:r>
          </a:p>
          <a:p>
            <a:pPr marL="514350" indent="-514350">
              <a:buAutoNum type="arabicParenR"/>
            </a:pPr>
            <a:r>
              <a:rPr lang="en-US" sz="2500" dirty="0"/>
              <a:t>K-means is an iterative clustering algo, involving 2 steps: 1) cluster assignment and 2) move centroid step</a:t>
            </a:r>
          </a:p>
          <a:p>
            <a:r>
              <a:rPr lang="en-US" sz="2500" dirty="0"/>
              <a:t>In cluster assignment step, after we have centroids</a:t>
            </a:r>
          </a:p>
          <a:p>
            <a:pPr marL="0" indent="0">
              <a:buNone/>
            </a:pPr>
            <a:r>
              <a:rPr lang="en-US" sz="2500" dirty="0"/>
              <a:t>Algorithm will assign each data point to some 1 of the</a:t>
            </a:r>
          </a:p>
          <a:p>
            <a:pPr marL="0" indent="0">
              <a:buNone/>
            </a:pPr>
            <a:r>
              <a:rPr lang="en-US" sz="2500" dirty="0"/>
              <a:t>Cluster based on distance between data and clusters</a:t>
            </a:r>
          </a:p>
          <a:p>
            <a:r>
              <a:rPr lang="en-US" sz="2500" dirty="0"/>
              <a:t>Once all the points are assigned to one of the clusters,</a:t>
            </a:r>
          </a:p>
          <a:p>
            <a:pPr marL="0" indent="0">
              <a:buNone/>
            </a:pPr>
            <a:r>
              <a:rPr lang="en-US" sz="2500" dirty="0"/>
              <a:t>Then we calculate the avg coordinate for points and move cluster centroid to avg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30938-090E-43CA-9454-F2B658270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108" y="3756076"/>
            <a:ext cx="3888386" cy="2194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53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B67-7E22-4D9B-A1F9-40BE6C0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8" y="14068"/>
            <a:ext cx="11971604" cy="618977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D43C-DC02-43CE-9078-2624A686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489186"/>
            <a:ext cx="11935265" cy="5939743"/>
          </a:xfrm>
        </p:spPr>
        <p:txBody>
          <a:bodyPr>
            <a:normAutofit/>
          </a:bodyPr>
          <a:lstStyle/>
          <a:p>
            <a:r>
              <a:rPr lang="en-US" sz="2500" dirty="0"/>
              <a:t>As we did 1 cycle of cluster assignment of points and centroid calculation, we then repeat this cycle and as cluster centroids have changed, our previous assignment will also change</a:t>
            </a:r>
          </a:p>
          <a:p>
            <a:r>
              <a:rPr lang="en-US" sz="2500" dirty="0"/>
              <a:t>We keep repeating the steps till centroid does not move</a:t>
            </a:r>
          </a:p>
          <a:p>
            <a:r>
              <a:rPr lang="en-US" sz="2500" dirty="0"/>
              <a:t>So, K means algo have 2 inputs: 1) k-number of clusters 2) unlabeled data (excluding x0=1) </a:t>
            </a:r>
          </a:p>
          <a:p>
            <a:r>
              <a:rPr lang="en-US" sz="2500" dirty="0"/>
              <a:t>If there is cluster with no points assigned to it, then either 1) we delete this centroid 2) randomly reinitialize the centroids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4BDF2-04FB-4326-B47F-65D5B26E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6" y="3638774"/>
            <a:ext cx="7647696" cy="3205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98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B67-7E22-4D9B-A1F9-40BE6C0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8" y="70340"/>
            <a:ext cx="11971604" cy="618977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for non-separated clusters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614384-3A93-45A1-9990-E65F8463E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5619" y="1051535"/>
            <a:ext cx="4516498" cy="37619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C97A6-47B5-4E50-8CC9-C026C7197C93}"/>
              </a:ext>
            </a:extLst>
          </p:cNvPr>
          <p:cNvSpPr txBox="1"/>
          <p:nvPr/>
        </p:nvSpPr>
        <p:spPr>
          <a:xfrm>
            <a:off x="267286" y="1012874"/>
            <a:ext cx="6611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K-means can also separate the non obviously separable data into clusters</a:t>
            </a:r>
          </a:p>
        </p:txBody>
      </p:sp>
    </p:spTree>
    <p:extLst>
      <p:ext uri="{BB962C8B-B14F-4D97-AF65-F5344CB8AC3E}">
        <p14:creationId xmlns:p14="http://schemas.microsoft.com/office/powerpoint/2010/main" val="38342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B67-7E22-4D9B-A1F9-40BE6C0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8" y="70340"/>
            <a:ext cx="11971604" cy="618977"/>
          </a:xfrm>
        </p:spPr>
        <p:txBody>
          <a:bodyPr>
            <a:normAutofit fontScale="90000"/>
          </a:bodyPr>
          <a:lstStyle/>
          <a:p>
            <a:r>
              <a:rPr lang="en-US"/>
              <a:t>Optimization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D43C-DC02-43CE-9078-2624A686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798681"/>
            <a:ext cx="11935265" cy="5939743"/>
          </a:xfrm>
        </p:spPr>
        <p:txBody>
          <a:bodyPr/>
          <a:lstStyle/>
          <a:p>
            <a:r>
              <a:rPr lang="en-US" sz="2600" dirty="0"/>
              <a:t>Knowing what is the optimization objective is useful for:</a:t>
            </a:r>
          </a:p>
          <a:p>
            <a:pPr marL="514350" indent="-514350">
              <a:buAutoNum type="arabicParenR"/>
            </a:pPr>
            <a:r>
              <a:rPr lang="en-US" sz="2600" dirty="0"/>
              <a:t>Debugging the learning algorithm, and making sure it runs correctly</a:t>
            </a:r>
          </a:p>
          <a:p>
            <a:pPr marL="514350" indent="-514350">
              <a:buAutoNum type="arabicParenR"/>
            </a:pPr>
            <a:r>
              <a:rPr lang="en-US" sz="2600" dirty="0"/>
              <a:t>We can use this knowledge to find better clusters</a:t>
            </a:r>
          </a:p>
          <a:p>
            <a:pPr marL="0" indent="0">
              <a:buNone/>
            </a:pPr>
            <a:r>
              <a:rPr lang="en-US" sz="2600" dirty="0"/>
              <a:t>K-means optimization objective</a:t>
            </a:r>
          </a:p>
          <a:p>
            <a:r>
              <a:rPr lang="en-US" sz="2600" dirty="0"/>
              <a:t>C(</a:t>
            </a:r>
            <a:r>
              <a:rPr lang="en-US" sz="2600" dirty="0" err="1"/>
              <a:t>i</a:t>
            </a:r>
            <a:r>
              <a:rPr lang="en-US" sz="2600" dirty="0"/>
              <a:t>)-index of cluster (1,2,..K) to which example xi is currently assigned</a:t>
            </a:r>
          </a:p>
          <a:p>
            <a:r>
              <a:rPr lang="en-US" sz="2600" dirty="0"/>
              <a:t>      cluster centroid of kth cluster</a:t>
            </a:r>
          </a:p>
          <a:p>
            <a:r>
              <a:rPr lang="en-US" sz="2600" dirty="0"/>
              <a:t>         cluster </a:t>
            </a:r>
            <a:r>
              <a:rPr lang="en-US" sz="2600" b="1" dirty="0"/>
              <a:t>centroid</a:t>
            </a:r>
            <a:r>
              <a:rPr lang="en-US" sz="2600" dirty="0"/>
              <a:t> of cluster to which example </a:t>
            </a:r>
            <a:r>
              <a:rPr lang="en-US" sz="2600" b="1" dirty="0"/>
              <a:t>xi</a:t>
            </a:r>
            <a:r>
              <a:rPr lang="en-US" sz="2600" dirty="0"/>
              <a:t> has been assigned</a:t>
            </a:r>
          </a:p>
          <a:p>
            <a:r>
              <a:rPr lang="en-US" sz="2600" dirty="0"/>
              <a:t>Objective function is</a:t>
            </a:r>
          </a:p>
          <a:p>
            <a:endParaRPr lang="en-US" sz="2600" dirty="0"/>
          </a:p>
          <a:p>
            <a:r>
              <a:rPr lang="en-US" sz="2600" dirty="0"/>
              <a:t>Here we try to minimize the squared distance between a point and cluster centroid by varying the cluster to which a sample is assigned and cluster centroids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9B527-AD1E-4457-890B-BCCF4906E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48" y="3239379"/>
            <a:ext cx="513910" cy="378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1EB3FB-AA95-4D16-B313-F98E58713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38" y="3239379"/>
            <a:ext cx="1060908" cy="376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08DA0F-6FFF-4517-8F40-4A4166EE1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8" y="3726985"/>
            <a:ext cx="643389" cy="380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71CEBF-74EA-481A-9C13-84532DA8A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74" y="3214907"/>
            <a:ext cx="4293503" cy="470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2A2929-A98E-4E1A-BEF4-F12EEAB0F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488" y="4111284"/>
            <a:ext cx="680085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887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B67-7E22-4D9B-A1F9-40BE6C0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8" y="28136"/>
            <a:ext cx="11971604" cy="618977"/>
          </a:xfrm>
        </p:spPr>
        <p:txBody>
          <a:bodyPr>
            <a:normAutofit fontScale="90000"/>
          </a:bodyPr>
          <a:lstStyle/>
          <a:p>
            <a:r>
              <a:rPr lang="en-US" dirty="0"/>
              <a:t>Optimization algorithm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D43C-DC02-43CE-9078-2624A686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587664"/>
            <a:ext cx="11935265" cy="5939743"/>
          </a:xfrm>
        </p:spPr>
        <p:txBody>
          <a:bodyPr>
            <a:normAutofit/>
          </a:bodyPr>
          <a:lstStyle/>
          <a:p>
            <a:r>
              <a:rPr lang="en-US" sz="2500" dirty="0"/>
              <a:t>1) Randomly initialize K cluster centroids </a:t>
            </a:r>
          </a:p>
          <a:p>
            <a:r>
              <a:rPr lang="en-US" sz="2500" dirty="0"/>
              <a:t>2) Repeat: cluster assignment and centroid computation steps</a:t>
            </a:r>
          </a:p>
          <a:p>
            <a:r>
              <a:rPr lang="en-US" sz="2500" dirty="0"/>
              <a:t>for </a:t>
            </a:r>
            <a:r>
              <a:rPr lang="en-US" sz="2500" dirty="0" err="1"/>
              <a:t>i</a:t>
            </a:r>
            <a:r>
              <a:rPr lang="en-US" sz="2500" dirty="0"/>
              <a:t>=1 to m (over all training examples)</a:t>
            </a:r>
          </a:p>
          <a:p>
            <a:r>
              <a:rPr lang="en-US" sz="2500" dirty="0"/>
              <a:t>c(</a:t>
            </a:r>
            <a:r>
              <a:rPr lang="en-US" sz="2500" dirty="0" err="1"/>
              <a:t>i</a:t>
            </a:r>
            <a:r>
              <a:rPr lang="en-US" sz="2500" dirty="0"/>
              <a:t>)=index(from 1 to K) of cluster centroid closes to xi </a:t>
            </a:r>
          </a:p>
          <a:p>
            <a:r>
              <a:rPr lang="en-US" sz="2500" dirty="0"/>
              <a:t> (in this step we assign all training examples to some cluster based on distance, that is we minimize J function by varying parameters c1 to ck, holding mu’s fixed</a:t>
            </a:r>
          </a:p>
          <a:p>
            <a:r>
              <a:rPr lang="en-US" sz="2500" dirty="0"/>
              <a:t>For k=1 to K </a:t>
            </a:r>
          </a:p>
          <a:p>
            <a:r>
              <a:rPr lang="en-US" sz="2500" dirty="0" err="1"/>
              <a:t>Mu_k</a:t>
            </a:r>
            <a:r>
              <a:rPr lang="en-US" sz="2500" dirty="0"/>
              <a:t>=average of points assigned to cluster k, here we update cluster centroids, that is we minimize J function by altering mu1 to </a:t>
            </a:r>
            <a:r>
              <a:rPr lang="en-US" sz="2500" dirty="0" err="1"/>
              <a:t>mk</a:t>
            </a:r>
            <a:r>
              <a:rPr lang="en-US" sz="2500" dirty="0"/>
              <a:t>, holding c1 to ck fixed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3635D-CB81-460B-A3ED-C2861FC64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83" y="641398"/>
            <a:ext cx="2523436" cy="4136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74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B67-7E22-4D9B-A1F9-40BE6C0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8" y="70340"/>
            <a:ext cx="11971604" cy="618977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D43C-DC02-43CE-9078-2624A686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672071"/>
            <a:ext cx="11935265" cy="6038218"/>
          </a:xfrm>
        </p:spPr>
        <p:txBody>
          <a:bodyPr/>
          <a:lstStyle/>
          <a:p>
            <a:r>
              <a:rPr lang="en-US" sz="2500" dirty="0"/>
              <a:t>Depending on random initialization, K-means can converge to different results (centroids) and can stuck in local optima</a:t>
            </a:r>
          </a:p>
          <a:p>
            <a:r>
              <a:rPr lang="en-US" sz="2500" dirty="0"/>
              <a:t>Recommended way for random initialization is to assign k centroids to randomly picked k training examples out of m, here k&lt;m, so mu1=x1, mu2=x2</a:t>
            </a:r>
          </a:p>
          <a:p>
            <a:r>
              <a:rPr lang="en-US" sz="2500" dirty="0"/>
              <a:t>Solution to avoid on </a:t>
            </a:r>
            <a:r>
              <a:rPr lang="en-US" sz="2500" dirty="0" err="1"/>
              <a:t>stucking</a:t>
            </a:r>
            <a:r>
              <a:rPr lang="en-US" sz="2500" dirty="0"/>
              <a:t> in local optima is to multiple times</a:t>
            </a:r>
          </a:p>
          <a:p>
            <a:pPr marL="0" indent="0">
              <a:buNone/>
            </a:pPr>
            <a:r>
              <a:rPr lang="en-US" sz="2500" dirty="0"/>
              <a:t>Initialize the centroids (however if k is large &gt;10, then multiple</a:t>
            </a:r>
          </a:p>
          <a:p>
            <a:pPr marL="0" indent="0">
              <a:buNone/>
            </a:pPr>
            <a:r>
              <a:rPr lang="en-US" sz="2500" dirty="0"/>
              <a:t>Random initializations will not differ much in value of J (cost </a:t>
            </a:r>
            <a:r>
              <a:rPr lang="en-US" sz="2500" dirty="0" err="1"/>
              <a:t>func</a:t>
            </a:r>
            <a:r>
              <a:rPr lang="en-US" sz="2500" dirty="0"/>
              <a:t>)</a:t>
            </a:r>
          </a:p>
          <a:p>
            <a:r>
              <a:rPr lang="en-US" dirty="0"/>
              <a:t>Specifically, we can 100 times randomly initialize k-means and run</a:t>
            </a:r>
          </a:p>
          <a:p>
            <a:pPr marL="0" indent="0">
              <a:buNone/>
            </a:pPr>
            <a:r>
              <a:rPr lang="en-US" dirty="0"/>
              <a:t>It then compare cost functions and pick the lowest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2E506-27A0-45BA-A21B-F92DF6B33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640" y="2576293"/>
            <a:ext cx="2171700" cy="1733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A4AB4C-EEAB-46A9-AB20-991F6DE6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096" y="4536024"/>
            <a:ext cx="2133600" cy="1781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9740AD-0FE3-4712-AC22-9F14BC6F1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529" y="4656408"/>
            <a:ext cx="5658519" cy="21146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849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EB67-7E22-4D9B-A1F9-40BE6C0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8" y="70340"/>
            <a:ext cx="11971604" cy="618977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the number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D43C-DC02-43CE-9078-2624A686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798681"/>
            <a:ext cx="11935265" cy="5939743"/>
          </a:xfrm>
        </p:spPr>
        <p:txBody>
          <a:bodyPr>
            <a:normAutofit/>
          </a:bodyPr>
          <a:lstStyle/>
          <a:p>
            <a:r>
              <a:rPr lang="en-US" sz="2500" dirty="0"/>
              <a:t>There is a not a really good way of doing this, automatically</a:t>
            </a:r>
          </a:p>
          <a:p>
            <a:r>
              <a:rPr lang="en-US" sz="2500" dirty="0"/>
              <a:t>Common way is manually: visualizations, looking at output of algo</a:t>
            </a:r>
          </a:p>
          <a:p>
            <a:r>
              <a:rPr lang="en-US" sz="2500" dirty="0"/>
              <a:t>It is difficult, because it is generally ambiguous (2 vs 4 on right)</a:t>
            </a:r>
          </a:p>
          <a:p>
            <a:r>
              <a:rPr lang="en-US" sz="2500" dirty="0"/>
              <a:t>One option is to use elbow method, and if it outputs the graph</a:t>
            </a:r>
          </a:p>
          <a:p>
            <a:pPr marL="0" indent="0">
              <a:buNone/>
            </a:pPr>
            <a:r>
              <a:rPr lang="en-US" sz="2500" dirty="0"/>
              <a:t>Resembling elbow then we can use it, if not then we can’t</a:t>
            </a:r>
          </a:p>
          <a:p>
            <a:r>
              <a:rPr lang="en-US" sz="2500" dirty="0"/>
              <a:t>One other of choosing the k is based on problem we are solving</a:t>
            </a:r>
          </a:p>
          <a:p>
            <a:pPr marL="0" indent="0">
              <a:buNone/>
            </a:pPr>
            <a:r>
              <a:rPr lang="en-US" sz="2500" dirty="0"/>
              <a:t>(T shirt sizing is 3 or 5 sizes we want, image compression – quality vs memory)</a:t>
            </a:r>
          </a:p>
          <a:p>
            <a:r>
              <a:rPr lang="en-US" sz="2500" dirty="0"/>
              <a:t>Deciding number of clusters based on problem is a better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2DFC22-C0D1-447D-850F-E11FAD58C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0" y="918724"/>
            <a:ext cx="2865120" cy="2092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8D2981-D49D-4907-A0E2-2FD592ACE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1" y="4466788"/>
            <a:ext cx="3336386" cy="2293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5303DF-9CA8-4491-ACC4-41872E312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054" y="4459458"/>
            <a:ext cx="3267121" cy="2356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932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1887</Words>
  <Application>Microsoft Office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Unsupervised learning</vt:lpstr>
      <vt:lpstr>Introduction </vt:lpstr>
      <vt:lpstr>K-means algorithm</vt:lpstr>
      <vt:lpstr>K-means continued</vt:lpstr>
      <vt:lpstr>K-means for non-separated clusters</vt:lpstr>
      <vt:lpstr>Optimization objective</vt:lpstr>
      <vt:lpstr>Optimization algorithm structure</vt:lpstr>
      <vt:lpstr>Random initialization</vt:lpstr>
      <vt:lpstr>Choosing the number of clusters</vt:lpstr>
      <vt:lpstr>Dimensionality Reduction</vt:lpstr>
      <vt:lpstr>Motivation 1. Data compression</vt:lpstr>
      <vt:lpstr>Motivation 2. Visualization</vt:lpstr>
      <vt:lpstr>PCA-principal component analysis</vt:lpstr>
      <vt:lpstr>PCA algorithm</vt:lpstr>
      <vt:lpstr>PCA summary</vt:lpstr>
      <vt:lpstr>Reconstruction from compressed representation</vt:lpstr>
      <vt:lpstr>Choosing the number of principal components</vt:lpstr>
      <vt:lpstr>Choosing the number of principal components</vt:lpstr>
      <vt:lpstr>Advice for applying PCA</vt:lpstr>
      <vt:lpstr>Misuses of PCA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Valiyev, Mahammad</dc:creator>
  <cp:lastModifiedBy>Valiyev, Mahammad</cp:lastModifiedBy>
  <cp:revision>200</cp:revision>
  <dcterms:created xsi:type="dcterms:W3CDTF">2020-07-09T17:51:26Z</dcterms:created>
  <dcterms:modified xsi:type="dcterms:W3CDTF">2020-08-03T14:22:44Z</dcterms:modified>
</cp:coreProperties>
</file>