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0BF1-529E-43A8-A342-72E9161A9D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3DE464-C7B4-4ACE-AC56-B956249D8D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F17016-6A18-4059-997B-70D16545BCEC}"/>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815ED2F2-3217-4FF6-B6E9-A58227F41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D22956-64C9-4D67-BB3C-B9EA3B30D0B2}"/>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2896759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9946C-F8B8-4E5B-AC43-674C9F561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C3FEE6-F99B-4296-BA1A-2E8242090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B97B4-C807-4A22-A5F2-58D7A4C6981E}"/>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6824A059-D8F7-4D18-88F8-97E06335E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BA669-4EF2-4DE2-A880-639B1F3D436C}"/>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3043968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91080C-F69B-4C6F-BD4A-A43813ED7B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112696-1237-41F6-B4D0-039D4AEA8A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9347E6-EEC6-412D-9E59-54304B141488}"/>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AB1DCA74-F90C-4602-8639-88D6801A66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5EC070-6DE5-40D2-B60F-119823C9F0D8}"/>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397070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EF7C-A36C-4E8C-8423-A9F2814B1F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2CE61E-8D9A-431C-9965-C874B68A4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AE7DB-5AF8-43A0-AF5D-38FB3A230429}"/>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77F761F4-0237-4722-9BBA-6E9B9473B5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12BA96-C726-4E51-9B21-E17995D01688}"/>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2492255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AA8D-A9E4-44D8-8884-10CA2A1BB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BF2A67-6E50-45E4-B19E-4842B5697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BB725C-1412-479C-9BA1-C4E3B45F76AB}"/>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456F6BCC-B7CF-4276-8AB9-80B0E4F62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1D5BF-6B8D-4ADE-8663-998F3846A295}"/>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3035093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9DCA-8513-44E5-AA0D-5818BA9AC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1606D8-795E-4B22-9751-351D10F23F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28D559-83CA-4AE7-98B2-4148688F69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B1CFE-A148-42A3-A5E8-BC4C07B90D93}"/>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6" name="Footer Placeholder 5">
            <a:extLst>
              <a:ext uri="{FF2B5EF4-FFF2-40B4-BE49-F238E27FC236}">
                <a16:creationId xmlns:a16="http://schemas.microsoft.com/office/drawing/2014/main" id="{63481CC1-2825-4897-8092-D49BB62500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CBA0AC-98EE-4A7E-B954-ADFD012BE9BC}"/>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2972257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6D68-4D68-41B8-B0FD-992726F4E2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86630-DA04-45F7-9E9F-0169B41B0D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15C8B-9250-4981-889D-C539E7D87E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1DA519-F5DE-4B94-8287-52916C3C7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330485-CABA-4D54-B62F-6C3CBEF6D9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F16127-2630-4722-8216-7958E9683120}"/>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8" name="Footer Placeholder 7">
            <a:extLst>
              <a:ext uri="{FF2B5EF4-FFF2-40B4-BE49-F238E27FC236}">
                <a16:creationId xmlns:a16="http://schemas.microsoft.com/office/drawing/2014/main" id="{B120162F-41AE-4D3A-9A8F-D88E6E511F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8701E0-A6BC-4F89-AC5E-01065B72E459}"/>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289999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D068-98D1-4BA0-8B1C-F0F548184D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0E87D-5259-4D85-BF03-299FCF55C830}"/>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4" name="Footer Placeholder 3">
            <a:extLst>
              <a:ext uri="{FF2B5EF4-FFF2-40B4-BE49-F238E27FC236}">
                <a16:creationId xmlns:a16="http://schemas.microsoft.com/office/drawing/2014/main" id="{82A87D0E-BFA7-4BDA-8AE3-4540192FD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EE15D0-89D5-452E-ADFD-2073AADC1D2C}"/>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33266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D82E50-86B4-4221-85F9-214716DF8141}"/>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3" name="Footer Placeholder 2">
            <a:extLst>
              <a:ext uri="{FF2B5EF4-FFF2-40B4-BE49-F238E27FC236}">
                <a16:creationId xmlns:a16="http://schemas.microsoft.com/office/drawing/2014/main" id="{2AE16E9A-49E7-4A85-8C8A-2E30CB5F28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0A7FE6-CEEE-430C-B7AB-F77A3C12203E}"/>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1870432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5210-5DB7-45DD-BFA2-A04AB4D006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A24462-BA26-491A-B711-0E86825A1B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7FA5D5-CBD0-4E34-AEE4-BF367A797B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7DCA7-8CC1-41FF-B837-C9823DC9211D}"/>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6" name="Footer Placeholder 5">
            <a:extLst>
              <a:ext uri="{FF2B5EF4-FFF2-40B4-BE49-F238E27FC236}">
                <a16:creationId xmlns:a16="http://schemas.microsoft.com/office/drawing/2014/main" id="{31CA3002-4178-461F-9D68-F59DB2E849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50E5C-D247-4DF4-BDA6-E669ABE41953}"/>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141006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0FEA-5752-4F1B-A169-838E00482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E70B95-34EE-40A2-A32B-D633EC5142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9FF310-CA11-44C2-A33A-9FB3CDD03F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AC061-E76B-4432-B1E7-EEC4206FA118}"/>
              </a:ext>
            </a:extLst>
          </p:cNvPr>
          <p:cNvSpPr>
            <a:spLocks noGrp="1"/>
          </p:cNvSpPr>
          <p:nvPr>
            <p:ph type="dt" sz="half" idx="10"/>
          </p:nvPr>
        </p:nvSpPr>
        <p:spPr/>
        <p:txBody>
          <a:bodyPr/>
          <a:lstStyle/>
          <a:p>
            <a:fld id="{D89C8CD3-D396-4204-9A74-E16AC6871299}" type="datetimeFigureOut">
              <a:rPr lang="en-US" smtClean="0"/>
              <a:t>8/3/2020</a:t>
            </a:fld>
            <a:endParaRPr lang="en-US"/>
          </a:p>
        </p:txBody>
      </p:sp>
      <p:sp>
        <p:nvSpPr>
          <p:cNvPr id="6" name="Footer Placeholder 5">
            <a:extLst>
              <a:ext uri="{FF2B5EF4-FFF2-40B4-BE49-F238E27FC236}">
                <a16:creationId xmlns:a16="http://schemas.microsoft.com/office/drawing/2014/main" id="{55E540DE-E10F-47B7-AE4D-74AAD162D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871A4-74BE-4F85-AE03-3A7433EBADD0}"/>
              </a:ext>
            </a:extLst>
          </p:cNvPr>
          <p:cNvSpPr>
            <a:spLocks noGrp="1"/>
          </p:cNvSpPr>
          <p:nvPr>
            <p:ph type="sldNum" sz="quarter" idx="12"/>
          </p:nvPr>
        </p:nvSpPr>
        <p:spPr/>
        <p:txBody>
          <a:bodyPr/>
          <a:lstStyle/>
          <a:p>
            <a:fld id="{2EACCD6C-B232-4002-AADB-53ED7ED106E3}" type="slidenum">
              <a:rPr lang="en-US" smtClean="0"/>
              <a:t>‹#›</a:t>
            </a:fld>
            <a:endParaRPr lang="en-US"/>
          </a:p>
        </p:txBody>
      </p:sp>
    </p:spTree>
    <p:extLst>
      <p:ext uri="{BB962C8B-B14F-4D97-AF65-F5344CB8AC3E}">
        <p14:creationId xmlns:p14="http://schemas.microsoft.com/office/powerpoint/2010/main" val="421686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5FC608-14C2-4340-A4D5-752BB0C961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94368A-E88B-4873-973B-376001604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CAFB39-B108-4605-91BB-1FE528EB5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C8CD3-D396-4204-9A74-E16AC6871299}" type="datetimeFigureOut">
              <a:rPr lang="en-US" smtClean="0"/>
              <a:t>8/3/2020</a:t>
            </a:fld>
            <a:endParaRPr lang="en-US"/>
          </a:p>
        </p:txBody>
      </p:sp>
      <p:sp>
        <p:nvSpPr>
          <p:cNvPr id="5" name="Footer Placeholder 4">
            <a:extLst>
              <a:ext uri="{FF2B5EF4-FFF2-40B4-BE49-F238E27FC236}">
                <a16:creationId xmlns:a16="http://schemas.microsoft.com/office/drawing/2014/main" id="{1E3EBC12-4015-4A9A-A4CA-506DB650A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212BBF-DC27-47A7-BBAC-22BC1ED6C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CCD6C-B232-4002-AADB-53ED7ED106E3}" type="slidenum">
              <a:rPr lang="en-US" smtClean="0"/>
              <a:t>‹#›</a:t>
            </a:fld>
            <a:endParaRPr lang="en-US"/>
          </a:p>
        </p:txBody>
      </p:sp>
    </p:spTree>
    <p:extLst>
      <p:ext uri="{BB962C8B-B14F-4D97-AF65-F5344CB8AC3E}">
        <p14:creationId xmlns:p14="http://schemas.microsoft.com/office/powerpoint/2010/main" val="1520061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E301C-3656-4BBC-8AC4-94ED320E61DC}"/>
              </a:ext>
            </a:extLst>
          </p:cNvPr>
          <p:cNvSpPr>
            <a:spLocks noGrp="1"/>
          </p:cNvSpPr>
          <p:nvPr>
            <p:ph type="ctrTitle"/>
          </p:nvPr>
        </p:nvSpPr>
        <p:spPr>
          <a:xfrm>
            <a:off x="1411459" y="250164"/>
            <a:ext cx="9144000" cy="1775582"/>
          </a:xfrm>
        </p:spPr>
        <p:txBody>
          <a:bodyPr/>
          <a:lstStyle/>
          <a:p>
            <a:r>
              <a:rPr lang="en-US" dirty="0"/>
              <a:t>Anomaly detection and Recommender systems</a:t>
            </a:r>
          </a:p>
        </p:txBody>
      </p:sp>
      <p:sp>
        <p:nvSpPr>
          <p:cNvPr id="3" name="Subtitle 2">
            <a:extLst>
              <a:ext uri="{FF2B5EF4-FFF2-40B4-BE49-F238E27FC236}">
                <a16:creationId xmlns:a16="http://schemas.microsoft.com/office/drawing/2014/main" id="{04B9E8B3-0897-402E-8BB9-328D0695272F}"/>
              </a:ext>
            </a:extLst>
          </p:cNvPr>
          <p:cNvSpPr>
            <a:spLocks noGrp="1"/>
          </p:cNvSpPr>
          <p:nvPr>
            <p:ph type="subTitle" idx="1"/>
          </p:nvPr>
        </p:nvSpPr>
        <p:spPr>
          <a:xfrm>
            <a:off x="703385" y="2631368"/>
            <a:ext cx="10564837" cy="3488078"/>
          </a:xfrm>
        </p:spPr>
        <p:txBody>
          <a:bodyPr>
            <a:normAutofit fontScale="92500" lnSpcReduction="10000"/>
          </a:bodyPr>
          <a:lstStyle/>
          <a:p>
            <a:r>
              <a:rPr lang="en-GB" dirty="0"/>
              <a:t>This week, we will be covering </a:t>
            </a:r>
            <a:r>
              <a:rPr lang="en-GB" b="1" dirty="0"/>
              <a:t>anomaly detection </a:t>
            </a:r>
            <a:r>
              <a:rPr lang="en-GB" dirty="0"/>
              <a:t>which is widely used in </a:t>
            </a:r>
            <a:r>
              <a:rPr lang="en-GB" b="1" dirty="0"/>
              <a:t>fraud detection </a:t>
            </a:r>
            <a:r>
              <a:rPr lang="en-GB" dirty="0"/>
              <a:t>(e.g. ‘has this credit card been stolen?’). Given a </a:t>
            </a:r>
            <a:r>
              <a:rPr lang="en-GB" b="1" dirty="0"/>
              <a:t>large number of data points</a:t>
            </a:r>
            <a:r>
              <a:rPr lang="en-GB" dirty="0"/>
              <a:t>, we may sometimes want to figure out which ones </a:t>
            </a:r>
            <a:r>
              <a:rPr lang="en-GB" b="1" dirty="0"/>
              <a:t>vary significantly from the average</a:t>
            </a:r>
            <a:r>
              <a:rPr lang="en-GB" dirty="0"/>
              <a:t>. For example, in </a:t>
            </a:r>
            <a:r>
              <a:rPr lang="en-GB" b="1" dirty="0"/>
              <a:t>manufacturing</a:t>
            </a:r>
            <a:r>
              <a:rPr lang="en-GB" dirty="0"/>
              <a:t>, we may want to detect </a:t>
            </a:r>
            <a:r>
              <a:rPr lang="en-GB" b="1" dirty="0"/>
              <a:t>defects or anomalies</a:t>
            </a:r>
            <a:r>
              <a:rPr lang="en-GB" dirty="0"/>
              <a:t>. We show how a </a:t>
            </a:r>
            <a:r>
              <a:rPr lang="en-GB" b="1" dirty="0"/>
              <a:t>dataset</a:t>
            </a:r>
            <a:r>
              <a:rPr lang="en-GB" dirty="0"/>
              <a:t> can be </a:t>
            </a:r>
            <a:r>
              <a:rPr lang="en-GB" dirty="0" err="1"/>
              <a:t>modeled</a:t>
            </a:r>
            <a:r>
              <a:rPr lang="en-GB" dirty="0"/>
              <a:t> using a </a:t>
            </a:r>
            <a:r>
              <a:rPr lang="en-GB" b="1" dirty="0"/>
              <a:t>Gaussian distribution</a:t>
            </a:r>
            <a:r>
              <a:rPr lang="en-GB" dirty="0"/>
              <a:t>, and how the </a:t>
            </a:r>
            <a:r>
              <a:rPr lang="en-GB" b="1" dirty="0"/>
              <a:t>model</a:t>
            </a:r>
            <a:r>
              <a:rPr lang="en-GB" dirty="0"/>
              <a:t> can be used for </a:t>
            </a:r>
            <a:r>
              <a:rPr lang="en-GB" b="1" dirty="0"/>
              <a:t>anomaly detection</a:t>
            </a:r>
            <a:r>
              <a:rPr lang="en-GB" dirty="0"/>
              <a:t>.</a:t>
            </a:r>
          </a:p>
          <a:p>
            <a:r>
              <a:rPr lang="en-GB" dirty="0"/>
              <a:t>We will also be covering </a:t>
            </a:r>
            <a:r>
              <a:rPr lang="en-GB" b="1" dirty="0"/>
              <a:t>recommender systems</a:t>
            </a:r>
            <a:r>
              <a:rPr lang="en-GB" dirty="0"/>
              <a:t>, which are used by companies like </a:t>
            </a:r>
            <a:r>
              <a:rPr lang="en-GB" b="1" dirty="0"/>
              <a:t>Amazon</a:t>
            </a:r>
            <a:r>
              <a:rPr lang="en-GB" dirty="0"/>
              <a:t>, </a:t>
            </a:r>
            <a:r>
              <a:rPr lang="en-GB" b="1" dirty="0"/>
              <a:t>Netflix and Apple </a:t>
            </a:r>
            <a:r>
              <a:rPr lang="en-GB" dirty="0"/>
              <a:t>to recommend </a:t>
            </a:r>
            <a:r>
              <a:rPr lang="en-GB" b="1" dirty="0"/>
              <a:t>products to their users</a:t>
            </a:r>
            <a:r>
              <a:rPr lang="en-GB" dirty="0"/>
              <a:t>. Recommender systems look at </a:t>
            </a:r>
            <a:r>
              <a:rPr lang="en-GB" b="1" dirty="0"/>
              <a:t>patterns</a:t>
            </a:r>
            <a:r>
              <a:rPr lang="en-GB" dirty="0"/>
              <a:t> </a:t>
            </a:r>
            <a:r>
              <a:rPr lang="en-GB" b="1" dirty="0"/>
              <a:t>of activities </a:t>
            </a:r>
            <a:r>
              <a:rPr lang="en-GB" dirty="0"/>
              <a:t>between </a:t>
            </a:r>
            <a:r>
              <a:rPr lang="en-GB" b="1" dirty="0"/>
              <a:t>different users and different products </a:t>
            </a:r>
            <a:r>
              <a:rPr lang="en-GB" dirty="0"/>
              <a:t>to produce these recommendations. In these lessons, we introduce recommender algorithms such as the </a:t>
            </a:r>
            <a:r>
              <a:rPr lang="en-GB" b="1" dirty="0"/>
              <a:t>collaborative filtering algorithm </a:t>
            </a:r>
            <a:r>
              <a:rPr lang="en-GB" dirty="0"/>
              <a:t>and </a:t>
            </a:r>
            <a:r>
              <a:rPr lang="en-GB" b="1" dirty="0"/>
              <a:t>low-rank matrix factorization</a:t>
            </a:r>
            <a:r>
              <a:rPr lang="en-GB" dirty="0"/>
              <a:t>.</a:t>
            </a:r>
          </a:p>
          <a:p>
            <a:endParaRPr lang="en-US" dirty="0"/>
          </a:p>
        </p:txBody>
      </p:sp>
    </p:spTree>
    <p:extLst>
      <p:ext uri="{BB962C8B-B14F-4D97-AF65-F5344CB8AC3E}">
        <p14:creationId xmlns:p14="http://schemas.microsoft.com/office/powerpoint/2010/main" val="326889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Anomaly detection using the multivariate Gaussian </a:t>
            </a:r>
            <a:r>
              <a:rPr lang="en-US" dirty="0" err="1"/>
              <a:t>distr</a:t>
            </a:r>
            <a:endParaRPr lang="en-US" dirty="0"/>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829994"/>
            <a:ext cx="11878995" cy="5908431"/>
          </a:xfrm>
        </p:spPr>
        <p:txBody>
          <a:bodyPr>
            <a:normAutofit/>
          </a:bodyPr>
          <a:lstStyle/>
          <a:p>
            <a:r>
              <a:rPr lang="en-US" sz="2600" dirty="0"/>
              <a:t>When variables x1,x2,xn are </a:t>
            </a:r>
            <a:r>
              <a:rPr lang="en-US" sz="2600" b="1" dirty="0"/>
              <a:t>independent</a:t>
            </a:r>
            <a:r>
              <a:rPr lang="en-US" sz="2600" dirty="0"/>
              <a:t> then their </a:t>
            </a:r>
            <a:r>
              <a:rPr lang="en-US" sz="2600" b="1" dirty="0"/>
              <a:t>joint distribution </a:t>
            </a:r>
            <a:r>
              <a:rPr lang="en-US" sz="2600" dirty="0"/>
              <a:t>equals to </a:t>
            </a:r>
            <a:r>
              <a:rPr lang="en-US" sz="2600" b="1" dirty="0"/>
              <a:t>product</a:t>
            </a:r>
            <a:r>
              <a:rPr lang="en-US" sz="2600" dirty="0"/>
              <a:t> of individual pdfs, whereas when they are </a:t>
            </a:r>
            <a:r>
              <a:rPr lang="en-US" sz="2600" b="1" dirty="0"/>
              <a:t>dependent</a:t>
            </a:r>
            <a:r>
              <a:rPr lang="en-US" sz="2600" dirty="0"/>
              <a:t>, we model them as </a:t>
            </a:r>
            <a:r>
              <a:rPr lang="en-US" sz="2600" b="1" dirty="0"/>
              <a:t>random vector</a:t>
            </a:r>
            <a:r>
              <a:rPr lang="en-US" sz="2600" dirty="0"/>
              <a:t>, that is </a:t>
            </a:r>
            <a:r>
              <a:rPr lang="en-US" sz="2600" b="1" dirty="0"/>
              <a:t>multivariate random variable</a:t>
            </a:r>
            <a:r>
              <a:rPr lang="en-US" sz="2600" dirty="0"/>
              <a:t>, </a:t>
            </a:r>
            <a:r>
              <a:rPr lang="en-US" sz="2600" dirty="0" err="1"/>
              <a:t>e.g</a:t>
            </a:r>
            <a:r>
              <a:rPr lang="en-US" sz="2600" dirty="0"/>
              <a:t> as multivariate normal gaussian, and thus, also consider their covariance in </a:t>
            </a:r>
            <a:r>
              <a:rPr lang="en-US" sz="2600" dirty="0" err="1"/>
              <a:t>cov</a:t>
            </a:r>
            <a:r>
              <a:rPr lang="en-US" sz="2600" dirty="0"/>
              <a:t> matrix</a:t>
            </a:r>
          </a:p>
          <a:p>
            <a:r>
              <a:rPr lang="en-US" sz="2600" dirty="0"/>
              <a:t>There 2 parameters of MGD</a:t>
            </a:r>
          </a:p>
          <a:p>
            <a:r>
              <a:rPr lang="en-US" sz="2600" dirty="0"/>
              <a:t>We fit parameters by using </a:t>
            </a:r>
            <a:r>
              <a:rPr lang="en-US" sz="2600" dirty="0" err="1"/>
              <a:t>eqs</a:t>
            </a:r>
            <a:r>
              <a:rPr lang="en-US" sz="2600" dirty="0"/>
              <a:t>:</a:t>
            </a:r>
          </a:p>
          <a:p>
            <a:r>
              <a:rPr lang="en-US" sz="2600" dirty="0"/>
              <a:t>Given a new example x we compute</a:t>
            </a:r>
          </a:p>
          <a:p>
            <a:pPr marL="0" indent="0">
              <a:buNone/>
            </a:pPr>
            <a:r>
              <a:rPr lang="en-US" sz="2600" dirty="0"/>
              <a:t>Fitted P(x) and if                   then it’s anomaly</a:t>
            </a:r>
          </a:p>
          <a:p>
            <a:r>
              <a:rPr lang="en-US" sz="2600" dirty="0"/>
              <a:t>Original model is a special case of MGD, where covariance matrix contains only individual distributions, so that they are independent</a:t>
            </a:r>
          </a:p>
        </p:txBody>
      </p:sp>
      <p:pic>
        <p:nvPicPr>
          <p:cNvPr id="4" name="Picture 3">
            <a:extLst>
              <a:ext uri="{FF2B5EF4-FFF2-40B4-BE49-F238E27FC236}">
                <a16:creationId xmlns:a16="http://schemas.microsoft.com/office/drawing/2014/main" id="{8E9BE5AF-9342-42D4-A82D-00F9EFBDA8E7}"/>
              </a:ext>
            </a:extLst>
          </p:cNvPr>
          <p:cNvPicPr>
            <a:picLocks noChangeAspect="1"/>
          </p:cNvPicPr>
          <p:nvPr/>
        </p:nvPicPr>
        <p:blipFill>
          <a:blip r:embed="rId2"/>
          <a:stretch>
            <a:fillRect/>
          </a:stretch>
        </p:blipFill>
        <p:spPr>
          <a:xfrm>
            <a:off x="5542670" y="2292230"/>
            <a:ext cx="6299027" cy="728350"/>
          </a:xfrm>
          <a:prstGeom prst="rect">
            <a:avLst/>
          </a:prstGeom>
          <a:ln>
            <a:solidFill>
              <a:schemeClr val="tx1"/>
            </a:solidFill>
          </a:ln>
        </p:spPr>
      </p:pic>
      <p:pic>
        <p:nvPicPr>
          <p:cNvPr id="5" name="Picture 4">
            <a:extLst>
              <a:ext uri="{FF2B5EF4-FFF2-40B4-BE49-F238E27FC236}">
                <a16:creationId xmlns:a16="http://schemas.microsoft.com/office/drawing/2014/main" id="{94B80676-2688-4C05-AF44-825C3B96419D}"/>
              </a:ext>
            </a:extLst>
          </p:cNvPr>
          <p:cNvPicPr>
            <a:picLocks noChangeAspect="1"/>
          </p:cNvPicPr>
          <p:nvPr/>
        </p:nvPicPr>
        <p:blipFill>
          <a:blip r:embed="rId3"/>
          <a:stretch>
            <a:fillRect/>
          </a:stretch>
        </p:blipFill>
        <p:spPr>
          <a:xfrm>
            <a:off x="4309110" y="2394439"/>
            <a:ext cx="647700" cy="381000"/>
          </a:xfrm>
          <a:prstGeom prst="rect">
            <a:avLst/>
          </a:prstGeom>
          <a:ln>
            <a:solidFill>
              <a:schemeClr val="tx1"/>
            </a:solidFill>
          </a:ln>
        </p:spPr>
      </p:pic>
      <p:pic>
        <p:nvPicPr>
          <p:cNvPr id="6" name="Picture 5">
            <a:extLst>
              <a:ext uri="{FF2B5EF4-FFF2-40B4-BE49-F238E27FC236}">
                <a16:creationId xmlns:a16="http://schemas.microsoft.com/office/drawing/2014/main" id="{A1A5E330-DD5B-46C1-B4E6-FACB3BDC7B86}"/>
              </a:ext>
            </a:extLst>
          </p:cNvPr>
          <p:cNvPicPr>
            <a:picLocks noChangeAspect="1"/>
          </p:cNvPicPr>
          <p:nvPr/>
        </p:nvPicPr>
        <p:blipFill>
          <a:blip r:embed="rId4"/>
          <a:stretch>
            <a:fillRect/>
          </a:stretch>
        </p:blipFill>
        <p:spPr>
          <a:xfrm>
            <a:off x="6262691" y="3086244"/>
            <a:ext cx="5890620" cy="1049658"/>
          </a:xfrm>
          <a:prstGeom prst="rect">
            <a:avLst/>
          </a:prstGeom>
          <a:ln>
            <a:solidFill>
              <a:schemeClr val="tx1"/>
            </a:solidFill>
          </a:ln>
        </p:spPr>
      </p:pic>
      <p:pic>
        <p:nvPicPr>
          <p:cNvPr id="8" name="Picture 7">
            <a:extLst>
              <a:ext uri="{FF2B5EF4-FFF2-40B4-BE49-F238E27FC236}">
                <a16:creationId xmlns:a16="http://schemas.microsoft.com/office/drawing/2014/main" id="{727E6B1A-56BD-4FEF-BA7B-5791D3D77C72}"/>
              </a:ext>
            </a:extLst>
          </p:cNvPr>
          <p:cNvPicPr>
            <a:picLocks noChangeAspect="1"/>
          </p:cNvPicPr>
          <p:nvPr/>
        </p:nvPicPr>
        <p:blipFill>
          <a:blip r:embed="rId5"/>
          <a:stretch>
            <a:fillRect/>
          </a:stretch>
        </p:blipFill>
        <p:spPr>
          <a:xfrm>
            <a:off x="2518775" y="3871986"/>
            <a:ext cx="1279501" cy="365572"/>
          </a:xfrm>
          <a:prstGeom prst="rect">
            <a:avLst/>
          </a:prstGeom>
        </p:spPr>
      </p:pic>
    </p:spTree>
    <p:extLst>
      <p:ext uri="{BB962C8B-B14F-4D97-AF65-F5344CB8AC3E}">
        <p14:creationId xmlns:p14="http://schemas.microsoft.com/office/powerpoint/2010/main" val="259128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Anomaly detection using the multivariate Gaussian </a:t>
            </a:r>
            <a:r>
              <a:rPr lang="en-US" dirty="0" err="1"/>
              <a:t>distr</a:t>
            </a:r>
            <a:endParaRPr lang="en-US" dirty="0"/>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647111"/>
            <a:ext cx="11878995" cy="5908431"/>
          </a:xfrm>
        </p:spPr>
        <p:txBody>
          <a:bodyPr/>
          <a:lstStyle/>
          <a:p>
            <a:r>
              <a:rPr lang="en-US" dirty="0"/>
              <a:t>Original model                                                       use case:</a:t>
            </a:r>
          </a:p>
          <a:p>
            <a:pPr marL="514350" indent="-514350">
              <a:buFont typeface="+mj-lt"/>
              <a:buAutoNum type="arabicPeriod"/>
            </a:pPr>
            <a:r>
              <a:rPr lang="en-US" sz="2600" dirty="0"/>
              <a:t>In case there are some dependencies between features we need to manually create features (e.g. x3=x1/x2) where x1,x2 take unusual combinations of values</a:t>
            </a:r>
          </a:p>
          <a:p>
            <a:pPr marL="514350" indent="-514350">
              <a:buFont typeface="+mj-lt"/>
              <a:buAutoNum type="arabicPeriod"/>
            </a:pPr>
            <a:r>
              <a:rPr lang="en-US" sz="2600" dirty="0"/>
              <a:t>Computationally cheaper (scales better to large datasets (n= 10 000+)</a:t>
            </a:r>
          </a:p>
          <a:p>
            <a:pPr marL="514350" indent="-514350">
              <a:buFont typeface="+mj-lt"/>
              <a:buAutoNum type="arabicPeriod"/>
            </a:pPr>
            <a:r>
              <a:rPr lang="en-US" sz="2600" dirty="0"/>
              <a:t>Works fine even if m (training size) is small</a:t>
            </a:r>
          </a:p>
          <a:p>
            <a:r>
              <a:rPr lang="en-US" dirty="0"/>
              <a:t>Multivariate Gaussian model                                                                  use case:</a:t>
            </a:r>
          </a:p>
          <a:p>
            <a:pPr marL="514350" indent="-514350">
              <a:buFont typeface="+mj-lt"/>
              <a:buAutoNum type="arabicPeriod"/>
            </a:pPr>
            <a:r>
              <a:rPr lang="en-US" dirty="0"/>
              <a:t>Automatically captures correlations between features in </a:t>
            </a:r>
            <a:r>
              <a:rPr lang="en-US" dirty="0" err="1"/>
              <a:t>cov</a:t>
            </a:r>
            <a:r>
              <a:rPr lang="en-US" dirty="0"/>
              <a:t> matrix</a:t>
            </a:r>
          </a:p>
          <a:p>
            <a:pPr marL="514350" indent="-514350">
              <a:buFont typeface="+mj-lt"/>
              <a:buAutoNum type="arabicPeriod"/>
            </a:pPr>
            <a:r>
              <a:rPr lang="en-US" dirty="0"/>
              <a:t>Computationally more expensive (we need to invert </a:t>
            </a:r>
            <a:r>
              <a:rPr lang="en-US" dirty="0" err="1"/>
              <a:t>cov</a:t>
            </a:r>
            <a:r>
              <a:rPr lang="en-US" dirty="0"/>
              <a:t> matrix)</a:t>
            </a:r>
          </a:p>
          <a:p>
            <a:pPr marL="514350" indent="-514350">
              <a:buFont typeface="+mj-lt"/>
              <a:buAutoNum type="arabicPeriod"/>
            </a:pPr>
            <a:r>
              <a:rPr lang="en-US" dirty="0"/>
              <a:t>We must have m&gt;n (m=10n and more) and no redundant features, so that we can invert matrix</a:t>
            </a:r>
          </a:p>
          <a:p>
            <a:pPr marL="514350" indent="-514350">
              <a:buFont typeface="+mj-lt"/>
              <a:buAutoNum type="arabicPeriod"/>
            </a:pPr>
            <a:endParaRPr lang="en-US" sz="2600" dirty="0"/>
          </a:p>
        </p:txBody>
      </p:sp>
      <p:pic>
        <p:nvPicPr>
          <p:cNvPr id="5" name="Picture 4">
            <a:extLst>
              <a:ext uri="{FF2B5EF4-FFF2-40B4-BE49-F238E27FC236}">
                <a16:creationId xmlns:a16="http://schemas.microsoft.com/office/drawing/2014/main" id="{8FE4A2ED-8ECE-4659-BA5F-C40F0B21692B}"/>
              </a:ext>
            </a:extLst>
          </p:cNvPr>
          <p:cNvPicPr>
            <a:picLocks noChangeAspect="1"/>
          </p:cNvPicPr>
          <p:nvPr/>
        </p:nvPicPr>
        <p:blipFill>
          <a:blip r:embed="rId2"/>
          <a:stretch>
            <a:fillRect/>
          </a:stretch>
        </p:blipFill>
        <p:spPr>
          <a:xfrm>
            <a:off x="2739610" y="618245"/>
            <a:ext cx="4179487" cy="450899"/>
          </a:xfrm>
          <a:prstGeom prst="rect">
            <a:avLst/>
          </a:prstGeom>
          <a:ln>
            <a:solidFill>
              <a:schemeClr val="tx1"/>
            </a:solidFill>
          </a:ln>
        </p:spPr>
      </p:pic>
      <p:pic>
        <p:nvPicPr>
          <p:cNvPr id="6" name="Picture 5">
            <a:extLst>
              <a:ext uri="{FF2B5EF4-FFF2-40B4-BE49-F238E27FC236}">
                <a16:creationId xmlns:a16="http://schemas.microsoft.com/office/drawing/2014/main" id="{1029977E-CF26-469A-8FC6-77F4C72452F2}"/>
              </a:ext>
            </a:extLst>
          </p:cNvPr>
          <p:cNvPicPr>
            <a:picLocks noChangeAspect="1"/>
          </p:cNvPicPr>
          <p:nvPr/>
        </p:nvPicPr>
        <p:blipFill>
          <a:blip r:embed="rId3"/>
          <a:stretch>
            <a:fillRect/>
          </a:stretch>
        </p:blipFill>
        <p:spPr>
          <a:xfrm>
            <a:off x="4971244" y="2885709"/>
            <a:ext cx="4207820" cy="617147"/>
          </a:xfrm>
          <a:prstGeom prst="rect">
            <a:avLst/>
          </a:prstGeom>
          <a:ln>
            <a:solidFill>
              <a:schemeClr val="tx1"/>
            </a:solidFill>
          </a:ln>
        </p:spPr>
      </p:pic>
      <p:pic>
        <p:nvPicPr>
          <p:cNvPr id="7" name="Picture 6">
            <a:extLst>
              <a:ext uri="{FF2B5EF4-FFF2-40B4-BE49-F238E27FC236}">
                <a16:creationId xmlns:a16="http://schemas.microsoft.com/office/drawing/2014/main" id="{872E25B5-8CB4-42D1-A6B0-D6F44B0B99A5}"/>
              </a:ext>
            </a:extLst>
          </p:cNvPr>
          <p:cNvPicPr>
            <a:picLocks noChangeAspect="1"/>
          </p:cNvPicPr>
          <p:nvPr/>
        </p:nvPicPr>
        <p:blipFill>
          <a:blip r:embed="rId4"/>
          <a:stretch>
            <a:fillRect/>
          </a:stretch>
        </p:blipFill>
        <p:spPr>
          <a:xfrm>
            <a:off x="10692398" y="3435888"/>
            <a:ext cx="627990" cy="418660"/>
          </a:xfrm>
          <a:prstGeom prst="rect">
            <a:avLst/>
          </a:prstGeom>
          <a:ln>
            <a:solidFill>
              <a:schemeClr val="tx1"/>
            </a:solidFill>
          </a:ln>
        </p:spPr>
      </p:pic>
    </p:spTree>
    <p:extLst>
      <p:ext uri="{BB962C8B-B14F-4D97-AF65-F5344CB8AC3E}">
        <p14:creationId xmlns:p14="http://schemas.microsoft.com/office/powerpoint/2010/main" val="101463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74298" y="1968840"/>
            <a:ext cx="10275278" cy="2265536"/>
          </a:xfrm>
        </p:spPr>
        <p:txBody>
          <a:bodyPr>
            <a:noAutofit/>
          </a:bodyPr>
          <a:lstStyle/>
          <a:p>
            <a:pPr algn="ctr"/>
            <a:r>
              <a:rPr lang="en-US" sz="7200" b="1" dirty="0"/>
              <a:t>Recommender systems</a:t>
            </a:r>
            <a:br>
              <a:rPr lang="en-US" sz="4800" dirty="0"/>
            </a:br>
            <a:r>
              <a:rPr lang="en-US" sz="4000" dirty="0"/>
              <a:t>One of important applications of ML</a:t>
            </a:r>
            <a:br>
              <a:rPr lang="en-US" sz="4000" dirty="0"/>
            </a:br>
            <a:r>
              <a:rPr lang="en-US" sz="4000" dirty="0"/>
              <a:t>Here also feature engineering can be automatic</a:t>
            </a:r>
            <a:endParaRPr lang="en-US" sz="4800" dirty="0"/>
          </a:p>
        </p:txBody>
      </p:sp>
    </p:spTree>
    <p:extLst>
      <p:ext uri="{BB962C8B-B14F-4D97-AF65-F5344CB8AC3E}">
        <p14:creationId xmlns:p14="http://schemas.microsoft.com/office/powerpoint/2010/main" val="3577815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Problem formulation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06678" y="675250"/>
            <a:ext cx="11878995" cy="5908431"/>
          </a:xfrm>
        </p:spPr>
        <p:txBody>
          <a:bodyPr>
            <a:normAutofit/>
          </a:bodyPr>
          <a:lstStyle/>
          <a:p>
            <a:r>
              <a:rPr lang="en-US" sz="2600" dirty="0"/>
              <a:t>We discuss </a:t>
            </a:r>
            <a:r>
              <a:rPr lang="en-US" sz="2600" dirty="0" err="1"/>
              <a:t>recom</a:t>
            </a:r>
            <a:r>
              <a:rPr lang="en-US" sz="2600" dirty="0"/>
              <a:t>. systems application based on ex. Of predicting movie ratings</a:t>
            </a:r>
          </a:p>
          <a:p>
            <a:r>
              <a:rPr lang="en-US" sz="2600" dirty="0"/>
              <a:t>In </a:t>
            </a:r>
            <a:r>
              <a:rPr lang="en-US" sz="2600" dirty="0" err="1"/>
              <a:t>recom</a:t>
            </a:r>
            <a:r>
              <a:rPr lang="en-US" sz="2600" dirty="0"/>
              <a:t>. Systems problems we have matrix, where </a:t>
            </a:r>
            <a:r>
              <a:rPr lang="en-US" sz="2600" dirty="0" err="1"/>
              <a:t>e.g</a:t>
            </a:r>
            <a:r>
              <a:rPr lang="en-US" sz="2600" dirty="0"/>
              <a:t> rows are products and columns are users, and usually we have scarce matrix, and our goal is to fill the matrix, that is to predict what score a user will give to unwatched movie (1-5 scale)</a:t>
            </a:r>
          </a:p>
          <a:p>
            <a:endParaRPr lang="en-US" sz="2600" dirty="0"/>
          </a:p>
        </p:txBody>
      </p:sp>
      <p:pic>
        <p:nvPicPr>
          <p:cNvPr id="5" name="Picture 4">
            <a:extLst>
              <a:ext uri="{FF2B5EF4-FFF2-40B4-BE49-F238E27FC236}">
                <a16:creationId xmlns:a16="http://schemas.microsoft.com/office/drawing/2014/main" id="{88FB38D5-500F-4A0B-8134-D0D539C084BE}"/>
              </a:ext>
            </a:extLst>
          </p:cNvPr>
          <p:cNvPicPr>
            <a:picLocks noChangeAspect="1"/>
          </p:cNvPicPr>
          <p:nvPr/>
        </p:nvPicPr>
        <p:blipFill>
          <a:blip r:embed="rId2"/>
          <a:stretch>
            <a:fillRect/>
          </a:stretch>
        </p:blipFill>
        <p:spPr>
          <a:xfrm>
            <a:off x="4400846" y="2360512"/>
            <a:ext cx="5320934" cy="2028606"/>
          </a:xfrm>
          <a:prstGeom prst="rect">
            <a:avLst/>
          </a:prstGeom>
          <a:ln>
            <a:solidFill>
              <a:schemeClr val="tx1"/>
            </a:solidFill>
          </a:ln>
        </p:spPr>
      </p:pic>
      <p:pic>
        <p:nvPicPr>
          <p:cNvPr id="7" name="Picture 6">
            <a:extLst>
              <a:ext uri="{FF2B5EF4-FFF2-40B4-BE49-F238E27FC236}">
                <a16:creationId xmlns:a16="http://schemas.microsoft.com/office/drawing/2014/main" id="{3A08848F-2D84-4A57-B21B-D46589443616}"/>
              </a:ext>
            </a:extLst>
          </p:cNvPr>
          <p:cNvPicPr>
            <a:picLocks noChangeAspect="1"/>
          </p:cNvPicPr>
          <p:nvPr/>
        </p:nvPicPr>
        <p:blipFill>
          <a:blip r:embed="rId3"/>
          <a:stretch>
            <a:fillRect/>
          </a:stretch>
        </p:blipFill>
        <p:spPr>
          <a:xfrm>
            <a:off x="9894276" y="2322635"/>
            <a:ext cx="2133600" cy="2089150"/>
          </a:xfrm>
          <a:prstGeom prst="rect">
            <a:avLst/>
          </a:prstGeom>
          <a:ln>
            <a:solidFill>
              <a:schemeClr val="tx1"/>
            </a:solidFill>
          </a:ln>
        </p:spPr>
      </p:pic>
    </p:spTree>
    <p:extLst>
      <p:ext uri="{BB962C8B-B14F-4D97-AF65-F5344CB8AC3E}">
        <p14:creationId xmlns:p14="http://schemas.microsoft.com/office/powerpoint/2010/main" val="3405730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41567"/>
            <a:ext cx="11893061" cy="619614"/>
          </a:xfrm>
        </p:spPr>
        <p:txBody>
          <a:bodyPr>
            <a:normAutofit fontScale="90000"/>
          </a:bodyPr>
          <a:lstStyle/>
          <a:p>
            <a:r>
              <a:rPr lang="en-US" dirty="0"/>
              <a:t>Content based recommendations</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20745" y="562705"/>
            <a:ext cx="11878995" cy="6119448"/>
          </a:xfrm>
        </p:spPr>
        <p:txBody>
          <a:bodyPr>
            <a:normAutofit/>
          </a:bodyPr>
          <a:lstStyle/>
          <a:p>
            <a:r>
              <a:rPr lang="en-US" sz="2600" dirty="0"/>
              <a:t>We fit different regression mod</a:t>
            </a:r>
          </a:p>
          <a:p>
            <a:pPr marL="0" indent="0">
              <a:buNone/>
            </a:pPr>
            <a:r>
              <a:rPr lang="en-US" sz="2600" dirty="0"/>
              <a:t>For each of the users</a:t>
            </a:r>
          </a:p>
          <a:p>
            <a:r>
              <a:rPr lang="en-US" sz="2600" dirty="0"/>
              <a:t>We have movie ratings by users</a:t>
            </a:r>
          </a:p>
          <a:p>
            <a:pPr marL="0" indent="0">
              <a:buNone/>
            </a:pPr>
            <a:r>
              <a:rPr lang="en-US" sz="2600" dirty="0"/>
              <a:t>As output (y)</a:t>
            </a:r>
          </a:p>
          <a:p>
            <a:r>
              <a:rPr lang="en-US" sz="2600" dirty="0"/>
              <a:t>As x, we have movie features [1 x1 x2] e.g. Love at least for Alice x=[1 0.9 0] y=5, and by using other y’s in Alice and other movie features for Alice we train theta (vector)</a:t>
            </a:r>
          </a:p>
          <a:p>
            <a:r>
              <a:rPr lang="en-US" sz="2600" dirty="0"/>
              <a:t>                                                                                              as m is const we can eliminate it</a:t>
            </a:r>
          </a:p>
          <a:p>
            <a:r>
              <a:rPr lang="en-US" sz="2600" dirty="0"/>
              <a:t>									</a:t>
            </a:r>
          </a:p>
        </p:txBody>
      </p:sp>
      <p:pic>
        <p:nvPicPr>
          <p:cNvPr id="5" name="Picture 4">
            <a:extLst>
              <a:ext uri="{FF2B5EF4-FFF2-40B4-BE49-F238E27FC236}">
                <a16:creationId xmlns:a16="http://schemas.microsoft.com/office/drawing/2014/main" id="{AAC34227-1ABA-40CA-BCB9-BB368B871D35}"/>
              </a:ext>
            </a:extLst>
          </p:cNvPr>
          <p:cNvPicPr>
            <a:picLocks noChangeAspect="1"/>
          </p:cNvPicPr>
          <p:nvPr/>
        </p:nvPicPr>
        <p:blipFill>
          <a:blip r:embed="rId2"/>
          <a:stretch>
            <a:fillRect/>
          </a:stretch>
        </p:blipFill>
        <p:spPr>
          <a:xfrm>
            <a:off x="4618733" y="586226"/>
            <a:ext cx="7545131" cy="1861552"/>
          </a:xfrm>
          <a:prstGeom prst="rect">
            <a:avLst/>
          </a:prstGeom>
          <a:ln>
            <a:solidFill>
              <a:schemeClr val="tx1"/>
            </a:solidFill>
          </a:ln>
        </p:spPr>
      </p:pic>
      <p:pic>
        <p:nvPicPr>
          <p:cNvPr id="6" name="Picture 5">
            <a:extLst>
              <a:ext uri="{FF2B5EF4-FFF2-40B4-BE49-F238E27FC236}">
                <a16:creationId xmlns:a16="http://schemas.microsoft.com/office/drawing/2014/main" id="{E4FD2476-6545-46C8-8559-1D6851B0DC7D}"/>
              </a:ext>
            </a:extLst>
          </p:cNvPr>
          <p:cNvPicPr>
            <a:picLocks noChangeAspect="1"/>
          </p:cNvPicPr>
          <p:nvPr/>
        </p:nvPicPr>
        <p:blipFill>
          <a:blip r:embed="rId3"/>
          <a:stretch>
            <a:fillRect/>
          </a:stretch>
        </p:blipFill>
        <p:spPr>
          <a:xfrm>
            <a:off x="2814858" y="1991018"/>
            <a:ext cx="1417342" cy="541167"/>
          </a:xfrm>
          <a:prstGeom prst="rect">
            <a:avLst/>
          </a:prstGeom>
          <a:ln>
            <a:solidFill>
              <a:schemeClr val="tx1"/>
            </a:solidFill>
          </a:ln>
        </p:spPr>
      </p:pic>
      <p:pic>
        <p:nvPicPr>
          <p:cNvPr id="7" name="Picture 6">
            <a:extLst>
              <a:ext uri="{FF2B5EF4-FFF2-40B4-BE49-F238E27FC236}">
                <a16:creationId xmlns:a16="http://schemas.microsoft.com/office/drawing/2014/main" id="{683F3064-D97F-40CF-AB57-1E29686D0CDE}"/>
              </a:ext>
            </a:extLst>
          </p:cNvPr>
          <p:cNvPicPr>
            <a:picLocks noChangeAspect="1"/>
          </p:cNvPicPr>
          <p:nvPr/>
        </p:nvPicPr>
        <p:blipFill>
          <a:blip r:embed="rId4"/>
          <a:stretch>
            <a:fillRect/>
          </a:stretch>
        </p:blipFill>
        <p:spPr>
          <a:xfrm>
            <a:off x="375797" y="3276524"/>
            <a:ext cx="7014275" cy="2463093"/>
          </a:xfrm>
          <a:prstGeom prst="rect">
            <a:avLst/>
          </a:prstGeom>
          <a:ln>
            <a:solidFill>
              <a:schemeClr val="tx1"/>
            </a:solidFill>
          </a:ln>
        </p:spPr>
      </p:pic>
      <p:pic>
        <p:nvPicPr>
          <p:cNvPr id="8" name="Picture 7">
            <a:extLst>
              <a:ext uri="{FF2B5EF4-FFF2-40B4-BE49-F238E27FC236}">
                <a16:creationId xmlns:a16="http://schemas.microsoft.com/office/drawing/2014/main" id="{42FB7328-F7D1-4C52-A430-EB17ADD98190}"/>
              </a:ext>
            </a:extLst>
          </p:cNvPr>
          <p:cNvPicPr>
            <a:picLocks noChangeAspect="1"/>
          </p:cNvPicPr>
          <p:nvPr/>
        </p:nvPicPr>
        <p:blipFill>
          <a:blip r:embed="rId5"/>
          <a:stretch>
            <a:fillRect/>
          </a:stretch>
        </p:blipFill>
        <p:spPr>
          <a:xfrm>
            <a:off x="272341" y="5808272"/>
            <a:ext cx="7877175" cy="981075"/>
          </a:xfrm>
          <a:prstGeom prst="rect">
            <a:avLst/>
          </a:prstGeom>
          <a:ln>
            <a:solidFill>
              <a:schemeClr val="tx1"/>
            </a:solidFill>
          </a:ln>
        </p:spPr>
      </p:pic>
      <p:pic>
        <p:nvPicPr>
          <p:cNvPr id="9" name="Picture 8">
            <a:extLst>
              <a:ext uri="{FF2B5EF4-FFF2-40B4-BE49-F238E27FC236}">
                <a16:creationId xmlns:a16="http://schemas.microsoft.com/office/drawing/2014/main" id="{BD492AF5-B234-44C5-A53D-0E6C065BBBDE}"/>
              </a:ext>
            </a:extLst>
          </p:cNvPr>
          <p:cNvPicPr>
            <a:picLocks noChangeAspect="1"/>
          </p:cNvPicPr>
          <p:nvPr/>
        </p:nvPicPr>
        <p:blipFill>
          <a:blip r:embed="rId6"/>
          <a:stretch>
            <a:fillRect/>
          </a:stretch>
        </p:blipFill>
        <p:spPr>
          <a:xfrm>
            <a:off x="6645377" y="3763859"/>
            <a:ext cx="5295900" cy="742950"/>
          </a:xfrm>
          <a:prstGeom prst="rect">
            <a:avLst/>
          </a:prstGeom>
          <a:ln>
            <a:solidFill>
              <a:schemeClr val="tx1"/>
            </a:solidFill>
          </a:ln>
        </p:spPr>
      </p:pic>
    </p:spTree>
    <p:extLst>
      <p:ext uri="{BB962C8B-B14F-4D97-AF65-F5344CB8AC3E}">
        <p14:creationId xmlns:p14="http://schemas.microsoft.com/office/powerpoint/2010/main" val="273106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Optimization objective</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829994"/>
            <a:ext cx="11878995" cy="5908431"/>
          </a:xfrm>
        </p:spPr>
        <p:txBody>
          <a:bodyPr/>
          <a:lstStyle/>
          <a:p>
            <a:r>
              <a:rPr lang="en-US" dirty="0"/>
              <a:t>This is almost same as for linear regression, except we do not have 1/m term</a:t>
            </a:r>
          </a:p>
          <a:p>
            <a:r>
              <a:rPr lang="en-US" dirty="0"/>
              <a:t>This is for content-based approach, because we assume we know features for movies (features capture content of movies)</a:t>
            </a:r>
          </a:p>
          <a:p>
            <a:r>
              <a:rPr lang="en-US" dirty="0"/>
              <a:t>In reality it is difficult to</a:t>
            </a:r>
          </a:p>
          <a:p>
            <a:pPr marL="0" indent="0">
              <a:buNone/>
            </a:pPr>
            <a:r>
              <a:rPr lang="en-US" dirty="0"/>
              <a:t>Get these features for all</a:t>
            </a:r>
          </a:p>
          <a:p>
            <a:pPr marL="0" indent="0">
              <a:buNone/>
            </a:pPr>
            <a:r>
              <a:rPr lang="en-US" dirty="0"/>
              <a:t>Products/movies</a:t>
            </a:r>
          </a:p>
        </p:txBody>
      </p:sp>
      <p:pic>
        <p:nvPicPr>
          <p:cNvPr id="4" name="Picture 3">
            <a:extLst>
              <a:ext uri="{FF2B5EF4-FFF2-40B4-BE49-F238E27FC236}">
                <a16:creationId xmlns:a16="http://schemas.microsoft.com/office/drawing/2014/main" id="{70B00ED7-E8D3-498A-8192-63C61FCD2E94}"/>
              </a:ext>
            </a:extLst>
          </p:cNvPr>
          <p:cNvPicPr>
            <a:picLocks noChangeAspect="1"/>
          </p:cNvPicPr>
          <p:nvPr/>
        </p:nvPicPr>
        <p:blipFill>
          <a:blip r:embed="rId2"/>
          <a:stretch>
            <a:fillRect/>
          </a:stretch>
        </p:blipFill>
        <p:spPr>
          <a:xfrm>
            <a:off x="4012883" y="2264899"/>
            <a:ext cx="7958724" cy="4439491"/>
          </a:xfrm>
          <a:prstGeom prst="rect">
            <a:avLst/>
          </a:prstGeom>
          <a:ln>
            <a:solidFill>
              <a:schemeClr val="tx1"/>
            </a:solidFill>
          </a:ln>
        </p:spPr>
      </p:pic>
    </p:spTree>
    <p:extLst>
      <p:ext uri="{BB962C8B-B14F-4D97-AF65-F5344CB8AC3E}">
        <p14:creationId xmlns:p14="http://schemas.microsoft.com/office/powerpoint/2010/main" val="290753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Collaborative filtering</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50405" y="703382"/>
            <a:ext cx="11878998" cy="6049110"/>
          </a:xfrm>
        </p:spPr>
        <p:txBody>
          <a:bodyPr>
            <a:normAutofit/>
          </a:bodyPr>
          <a:lstStyle/>
          <a:p>
            <a:r>
              <a:rPr lang="en-US" sz="2600" dirty="0"/>
              <a:t>Does not require knowing features, it learns by itself what features to use</a:t>
            </a:r>
          </a:p>
          <a:p>
            <a:r>
              <a:rPr lang="en-US" sz="2600" dirty="0"/>
              <a:t>In this setting, we assume that we do not know the values of features for movies</a:t>
            </a:r>
          </a:p>
          <a:p>
            <a:r>
              <a:rPr lang="en-US" sz="2600" dirty="0"/>
              <a:t>Here instead, we ask users to rate their preferences, that is how much they like particular genre (that is theta) and we also have y’s (scores of each user for movie)</a:t>
            </a:r>
          </a:p>
          <a:p>
            <a:r>
              <a:rPr lang="en-US" sz="2600" dirty="0"/>
              <a:t>So, given theta and y we want to predict x’s for each movie</a:t>
            </a:r>
          </a:p>
          <a:p>
            <a:r>
              <a:rPr lang="en-US" sz="2600" dirty="0"/>
              <a:t>So, optimization algorithm becomes</a:t>
            </a:r>
          </a:p>
          <a:p>
            <a:endParaRPr lang="en-US" sz="2600" dirty="0"/>
          </a:p>
          <a:p>
            <a:endParaRPr lang="en-US" sz="2600" dirty="0"/>
          </a:p>
          <a:p>
            <a:endParaRPr lang="en-US" sz="2600" dirty="0"/>
          </a:p>
          <a:p>
            <a:r>
              <a:rPr lang="en-US" sz="2500" dirty="0"/>
              <a:t>So, in content-based recommendations, we predict user ratings given features of movies, while in collaborative filtering we learn features of movies, given user preferences</a:t>
            </a:r>
          </a:p>
          <a:p>
            <a:r>
              <a:rPr lang="en-US" sz="2500" dirty="0"/>
              <a:t>What we can do, we can randomly guess theta, then predict X, then improve theta and we can </a:t>
            </a:r>
            <a:r>
              <a:rPr lang="en-US" sz="2500" dirty="0" err="1"/>
              <a:t>contin</a:t>
            </a:r>
            <a:r>
              <a:rPr lang="en-US" sz="2500" dirty="0"/>
              <a:t> doing this back and forth –collab filtering</a:t>
            </a:r>
          </a:p>
        </p:txBody>
      </p:sp>
      <p:pic>
        <p:nvPicPr>
          <p:cNvPr id="4" name="Picture 3">
            <a:extLst>
              <a:ext uri="{FF2B5EF4-FFF2-40B4-BE49-F238E27FC236}">
                <a16:creationId xmlns:a16="http://schemas.microsoft.com/office/drawing/2014/main" id="{8ABC3249-E74D-4542-99C3-F652E38BF126}"/>
              </a:ext>
            </a:extLst>
          </p:cNvPr>
          <p:cNvPicPr>
            <a:picLocks noChangeAspect="1"/>
          </p:cNvPicPr>
          <p:nvPr/>
        </p:nvPicPr>
        <p:blipFill>
          <a:blip r:embed="rId2"/>
          <a:stretch>
            <a:fillRect/>
          </a:stretch>
        </p:blipFill>
        <p:spPr>
          <a:xfrm>
            <a:off x="5669280" y="2890617"/>
            <a:ext cx="4898707" cy="1023874"/>
          </a:xfrm>
          <a:prstGeom prst="rect">
            <a:avLst/>
          </a:prstGeom>
          <a:ln>
            <a:solidFill>
              <a:schemeClr val="tx1"/>
            </a:solidFill>
          </a:ln>
        </p:spPr>
      </p:pic>
      <p:pic>
        <p:nvPicPr>
          <p:cNvPr id="6" name="Picture 5">
            <a:extLst>
              <a:ext uri="{FF2B5EF4-FFF2-40B4-BE49-F238E27FC236}">
                <a16:creationId xmlns:a16="http://schemas.microsoft.com/office/drawing/2014/main" id="{7731A5F5-C0E2-477A-8258-82DAB31EDBA8}"/>
              </a:ext>
            </a:extLst>
          </p:cNvPr>
          <p:cNvPicPr>
            <a:picLocks noChangeAspect="1"/>
          </p:cNvPicPr>
          <p:nvPr/>
        </p:nvPicPr>
        <p:blipFill>
          <a:blip r:embed="rId3"/>
          <a:stretch>
            <a:fillRect/>
          </a:stretch>
        </p:blipFill>
        <p:spPr>
          <a:xfrm>
            <a:off x="10740169" y="2432391"/>
            <a:ext cx="1409627" cy="1436224"/>
          </a:xfrm>
          <a:prstGeom prst="rect">
            <a:avLst/>
          </a:prstGeom>
          <a:ln>
            <a:solidFill>
              <a:schemeClr val="tx1"/>
            </a:solidFill>
          </a:ln>
        </p:spPr>
      </p:pic>
      <p:pic>
        <p:nvPicPr>
          <p:cNvPr id="7" name="Picture 6">
            <a:extLst>
              <a:ext uri="{FF2B5EF4-FFF2-40B4-BE49-F238E27FC236}">
                <a16:creationId xmlns:a16="http://schemas.microsoft.com/office/drawing/2014/main" id="{35F41834-82CA-435E-913B-CA7885BCB9CA}"/>
              </a:ext>
            </a:extLst>
          </p:cNvPr>
          <p:cNvPicPr>
            <a:picLocks noChangeAspect="1"/>
          </p:cNvPicPr>
          <p:nvPr/>
        </p:nvPicPr>
        <p:blipFill>
          <a:blip r:embed="rId4"/>
          <a:stretch>
            <a:fillRect/>
          </a:stretch>
        </p:blipFill>
        <p:spPr>
          <a:xfrm>
            <a:off x="44253" y="3823183"/>
            <a:ext cx="5570389" cy="1128641"/>
          </a:xfrm>
          <a:prstGeom prst="rect">
            <a:avLst/>
          </a:prstGeom>
          <a:ln>
            <a:solidFill>
              <a:schemeClr val="tx1"/>
            </a:solidFill>
          </a:ln>
        </p:spPr>
      </p:pic>
      <p:pic>
        <p:nvPicPr>
          <p:cNvPr id="8" name="Picture 7">
            <a:extLst>
              <a:ext uri="{FF2B5EF4-FFF2-40B4-BE49-F238E27FC236}">
                <a16:creationId xmlns:a16="http://schemas.microsoft.com/office/drawing/2014/main" id="{E11C1606-73CE-4BFC-8E42-9E4712F49116}"/>
              </a:ext>
            </a:extLst>
          </p:cNvPr>
          <p:cNvPicPr>
            <a:picLocks noChangeAspect="1"/>
          </p:cNvPicPr>
          <p:nvPr/>
        </p:nvPicPr>
        <p:blipFill>
          <a:blip r:embed="rId5"/>
          <a:stretch>
            <a:fillRect/>
          </a:stretch>
        </p:blipFill>
        <p:spPr>
          <a:xfrm>
            <a:off x="5674102" y="3916894"/>
            <a:ext cx="6463607" cy="1105268"/>
          </a:xfrm>
          <a:prstGeom prst="rect">
            <a:avLst/>
          </a:prstGeom>
          <a:ln>
            <a:solidFill>
              <a:schemeClr val="tx1"/>
            </a:solidFill>
          </a:ln>
        </p:spPr>
      </p:pic>
      <p:pic>
        <p:nvPicPr>
          <p:cNvPr id="9" name="Picture 8">
            <a:extLst>
              <a:ext uri="{FF2B5EF4-FFF2-40B4-BE49-F238E27FC236}">
                <a16:creationId xmlns:a16="http://schemas.microsoft.com/office/drawing/2014/main" id="{AA92A498-2550-45B9-B907-C9EC19866196}"/>
              </a:ext>
            </a:extLst>
          </p:cNvPr>
          <p:cNvPicPr>
            <a:picLocks noChangeAspect="1"/>
          </p:cNvPicPr>
          <p:nvPr/>
        </p:nvPicPr>
        <p:blipFill>
          <a:blip r:embed="rId6"/>
          <a:stretch>
            <a:fillRect/>
          </a:stretch>
        </p:blipFill>
        <p:spPr>
          <a:xfrm>
            <a:off x="7926265" y="6163920"/>
            <a:ext cx="4076700" cy="466725"/>
          </a:xfrm>
          <a:prstGeom prst="rect">
            <a:avLst/>
          </a:prstGeom>
          <a:ln>
            <a:solidFill>
              <a:schemeClr val="tx1"/>
            </a:solidFill>
          </a:ln>
        </p:spPr>
      </p:pic>
    </p:spTree>
    <p:extLst>
      <p:ext uri="{BB962C8B-B14F-4D97-AF65-F5344CB8AC3E}">
        <p14:creationId xmlns:p14="http://schemas.microsoft.com/office/powerpoint/2010/main" val="963855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27499"/>
            <a:ext cx="11893061" cy="619614"/>
          </a:xfrm>
        </p:spPr>
        <p:txBody>
          <a:bodyPr>
            <a:normAutofit fontScale="90000"/>
          </a:bodyPr>
          <a:lstStyle/>
          <a:p>
            <a:r>
              <a:rPr lang="en-US" dirty="0"/>
              <a:t>Collaborative filtering algorithm</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50406" y="520501"/>
            <a:ext cx="12071254" cy="5992837"/>
          </a:xfrm>
        </p:spPr>
        <p:txBody>
          <a:bodyPr>
            <a:normAutofit/>
          </a:bodyPr>
          <a:lstStyle/>
          <a:p>
            <a:r>
              <a:rPr lang="en-US" sz="2500" dirty="0"/>
              <a:t>We said we can go back and forth between x’s and theta’s to optimize our algo but it is not very efficient, we can combine these 2 optimization objectives to come up with better algo</a:t>
            </a:r>
          </a:p>
          <a:p>
            <a:r>
              <a:rPr lang="en-US" sz="2500" dirty="0"/>
              <a:t>In the 1</a:t>
            </a:r>
            <a:r>
              <a:rPr lang="en-US" sz="2500" baseline="30000" dirty="0"/>
              <a:t>st</a:t>
            </a:r>
            <a:r>
              <a:rPr lang="en-US" sz="2500" dirty="0"/>
              <a:t> eq we sum for all movies for each user, in the 2</a:t>
            </a:r>
            <a:r>
              <a:rPr lang="en-US" sz="2500" baseline="30000" dirty="0"/>
              <a:t>nd</a:t>
            </a:r>
            <a:r>
              <a:rPr lang="en-US" sz="2500" dirty="0"/>
              <a:t> eq we sum for all users for each movie</a:t>
            </a:r>
          </a:p>
          <a:p>
            <a:r>
              <a:rPr lang="en-US" sz="2500" dirty="0"/>
              <a:t>The main difference between earlier and new algo, is that instead of going back and forth we optimize for both x and theta simultaneously, but x0=1 disappears in this case</a:t>
            </a:r>
          </a:p>
        </p:txBody>
      </p:sp>
      <p:pic>
        <p:nvPicPr>
          <p:cNvPr id="4" name="Picture 3">
            <a:extLst>
              <a:ext uri="{FF2B5EF4-FFF2-40B4-BE49-F238E27FC236}">
                <a16:creationId xmlns:a16="http://schemas.microsoft.com/office/drawing/2014/main" id="{E4D94346-6B9D-4BA6-AFDC-93F4A7A2128E}"/>
              </a:ext>
            </a:extLst>
          </p:cNvPr>
          <p:cNvPicPr>
            <a:picLocks noChangeAspect="1"/>
          </p:cNvPicPr>
          <p:nvPr/>
        </p:nvPicPr>
        <p:blipFill>
          <a:blip r:embed="rId2"/>
          <a:stretch>
            <a:fillRect/>
          </a:stretch>
        </p:blipFill>
        <p:spPr>
          <a:xfrm>
            <a:off x="1617785" y="3189034"/>
            <a:ext cx="8097201" cy="3556886"/>
          </a:xfrm>
          <a:prstGeom prst="rect">
            <a:avLst/>
          </a:prstGeom>
          <a:ln>
            <a:solidFill>
              <a:schemeClr val="tx1"/>
            </a:solidFill>
          </a:ln>
        </p:spPr>
      </p:pic>
      <p:cxnSp>
        <p:nvCxnSpPr>
          <p:cNvPr id="6" name="Straight Connector 5">
            <a:extLst>
              <a:ext uri="{FF2B5EF4-FFF2-40B4-BE49-F238E27FC236}">
                <a16:creationId xmlns:a16="http://schemas.microsoft.com/office/drawing/2014/main" id="{456B564B-71F6-4ECF-8D8F-E9A7CC1A0591}"/>
              </a:ext>
            </a:extLst>
          </p:cNvPr>
          <p:cNvCxnSpPr/>
          <p:nvPr/>
        </p:nvCxnSpPr>
        <p:spPr>
          <a:xfrm>
            <a:off x="1181686" y="4600136"/>
            <a:ext cx="911586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C53987C-7098-4DC8-9121-E1DE0463C3BD}"/>
              </a:ext>
            </a:extLst>
          </p:cNvPr>
          <p:cNvCxnSpPr/>
          <p:nvPr/>
        </p:nvCxnSpPr>
        <p:spPr>
          <a:xfrm>
            <a:off x="1193408" y="5737275"/>
            <a:ext cx="9115865"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39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Overview of collaborative filter algorithm</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472438" y="633046"/>
            <a:ext cx="10978665" cy="5908431"/>
          </a:xfrm>
        </p:spPr>
        <p:txBody>
          <a:bodyPr/>
          <a:lstStyle/>
          <a:p>
            <a:r>
              <a:rPr lang="en-US" dirty="0"/>
              <a:t>So, this algo will simultaneously learn parameters for users and movies</a:t>
            </a:r>
          </a:p>
        </p:txBody>
      </p:sp>
      <p:pic>
        <p:nvPicPr>
          <p:cNvPr id="4" name="Picture 3">
            <a:extLst>
              <a:ext uri="{FF2B5EF4-FFF2-40B4-BE49-F238E27FC236}">
                <a16:creationId xmlns:a16="http://schemas.microsoft.com/office/drawing/2014/main" id="{F46A0834-E152-4317-85BF-F3BD1AF3A28B}"/>
              </a:ext>
            </a:extLst>
          </p:cNvPr>
          <p:cNvPicPr>
            <a:picLocks noChangeAspect="1"/>
          </p:cNvPicPr>
          <p:nvPr/>
        </p:nvPicPr>
        <p:blipFill>
          <a:blip r:embed="rId2"/>
          <a:stretch>
            <a:fillRect/>
          </a:stretch>
        </p:blipFill>
        <p:spPr>
          <a:xfrm>
            <a:off x="778770" y="1181686"/>
            <a:ext cx="10236232" cy="5591907"/>
          </a:xfrm>
          <a:prstGeom prst="rect">
            <a:avLst/>
          </a:prstGeom>
          <a:ln>
            <a:solidFill>
              <a:schemeClr val="tx1"/>
            </a:solidFill>
          </a:ln>
        </p:spPr>
      </p:pic>
    </p:spTree>
    <p:extLst>
      <p:ext uri="{BB962C8B-B14F-4D97-AF65-F5344CB8AC3E}">
        <p14:creationId xmlns:p14="http://schemas.microsoft.com/office/powerpoint/2010/main" val="1995726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Vectorization. Low rank matrix factorization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92609" y="604908"/>
            <a:ext cx="11878995" cy="6119449"/>
          </a:xfrm>
        </p:spPr>
        <p:txBody>
          <a:bodyPr>
            <a:normAutofit/>
          </a:bodyPr>
          <a:lstStyle/>
          <a:p>
            <a:r>
              <a:rPr lang="en-US" dirty="0"/>
              <a:t>We group the data into matrix</a:t>
            </a:r>
          </a:p>
          <a:p>
            <a:r>
              <a:rPr lang="en-US" dirty="0"/>
              <a:t>Y=</a:t>
            </a:r>
          </a:p>
          <a:p>
            <a:r>
              <a:rPr lang="en-US" b="1" dirty="0"/>
              <a:t>Collab filter algo =low rank m f</a:t>
            </a:r>
          </a:p>
          <a:p>
            <a:r>
              <a:rPr lang="en-US" b="1" dirty="0"/>
              <a:t>Y is low rank matrix</a:t>
            </a:r>
          </a:p>
          <a:p>
            <a:endParaRPr lang="en-US" b="1" dirty="0"/>
          </a:p>
          <a:p>
            <a:endParaRPr lang="en-US" b="1" dirty="0"/>
          </a:p>
          <a:p>
            <a:endParaRPr lang="en-US" b="1" dirty="0"/>
          </a:p>
          <a:p>
            <a:r>
              <a:rPr lang="en-US" sz="2500" b="1" dirty="0"/>
              <a:t>Usually, after algo learned some features, </a:t>
            </a:r>
            <a:r>
              <a:rPr lang="en-US" sz="2500" dirty="0"/>
              <a:t>it is difficult to interpret these features in human understandable format, but usually they are </a:t>
            </a:r>
            <a:r>
              <a:rPr lang="en-US" sz="2500" dirty="0" err="1"/>
              <a:t>meaningfull</a:t>
            </a:r>
            <a:r>
              <a:rPr lang="en-US" sz="2500" dirty="0"/>
              <a:t> </a:t>
            </a:r>
          </a:p>
          <a:p>
            <a:r>
              <a:rPr lang="en-US" sz="2500" dirty="0"/>
              <a:t>To find a movie j </a:t>
            </a:r>
            <a:r>
              <a:rPr lang="en-US" sz="2500" b="1" dirty="0"/>
              <a:t>similar</a:t>
            </a:r>
            <a:r>
              <a:rPr lang="en-US" sz="2500" dirty="0"/>
              <a:t> to </a:t>
            </a:r>
            <a:r>
              <a:rPr lang="en-US" sz="2500" dirty="0" err="1"/>
              <a:t>i</a:t>
            </a:r>
            <a:r>
              <a:rPr lang="en-US" sz="2500" dirty="0"/>
              <a:t>, we find a movie with a </a:t>
            </a:r>
            <a:r>
              <a:rPr lang="en-US" sz="2500" b="1" dirty="0"/>
              <a:t>smallest distance </a:t>
            </a:r>
            <a:r>
              <a:rPr lang="en-US" sz="2500" dirty="0"/>
              <a:t>to it</a:t>
            </a:r>
          </a:p>
          <a:p>
            <a:r>
              <a:rPr lang="en-GB" sz="2500" b="1" dirty="0"/>
              <a:t>Low-rank approximation</a:t>
            </a:r>
            <a:r>
              <a:rPr lang="en-GB" sz="2500" dirty="0"/>
              <a:t> is a </a:t>
            </a:r>
            <a:r>
              <a:rPr lang="en-GB" sz="2500" b="1" dirty="0"/>
              <a:t>minimization</a:t>
            </a:r>
            <a:r>
              <a:rPr lang="en-GB" sz="2500" dirty="0"/>
              <a:t> problem, in which the </a:t>
            </a:r>
            <a:r>
              <a:rPr lang="en-GB" sz="2500" b="1" dirty="0"/>
              <a:t>cost </a:t>
            </a:r>
            <a:r>
              <a:rPr lang="en-GB" sz="2500" b="1" dirty="0" err="1"/>
              <a:t>func</a:t>
            </a:r>
            <a:r>
              <a:rPr lang="en-GB" sz="2500" b="1" dirty="0"/>
              <a:t> </a:t>
            </a:r>
            <a:r>
              <a:rPr lang="en-GB" sz="2500" dirty="0"/>
              <a:t>measures the </a:t>
            </a:r>
            <a:r>
              <a:rPr lang="en-GB" sz="2500" b="1" dirty="0"/>
              <a:t>fit</a:t>
            </a:r>
            <a:r>
              <a:rPr lang="en-GB" sz="2500" dirty="0"/>
              <a:t> between a given </a:t>
            </a:r>
            <a:r>
              <a:rPr lang="en-GB" sz="2500" b="1" dirty="0"/>
              <a:t>matrix</a:t>
            </a:r>
            <a:r>
              <a:rPr lang="en-GB" sz="2500" dirty="0"/>
              <a:t> (the data) and an </a:t>
            </a:r>
            <a:r>
              <a:rPr lang="en-GB" sz="2500" b="1" dirty="0"/>
              <a:t>approximating matrix </a:t>
            </a:r>
            <a:r>
              <a:rPr lang="en-GB" sz="2500" dirty="0"/>
              <a:t>(the optimization variable), subject to a constraint that the approximating matrix has </a:t>
            </a:r>
            <a:r>
              <a:rPr lang="en-GB" sz="2500" b="1" dirty="0"/>
              <a:t>reduced rank</a:t>
            </a:r>
            <a:endParaRPr lang="en-US" sz="2500" b="1" dirty="0"/>
          </a:p>
          <a:p>
            <a:pPr marL="0" indent="0">
              <a:buNone/>
            </a:pPr>
            <a:endParaRPr lang="en-US" sz="2500" dirty="0"/>
          </a:p>
          <a:p>
            <a:endParaRPr lang="en-US" dirty="0"/>
          </a:p>
        </p:txBody>
      </p:sp>
      <p:pic>
        <p:nvPicPr>
          <p:cNvPr id="4" name="Picture 3">
            <a:extLst>
              <a:ext uri="{FF2B5EF4-FFF2-40B4-BE49-F238E27FC236}">
                <a16:creationId xmlns:a16="http://schemas.microsoft.com/office/drawing/2014/main" id="{0C059C5C-588F-456D-B974-8384D514503F}"/>
              </a:ext>
            </a:extLst>
          </p:cNvPr>
          <p:cNvPicPr>
            <a:picLocks noChangeAspect="1"/>
          </p:cNvPicPr>
          <p:nvPr/>
        </p:nvPicPr>
        <p:blipFill>
          <a:blip r:embed="rId2"/>
          <a:stretch>
            <a:fillRect/>
          </a:stretch>
        </p:blipFill>
        <p:spPr>
          <a:xfrm>
            <a:off x="7695028" y="574720"/>
            <a:ext cx="4462170" cy="1918164"/>
          </a:xfrm>
          <a:prstGeom prst="rect">
            <a:avLst/>
          </a:prstGeom>
          <a:ln>
            <a:solidFill>
              <a:schemeClr val="tx1"/>
            </a:solidFill>
          </a:ln>
        </p:spPr>
      </p:pic>
      <p:pic>
        <p:nvPicPr>
          <p:cNvPr id="5" name="Picture 4">
            <a:extLst>
              <a:ext uri="{FF2B5EF4-FFF2-40B4-BE49-F238E27FC236}">
                <a16:creationId xmlns:a16="http://schemas.microsoft.com/office/drawing/2014/main" id="{F17A17FC-B86A-45A8-8CA6-982EB692EE33}"/>
              </a:ext>
            </a:extLst>
          </p:cNvPr>
          <p:cNvPicPr>
            <a:picLocks noChangeAspect="1"/>
          </p:cNvPicPr>
          <p:nvPr/>
        </p:nvPicPr>
        <p:blipFill>
          <a:blip r:embed="rId3"/>
          <a:stretch>
            <a:fillRect/>
          </a:stretch>
        </p:blipFill>
        <p:spPr>
          <a:xfrm>
            <a:off x="5062538" y="579999"/>
            <a:ext cx="2303865" cy="1741170"/>
          </a:xfrm>
          <a:prstGeom prst="rect">
            <a:avLst/>
          </a:prstGeom>
          <a:ln>
            <a:solidFill>
              <a:schemeClr val="tx1"/>
            </a:solidFill>
          </a:ln>
        </p:spPr>
      </p:pic>
      <p:pic>
        <p:nvPicPr>
          <p:cNvPr id="6" name="Picture 5">
            <a:extLst>
              <a:ext uri="{FF2B5EF4-FFF2-40B4-BE49-F238E27FC236}">
                <a16:creationId xmlns:a16="http://schemas.microsoft.com/office/drawing/2014/main" id="{C9D30CF2-0358-4D1A-99CE-6192768457D7}"/>
              </a:ext>
            </a:extLst>
          </p:cNvPr>
          <p:cNvPicPr>
            <a:picLocks noChangeAspect="1"/>
          </p:cNvPicPr>
          <p:nvPr/>
        </p:nvPicPr>
        <p:blipFill>
          <a:blip r:embed="rId4"/>
          <a:stretch>
            <a:fillRect/>
          </a:stretch>
        </p:blipFill>
        <p:spPr>
          <a:xfrm>
            <a:off x="9489245" y="0"/>
            <a:ext cx="611358" cy="486308"/>
          </a:xfrm>
          <a:prstGeom prst="rect">
            <a:avLst/>
          </a:prstGeom>
        </p:spPr>
      </p:pic>
      <p:pic>
        <p:nvPicPr>
          <p:cNvPr id="7" name="Picture 6">
            <a:extLst>
              <a:ext uri="{FF2B5EF4-FFF2-40B4-BE49-F238E27FC236}">
                <a16:creationId xmlns:a16="http://schemas.microsoft.com/office/drawing/2014/main" id="{28AF6ACF-564C-46FC-BA78-297A95C79958}"/>
              </a:ext>
            </a:extLst>
          </p:cNvPr>
          <p:cNvPicPr>
            <a:picLocks noChangeAspect="1"/>
          </p:cNvPicPr>
          <p:nvPr/>
        </p:nvPicPr>
        <p:blipFill>
          <a:blip r:embed="rId5"/>
          <a:stretch>
            <a:fillRect/>
          </a:stretch>
        </p:blipFill>
        <p:spPr>
          <a:xfrm>
            <a:off x="6808762" y="2528884"/>
            <a:ext cx="5326965" cy="1741862"/>
          </a:xfrm>
          <a:prstGeom prst="rect">
            <a:avLst/>
          </a:prstGeom>
        </p:spPr>
      </p:pic>
      <p:pic>
        <p:nvPicPr>
          <p:cNvPr id="8" name="Picture 7">
            <a:extLst>
              <a:ext uri="{FF2B5EF4-FFF2-40B4-BE49-F238E27FC236}">
                <a16:creationId xmlns:a16="http://schemas.microsoft.com/office/drawing/2014/main" id="{42D13DF5-08D6-4175-82DE-5FC320536D7C}"/>
              </a:ext>
            </a:extLst>
          </p:cNvPr>
          <p:cNvPicPr>
            <a:picLocks noChangeAspect="1"/>
          </p:cNvPicPr>
          <p:nvPr/>
        </p:nvPicPr>
        <p:blipFill>
          <a:blip r:embed="rId6"/>
          <a:stretch>
            <a:fillRect/>
          </a:stretch>
        </p:blipFill>
        <p:spPr>
          <a:xfrm>
            <a:off x="191819" y="2520461"/>
            <a:ext cx="2495550" cy="1676400"/>
          </a:xfrm>
          <a:prstGeom prst="rect">
            <a:avLst/>
          </a:prstGeom>
          <a:ln>
            <a:solidFill>
              <a:schemeClr val="tx1"/>
            </a:solidFill>
          </a:ln>
        </p:spPr>
      </p:pic>
      <p:pic>
        <p:nvPicPr>
          <p:cNvPr id="9" name="Picture 8">
            <a:extLst>
              <a:ext uri="{FF2B5EF4-FFF2-40B4-BE49-F238E27FC236}">
                <a16:creationId xmlns:a16="http://schemas.microsoft.com/office/drawing/2014/main" id="{B8BC0E11-6F38-4823-B7B8-42B7C4AE4F62}"/>
              </a:ext>
            </a:extLst>
          </p:cNvPr>
          <p:cNvPicPr>
            <a:picLocks noChangeAspect="1"/>
          </p:cNvPicPr>
          <p:nvPr/>
        </p:nvPicPr>
        <p:blipFill>
          <a:blip r:embed="rId7"/>
          <a:stretch>
            <a:fillRect/>
          </a:stretch>
        </p:blipFill>
        <p:spPr>
          <a:xfrm>
            <a:off x="2876916" y="2550575"/>
            <a:ext cx="3568864" cy="1514988"/>
          </a:xfrm>
          <a:prstGeom prst="rect">
            <a:avLst/>
          </a:prstGeom>
          <a:ln>
            <a:solidFill>
              <a:schemeClr val="tx1"/>
            </a:solidFill>
          </a:ln>
        </p:spPr>
      </p:pic>
      <p:pic>
        <p:nvPicPr>
          <p:cNvPr id="10" name="Picture 9">
            <a:extLst>
              <a:ext uri="{FF2B5EF4-FFF2-40B4-BE49-F238E27FC236}">
                <a16:creationId xmlns:a16="http://schemas.microsoft.com/office/drawing/2014/main" id="{519D7146-15AC-4BDD-8AA0-E3BBA43914F0}"/>
              </a:ext>
            </a:extLst>
          </p:cNvPr>
          <p:cNvPicPr>
            <a:picLocks noChangeAspect="1"/>
          </p:cNvPicPr>
          <p:nvPr/>
        </p:nvPicPr>
        <p:blipFill>
          <a:blip r:embed="rId8"/>
          <a:stretch>
            <a:fillRect/>
          </a:stretch>
        </p:blipFill>
        <p:spPr>
          <a:xfrm>
            <a:off x="934605" y="1056029"/>
            <a:ext cx="964531" cy="603958"/>
          </a:xfrm>
          <a:prstGeom prst="rect">
            <a:avLst/>
          </a:prstGeom>
        </p:spPr>
      </p:pic>
      <p:pic>
        <p:nvPicPr>
          <p:cNvPr id="11" name="Picture 10">
            <a:extLst>
              <a:ext uri="{FF2B5EF4-FFF2-40B4-BE49-F238E27FC236}">
                <a16:creationId xmlns:a16="http://schemas.microsoft.com/office/drawing/2014/main" id="{67A3C5E4-B40C-4757-8A45-893568820B7B}"/>
              </a:ext>
            </a:extLst>
          </p:cNvPr>
          <p:cNvPicPr>
            <a:picLocks noChangeAspect="1"/>
          </p:cNvPicPr>
          <p:nvPr/>
        </p:nvPicPr>
        <p:blipFill>
          <a:blip r:embed="rId9"/>
          <a:stretch>
            <a:fillRect/>
          </a:stretch>
        </p:blipFill>
        <p:spPr>
          <a:xfrm>
            <a:off x="9094251" y="4555441"/>
            <a:ext cx="2809875" cy="476250"/>
          </a:xfrm>
          <a:prstGeom prst="rect">
            <a:avLst/>
          </a:prstGeom>
          <a:ln>
            <a:solidFill>
              <a:schemeClr val="tx1"/>
            </a:solidFill>
          </a:ln>
        </p:spPr>
      </p:pic>
    </p:spTree>
    <p:extLst>
      <p:ext uri="{BB962C8B-B14F-4D97-AF65-F5344CB8AC3E}">
        <p14:creationId xmlns:p14="http://schemas.microsoft.com/office/powerpoint/2010/main" val="137230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55635"/>
            <a:ext cx="11893061" cy="619614"/>
          </a:xfrm>
        </p:spPr>
        <p:txBody>
          <a:bodyPr>
            <a:normAutofit fontScale="90000"/>
          </a:bodyPr>
          <a:lstStyle/>
          <a:p>
            <a:r>
              <a:rPr lang="en-US" b="1" dirty="0"/>
              <a:t>Problem motivation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78541" y="647110"/>
            <a:ext cx="12113459" cy="5908431"/>
          </a:xfrm>
        </p:spPr>
        <p:txBody>
          <a:bodyPr>
            <a:normAutofit/>
          </a:bodyPr>
          <a:lstStyle/>
          <a:p>
            <a:pPr marL="0" indent="0">
              <a:buNone/>
            </a:pPr>
            <a:r>
              <a:rPr lang="en-US" sz="2600" dirty="0"/>
              <a:t>Anomaly detection example</a:t>
            </a:r>
          </a:p>
          <a:p>
            <a:r>
              <a:rPr lang="en-US" sz="2600" dirty="0"/>
              <a:t>Say we have some </a:t>
            </a:r>
            <a:r>
              <a:rPr lang="en-US" sz="2600" b="1" dirty="0"/>
              <a:t>aircraft engine features </a:t>
            </a:r>
            <a:r>
              <a:rPr lang="en-US" sz="2600" dirty="0"/>
              <a:t>(x1-heat generated, x2- vibration intensity </a:t>
            </a:r>
            <a:r>
              <a:rPr lang="en-US" sz="2600" dirty="0" err="1"/>
              <a:t>etc</a:t>
            </a:r>
            <a:r>
              <a:rPr lang="en-US" sz="2600" dirty="0"/>
              <a:t> and we have </a:t>
            </a:r>
            <a:r>
              <a:rPr lang="en-US" sz="2600" b="1" dirty="0"/>
              <a:t>m training examples</a:t>
            </a:r>
          </a:p>
          <a:p>
            <a:r>
              <a:rPr lang="en-US" sz="2600" dirty="0"/>
              <a:t>We are given </a:t>
            </a:r>
            <a:r>
              <a:rPr lang="en-US" sz="2600" b="1" dirty="0"/>
              <a:t>new test data </a:t>
            </a:r>
            <a:r>
              <a:rPr lang="en-US" sz="2600" dirty="0"/>
              <a:t>x, and we aim to know whether this example is </a:t>
            </a:r>
            <a:r>
              <a:rPr lang="en-US" sz="2600" b="1" dirty="0"/>
              <a:t>anomalous</a:t>
            </a:r>
            <a:r>
              <a:rPr lang="en-US" sz="2600" dirty="0"/>
              <a:t> </a:t>
            </a:r>
            <a:r>
              <a:rPr lang="en-US" sz="2600" b="1" dirty="0"/>
              <a:t>or not</a:t>
            </a:r>
          </a:p>
          <a:p>
            <a:r>
              <a:rPr lang="en-US" sz="2600" dirty="0"/>
              <a:t>Formally, given a </a:t>
            </a:r>
            <a:r>
              <a:rPr lang="en-US" sz="2600" b="1" dirty="0"/>
              <a:t>dataset</a:t>
            </a:r>
            <a:r>
              <a:rPr lang="en-US" sz="2600" dirty="0"/>
              <a:t>                                      we normally assume that it is </a:t>
            </a:r>
            <a:r>
              <a:rPr lang="en-US" sz="2600" b="1" dirty="0"/>
              <a:t>not</a:t>
            </a:r>
            <a:r>
              <a:rPr lang="en-US" sz="2600" dirty="0"/>
              <a:t> </a:t>
            </a:r>
            <a:r>
              <a:rPr lang="en-US" sz="2600" b="1" dirty="0"/>
              <a:t>anomalous</a:t>
            </a:r>
            <a:r>
              <a:rPr lang="en-US" sz="2600" dirty="0"/>
              <a:t> and construct a </a:t>
            </a:r>
            <a:r>
              <a:rPr lang="en-US" sz="2600" b="1" dirty="0"/>
              <a:t>model p(x)</a:t>
            </a:r>
            <a:r>
              <a:rPr lang="en-US" sz="2600" dirty="0"/>
              <a:t>, then when given a </a:t>
            </a:r>
            <a:r>
              <a:rPr lang="en-US" sz="2600" dirty="0" err="1"/>
              <a:t>xtest</a:t>
            </a:r>
            <a:r>
              <a:rPr lang="en-US" sz="2600" dirty="0"/>
              <a:t> we test whether</a:t>
            </a:r>
          </a:p>
          <a:p>
            <a:r>
              <a:rPr lang="en-US" sz="2600" dirty="0"/>
              <a:t>                                            or</a:t>
            </a:r>
          </a:p>
          <a:p>
            <a:r>
              <a:rPr lang="en-US" sz="2600" b="1" dirty="0"/>
              <a:t>Applications</a:t>
            </a:r>
            <a:r>
              <a:rPr lang="en-US" sz="2600" dirty="0"/>
              <a:t> of anomaly detection:</a:t>
            </a:r>
          </a:p>
          <a:p>
            <a:pPr marL="514350" indent="-514350">
              <a:buAutoNum type="arabicParenR"/>
            </a:pPr>
            <a:r>
              <a:rPr lang="en-US" sz="2600" b="1" dirty="0"/>
              <a:t>Fraud detection </a:t>
            </a:r>
            <a:r>
              <a:rPr lang="en-US" sz="2600" dirty="0"/>
              <a:t>based on anomalous joint distribution of</a:t>
            </a:r>
          </a:p>
          <a:p>
            <a:pPr marL="0" indent="0">
              <a:buNone/>
            </a:pPr>
            <a:r>
              <a:rPr lang="en-US" sz="2600" dirty="0"/>
              <a:t>User’s activities </a:t>
            </a:r>
          </a:p>
          <a:p>
            <a:pPr marL="0" indent="0">
              <a:buNone/>
            </a:pPr>
            <a:r>
              <a:rPr lang="en-US" sz="2600" dirty="0"/>
              <a:t>2) </a:t>
            </a:r>
            <a:r>
              <a:rPr lang="en-US" sz="2600" b="1" dirty="0"/>
              <a:t>Manufacturing</a:t>
            </a:r>
            <a:r>
              <a:rPr lang="en-US" sz="2600" dirty="0"/>
              <a:t> </a:t>
            </a:r>
          </a:p>
          <a:p>
            <a:pPr marL="0" indent="0">
              <a:buNone/>
            </a:pPr>
            <a:r>
              <a:rPr lang="en-US" sz="2500" dirty="0"/>
              <a:t>3) </a:t>
            </a:r>
            <a:r>
              <a:rPr lang="en-US" sz="2500" b="1" dirty="0"/>
              <a:t>Monitoring computers </a:t>
            </a:r>
            <a:r>
              <a:rPr lang="en-US" sz="2500" dirty="0"/>
              <a:t>in a data center based on features like 1) memory use 2) CPU </a:t>
            </a:r>
            <a:r>
              <a:rPr lang="en-US" sz="2500" dirty="0" err="1"/>
              <a:t>etc</a:t>
            </a:r>
            <a:endParaRPr lang="en-US" sz="2500" dirty="0"/>
          </a:p>
        </p:txBody>
      </p:sp>
      <p:pic>
        <p:nvPicPr>
          <p:cNvPr id="5" name="Picture 4">
            <a:extLst>
              <a:ext uri="{FF2B5EF4-FFF2-40B4-BE49-F238E27FC236}">
                <a16:creationId xmlns:a16="http://schemas.microsoft.com/office/drawing/2014/main" id="{FEB8B08D-B864-465E-9201-9BCE702E0794}"/>
              </a:ext>
            </a:extLst>
          </p:cNvPr>
          <p:cNvPicPr>
            <a:picLocks noChangeAspect="1"/>
          </p:cNvPicPr>
          <p:nvPr/>
        </p:nvPicPr>
        <p:blipFill>
          <a:blip r:embed="rId2"/>
          <a:stretch>
            <a:fillRect/>
          </a:stretch>
        </p:blipFill>
        <p:spPr>
          <a:xfrm>
            <a:off x="8764172" y="3569435"/>
            <a:ext cx="3427828" cy="1740282"/>
          </a:xfrm>
          <a:prstGeom prst="rect">
            <a:avLst/>
          </a:prstGeom>
          <a:ln>
            <a:solidFill>
              <a:schemeClr val="tx1"/>
            </a:solidFill>
          </a:ln>
        </p:spPr>
      </p:pic>
      <p:pic>
        <p:nvPicPr>
          <p:cNvPr id="7" name="Picture 6">
            <a:extLst>
              <a:ext uri="{FF2B5EF4-FFF2-40B4-BE49-F238E27FC236}">
                <a16:creationId xmlns:a16="http://schemas.microsoft.com/office/drawing/2014/main" id="{8AEFD90E-6EB5-4B65-BCAF-07260CDEE332}"/>
              </a:ext>
            </a:extLst>
          </p:cNvPr>
          <p:cNvPicPr>
            <a:picLocks noChangeAspect="1"/>
          </p:cNvPicPr>
          <p:nvPr/>
        </p:nvPicPr>
        <p:blipFill>
          <a:blip r:embed="rId3"/>
          <a:stretch>
            <a:fillRect/>
          </a:stretch>
        </p:blipFill>
        <p:spPr>
          <a:xfrm>
            <a:off x="3868984" y="2812585"/>
            <a:ext cx="2455381" cy="380781"/>
          </a:xfrm>
          <a:prstGeom prst="rect">
            <a:avLst/>
          </a:prstGeom>
          <a:ln>
            <a:solidFill>
              <a:schemeClr val="tx1"/>
            </a:solidFill>
          </a:ln>
        </p:spPr>
      </p:pic>
      <p:pic>
        <p:nvPicPr>
          <p:cNvPr id="8" name="Picture 7">
            <a:extLst>
              <a:ext uri="{FF2B5EF4-FFF2-40B4-BE49-F238E27FC236}">
                <a16:creationId xmlns:a16="http://schemas.microsoft.com/office/drawing/2014/main" id="{93CF5F32-33A6-452E-A15C-0263B84E2F7F}"/>
              </a:ext>
            </a:extLst>
          </p:cNvPr>
          <p:cNvPicPr>
            <a:picLocks noChangeAspect="1"/>
          </p:cNvPicPr>
          <p:nvPr/>
        </p:nvPicPr>
        <p:blipFill>
          <a:blip r:embed="rId4"/>
          <a:stretch>
            <a:fillRect/>
          </a:stretch>
        </p:blipFill>
        <p:spPr>
          <a:xfrm>
            <a:off x="4438357" y="3555973"/>
            <a:ext cx="2735858" cy="720605"/>
          </a:xfrm>
          <a:prstGeom prst="rect">
            <a:avLst/>
          </a:prstGeom>
          <a:ln>
            <a:solidFill>
              <a:schemeClr val="tx1"/>
            </a:solidFill>
          </a:ln>
        </p:spPr>
      </p:pic>
      <p:pic>
        <p:nvPicPr>
          <p:cNvPr id="9" name="Picture 8">
            <a:extLst>
              <a:ext uri="{FF2B5EF4-FFF2-40B4-BE49-F238E27FC236}">
                <a16:creationId xmlns:a16="http://schemas.microsoft.com/office/drawing/2014/main" id="{28F11C3A-5EAF-4D9B-BF54-B31F46324F14}"/>
              </a:ext>
            </a:extLst>
          </p:cNvPr>
          <p:cNvPicPr>
            <a:picLocks noChangeAspect="1"/>
          </p:cNvPicPr>
          <p:nvPr/>
        </p:nvPicPr>
        <p:blipFill>
          <a:blip r:embed="rId5"/>
          <a:stretch>
            <a:fillRect/>
          </a:stretch>
        </p:blipFill>
        <p:spPr>
          <a:xfrm>
            <a:off x="537941" y="3557073"/>
            <a:ext cx="2964011" cy="621031"/>
          </a:xfrm>
          <a:prstGeom prst="rect">
            <a:avLst/>
          </a:prstGeom>
          <a:ln>
            <a:solidFill>
              <a:schemeClr val="tx1"/>
            </a:solidFill>
          </a:ln>
        </p:spPr>
      </p:pic>
    </p:spTree>
    <p:extLst>
      <p:ext uri="{BB962C8B-B14F-4D97-AF65-F5344CB8AC3E}">
        <p14:creationId xmlns:p14="http://schemas.microsoft.com/office/powerpoint/2010/main" val="2159343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Implementation detail: Mean normalization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675250"/>
            <a:ext cx="11878995" cy="6063176"/>
          </a:xfrm>
        </p:spPr>
        <p:txBody>
          <a:bodyPr>
            <a:normAutofit/>
          </a:bodyPr>
          <a:lstStyle/>
          <a:p>
            <a:r>
              <a:rPr lang="en-US" sz="2500" dirty="0"/>
              <a:t>Our optimization objective: if we do not have ranking by user then y is 0 for all j’s</a:t>
            </a:r>
          </a:p>
          <a:p>
            <a:endParaRPr lang="en-US" sz="2500" dirty="0"/>
          </a:p>
          <a:p>
            <a:endParaRPr lang="en-US" sz="2500" dirty="0"/>
          </a:p>
          <a:p>
            <a:r>
              <a:rPr lang="en-US" sz="2500" dirty="0"/>
              <a:t>Then we skip the 1</a:t>
            </a:r>
            <a:r>
              <a:rPr lang="en-US" sz="2500" baseline="30000" dirty="0"/>
              <a:t>st</a:t>
            </a:r>
            <a:r>
              <a:rPr lang="en-US" sz="2500" dirty="0"/>
              <a:t> term and also 2</a:t>
            </a:r>
            <a:r>
              <a:rPr lang="en-US" sz="2500" baseline="30000" dirty="0"/>
              <a:t>nd</a:t>
            </a:r>
            <a:r>
              <a:rPr lang="en-US" sz="2500" dirty="0"/>
              <a:t> one and only need to minimize the 3</a:t>
            </a:r>
            <a:r>
              <a:rPr lang="en-US" sz="2500" baseline="30000" dirty="0"/>
              <a:t>rd</a:t>
            </a:r>
            <a:r>
              <a:rPr lang="en-US" sz="2500" dirty="0"/>
              <a:t> term and to minimize it algo will choose theta=[0,0], if we have 2 features and thus predict 0 for all</a:t>
            </a:r>
          </a:p>
          <a:p>
            <a:r>
              <a:rPr lang="en-US" sz="2500" dirty="0"/>
              <a:t>However, it is not useful…</a:t>
            </a:r>
          </a:p>
          <a:p>
            <a:r>
              <a:rPr lang="en-US" sz="2500" dirty="0"/>
              <a:t>We take our matrix and subtract the mean of each row from corresponding row (mean normalization) – mean score of each movie</a:t>
            </a:r>
          </a:p>
          <a:p>
            <a:r>
              <a:rPr lang="en-US" sz="2500" dirty="0"/>
              <a:t>Then we learn theta and x vectors based on modified y’s</a:t>
            </a:r>
          </a:p>
          <a:p>
            <a:r>
              <a:rPr lang="en-US" sz="2500" dirty="0"/>
              <a:t>But when we predict we add mu so</a:t>
            </a:r>
          </a:p>
          <a:p>
            <a:r>
              <a:rPr lang="en-US" sz="2500" dirty="0"/>
              <a:t>Which means for movie with no rating we assign mean value</a:t>
            </a:r>
          </a:p>
          <a:p>
            <a:r>
              <a:rPr lang="en-US" sz="2500" dirty="0"/>
              <a:t>So, mean normalization is a pre-processing step </a:t>
            </a:r>
          </a:p>
          <a:p>
            <a:endParaRPr lang="en-US" sz="2500" dirty="0"/>
          </a:p>
        </p:txBody>
      </p:sp>
      <p:pic>
        <p:nvPicPr>
          <p:cNvPr id="4" name="Picture 3">
            <a:extLst>
              <a:ext uri="{FF2B5EF4-FFF2-40B4-BE49-F238E27FC236}">
                <a16:creationId xmlns:a16="http://schemas.microsoft.com/office/drawing/2014/main" id="{8A8706DB-90C6-4848-B9F2-F37B2A4B84BF}"/>
              </a:ext>
            </a:extLst>
          </p:cNvPr>
          <p:cNvPicPr>
            <a:picLocks noChangeAspect="1"/>
          </p:cNvPicPr>
          <p:nvPr/>
        </p:nvPicPr>
        <p:blipFill>
          <a:blip r:embed="rId2"/>
          <a:stretch>
            <a:fillRect/>
          </a:stretch>
        </p:blipFill>
        <p:spPr>
          <a:xfrm>
            <a:off x="243978" y="1027453"/>
            <a:ext cx="10728821" cy="1068491"/>
          </a:xfrm>
          <a:prstGeom prst="rect">
            <a:avLst/>
          </a:prstGeom>
          <a:ln>
            <a:solidFill>
              <a:schemeClr val="tx1"/>
            </a:solidFill>
          </a:ln>
        </p:spPr>
      </p:pic>
      <p:pic>
        <p:nvPicPr>
          <p:cNvPr id="5" name="Picture 4">
            <a:extLst>
              <a:ext uri="{FF2B5EF4-FFF2-40B4-BE49-F238E27FC236}">
                <a16:creationId xmlns:a16="http://schemas.microsoft.com/office/drawing/2014/main" id="{00F67FAD-84F3-4676-8280-77A60365268E}"/>
              </a:ext>
            </a:extLst>
          </p:cNvPr>
          <p:cNvPicPr>
            <a:picLocks noChangeAspect="1"/>
          </p:cNvPicPr>
          <p:nvPr/>
        </p:nvPicPr>
        <p:blipFill>
          <a:blip r:embed="rId3"/>
          <a:stretch>
            <a:fillRect/>
          </a:stretch>
        </p:blipFill>
        <p:spPr>
          <a:xfrm>
            <a:off x="9910689" y="2796979"/>
            <a:ext cx="2133600" cy="476250"/>
          </a:xfrm>
          <a:prstGeom prst="rect">
            <a:avLst/>
          </a:prstGeom>
        </p:spPr>
      </p:pic>
      <p:pic>
        <p:nvPicPr>
          <p:cNvPr id="6" name="Picture 5">
            <a:extLst>
              <a:ext uri="{FF2B5EF4-FFF2-40B4-BE49-F238E27FC236}">
                <a16:creationId xmlns:a16="http://schemas.microsoft.com/office/drawing/2014/main" id="{D133A815-CC29-4AE1-86B0-601BDB83C532}"/>
              </a:ext>
            </a:extLst>
          </p:cNvPr>
          <p:cNvPicPr>
            <a:picLocks noChangeAspect="1"/>
          </p:cNvPicPr>
          <p:nvPr/>
        </p:nvPicPr>
        <p:blipFill>
          <a:blip r:embed="rId4"/>
          <a:stretch>
            <a:fillRect/>
          </a:stretch>
        </p:blipFill>
        <p:spPr>
          <a:xfrm>
            <a:off x="8855391" y="3751091"/>
            <a:ext cx="2162175" cy="1409700"/>
          </a:xfrm>
          <a:prstGeom prst="rect">
            <a:avLst/>
          </a:prstGeom>
        </p:spPr>
      </p:pic>
      <p:pic>
        <p:nvPicPr>
          <p:cNvPr id="7" name="Picture 6">
            <a:extLst>
              <a:ext uri="{FF2B5EF4-FFF2-40B4-BE49-F238E27FC236}">
                <a16:creationId xmlns:a16="http://schemas.microsoft.com/office/drawing/2014/main" id="{B48630DF-801E-469D-99DD-8A1282268805}"/>
              </a:ext>
            </a:extLst>
          </p:cNvPr>
          <p:cNvPicPr>
            <a:picLocks noChangeAspect="1"/>
          </p:cNvPicPr>
          <p:nvPr/>
        </p:nvPicPr>
        <p:blipFill>
          <a:blip r:embed="rId5"/>
          <a:stretch>
            <a:fillRect/>
          </a:stretch>
        </p:blipFill>
        <p:spPr>
          <a:xfrm>
            <a:off x="11029951" y="3723174"/>
            <a:ext cx="1104900" cy="1381125"/>
          </a:xfrm>
          <a:prstGeom prst="rect">
            <a:avLst/>
          </a:prstGeom>
        </p:spPr>
      </p:pic>
      <p:pic>
        <p:nvPicPr>
          <p:cNvPr id="8" name="Picture 7">
            <a:extLst>
              <a:ext uri="{FF2B5EF4-FFF2-40B4-BE49-F238E27FC236}">
                <a16:creationId xmlns:a16="http://schemas.microsoft.com/office/drawing/2014/main" id="{2FE99670-6E80-4209-98C8-59BE7BC567D0}"/>
              </a:ext>
            </a:extLst>
          </p:cNvPr>
          <p:cNvPicPr>
            <a:picLocks noChangeAspect="1"/>
          </p:cNvPicPr>
          <p:nvPr/>
        </p:nvPicPr>
        <p:blipFill>
          <a:blip r:embed="rId6"/>
          <a:stretch>
            <a:fillRect/>
          </a:stretch>
        </p:blipFill>
        <p:spPr>
          <a:xfrm>
            <a:off x="8706728" y="5284910"/>
            <a:ext cx="3429000" cy="1352550"/>
          </a:xfrm>
          <a:prstGeom prst="rect">
            <a:avLst/>
          </a:prstGeom>
          <a:ln>
            <a:solidFill>
              <a:schemeClr val="tx1"/>
            </a:solidFill>
          </a:ln>
        </p:spPr>
      </p:pic>
      <p:pic>
        <p:nvPicPr>
          <p:cNvPr id="9" name="Picture 8">
            <a:extLst>
              <a:ext uri="{FF2B5EF4-FFF2-40B4-BE49-F238E27FC236}">
                <a16:creationId xmlns:a16="http://schemas.microsoft.com/office/drawing/2014/main" id="{CF5EE2F0-A66A-41E3-9611-C235603F6CC2}"/>
              </a:ext>
            </a:extLst>
          </p:cNvPr>
          <p:cNvPicPr>
            <a:picLocks noChangeAspect="1"/>
          </p:cNvPicPr>
          <p:nvPr/>
        </p:nvPicPr>
        <p:blipFill>
          <a:blip r:embed="rId7"/>
          <a:stretch>
            <a:fillRect/>
          </a:stretch>
        </p:blipFill>
        <p:spPr>
          <a:xfrm>
            <a:off x="5087010" y="4543938"/>
            <a:ext cx="3198862" cy="639772"/>
          </a:xfrm>
          <a:prstGeom prst="rect">
            <a:avLst/>
          </a:prstGeom>
          <a:ln>
            <a:solidFill>
              <a:schemeClr val="tx1"/>
            </a:solidFill>
          </a:ln>
        </p:spPr>
      </p:pic>
    </p:spTree>
    <p:extLst>
      <p:ext uri="{BB962C8B-B14F-4D97-AF65-F5344CB8AC3E}">
        <p14:creationId xmlns:p14="http://schemas.microsoft.com/office/powerpoint/2010/main" val="2752987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78543" y="41567"/>
            <a:ext cx="11893061" cy="619614"/>
          </a:xfrm>
        </p:spPr>
        <p:txBody>
          <a:bodyPr>
            <a:normAutofit fontScale="90000"/>
          </a:bodyPr>
          <a:lstStyle/>
          <a:p>
            <a:r>
              <a:rPr lang="en-US" dirty="0"/>
              <a:t>Gaussian distribution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64473" y="576772"/>
            <a:ext cx="11878995" cy="6161653"/>
          </a:xfrm>
        </p:spPr>
        <p:txBody>
          <a:bodyPr>
            <a:normAutofit/>
          </a:bodyPr>
          <a:lstStyle/>
          <a:p>
            <a:r>
              <a:rPr lang="en-US" sz="2600" b="1" dirty="0"/>
              <a:t>Parameter estimation problem </a:t>
            </a:r>
            <a:r>
              <a:rPr lang="en-US" sz="2600" dirty="0"/>
              <a:t>is given a dataset</a:t>
            </a:r>
          </a:p>
          <a:p>
            <a:pPr marL="0" indent="0">
              <a:buNone/>
            </a:pPr>
            <a:r>
              <a:rPr lang="en-US" sz="2600" dirty="0"/>
              <a:t>We assume </a:t>
            </a:r>
            <a:r>
              <a:rPr lang="en-US" sz="2600" b="1" dirty="0"/>
              <a:t>some data generating</a:t>
            </a:r>
            <a:r>
              <a:rPr lang="en-US" sz="2600" dirty="0"/>
              <a:t> probability distribution and try to estimate the </a:t>
            </a:r>
            <a:r>
              <a:rPr lang="en-US" sz="2600" b="1" dirty="0"/>
              <a:t>parameters</a:t>
            </a:r>
            <a:r>
              <a:rPr lang="en-US" sz="2600" dirty="0"/>
              <a:t> of distribution by using </a:t>
            </a:r>
            <a:r>
              <a:rPr lang="en-US" sz="2600" b="1" dirty="0"/>
              <a:t>maximum likelihood estimation</a:t>
            </a:r>
          </a:p>
          <a:p>
            <a:r>
              <a:rPr lang="en-US" sz="2600" dirty="0"/>
              <a:t>For </a:t>
            </a:r>
            <a:r>
              <a:rPr lang="en-US" sz="2600" b="1" dirty="0"/>
              <a:t>Gaussian</a:t>
            </a:r>
            <a:r>
              <a:rPr lang="en-US" sz="2600" dirty="0"/>
              <a:t> distribution, </a:t>
            </a:r>
            <a:r>
              <a:rPr lang="en-US" sz="2600" b="1" dirty="0"/>
              <a:t>sample mean and sample variance </a:t>
            </a:r>
            <a:r>
              <a:rPr lang="en-US" sz="2600" dirty="0"/>
              <a:t>are </a:t>
            </a:r>
            <a:r>
              <a:rPr lang="en-US" sz="2600" b="1" dirty="0"/>
              <a:t>MLE</a:t>
            </a:r>
            <a:r>
              <a:rPr lang="en-US" sz="2600" dirty="0"/>
              <a:t> estimators</a:t>
            </a:r>
          </a:p>
          <a:p>
            <a:r>
              <a:rPr lang="en-US" sz="2600" dirty="0"/>
              <a:t>In practice, for sample variance unbiased estimator is the one with 1/(m-1), however, when </a:t>
            </a:r>
            <a:r>
              <a:rPr lang="en-US" sz="2600" b="1" dirty="0"/>
              <a:t>m is large</a:t>
            </a:r>
            <a:r>
              <a:rPr lang="en-US" sz="2600" dirty="0"/>
              <a:t>, it does not make </a:t>
            </a:r>
            <a:r>
              <a:rPr lang="en-US" sz="2600" b="1" dirty="0"/>
              <a:t>much difference </a:t>
            </a:r>
            <a:r>
              <a:rPr lang="en-US" sz="2600" dirty="0"/>
              <a:t>whether we use m or m-1</a:t>
            </a:r>
          </a:p>
        </p:txBody>
      </p:sp>
      <p:pic>
        <p:nvPicPr>
          <p:cNvPr id="4" name="Picture 3">
            <a:extLst>
              <a:ext uri="{FF2B5EF4-FFF2-40B4-BE49-F238E27FC236}">
                <a16:creationId xmlns:a16="http://schemas.microsoft.com/office/drawing/2014/main" id="{7DB4966B-4C11-4282-9F07-B815C7B14CB6}"/>
              </a:ext>
            </a:extLst>
          </p:cNvPr>
          <p:cNvPicPr>
            <a:picLocks noChangeAspect="1"/>
          </p:cNvPicPr>
          <p:nvPr/>
        </p:nvPicPr>
        <p:blipFill>
          <a:blip r:embed="rId2"/>
          <a:stretch>
            <a:fillRect/>
          </a:stretch>
        </p:blipFill>
        <p:spPr>
          <a:xfrm>
            <a:off x="5711483" y="3261952"/>
            <a:ext cx="6366218" cy="3511641"/>
          </a:xfrm>
          <a:prstGeom prst="rect">
            <a:avLst/>
          </a:prstGeom>
          <a:ln>
            <a:solidFill>
              <a:schemeClr val="tx1"/>
            </a:solidFill>
          </a:ln>
        </p:spPr>
      </p:pic>
      <p:pic>
        <p:nvPicPr>
          <p:cNvPr id="5" name="Picture 4">
            <a:extLst>
              <a:ext uri="{FF2B5EF4-FFF2-40B4-BE49-F238E27FC236}">
                <a16:creationId xmlns:a16="http://schemas.microsoft.com/office/drawing/2014/main" id="{3DC3D3ED-6F51-4C60-8B45-3387DA8BB224}"/>
              </a:ext>
            </a:extLst>
          </p:cNvPr>
          <p:cNvPicPr>
            <a:picLocks noChangeAspect="1"/>
          </p:cNvPicPr>
          <p:nvPr/>
        </p:nvPicPr>
        <p:blipFill>
          <a:blip r:embed="rId3"/>
          <a:stretch>
            <a:fillRect/>
          </a:stretch>
        </p:blipFill>
        <p:spPr>
          <a:xfrm>
            <a:off x="7468698" y="566077"/>
            <a:ext cx="3926374" cy="488999"/>
          </a:xfrm>
          <a:prstGeom prst="rect">
            <a:avLst/>
          </a:prstGeom>
          <a:ln>
            <a:solidFill>
              <a:schemeClr val="tx1"/>
            </a:solidFill>
          </a:ln>
        </p:spPr>
      </p:pic>
    </p:spTree>
    <p:extLst>
      <p:ext uri="{BB962C8B-B14F-4D97-AF65-F5344CB8AC3E}">
        <p14:creationId xmlns:p14="http://schemas.microsoft.com/office/powerpoint/2010/main" val="437625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Algorithm</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36337" y="689316"/>
            <a:ext cx="11878995" cy="6168683"/>
          </a:xfrm>
        </p:spPr>
        <p:txBody>
          <a:bodyPr>
            <a:normAutofit/>
          </a:bodyPr>
          <a:lstStyle/>
          <a:p>
            <a:r>
              <a:rPr lang="en-US" sz="2600" dirty="0"/>
              <a:t>In </a:t>
            </a:r>
            <a:r>
              <a:rPr lang="en-US" sz="2600" b="1" dirty="0"/>
              <a:t>density estimation</a:t>
            </a:r>
            <a:r>
              <a:rPr lang="en-US" sz="2600" dirty="0"/>
              <a:t>, given a training set                            where each example</a:t>
            </a:r>
          </a:p>
          <a:p>
            <a:r>
              <a:rPr lang="en-US" sz="2600" dirty="0"/>
              <a:t>We calculate p(x) (joint distribution) of features </a:t>
            </a:r>
          </a:p>
          <a:p>
            <a:endParaRPr lang="en-US" sz="2600" b="1" dirty="0"/>
          </a:p>
          <a:p>
            <a:r>
              <a:rPr lang="en-US" sz="2600" b="1" dirty="0"/>
              <a:t>Anomaly detection algorithm</a:t>
            </a:r>
          </a:p>
          <a:p>
            <a:pPr marL="514350" indent="-514350">
              <a:buFont typeface="+mj-lt"/>
              <a:buAutoNum type="arabicPeriod"/>
            </a:pPr>
            <a:r>
              <a:rPr lang="en-US" sz="2600" dirty="0"/>
              <a:t>Choose </a:t>
            </a:r>
            <a:r>
              <a:rPr lang="en-US" sz="2600" b="1" dirty="0"/>
              <a:t>feature</a:t>
            </a:r>
            <a:r>
              <a:rPr lang="en-US" sz="2600" dirty="0"/>
              <a:t> xi that you think might be indicative of </a:t>
            </a:r>
            <a:r>
              <a:rPr lang="en-US" sz="2600" dirty="0" err="1"/>
              <a:t>anom</a:t>
            </a:r>
            <a:r>
              <a:rPr lang="en-US" sz="2600" dirty="0"/>
              <a:t> examples</a:t>
            </a:r>
          </a:p>
          <a:p>
            <a:pPr marL="514350" indent="-514350">
              <a:buFont typeface="+mj-lt"/>
              <a:buAutoNum type="arabicPeriod"/>
            </a:pPr>
            <a:r>
              <a:rPr lang="en-US" sz="2600" b="1" dirty="0"/>
              <a:t>Fit parameters</a:t>
            </a:r>
          </a:p>
          <a:p>
            <a:pPr marL="514350" indent="-514350">
              <a:buFont typeface="+mj-lt"/>
              <a:buAutoNum type="arabicPeriod"/>
            </a:pPr>
            <a:r>
              <a:rPr lang="en-US" sz="2600" dirty="0"/>
              <a:t>Given a </a:t>
            </a:r>
            <a:r>
              <a:rPr lang="en-US" sz="2600" b="1" dirty="0"/>
              <a:t>new example </a:t>
            </a:r>
            <a:r>
              <a:rPr lang="en-US" sz="2600" dirty="0"/>
              <a:t>x, compute </a:t>
            </a:r>
            <a:r>
              <a:rPr lang="en-US" sz="2600" b="1" dirty="0"/>
              <a:t>p(x) </a:t>
            </a:r>
            <a:r>
              <a:rPr lang="en-US" sz="2600" dirty="0"/>
              <a:t>(probability of observing x)</a:t>
            </a:r>
          </a:p>
          <a:p>
            <a:pPr marL="514350" indent="-514350">
              <a:buFont typeface="+mj-lt"/>
              <a:buAutoNum type="arabicPeriod"/>
            </a:pPr>
            <a:r>
              <a:rPr lang="en-US" sz="2600" dirty="0"/>
              <a:t>It is anomaly if</a:t>
            </a:r>
          </a:p>
          <a:p>
            <a:pPr marL="514350" indent="-514350">
              <a:buFont typeface="+mj-lt"/>
              <a:buAutoNum type="arabicPeriod"/>
            </a:pPr>
            <a:endParaRPr lang="en-US" sz="2600" dirty="0"/>
          </a:p>
        </p:txBody>
      </p:sp>
      <p:pic>
        <p:nvPicPr>
          <p:cNvPr id="6" name="Picture 5">
            <a:extLst>
              <a:ext uri="{FF2B5EF4-FFF2-40B4-BE49-F238E27FC236}">
                <a16:creationId xmlns:a16="http://schemas.microsoft.com/office/drawing/2014/main" id="{79179623-EF50-42BA-BDC5-00BA1706430A}"/>
              </a:ext>
            </a:extLst>
          </p:cNvPr>
          <p:cNvPicPr>
            <a:picLocks noChangeAspect="1"/>
          </p:cNvPicPr>
          <p:nvPr/>
        </p:nvPicPr>
        <p:blipFill>
          <a:blip r:embed="rId2"/>
          <a:stretch>
            <a:fillRect/>
          </a:stretch>
        </p:blipFill>
        <p:spPr>
          <a:xfrm>
            <a:off x="6065960" y="607842"/>
            <a:ext cx="1884336" cy="489438"/>
          </a:xfrm>
          <a:prstGeom prst="rect">
            <a:avLst/>
          </a:prstGeom>
          <a:ln>
            <a:solidFill>
              <a:schemeClr val="tx1"/>
            </a:solidFill>
          </a:ln>
        </p:spPr>
      </p:pic>
      <p:pic>
        <p:nvPicPr>
          <p:cNvPr id="7" name="Picture 6">
            <a:extLst>
              <a:ext uri="{FF2B5EF4-FFF2-40B4-BE49-F238E27FC236}">
                <a16:creationId xmlns:a16="http://schemas.microsoft.com/office/drawing/2014/main" id="{253F2522-9BD8-4440-8EBE-D58E7B1687D5}"/>
              </a:ext>
            </a:extLst>
          </p:cNvPr>
          <p:cNvPicPr>
            <a:picLocks noChangeAspect="1"/>
          </p:cNvPicPr>
          <p:nvPr/>
        </p:nvPicPr>
        <p:blipFill>
          <a:blip r:embed="rId3"/>
          <a:stretch>
            <a:fillRect/>
          </a:stretch>
        </p:blipFill>
        <p:spPr>
          <a:xfrm>
            <a:off x="10873960" y="646380"/>
            <a:ext cx="935282" cy="352425"/>
          </a:xfrm>
          <a:prstGeom prst="rect">
            <a:avLst/>
          </a:prstGeom>
          <a:ln>
            <a:solidFill>
              <a:schemeClr val="tx1"/>
            </a:solidFill>
          </a:ln>
        </p:spPr>
      </p:pic>
      <p:pic>
        <p:nvPicPr>
          <p:cNvPr id="8" name="Picture 7">
            <a:extLst>
              <a:ext uri="{FF2B5EF4-FFF2-40B4-BE49-F238E27FC236}">
                <a16:creationId xmlns:a16="http://schemas.microsoft.com/office/drawing/2014/main" id="{6D3E6A5A-2803-4EFB-8D01-AAF28EEF8F6F}"/>
              </a:ext>
            </a:extLst>
          </p:cNvPr>
          <p:cNvPicPr>
            <a:picLocks noChangeAspect="1"/>
          </p:cNvPicPr>
          <p:nvPr/>
        </p:nvPicPr>
        <p:blipFill>
          <a:blip r:embed="rId4"/>
          <a:stretch>
            <a:fillRect/>
          </a:stretch>
        </p:blipFill>
        <p:spPr>
          <a:xfrm>
            <a:off x="1025623" y="1554039"/>
            <a:ext cx="6936692" cy="706757"/>
          </a:xfrm>
          <a:prstGeom prst="rect">
            <a:avLst/>
          </a:prstGeom>
        </p:spPr>
      </p:pic>
      <p:pic>
        <p:nvPicPr>
          <p:cNvPr id="9" name="Picture 8">
            <a:extLst>
              <a:ext uri="{FF2B5EF4-FFF2-40B4-BE49-F238E27FC236}">
                <a16:creationId xmlns:a16="http://schemas.microsoft.com/office/drawing/2014/main" id="{1F95CB12-EC77-492B-B5FE-33B2E02AC9EA}"/>
              </a:ext>
            </a:extLst>
          </p:cNvPr>
          <p:cNvPicPr>
            <a:picLocks noChangeAspect="1"/>
          </p:cNvPicPr>
          <p:nvPr/>
        </p:nvPicPr>
        <p:blipFill>
          <a:blip r:embed="rId5"/>
          <a:stretch>
            <a:fillRect/>
          </a:stretch>
        </p:blipFill>
        <p:spPr>
          <a:xfrm>
            <a:off x="169324" y="1620491"/>
            <a:ext cx="759143" cy="572687"/>
          </a:xfrm>
          <a:prstGeom prst="rect">
            <a:avLst/>
          </a:prstGeom>
        </p:spPr>
      </p:pic>
      <p:pic>
        <p:nvPicPr>
          <p:cNvPr id="10" name="Picture 9">
            <a:extLst>
              <a:ext uri="{FF2B5EF4-FFF2-40B4-BE49-F238E27FC236}">
                <a16:creationId xmlns:a16="http://schemas.microsoft.com/office/drawing/2014/main" id="{627F55E6-EE54-4982-8505-62396DD85763}"/>
              </a:ext>
            </a:extLst>
          </p:cNvPr>
          <p:cNvPicPr>
            <a:picLocks noChangeAspect="1"/>
          </p:cNvPicPr>
          <p:nvPr/>
        </p:nvPicPr>
        <p:blipFill>
          <a:blip r:embed="rId6"/>
          <a:stretch>
            <a:fillRect/>
          </a:stretch>
        </p:blipFill>
        <p:spPr>
          <a:xfrm>
            <a:off x="8289899" y="1501870"/>
            <a:ext cx="2542223" cy="784168"/>
          </a:xfrm>
          <a:prstGeom prst="rect">
            <a:avLst/>
          </a:prstGeom>
        </p:spPr>
      </p:pic>
      <p:pic>
        <p:nvPicPr>
          <p:cNvPr id="11" name="Picture 10">
            <a:extLst>
              <a:ext uri="{FF2B5EF4-FFF2-40B4-BE49-F238E27FC236}">
                <a16:creationId xmlns:a16="http://schemas.microsoft.com/office/drawing/2014/main" id="{BF948E18-9497-4504-B448-A72886ABD536}"/>
              </a:ext>
            </a:extLst>
          </p:cNvPr>
          <p:cNvPicPr>
            <a:picLocks noChangeAspect="1"/>
          </p:cNvPicPr>
          <p:nvPr/>
        </p:nvPicPr>
        <p:blipFill>
          <a:blip r:embed="rId7"/>
          <a:stretch>
            <a:fillRect/>
          </a:stretch>
        </p:blipFill>
        <p:spPr>
          <a:xfrm>
            <a:off x="10158882" y="2154774"/>
            <a:ext cx="2019049" cy="1334014"/>
          </a:xfrm>
          <a:prstGeom prst="rect">
            <a:avLst/>
          </a:prstGeom>
          <a:ln>
            <a:solidFill>
              <a:schemeClr val="tx1"/>
            </a:solidFill>
          </a:ln>
        </p:spPr>
      </p:pic>
      <p:pic>
        <p:nvPicPr>
          <p:cNvPr id="13" name="Picture 12">
            <a:extLst>
              <a:ext uri="{FF2B5EF4-FFF2-40B4-BE49-F238E27FC236}">
                <a16:creationId xmlns:a16="http://schemas.microsoft.com/office/drawing/2014/main" id="{F0E27305-8692-4366-962A-8137A3C667D7}"/>
              </a:ext>
            </a:extLst>
          </p:cNvPr>
          <p:cNvPicPr>
            <a:picLocks noChangeAspect="1"/>
          </p:cNvPicPr>
          <p:nvPr/>
        </p:nvPicPr>
        <p:blipFill>
          <a:blip r:embed="rId8"/>
          <a:stretch>
            <a:fillRect/>
          </a:stretch>
        </p:blipFill>
        <p:spPr>
          <a:xfrm>
            <a:off x="2822551" y="3084854"/>
            <a:ext cx="2850440" cy="361731"/>
          </a:xfrm>
          <a:prstGeom prst="rect">
            <a:avLst/>
          </a:prstGeom>
          <a:ln>
            <a:solidFill>
              <a:schemeClr val="tx1"/>
            </a:solidFill>
          </a:ln>
        </p:spPr>
      </p:pic>
      <p:pic>
        <p:nvPicPr>
          <p:cNvPr id="14" name="Picture 13">
            <a:extLst>
              <a:ext uri="{FF2B5EF4-FFF2-40B4-BE49-F238E27FC236}">
                <a16:creationId xmlns:a16="http://schemas.microsoft.com/office/drawing/2014/main" id="{1E739847-68FB-4817-91E7-C0AF2AAC7BEB}"/>
              </a:ext>
            </a:extLst>
          </p:cNvPr>
          <p:cNvPicPr>
            <a:picLocks noChangeAspect="1"/>
          </p:cNvPicPr>
          <p:nvPr/>
        </p:nvPicPr>
        <p:blipFill>
          <a:blip r:embed="rId9"/>
          <a:stretch>
            <a:fillRect/>
          </a:stretch>
        </p:blipFill>
        <p:spPr>
          <a:xfrm>
            <a:off x="5870772" y="3002792"/>
            <a:ext cx="1472565" cy="645663"/>
          </a:xfrm>
          <a:prstGeom prst="rect">
            <a:avLst/>
          </a:prstGeom>
          <a:ln>
            <a:solidFill>
              <a:schemeClr val="tx1"/>
            </a:solidFill>
          </a:ln>
        </p:spPr>
      </p:pic>
      <p:pic>
        <p:nvPicPr>
          <p:cNvPr id="15" name="Picture 14">
            <a:extLst>
              <a:ext uri="{FF2B5EF4-FFF2-40B4-BE49-F238E27FC236}">
                <a16:creationId xmlns:a16="http://schemas.microsoft.com/office/drawing/2014/main" id="{B2146E78-7503-4227-9888-489971EC5BC3}"/>
              </a:ext>
            </a:extLst>
          </p:cNvPr>
          <p:cNvPicPr>
            <a:picLocks noChangeAspect="1"/>
          </p:cNvPicPr>
          <p:nvPr/>
        </p:nvPicPr>
        <p:blipFill>
          <a:blip r:embed="rId10"/>
          <a:stretch>
            <a:fillRect/>
          </a:stretch>
        </p:blipFill>
        <p:spPr>
          <a:xfrm>
            <a:off x="7540652" y="3007774"/>
            <a:ext cx="2222329" cy="629858"/>
          </a:xfrm>
          <a:prstGeom prst="rect">
            <a:avLst/>
          </a:prstGeom>
          <a:ln>
            <a:solidFill>
              <a:schemeClr val="tx1"/>
            </a:solidFill>
          </a:ln>
        </p:spPr>
      </p:pic>
      <p:pic>
        <p:nvPicPr>
          <p:cNvPr id="16" name="Picture 15">
            <a:extLst>
              <a:ext uri="{FF2B5EF4-FFF2-40B4-BE49-F238E27FC236}">
                <a16:creationId xmlns:a16="http://schemas.microsoft.com/office/drawing/2014/main" id="{6330BFC3-456E-434D-8EBA-AD96CCADC69B}"/>
              </a:ext>
            </a:extLst>
          </p:cNvPr>
          <p:cNvPicPr>
            <a:picLocks noChangeAspect="1"/>
          </p:cNvPicPr>
          <p:nvPr/>
        </p:nvPicPr>
        <p:blipFill>
          <a:blip r:embed="rId11"/>
          <a:stretch>
            <a:fillRect/>
          </a:stretch>
        </p:blipFill>
        <p:spPr>
          <a:xfrm>
            <a:off x="6163482" y="3987531"/>
            <a:ext cx="5903336" cy="795485"/>
          </a:xfrm>
          <a:prstGeom prst="rect">
            <a:avLst/>
          </a:prstGeom>
          <a:ln>
            <a:solidFill>
              <a:schemeClr val="tx1"/>
            </a:solidFill>
          </a:ln>
        </p:spPr>
      </p:pic>
      <p:pic>
        <p:nvPicPr>
          <p:cNvPr id="17" name="Picture 16">
            <a:extLst>
              <a:ext uri="{FF2B5EF4-FFF2-40B4-BE49-F238E27FC236}">
                <a16:creationId xmlns:a16="http://schemas.microsoft.com/office/drawing/2014/main" id="{A75257B1-EBDF-41C2-A514-EBC9D4ABDBFE}"/>
              </a:ext>
            </a:extLst>
          </p:cNvPr>
          <p:cNvPicPr>
            <a:picLocks noChangeAspect="1"/>
          </p:cNvPicPr>
          <p:nvPr/>
        </p:nvPicPr>
        <p:blipFill>
          <a:blip r:embed="rId12"/>
          <a:stretch>
            <a:fillRect/>
          </a:stretch>
        </p:blipFill>
        <p:spPr>
          <a:xfrm>
            <a:off x="2790019" y="4045340"/>
            <a:ext cx="3257625" cy="456321"/>
          </a:xfrm>
          <a:prstGeom prst="rect">
            <a:avLst/>
          </a:prstGeom>
          <a:ln>
            <a:solidFill>
              <a:schemeClr val="tx1"/>
            </a:solidFill>
          </a:ln>
        </p:spPr>
      </p:pic>
    </p:spTree>
    <p:extLst>
      <p:ext uri="{BB962C8B-B14F-4D97-AF65-F5344CB8AC3E}">
        <p14:creationId xmlns:p14="http://schemas.microsoft.com/office/powerpoint/2010/main" val="402167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Developing and evaluating an anomaly detection system</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703383"/>
            <a:ext cx="11878995" cy="6006906"/>
          </a:xfrm>
        </p:spPr>
        <p:txBody>
          <a:bodyPr>
            <a:normAutofit lnSpcReduction="10000"/>
          </a:bodyPr>
          <a:lstStyle/>
          <a:p>
            <a:pPr marL="0" indent="0">
              <a:buNone/>
            </a:pPr>
            <a:r>
              <a:rPr lang="en-US" sz="2600" b="1" dirty="0"/>
              <a:t>The importance of a real-number evaluation</a:t>
            </a:r>
          </a:p>
          <a:p>
            <a:r>
              <a:rPr lang="en-US" sz="2600" dirty="0"/>
              <a:t>When </a:t>
            </a:r>
            <a:r>
              <a:rPr lang="en-US" sz="2600" b="1" dirty="0"/>
              <a:t>developing</a:t>
            </a:r>
            <a:r>
              <a:rPr lang="en-US" sz="2600" dirty="0"/>
              <a:t> a learning algorithm (choosing features, </a:t>
            </a:r>
            <a:r>
              <a:rPr lang="en-US" sz="2600" dirty="0" err="1"/>
              <a:t>etc</a:t>
            </a:r>
            <a:r>
              <a:rPr lang="en-US" sz="2600" dirty="0"/>
              <a:t>) making decisions is much </a:t>
            </a:r>
            <a:r>
              <a:rPr lang="en-US" sz="2600" b="1" dirty="0"/>
              <a:t>easier</a:t>
            </a:r>
            <a:r>
              <a:rPr lang="en-US" sz="2600" dirty="0"/>
              <a:t> if we have a way of </a:t>
            </a:r>
            <a:r>
              <a:rPr lang="en-US" sz="2600" b="1" dirty="0"/>
              <a:t>evaluating our algorithm</a:t>
            </a:r>
          </a:p>
          <a:p>
            <a:r>
              <a:rPr lang="en-US" sz="2600" dirty="0"/>
              <a:t>Assume we have some </a:t>
            </a:r>
            <a:r>
              <a:rPr lang="en-US" sz="2600" b="1" dirty="0"/>
              <a:t>labeled data </a:t>
            </a:r>
            <a:r>
              <a:rPr lang="en-US" sz="2600" dirty="0"/>
              <a:t>of anomalous and non-anomalous examples (y=0 normal, y=1 – anomalous)</a:t>
            </a:r>
          </a:p>
          <a:p>
            <a:r>
              <a:rPr lang="en-US" sz="2600" dirty="0"/>
              <a:t>Training set                                  (assume normal examples/ not anomalous)</a:t>
            </a:r>
          </a:p>
          <a:p>
            <a:r>
              <a:rPr lang="en-US" sz="2600" dirty="0"/>
              <a:t>Also, we have cross validation and test set                                              also with y=1 (an)</a:t>
            </a:r>
          </a:p>
          <a:p>
            <a:endParaRPr lang="en-US" sz="2600" dirty="0"/>
          </a:p>
          <a:p>
            <a:r>
              <a:rPr lang="en-US" dirty="0"/>
              <a:t>Specific example: say we have 10 000 normal engines and 20 flawed (anomalous)</a:t>
            </a:r>
          </a:p>
          <a:p>
            <a:r>
              <a:rPr lang="en-US" dirty="0"/>
              <a:t>Then we can split as: </a:t>
            </a:r>
            <a:r>
              <a:rPr lang="en-US" b="1" dirty="0"/>
              <a:t>training</a:t>
            </a:r>
            <a:r>
              <a:rPr lang="en-US" dirty="0"/>
              <a:t> 6000 good; </a:t>
            </a:r>
            <a:r>
              <a:rPr lang="en-US" b="1" dirty="0"/>
              <a:t>CV</a:t>
            </a:r>
            <a:r>
              <a:rPr lang="en-US" dirty="0"/>
              <a:t>: 2000 good (y=0), 10 bad (y=1), </a:t>
            </a:r>
            <a:r>
              <a:rPr lang="en-US" b="1" dirty="0"/>
              <a:t>test</a:t>
            </a:r>
            <a:r>
              <a:rPr lang="en-US" dirty="0"/>
              <a:t> 2000 good engines, 10 bad</a:t>
            </a:r>
          </a:p>
          <a:p>
            <a:r>
              <a:rPr lang="en-US" dirty="0"/>
              <a:t>We then use train set to fit parameters                                  to construct model</a:t>
            </a:r>
          </a:p>
          <a:p>
            <a:pPr marL="0" indent="0">
              <a:buNone/>
            </a:pPr>
            <a:r>
              <a:rPr lang="en-US" sz="2600" dirty="0"/>
              <a:t> </a:t>
            </a:r>
          </a:p>
        </p:txBody>
      </p:sp>
      <p:pic>
        <p:nvPicPr>
          <p:cNvPr id="5" name="Picture 4">
            <a:extLst>
              <a:ext uri="{FF2B5EF4-FFF2-40B4-BE49-F238E27FC236}">
                <a16:creationId xmlns:a16="http://schemas.microsoft.com/office/drawing/2014/main" id="{A2897FF4-2FB2-4BA6-B8A7-D4BC0BC6A8E8}"/>
              </a:ext>
            </a:extLst>
          </p:cNvPr>
          <p:cNvPicPr>
            <a:picLocks noChangeAspect="1"/>
          </p:cNvPicPr>
          <p:nvPr/>
        </p:nvPicPr>
        <p:blipFill>
          <a:blip r:embed="rId2"/>
          <a:stretch>
            <a:fillRect/>
          </a:stretch>
        </p:blipFill>
        <p:spPr>
          <a:xfrm>
            <a:off x="2309009" y="2681214"/>
            <a:ext cx="1977652" cy="357407"/>
          </a:xfrm>
          <a:prstGeom prst="rect">
            <a:avLst/>
          </a:prstGeom>
          <a:ln>
            <a:solidFill>
              <a:schemeClr val="tx1"/>
            </a:solidFill>
          </a:ln>
        </p:spPr>
      </p:pic>
      <p:pic>
        <p:nvPicPr>
          <p:cNvPr id="6" name="Picture 5">
            <a:extLst>
              <a:ext uri="{FF2B5EF4-FFF2-40B4-BE49-F238E27FC236}">
                <a16:creationId xmlns:a16="http://schemas.microsoft.com/office/drawing/2014/main" id="{4526DD46-181D-4C55-9880-AE734CF2E120}"/>
              </a:ext>
            </a:extLst>
          </p:cNvPr>
          <p:cNvPicPr>
            <a:picLocks noChangeAspect="1"/>
          </p:cNvPicPr>
          <p:nvPr/>
        </p:nvPicPr>
        <p:blipFill>
          <a:blip r:embed="rId3"/>
          <a:stretch>
            <a:fillRect/>
          </a:stretch>
        </p:blipFill>
        <p:spPr>
          <a:xfrm>
            <a:off x="6147215" y="3056279"/>
            <a:ext cx="3286125" cy="390306"/>
          </a:xfrm>
          <a:prstGeom prst="rect">
            <a:avLst/>
          </a:prstGeom>
          <a:ln>
            <a:solidFill>
              <a:schemeClr val="tx1"/>
            </a:solidFill>
          </a:ln>
        </p:spPr>
      </p:pic>
      <p:pic>
        <p:nvPicPr>
          <p:cNvPr id="7" name="Picture 6">
            <a:extLst>
              <a:ext uri="{FF2B5EF4-FFF2-40B4-BE49-F238E27FC236}">
                <a16:creationId xmlns:a16="http://schemas.microsoft.com/office/drawing/2014/main" id="{BB37BAF8-0624-40B0-8235-A378A362EEB5}"/>
              </a:ext>
            </a:extLst>
          </p:cNvPr>
          <p:cNvPicPr>
            <a:picLocks noChangeAspect="1"/>
          </p:cNvPicPr>
          <p:nvPr/>
        </p:nvPicPr>
        <p:blipFill>
          <a:blip r:embed="rId4"/>
          <a:stretch>
            <a:fillRect/>
          </a:stretch>
        </p:blipFill>
        <p:spPr>
          <a:xfrm>
            <a:off x="6215355" y="3586090"/>
            <a:ext cx="3208857" cy="352864"/>
          </a:xfrm>
          <a:prstGeom prst="rect">
            <a:avLst/>
          </a:prstGeom>
          <a:ln>
            <a:solidFill>
              <a:schemeClr val="tx1"/>
            </a:solidFill>
          </a:ln>
        </p:spPr>
      </p:pic>
      <p:pic>
        <p:nvPicPr>
          <p:cNvPr id="9" name="Picture 8">
            <a:extLst>
              <a:ext uri="{FF2B5EF4-FFF2-40B4-BE49-F238E27FC236}">
                <a16:creationId xmlns:a16="http://schemas.microsoft.com/office/drawing/2014/main" id="{662D60A3-E340-44FE-A5F5-A5837517A232}"/>
              </a:ext>
            </a:extLst>
          </p:cNvPr>
          <p:cNvPicPr>
            <a:picLocks noChangeAspect="1"/>
          </p:cNvPicPr>
          <p:nvPr/>
        </p:nvPicPr>
        <p:blipFill>
          <a:blip r:embed="rId5"/>
          <a:stretch>
            <a:fillRect/>
          </a:stretch>
        </p:blipFill>
        <p:spPr>
          <a:xfrm>
            <a:off x="6314195" y="5612057"/>
            <a:ext cx="2267097" cy="416113"/>
          </a:xfrm>
          <a:prstGeom prst="rect">
            <a:avLst/>
          </a:prstGeom>
          <a:ln>
            <a:solidFill>
              <a:schemeClr val="tx1"/>
            </a:solidFill>
          </a:ln>
        </p:spPr>
      </p:pic>
      <p:pic>
        <p:nvPicPr>
          <p:cNvPr id="11" name="Picture 10">
            <a:extLst>
              <a:ext uri="{FF2B5EF4-FFF2-40B4-BE49-F238E27FC236}">
                <a16:creationId xmlns:a16="http://schemas.microsoft.com/office/drawing/2014/main" id="{DA0BA1D8-A6E9-4943-9CD1-1B07DB3F3A12}"/>
              </a:ext>
            </a:extLst>
          </p:cNvPr>
          <p:cNvPicPr>
            <a:picLocks noChangeAspect="1"/>
          </p:cNvPicPr>
          <p:nvPr/>
        </p:nvPicPr>
        <p:blipFill>
          <a:blip r:embed="rId6"/>
          <a:stretch>
            <a:fillRect/>
          </a:stretch>
        </p:blipFill>
        <p:spPr>
          <a:xfrm>
            <a:off x="8496300" y="6057239"/>
            <a:ext cx="2940733" cy="367592"/>
          </a:xfrm>
          <a:prstGeom prst="rect">
            <a:avLst/>
          </a:prstGeom>
          <a:ln>
            <a:solidFill>
              <a:schemeClr val="tx1"/>
            </a:solidFill>
          </a:ln>
        </p:spPr>
      </p:pic>
    </p:spTree>
    <p:extLst>
      <p:ext uri="{BB962C8B-B14F-4D97-AF65-F5344CB8AC3E}">
        <p14:creationId xmlns:p14="http://schemas.microsoft.com/office/powerpoint/2010/main" val="207313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Algorithm evaluation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20745" y="689315"/>
            <a:ext cx="11878995" cy="6006907"/>
          </a:xfrm>
        </p:spPr>
        <p:txBody>
          <a:bodyPr/>
          <a:lstStyle/>
          <a:p>
            <a:r>
              <a:rPr lang="en-US" dirty="0"/>
              <a:t>Fit a </a:t>
            </a:r>
            <a:r>
              <a:rPr lang="en-US" b="1" dirty="0"/>
              <a:t>model p(x)</a:t>
            </a:r>
            <a:r>
              <a:rPr lang="en-US" dirty="0"/>
              <a:t> on training set x(1), x(m) (like these are </a:t>
            </a:r>
            <a:r>
              <a:rPr lang="en-US" b="1" dirty="0"/>
              <a:t>normal</a:t>
            </a:r>
            <a:r>
              <a:rPr lang="en-US" dirty="0"/>
              <a:t> examples)</a:t>
            </a:r>
          </a:p>
          <a:p>
            <a:r>
              <a:rPr lang="en-US" dirty="0"/>
              <a:t>On a </a:t>
            </a:r>
            <a:r>
              <a:rPr lang="en-US" b="1" dirty="0"/>
              <a:t>cross validation</a:t>
            </a:r>
            <a:r>
              <a:rPr lang="en-US" dirty="0"/>
              <a:t>/test example x, predict</a:t>
            </a:r>
          </a:p>
          <a:p>
            <a:r>
              <a:rPr lang="en-US" dirty="0"/>
              <a:t> As the data will be </a:t>
            </a:r>
            <a:r>
              <a:rPr lang="en-US" b="1" dirty="0"/>
              <a:t>skewed</a:t>
            </a:r>
            <a:r>
              <a:rPr lang="en-US" dirty="0"/>
              <a:t> better evaluation metrics are 1) true/false positives 2) true/false negatives 3) precision/recall 4) </a:t>
            </a:r>
            <a:r>
              <a:rPr lang="en-US" b="1" dirty="0"/>
              <a:t>F1 score</a:t>
            </a:r>
          </a:p>
          <a:p>
            <a:r>
              <a:rPr lang="en-US" sz="2600" dirty="0"/>
              <a:t>We can use </a:t>
            </a:r>
            <a:r>
              <a:rPr lang="en-US" sz="2600" b="1" dirty="0"/>
              <a:t>cross validation set </a:t>
            </a:r>
            <a:r>
              <a:rPr lang="en-US" sz="2600" dirty="0"/>
              <a:t>1) to </a:t>
            </a:r>
            <a:r>
              <a:rPr lang="en-US" sz="2600" b="1" dirty="0"/>
              <a:t>tune parameter epsilon</a:t>
            </a:r>
            <a:r>
              <a:rPr lang="en-US" sz="2600" dirty="0"/>
              <a:t>, that is </a:t>
            </a:r>
            <a:r>
              <a:rPr lang="en-US" sz="2600" b="1" dirty="0"/>
              <a:t>adjust it</a:t>
            </a:r>
            <a:r>
              <a:rPr lang="en-US" sz="2600" dirty="0"/>
              <a:t>, based on </a:t>
            </a:r>
            <a:r>
              <a:rPr lang="en-US" sz="2600" b="1" dirty="0"/>
              <a:t>F1 score</a:t>
            </a:r>
            <a:r>
              <a:rPr lang="en-US" sz="2600" dirty="0"/>
              <a:t>, 2) choose </a:t>
            </a:r>
            <a:r>
              <a:rPr lang="en-US" sz="2600" b="1" dirty="0"/>
              <a:t>what features to include </a:t>
            </a:r>
            <a:r>
              <a:rPr lang="en-US" sz="2600" dirty="0"/>
              <a:t>and then report the </a:t>
            </a:r>
            <a:r>
              <a:rPr lang="en-US" sz="2600" b="1" dirty="0"/>
              <a:t>final performance values</a:t>
            </a:r>
            <a:r>
              <a:rPr lang="en-US" sz="2600" dirty="0"/>
              <a:t> based on test set</a:t>
            </a:r>
          </a:p>
          <a:p>
            <a:r>
              <a:rPr lang="en-US" sz="2600" dirty="0"/>
              <a:t>So, having 1 number evaluation metric enables </a:t>
            </a:r>
            <a:r>
              <a:rPr lang="en-US" sz="2600" b="1" dirty="0"/>
              <a:t>fast decision making</a:t>
            </a:r>
          </a:p>
        </p:txBody>
      </p:sp>
      <p:pic>
        <p:nvPicPr>
          <p:cNvPr id="7" name="Picture 6">
            <a:extLst>
              <a:ext uri="{FF2B5EF4-FFF2-40B4-BE49-F238E27FC236}">
                <a16:creationId xmlns:a16="http://schemas.microsoft.com/office/drawing/2014/main" id="{F9869257-D7D6-46A8-A4CD-5A5BCFC1EE35}"/>
              </a:ext>
            </a:extLst>
          </p:cNvPr>
          <p:cNvPicPr>
            <a:picLocks noChangeAspect="1"/>
          </p:cNvPicPr>
          <p:nvPr/>
        </p:nvPicPr>
        <p:blipFill>
          <a:blip r:embed="rId2"/>
          <a:stretch>
            <a:fillRect/>
          </a:stretch>
        </p:blipFill>
        <p:spPr>
          <a:xfrm>
            <a:off x="6996186" y="1061230"/>
            <a:ext cx="3850005" cy="717392"/>
          </a:xfrm>
          <a:prstGeom prst="rect">
            <a:avLst/>
          </a:prstGeom>
          <a:ln>
            <a:solidFill>
              <a:schemeClr val="tx1"/>
            </a:solidFill>
          </a:ln>
        </p:spPr>
      </p:pic>
    </p:spTree>
    <p:extLst>
      <p:ext uri="{BB962C8B-B14F-4D97-AF65-F5344CB8AC3E}">
        <p14:creationId xmlns:p14="http://schemas.microsoft.com/office/powerpoint/2010/main" val="346427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06679" y="27499"/>
            <a:ext cx="11893061" cy="619614"/>
          </a:xfrm>
        </p:spPr>
        <p:txBody>
          <a:bodyPr>
            <a:normAutofit fontScale="90000"/>
          </a:bodyPr>
          <a:lstStyle/>
          <a:p>
            <a:r>
              <a:rPr lang="en-US" dirty="0"/>
              <a:t>Anomaly detection vs supervised learning</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64473" y="590841"/>
            <a:ext cx="11963404" cy="6035040"/>
          </a:xfrm>
        </p:spPr>
        <p:txBody>
          <a:bodyPr>
            <a:normAutofit/>
          </a:bodyPr>
          <a:lstStyle/>
          <a:p>
            <a:r>
              <a:rPr lang="en-US" sz="2500" dirty="0"/>
              <a:t>We discussed previously that, </a:t>
            </a:r>
            <a:r>
              <a:rPr lang="en-US" sz="2500" b="1" dirty="0"/>
              <a:t>labeled examples </a:t>
            </a:r>
            <a:r>
              <a:rPr lang="en-US" sz="2500" dirty="0"/>
              <a:t>were used to </a:t>
            </a:r>
            <a:r>
              <a:rPr lang="en-US" sz="2500" b="1" dirty="0"/>
              <a:t>fit the model </a:t>
            </a:r>
            <a:r>
              <a:rPr lang="en-US" sz="2500" dirty="0"/>
              <a:t>and then </a:t>
            </a:r>
            <a:r>
              <a:rPr lang="en-US" sz="2500" b="1" dirty="0"/>
              <a:t>evaluate the performance</a:t>
            </a:r>
            <a:r>
              <a:rPr lang="en-US" sz="2500" dirty="0"/>
              <a:t>, so question arises whether we can use </a:t>
            </a:r>
            <a:r>
              <a:rPr lang="en-US" sz="2500" b="1" dirty="0"/>
              <a:t>supervised</a:t>
            </a:r>
            <a:r>
              <a:rPr lang="en-US" sz="2500" dirty="0"/>
              <a:t> </a:t>
            </a:r>
            <a:r>
              <a:rPr lang="en-US" sz="2500" b="1" dirty="0"/>
              <a:t>classification</a:t>
            </a:r>
            <a:r>
              <a:rPr lang="en-US" sz="2500" dirty="0"/>
              <a:t> algos such as </a:t>
            </a:r>
            <a:r>
              <a:rPr lang="en-US" sz="2500" b="1" dirty="0"/>
              <a:t>logistic regression and neural nets</a:t>
            </a:r>
          </a:p>
          <a:p>
            <a:r>
              <a:rPr lang="en-US" sz="2500" dirty="0"/>
              <a:t>We will discuss in which settings it is better to use </a:t>
            </a:r>
            <a:r>
              <a:rPr lang="en-US" sz="2500" b="1" dirty="0"/>
              <a:t>anomaly det vs supervised algos</a:t>
            </a:r>
          </a:p>
          <a:p>
            <a:r>
              <a:rPr lang="en-US" sz="2500" dirty="0"/>
              <a:t>In </a:t>
            </a:r>
            <a:r>
              <a:rPr lang="en-US" sz="2500" b="1" dirty="0"/>
              <a:t>anomaly detection problem</a:t>
            </a:r>
            <a:r>
              <a:rPr lang="en-US" sz="2500" dirty="0"/>
              <a:t>, often we have </a:t>
            </a:r>
            <a:r>
              <a:rPr lang="en-US" sz="2500" b="1" dirty="0"/>
              <a:t>small number of positive examples </a:t>
            </a:r>
            <a:r>
              <a:rPr lang="en-US" sz="2500" dirty="0"/>
              <a:t>that it is </a:t>
            </a:r>
            <a:r>
              <a:rPr lang="en-US" sz="2500" b="1" dirty="0"/>
              <a:t>not possible </a:t>
            </a:r>
            <a:r>
              <a:rPr lang="en-US" sz="2500" dirty="0"/>
              <a:t>for learning algo to learn, so rather we can train anomaly detection algo px based on negative examples</a:t>
            </a:r>
          </a:p>
          <a:p>
            <a:r>
              <a:rPr lang="en-US" sz="2500" dirty="0"/>
              <a:t>So in </a:t>
            </a:r>
            <a:r>
              <a:rPr lang="en-US" sz="2500" b="1" dirty="0"/>
              <a:t>anomaly detection</a:t>
            </a:r>
            <a:r>
              <a:rPr lang="en-US" sz="2500" dirty="0"/>
              <a:t>: 1) we have very </a:t>
            </a:r>
            <a:r>
              <a:rPr lang="en-US" sz="2500" b="1" dirty="0"/>
              <a:t>small number of positive examples </a:t>
            </a:r>
            <a:r>
              <a:rPr lang="en-US" sz="2500" dirty="0"/>
              <a:t>(y=1) – 0-20 an </a:t>
            </a:r>
            <a:r>
              <a:rPr lang="en-US" sz="2500" b="1" dirty="0"/>
              <a:t>large number of negative </a:t>
            </a:r>
            <a:r>
              <a:rPr lang="en-US" sz="2500" dirty="0"/>
              <a:t>(y=0) examples. We can have </a:t>
            </a:r>
            <a:r>
              <a:rPr lang="en-US" sz="2500" b="1" dirty="0"/>
              <a:t>many types </a:t>
            </a:r>
            <a:r>
              <a:rPr lang="en-US" sz="2500" dirty="0"/>
              <a:t>of anomalies, that have not been seen earlier, so they are difficult to predict for supervised algo</a:t>
            </a:r>
          </a:p>
          <a:p>
            <a:r>
              <a:rPr lang="en-US" sz="2500" dirty="0"/>
              <a:t>For supervised learning  we have 1) </a:t>
            </a:r>
            <a:r>
              <a:rPr lang="en-US" sz="2500" b="1" dirty="0"/>
              <a:t>large number of positive and negative examples</a:t>
            </a:r>
            <a:r>
              <a:rPr lang="en-US" sz="2500" dirty="0"/>
              <a:t>, that is we have </a:t>
            </a:r>
            <a:r>
              <a:rPr lang="en-US" sz="2500" b="1" dirty="0"/>
              <a:t>enough positive examples </a:t>
            </a:r>
            <a:r>
              <a:rPr lang="en-US" sz="2500" dirty="0"/>
              <a:t>for algo to get a sense of what positive examples are like, </a:t>
            </a:r>
            <a:r>
              <a:rPr lang="en-US" sz="2500" b="1" dirty="0"/>
              <a:t>future positive </a:t>
            </a:r>
            <a:r>
              <a:rPr lang="en-US" sz="2500" dirty="0"/>
              <a:t>examples are likely to be </a:t>
            </a:r>
            <a:r>
              <a:rPr lang="en-US" sz="2500" b="1" dirty="0"/>
              <a:t>similar</a:t>
            </a:r>
            <a:r>
              <a:rPr lang="en-US" sz="2500" dirty="0"/>
              <a:t> to ones in training set</a:t>
            </a:r>
          </a:p>
          <a:p>
            <a:r>
              <a:rPr lang="en-US" sz="2500" dirty="0"/>
              <a:t>Applications for </a:t>
            </a:r>
            <a:r>
              <a:rPr lang="en-US" sz="2500" b="1" dirty="0"/>
              <a:t>anomaly det algo</a:t>
            </a:r>
            <a:r>
              <a:rPr lang="en-US" sz="2500" dirty="0"/>
              <a:t>: fraud detection, manufacturing, monitoring machines in data center; </a:t>
            </a:r>
            <a:r>
              <a:rPr lang="en-US" sz="2500" b="1" dirty="0"/>
              <a:t>supervised learning: </a:t>
            </a:r>
            <a:r>
              <a:rPr lang="en-US" sz="2500" dirty="0"/>
              <a:t>email spam </a:t>
            </a:r>
            <a:r>
              <a:rPr lang="en-US" sz="2500" dirty="0" err="1"/>
              <a:t>classif</a:t>
            </a:r>
            <a:r>
              <a:rPr lang="en-US" sz="2500" dirty="0"/>
              <a:t>, weather </a:t>
            </a:r>
            <a:r>
              <a:rPr lang="en-US" sz="2500" dirty="0" err="1"/>
              <a:t>pred</a:t>
            </a:r>
            <a:r>
              <a:rPr lang="en-US" sz="2500" dirty="0"/>
              <a:t>, cancer </a:t>
            </a:r>
            <a:r>
              <a:rPr lang="en-US" sz="2500" dirty="0" err="1"/>
              <a:t>classif</a:t>
            </a:r>
            <a:endParaRPr lang="en-US" sz="2500" b="1" dirty="0"/>
          </a:p>
          <a:p>
            <a:endParaRPr lang="en-US" sz="2600" dirty="0"/>
          </a:p>
        </p:txBody>
      </p:sp>
    </p:spTree>
    <p:extLst>
      <p:ext uri="{BB962C8B-B14F-4D97-AF65-F5344CB8AC3E}">
        <p14:creationId xmlns:p14="http://schemas.microsoft.com/office/powerpoint/2010/main" val="314964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Choosing what features to use</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134813" y="829994"/>
            <a:ext cx="11878995" cy="5908431"/>
          </a:xfrm>
        </p:spPr>
        <p:txBody>
          <a:bodyPr>
            <a:normAutofit/>
          </a:bodyPr>
          <a:lstStyle/>
          <a:p>
            <a:r>
              <a:rPr lang="en-US" sz="2600" b="1" dirty="0"/>
              <a:t>Feature selection </a:t>
            </a:r>
            <a:r>
              <a:rPr lang="en-US" sz="2600" dirty="0"/>
              <a:t>has huge effect on </a:t>
            </a:r>
            <a:r>
              <a:rPr lang="en-US" sz="2600" b="1" dirty="0"/>
              <a:t>performance</a:t>
            </a:r>
            <a:r>
              <a:rPr lang="en-US" sz="2600" dirty="0"/>
              <a:t> of anomaly detection algorithm</a:t>
            </a:r>
          </a:p>
          <a:p>
            <a:r>
              <a:rPr lang="en-US" sz="2600" dirty="0"/>
              <a:t>Before fitting an anomaly det algo, we should </a:t>
            </a:r>
            <a:r>
              <a:rPr lang="en-US" sz="2600" b="1" dirty="0"/>
              <a:t>plot histogram </a:t>
            </a:r>
            <a:r>
              <a:rPr lang="en-US" sz="2600" dirty="0"/>
              <a:t>for the features and if they </a:t>
            </a:r>
            <a:r>
              <a:rPr lang="en-US" sz="2600" b="1" dirty="0"/>
              <a:t>don’t look like gaussian</a:t>
            </a:r>
            <a:r>
              <a:rPr lang="en-US" sz="2600" dirty="0"/>
              <a:t>, we can </a:t>
            </a:r>
            <a:r>
              <a:rPr lang="en-US" sz="2600" b="1" dirty="0"/>
              <a:t>transform</a:t>
            </a:r>
            <a:r>
              <a:rPr lang="en-US" sz="2600" dirty="0"/>
              <a:t> them, so that they look like gaussian</a:t>
            </a:r>
          </a:p>
          <a:p>
            <a:r>
              <a:rPr lang="en-US" sz="2600" dirty="0"/>
              <a:t>We can use </a:t>
            </a:r>
            <a:r>
              <a:rPr lang="en-US" sz="2600" dirty="0" err="1"/>
              <a:t>tranforms</a:t>
            </a:r>
            <a:r>
              <a:rPr lang="en-US" sz="2600" dirty="0"/>
              <a:t> like </a:t>
            </a:r>
            <a:r>
              <a:rPr lang="en-US" sz="2600" b="1" i="1" dirty="0"/>
              <a:t>log(x), sqrt(x), log(</a:t>
            </a:r>
            <a:r>
              <a:rPr lang="en-US" sz="2600" b="1" i="1" dirty="0" err="1"/>
              <a:t>X+c</a:t>
            </a:r>
            <a:r>
              <a:rPr lang="en-US" sz="2600" b="1" i="1" dirty="0"/>
              <a:t>)</a:t>
            </a:r>
            <a:r>
              <a:rPr lang="en-US" sz="2600" dirty="0"/>
              <a:t> </a:t>
            </a:r>
            <a:r>
              <a:rPr lang="en-US" sz="2600" dirty="0" err="1"/>
              <a:t>etc</a:t>
            </a:r>
            <a:endParaRPr lang="en-US" sz="2600" dirty="0"/>
          </a:p>
          <a:p>
            <a:pPr marL="0" indent="0">
              <a:buNone/>
            </a:pPr>
            <a:r>
              <a:rPr lang="en-US" sz="2600" dirty="0"/>
              <a:t>Feature selection</a:t>
            </a:r>
          </a:p>
          <a:p>
            <a:r>
              <a:rPr lang="en-US" sz="2600" dirty="0"/>
              <a:t>For feature selection we can use </a:t>
            </a:r>
            <a:r>
              <a:rPr lang="en-US" sz="2600" b="1" dirty="0"/>
              <a:t>error analysis</a:t>
            </a:r>
            <a:r>
              <a:rPr lang="en-US" sz="2600" dirty="0"/>
              <a:t>, that is, </a:t>
            </a:r>
            <a:r>
              <a:rPr lang="en-US" sz="2600" b="1" dirty="0"/>
              <a:t>manually</a:t>
            </a:r>
          </a:p>
          <a:p>
            <a:pPr marL="0" indent="0">
              <a:buNone/>
            </a:pPr>
            <a:r>
              <a:rPr lang="en-US" sz="2600" dirty="0"/>
              <a:t>Look up the examples that algo classified </a:t>
            </a:r>
            <a:r>
              <a:rPr lang="en-US" sz="2600" b="1" dirty="0"/>
              <a:t>incorrectly</a:t>
            </a:r>
            <a:r>
              <a:rPr lang="en-US" sz="2600" dirty="0"/>
              <a:t>, with the aim</a:t>
            </a:r>
          </a:p>
          <a:p>
            <a:pPr marL="0" indent="0">
              <a:buNone/>
            </a:pPr>
            <a:r>
              <a:rPr lang="en-US" sz="2600" dirty="0"/>
              <a:t>To come up with a </a:t>
            </a:r>
            <a:r>
              <a:rPr lang="en-US" sz="2600" b="1" dirty="0"/>
              <a:t>new feature </a:t>
            </a:r>
            <a:r>
              <a:rPr lang="en-US" sz="2600" dirty="0"/>
              <a:t>that helps to detect this </a:t>
            </a:r>
          </a:p>
          <a:p>
            <a:r>
              <a:rPr lang="en-US" sz="2600" dirty="0"/>
              <a:t>We normally want </a:t>
            </a:r>
            <a:r>
              <a:rPr lang="en-US" sz="2600" b="1" dirty="0"/>
              <a:t>large p(x)</a:t>
            </a:r>
            <a:r>
              <a:rPr lang="en-US" sz="2600" dirty="0"/>
              <a:t> for normal examples, and </a:t>
            </a:r>
            <a:r>
              <a:rPr lang="en-US" sz="2600" b="1" dirty="0"/>
              <a:t>low</a:t>
            </a:r>
            <a:r>
              <a:rPr lang="en-US" sz="2600" dirty="0"/>
              <a:t> for anomalous ones</a:t>
            </a:r>
          </a:p>
          <a:p>
            <a:r>
              <a:rPr lang="en-US" sz="2600" dirty="0"/>
              <a:t>So, we aim to come up with </a:t>
            </a:r>
            <a:r>
              <a:rPr lang="en-US" sz="2600" b="1" dirty="0"/>
              <a:t>features</a:t>
            </a:r>
            <a:r>
              <a:rPr lang="en-US" sz="2600" dirty="0"/>
              <a:t> that might take on unusually </a:t>
            </a:r>
            <a:r>
              <a:rPr lang="en-US" sz="2600" b="1" dirty="0"/>
              <a:t>large/small values </a:t>
            </a:r>
            <a:r>
              <a:rPr lang="en-US" sz="2600" dirty="0"/>
              <a:t>in the event of an </a:t>
            </a:r>
            <a:r>
              <a:rPr lang="en-US" sz="2600" b="1" dirty="0"/>
              <a:t>anomaly</a:t>
            </a:r>
          </a:p>
        </p:txBody>
      </p:sp>
      <p:pic>
        <p:nvPicPr>
          <p:cNvPr id="4" name="Picture 3">
            <a:extLst>
              <a:ext uri="{FF2B5EF4-FFF2-40B4-BE49-F238E27FC236}">
                <a16:creationId xmlns:a16="http://schemas.microsoft.com/office/drawing/2014/main" id="{567318CE-DD80-452A-87FD-ED5D424A745B}"/>
              </a:ext>
            </a:extLst>
          </p:cNvPr>
          <p:cNvPicPr>
            <a:picLocks noChangeAspect="1"/>
          </p:cNvPicPr>
          <p:nvPr/>
        </p:nvPicPr>
        <p:blipFill>
          <a:blip r:embed="rId2"/>
          <a:stretch>
            <a:fillRect/>
          </a:stretch>
        </p:blipFill>
        <p:spPr>
          <a:xfrm>
            <a:off x="9421544" y="2297942"/>
            <a:ext cx="2324100" cy="1952625"/>
          </a:xfrm>
          <a:prstGeom prst="rect">
            <a:avLst/>
          </a:prstGeom>
        </p:spPr>
      </p:pic>
      <p:pic>
        <p:nvPicPr>
          <p:cNvPr id="7" name="Picture 6">
            <a:extLst>
              <a:ext uri="{FF2B5EF4-FFF2-40B4-BE49-F238E27FC236}">
                <a16:creationId xmlns:a16="http://schemas.microsoft.com/office/drawing/2014/main" id="{5371EE9A-C201-488D-859B-2D2B407705B3}"/>
              </a:ext>
            </a:extLst>
          </p:cNvPr>
          <p:cNvPicPr>
            <a:picLocks noChangeAspect="1"/>
          </p:cNvPicPr>
          <p:nvPr/>
        </p:nvPicPr>
        <p:blipFill>
          <a:blip r:embed="rId3"/>
          <a:stretch>
            <a:fillRect/>
          </a:stretch>
        </p:blipFill>
        <p:spPr>
          <a:xfrm>
            <a:off x="5152000" y="5634257"/>
            <a:ext cx="3238500" cy="1047750"/>
          </a:xfrm>
          <a:prstGeom prst="rect">
            <a:avLst/>
          </a:prstGeom>
        </p:spPr>
      </p:pic>
      <p:pic>
        <p:nvPicPr>
          <p:cNvPr id="8" name="Picture 7">
            <a:extLst>
              <a:ext uri="{FF2B5EF4-FFF2-40B4-BE49-F238E27FC236}">
                <a16:creationId xmlns:a16="http://schemas.microsoft.com/office/drawing/2014/main" id="{1148B011-7B24-4781-8252-C6FA8F8F2EBA}"/>
              </a:ext>
            </a:extLst>
          </p:cNvPr>
          <p:cNvPicPr>
            <a:picLocks noChangeAspect="1"/>
          </p:cNvPicPr>
          <p:nvPr/>
        </p:nvPicPr>
        <p:blipFill>
          <a:blip r:embed="rId4"/>
          <a:stretch>
            <a:fillRect/>
          </a:stretch>
        </p:blipFill>
        <p:spPr>
          <a:xfrm>
            <a:off x="8526046" y="5643195"/>
            <a:ext cx="3123041" cy="912349"/>
          </a:xfrm>
          <a:prstGeom prst="rect">
            <a:avLst/>
          </a:prstGeom>
          <a:ln>
            <a:solidFill>
              <a:schemeClr val="tx1"/>
            </a:solidFill>
          </a:ln>
        </p:spPr>
      </p:pic>
    </p:spTree>
    <p:extLst>
      <p:ext uri="{BB962C8B-B14F-4D97-AF65-F5344CB8AC3E}">
        <p14:creationId xmlns:p14="http://schemas.microsoft.com/office/powerpoint/2010/main" val="315011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1511-5A44-43A0-B997-06CB39E8A02D}"/>
              </a:ext>
            </a:extLst>
          </p:cNvPr>
          <p:cNvSpPr>
            <a:spLocks noGrp="1"/>
          </p:cNvSpPr>
          <p:nvPr>
            <p:ph type="title"/>
          </p:nvPr>
        </p:nvSpPr>
        <p:spPr>
          <a:xfrm>
            <a:off x="120747" y="69703"/>
            <a:ext cx="11893061" cy="619614"/>
          </a:xfrm>
        </p:spPr>
        <p:txBody>
          <a:bodyPr>
            <a:normAutofit fontScale="90000"/>
          </a:bodyPr>
          <a:lstStyle/>
          <a:p>
            <a:r>
              <a:rPr lang="en-US" dirty="0"/>
              <a:t>Multivariate Gaussian distribution</a:t>
            </a:r>
          </a:p>
        </p:txBody>
      </p:sp>
      <p:sp>
        <p:nvSpPr>
          <p:cNvPr id="3" name="Content Placeholder 2">
            <a:extLst>
              <a:ext uri="{FF2B5EF4-FFF2-40B4-BE49-F238E27FC236}">
                <a16:creationId xmlns:a16="http://schemas.microsoft.com/office/drawing/2014/main" id="{6A5F46EF-9EFE-4F3A-B1E6-F392B89866F6}"/>
              </a:ext>
            </a:extLst>
          </p:cNvPr>
          <p:cNvSpPr>
            <a:spLocks noGrp="1"/>
          </p:cNvSpPr>
          <p:nvPr>
            <p:ph idx="1"/>
          </p:nvPr>
        </p:nvSpPr>
        <p:spPr>
          <a:xfrm>
            <a:off x="42204" y="689317"/>
            <a:ext cx="12135728" cy="5908431"/>
          </a:xfrm>
        </p:spPr>
        <p:txBody>
          <a:bodyPr>
            <a:normAutofit/>
          </a:bodyPr>
          <a:lstStyle/>
          <a:p>
            <a:r>
              <a:rPr lang="en-US" sz="2500" b="1" dirty="0"/>
              <a:t>Separately</a:t>
            </a:r>
            <a:r>
              <a:rPr lang="en-US" sz="2500" dirty="0"/>
              <a:t> based </a:t>
            </a:r>
            <a:r>
              <a:rPr lang="en-US" sz="2500" b="1" dirty="0"/>
              <a:t>on feature x1 and x2 </a:t>
            </a:r>
            <a:r>
              <a:rPr lang="en-US" sz="2500" dirty="0"/>
              <a:t>the probability of sample x is </a:t>
            </a:r>
            <a:r>
              <a:rPr lang="en-US" sz="2500" b="1" dirty="0"/>
              <a:t>not anomalous</a:t>
            </a:r>
            <a:r>
              <a:rPr lang="en-US" sz="2500" dirty="0"/>
              <a:t>, but when used </a:t>
            </a:r>
            <a:r>
              <a:rPr lang="en-US" sz="2500" b="1" dirty="0"/>
              <a:t>jointly</a:t>
            </a:r>
            <a:r>
              <a:rPr lang="en-US" sz="2500" dirty="0"/>
              <a:t> its probability is low</a:t>
            </a:r>
          </a:p>
          <a:p>
            <a:r>
              <a:rPr lang="en-US" sz="2500" dirty="0"/>
              <a:t>So, in this case we will use a </a:t>
            </a:r>
            <a:r>
              <a:rPr lang="en-US" sz="2500" b="1" dirty="0"/>
              <a:t>modified version </a:t>
            </a:r>
            <a:r>
              <a:rPr lang="en-US" sz="2500" dirty="0"/>
              <a:t>of anomaly detection algo, using multivariate gaussian distribution</a:t>
            </a:r>
          </a:p>
          <a:p>
            <a:r>
              <a:rPr lang="en-US" sz="2500" dirty="0"/>
              <a:t>In </a:t>
            </a:r>
            <a:r>
              <a:rPr lang="en-US" sz="2500" b="1" dirty="0"/>
              <a:t>correlation</a:t>
            </a:r>
            <a:r>
              <a:rPr lang="en-US" sz="2500" dirty="0"/>
              <a:t> case, that means when x1 is large, x2 also large, so low prob of 1 large, 2 low</a:t>
            </a:r>
          </a:p>
        </p:txBody>
      </p:sp>
      <p:pic>
        <p:nvPicPr>
          <p:cNvPr id="4" name="Picture 3">
            <a:extLst>
              <a:ext uri="{FF2B5EF4-FFF2-40B4-BE49-F238E27FC236}">
                <a16:creationId xmlns:a16="http://schemas.microsoft.com/office/drawing/2014/main" id="{3F560E63-E221-4E37-AE4C-DD4A99424BA7}"/>
              </a:ext>
            </a:extLst>
          </p:cNvPr>
          <p:cNvPicPr>
            <a:picLocks noChangeAspect="1"/>
          </p:cNvPicPr>
          <p:nvPr/>
        </p:nvPicPr>
        <p:blipFill>
          <a:blip r:embed="rId2"/>
          <a:stretch>
            <a:fillRect/>
          </a:stretch>
        </p:blipFill>
        <p:spPr>
          <a:xfrm>
            <a:off x="5739618" y="3774170"/>
            <a:ext cx="6269062" cy="2930258"/>
          </a:xfrm>
          <a:prstGeom prst="rect">
            <a:avLst/>
          </a:prstGeom>
        </p:spPr>
      </p:pic>
      <p:pic>
        <p:nvPicPr>
          <p:cNvPr id="5" name="Picture 4">
            <a:extLst>
              <a:ext uri="{FF2B5EF4-FFF2-40B4-BE49-F238E27FC236}">
                <a16:creationId xmlns:a16="http://schemas.microsoft.com/office/drawing/2014/main" id="{68E3DD54-BC2B-4508-A063-F43BEAFEBD59}"/>
              </a:ext>
            </a:extLst>
          </p:cNvPr>
          <p:cNvPicPr>
            <a:picLocks noChangeAspect="1"/>
          </p:cNvPicPr>
          <p:nvPr/>
        </p:nvPicPr>
        <p:blipFill>
          <a:blip r:embed="rId3"/>
          <a:stretch>
            <a:fillRect/>
          </a:stretch>
        </p:blipFill>
        <p:spPr>
          <a:xfrm>
            <a:off x="114374" y="2818301"/>
            <a:ext cx="5751854" cy="1019226"/>
          </a:xfrm>
          <a:prstGeom prst="rect">
            <a:avLst/>
          </a:prstGeom>
          <a:ln>
            <a:solidFill>
              <a:schemeClr val="tx1"/>
            </a:solidFill>
          </a:ln>
        </p:spPr>
      </p:pic>
      <p:pic>
        <p:nvPicPr>
          <p:cNvPr id="6" name="Picture 5">
            <a:extLst>
              <a:ext uri="{FF2B5EF4-FFF2-40B4-BE49-F238E27FC236}">
                <a16:creationId xmlns:a16="http://schemas.microsoft.com/office/drawing/2014/main" id="{FA635989-6A38-4E5C-BD01-CB046236F754}"/>
              </a:ext>
            </a:extLst>
          </p:cNvPr>
          <p:cNvPicPr>
            <a:picLocks noChangeAspect="1"/>
          </p:cNvPicPr>
          <p:nvPr/>
        </p:nvPicPr>
        <p:blipFill>
          <a:blip r:embed="rId4"/>
          <a:stretch>
            <a:fillRect/>
          </a:stretch>
        </p:blipFill>
        <p:spPr>
          <a:xfrm>
            <a:off x="6057535" y="2784598"/>
            <a:ext cx="6134465" cy="947770"/>
          </a:xfrm>
          <a:prstGeom prst="rect">
            <a:avLst/>
          </a:prstGeom>
          <a:ln>
            <a:solidFill>
              <a:schemeClr val="tx1"/>
            </a:solidFill>
          </a:ln>
        </p:spPr>
      </p:pic>
      <p:pic>
        <p:nvPicPr>
          <p:cNvPr id="7" name="Picture 6">
            <a:extLst>
              <a:ext uri="{FF2B5EF4-FFF2-40B4-BE49-F238E27FC236}">
                <a16:creationId xmlns:a16="http://schemas.microsoft.com/office/drawing/2014/main" id="{E1A27F0B-488F-43A5-9E96-72E71A568EAD}"/>
              </a:ext>
            </a:extLst>
          </p:cNvPr>
          <p:cNvPicPr>
            <a:picLocks noChangeAspect="1"/>
          </p:cNvPicPr>
          <p:nvPr/>
        </p:nvPicPr>
        <p:blipFill>
          <a:blip r:embed="rId5"/>
          <a:stretch>
            <a:fillRect/>
          </a:stretch>
        </p:blipFill>
        <p:spPr>
          <a:xfrm>
            <a:off x="0" y="4028853"/>
            <a:ext cx="1943100" cy="657225"/>
          </a:xfrm>
          <a:prstGeom prst="rect">
            <a:avLst/>
          </a:prstGeom>
        </p:spPr>
      </p:pic>
      <p:pic>
        <p:nvPicPr>
          <p:cNvPr id="8" name="Picture 7">
            <a:extLst>
              <a:ext uri="{FF2B5EF4-FFF2-40B4-BE49-F238E27FC236}">
                <a16:creationId xmlns:a16="http://schemas.microsoft.com/office/drawing/2014/main" id="{596DC37F-5610-4566-8483-28E7910EC6DF}"/>
              </a:ext>
            </a:extLst>
          </p:cNvPr>
          <p:cNvPicPr>
            <a:picLocks noChangeAspect="1"/>
          </p:cNvPicPr>
          <p:nvPr/>
        </p:nvPicPr>
        <p:blipFill>
          <a:blip r:embed="rId6"/>
          <a:stretch>
            <a:fillRect/>
          </a:stretch>
        </p:blipFill>
        <p:spPr>
          <a:xfrm>
            <a:off x="173720" y="4911530"/>
            <a:ext cx="1800225" cy="1733550"/>
          </a:xfrm>
          <a:prstGeom prst="rect">
            <a:avLst/>
          </a:prstGeom>
        </p:spPr>
      </p:pic>
      <p:pic>
        <p:nvPicPr>
          <p:cNvPr id="9" name="Picture 8">
            <a:extLst>
              <a:ext uri="{FF2B5EF4-FFF2-40B4-BE49-F238E27FC236}">
                <a16:creationId xmlns:a16="http://schemas.microsoft.com/office/drawing/2014/main" id="{F356583D-B051-45F2-A6AC-B73C5F48D301}"/>
              </a:ext>
            </a:extLst>
          </p:cNvPr>
          <p:cNvPicPr>
            <a:picLocks noChangeAspect="1"/>
          </p:cNvPicPr>
          <p:nvPr/>
        </p:nvPicPr>
        <p:blipFill>
          <a:blip r:embed="rId7"/>
          <a:stretch>
            <a:fillRect/>
          </a:stretch>
        </p:blipFill>
        <p:spPr>
          <a:xfrm>
            <a:off x="2610436" y="4216937"/>
            <a:ext cx="2019300" cy="590550"/>
          </a:xfrm>
          <a:prstGeom prst="rect">
            <a:avLst/>
          </a:prstGeom>
        </p:spPr>
      </p:pic>
      <p:pic>
        <p:nvPicPr>
          <p:cNvPr id="10" name="Picture 9">
            <a:extLst>
              <a:ext uri="{FF2B5EF4-FFF2-40B4-BE49-F238E27FC236}">
                <a16:creationId xmlns:a16="http://schemas.microsoft.com/office/drawing/2014/main" id="{20D469CC-39E9-463C-991F-CBD30B07BC87}"/>
              </a:ext>
            </a:extLst>
          </p:cNvPr>
          <p:cNvPicPr>
            <a:picLocks noChangeAspect="1"/>
          </p:cNvPicPr>
          <p:nvPr/>
        </p:nvPicPr>
        <p:blipFill>
          <a:blip r:embed="rId8"/>
          <a:stretch>
            <a:fillRect/>
          </a:stretch>
        </p:blipFill>
        <p:spPr>
          <a:xfrm>
            <a:off x="2823210" y="4968019"/>
            <a:ext cx="1790700" cy="1704975"/>
          </a:xfrm>
          <a:prstGeom prst="rect">
            <a:avLst/>
          </a:prstGeom>
        </p:spPr>
      </p:pic>
    </p:spTree>
    <p:extLst>
      <p:ext uri="{BB962C8B-B14F-4D97-AF65-F5344CB8AC3E}">
        <p14:creationId xmlns:p14="http://schemas.microsoft.com/office/powerpoint/2010/main" val="443378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2107</Words>
  <Application>Microsoft Office PowerPoint</Application>
  <PresentationFormat>Widescreen</PresentationFormat>
  <Paragraphs>139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Anomaly detection and Recommender systems</vt:lpstr>
      <vt:lpstr>Problem motivation</vt:lpstr>
      <vt:lpstr>Gaussian distribution</vt:lpstr>
      <vt:lpstr>Algorithm</vt:lpstr>
      <vt:lpstr>Developing and evaluating an anomaly detection system</vt:lpstr>
      <vt:lpstr>Algorithm evaluation</vt:lpstr>
      <vt:lpstr>Anomaly detection vs supervised learning</vt:lpstr>
      <vt:lpstr>Choosing what features to use</vt:lpstr>
      <vt:lpstr>Multivariate Gaussian distribution</vt:lpstr>
      <vt:lpstr>Anomaly detection using the multivariate Gaussian distr</vt:lpstr>
      <vt:lpstr>Anomaly detection using the multivariate Gaussian distr</vt:lpstr>
      <vt:lpstr>Recommender systems One of important applications of ML Here also feature engineering can be automatic</vt:lpstr>
      <vt:lpstr>Problem formulation</vt:lpstr>
      <vt:lpstr>Content based recommendations</vt:lpstr>
      <vt:lpstr>Optimization objective</vt:lpstr>
      <vt:lpstr>Collaborative filtering</vt:lpstr>
      <vt:lpstr>Collaborative filtering algorithm</vt:lpstr>
      <vt:lpstr>Overview of collaborative filter algorithm</vt:lpstr>
      <vt:lpstr>Vectorization. Low rank matrix factorization</vt:lpstr>
      <vt:lpstr>Implementation detail: Mean normalization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and</dc:title>
  <dc:creator>Valiyev, Mahammad</dc:creator>
  <cp:lastModifiedBy>Valiyev, Mahammad</cp:lastModifiedBy>
  <cp:revision>281</cp:revision>
  <dcterms:created xsi:type="dcterms:W3CDTF">2020-07-14T18:41:13Z</dcterms:created>
  <dcterms:modified xsi:type="dcterms:W3CDTF">2020-08-03T14:22:31Z</dcterms:modified>
</cp:coreProperties>
</file>