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8808-098C-43D1-9699-A1B819901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ECF0C-43A0-4885-9D5C-FE226C296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6F8BB-C76F-41BC-8122-DBBEF1AF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2879-3089-48E7-A393-844C9648EA2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A4260-CC71-46A0-95BD-C10EAD3C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93208-4EBF-429D-A025-EB8C726F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5A80-1D59-4337-8027-89B2E704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2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34667-2758-40F5-9A7F-C6F39250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AA87E7-5359-44A1-A6D8-96CFC7237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B8615-B89E-4F23-8760-8E902B490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2879-3089-48E7-A393-844C9648EA2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91B43-05FE-40D2-AE5B-AADAA235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6905-EDA8-4373-A65E-A93F3C8F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5A80-1D59-4337-8027-89B2E704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5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72D6D-3C56-4557-8C7C-127459023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00563-1249-4609-8156-87A5E34B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48A02-3376-4356-99AF-22794E11C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2879-3089-48E7-A393-844C9648EA2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C140-7C2A-47A9-86FC-0A901894A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86760-A255-43C4-A1B2-12B96CDE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5A80-1D59-4337-8027-89B2E704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8774-31F5-4B7C-A167-FF48D8622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D709-7B80-43F8-B7B9-C63C0D710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0F2A9-F671-4423-936F-6EC49C15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2879-3089-48E7-A393-844C9648EA2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51DA2-900A-447D-8E1D-9B5F4E8A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04CC-5FEA-40F5-8AB6-9826945DF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5A80-1D59-4337-8027-89B2E704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1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E215A-ACC3-4C6B-AEFD-00C992CE9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317B2-E583-4455-AA93-6D977628E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AFC67-588B-4FF6-B251-8D81A1736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2879-3089-48E7-A393-844C9648EA2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3CD01-04E2-4128-B6CE-A455CE50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A32EF-F480-40B2-914C-3E404E9BE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5A80-1D59-4337-8027-89B2E704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9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732F-6512-4A37-8DAE-AD2ABC1D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A1B6-F1D3-49C4-B30B-7CBA97B0E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935DC6-BEB2-4D27-AFB0-5BD5CA2D7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3B86A-5594-4091-9EEC-14485361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2879-3089-48E7-A393-844C9648EA2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2341E-EE8F-43A4-951D-8FEEDB9D7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1FFEE-EBA8-4757-AD88-C2D2EB19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5A80-1D59-4337-8027-89B2E704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89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53A5-E89F-458B-99E3-C6791463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B2481-10C1-4C29-A2CE-D43D429FA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AE20F-55A1-4D84-8B17-8FCCB1EF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8337F1-479E-4C9F-A8DF-2EFF15986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608720-B10E-459C-B90C-9DA587C3FB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7FEE7-8BB3-4C56-8310-2595EF18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2879-3089-48E7-A393-844C9648EA2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52FD4D-2114-4484-A8BE-FA7F0F5D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48FC0-3E2C-4BCF-83BA-FF0923CA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5A80-1D59-4337-8027-89B2E704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9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FAC4-1C61-4954-9F72-7634AD4D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87BAE-2BAD-4D1E-B6DD-858F9C07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2879-3089-48E7-A393-844C9648EA2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3C637-F331-4FE9-B038-FEF242CD2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0F838-07F0-41EC-B97D-DB1B13C32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5A80-1D59-4337-8027-89B2E704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2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267D5-154F-49DC-9558-1F644EB3E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2879-3089-48E7-A393-844C9648EA2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C09FE-C8DC-489F-8125-CDD9805A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0DF95-F48B-48DF-9B90-D08FADBF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5A80-1D59-4337-8027-89B2E704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B8093-40E2-4FCE-874F-D85CA6A0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06F1-0D40-41B4-87B8-8E5D90C57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0B420-98CB-4946-AE78-508668D10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D028E-B318-4109-86BD-0F8085F65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2879-3089-48E7-A393-844C9648EA2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039FF-FDBF-4F1D-8A98-3A80D0A3E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F296B-DA44-467E-B464-2484C0A30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5A80-1D59-4337-8027-89B2E704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3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563A-16F0-4E1D-BB3A-27B24707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29050-49B5-49C9-A643-7C71885F8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1ABCB-6C78-4FF4-AA46-4E38BF685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5A161-A10C-4F88-A03A-E6BE6F79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22879-3089-48E7-A393-844C9648EA2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84254-8ADB-4C2C-8B70-E72E100E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3CBCC-3569-4563-AD9D-6EACD556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15A80-1D59-4337-8027-89B2E704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2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75FE5-E100-4737-982B-AFFA4AF5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7044F-7AE9-4278-BA01-1D00ED44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A1319-AB00-4314-AD33-D7D1CC550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22879-3089-48E7-A393-844C9648EA2D}" type="datetimeFigureOut">
              <a:rPr lang="en-US" smtClean="0"/>
              <a:t>5/9/2020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F5247-4714-4391-9FE9-DC255017E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66DB-8DA4-4AE1-8EB6-00679CBDC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15A80-1D59-4337-8027-89B2E704F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AFFE-3927-41C3-ACA8-C9A9DFA2D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D6F588-2503-4E0A-B480-00390B269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Functions of 2 variables, tangent approximation and opt</a:t>
            </a:r>
          </a:p>
        </p:txBody>
      </p:sp>
    </p:spTree>
    <p:extLst>
      <p:ext uri="{BB962C8B-B14F-4D97-AF65-F5344CB8AC3E}">
        <p14:creationId xmlns:p14="http://schemas.microsoft.com/office/powerpoint/2010/main" val="116384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57F8-1615-470D-8238-88A3558B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31" y="182246"/>
            <a:ext cx="10515600" cy="872832"/>
          </a:xfrm>
        </p:spPr>
        <p:txBody>
          <a:bodyPr/>
          <a:lstStyle/>
          <a:p>
            <a:r>
              <a:rPr lang="en-US" dirty="0"/>
              <a:t>Partial derivatives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85670-1407-460D-AAE9-E4B611A74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12" y="1156921"/>
            <a:ext cx="4724400" cy="2152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1D820F-5B87-4F15-8B34-8A2B8223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474" y="704118"/>
            <a:ext cx="3341840" cy="801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E4E398-130A-47FF-827F-476DF9059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257" y="1667021"/>
            <a:ext cx="38862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B8470F-7F7C-4344-84E6-FBE9414B5AC4}"/>
              </a:ext>
            </a:extLst>
          </p:cNvPr>
          <p:cNvSpPr txBox="1"/>
          <p:nvPr/>
        </p:nvSpPr>
        <p:spPr>
          <a:xfrm>
            <a:off x="6372665" y="126610"/>
            <a:ext cx="5416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Approximation formula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E1086-4941-4DE8-81D1-11AC6C1A0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7269" y="2660699"/>
            <a:ext cx="2894867" cy="2303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D7FF62-760A-4F34-A832-D18B5F0D09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041" y="2193166"/>
            <a:ext cx="4067175" cy="33337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D7FA53-E74F-4366-83A2-C7C833D9C8E8}"/>
              </a:ext>
            </a:extLst>
          </p:cNvPr>
          <p:cNvSpPr/>
          <p:nvPr/>
        </p:nvSpPr>
        <p:spPr>
          <a:xfrm>
            <a:off x="196948" y="1012874"/>
            <a:ext cx="4867421" cy="251811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DEBFC9-B45F-4723-B64B-4452712C1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980" y="5147675"/>
            <a:ext cx="5062903" cy="14478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2E57BD-3F9C-4E30-95AB-0CA259C6DE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2820" y="3932213"/>
            <a:ext cx="5295900" cy="1638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59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72F7-9544-4E39-9647-1480E352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628" y="140043"/>
            <a:ext cx="10683240" cy="689952"/>
          </a:xfrm>
        </p:spPr>
        <p:txBody>
          <a:bodyPr>
            <a:noAutofit/>
          </a:bodyPr>
          <a:lstStyle/>
          <a:p>
            <a:r>
              <a:rPr lang="en-US" sz="3600" b="1" dirty="0"/>
              <a:t>Application</a:t>
            </a:r>
            <a:r>
              <a:rPr lang="en-US" sz="3600" dirty="0"/>
              <a:t> of partial derivatives (optimization problems)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B4409-377C-47AD-8E8F-2D9FF8064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965" y="981563"/>
            <a:ext cx="11288151" cy="5630251"/>
          </a:xfrm>
        </p:spPr>
        <p:txBody>
          <a:bodyPr/>
          <a:lstStyle/>
          <a:p>
            <a:r>
              <a:rPr lang="en-US" dirty="0"/>
              <a:t>Finding </a:t>
            </a:r>
            <a:r>
              <a:rPr lang="en-US" b="1" dirty="0"/>
              <a:t>minimum or maximum </a:t>
            </a:r>
            <a:r>
              <a:rPr lang="en-US" dirty="0"/>
              <a:t>of a function</a:t>
            </a:r>
          </a:p>
          <a:p>
            <a:r>
              <a:rPr lang="en-US" dirty="0"/>
              <a:t>X0,Y0 is the </a:t>
            </a:r>
            <a:r>
              <a:rPr lang="en-US" b="1" dirty="0"/>
              <a:t>critical point </a:t>
            </a:r>
            <a:r>
              <a:rPr lang="en-US" dirty="0"/>
              <a:t>of f, if </a:t>
            </a:r>
            <a:r>
              <a:rPr lang="en-US" dirty="0" err="1"/>
              <a:t>fx</a:t>
            </a:r>
            <a:r>
              <a:rPr lang="en-US" dirty="0"/>
              <a:t>(x0,y0)=0 and if </a:t>
            </a:r>
            <a:r>
              <a:rPr lang="en-US" dirty="0" err="1"/>
              <a:t>fy</a:t>
            </a:r>
            <a:r>
              <a:rPr lang="en-US" dirty="0"/>
              <a:t>(x0,y0)=0</a:t>
            </a:r>
          </a:p>
          <a:p>
            <a:r>
              <a:rPr lang="en-US" dirty="0"/>
              <a:t>Critical point can be </a:t>
            </a:r>
            <a:r>
              <a:rPr lang="en-US" b="1" dirty="0"/>
              <a:t>1) max 2) min 3) saddle point </a:t>
            </a:r>
            <a:r>
              <a:rPr lang="en-US" dirty="0"/>
              <a:t>(can be interpreted as both max or min, depending on which direction you look at it)</a:t>
            </a:r>
          </a:p>
          <a:p>
            <a:pPr marL="0" indent="0">
              <a:buNone/>
            </a:pPr>
            <a:r>
              <a:rPr lang="en-US" dirty="0"/>
              <a:t>Least squares problem</a:t>
            </a:r>
          </a:p>
          <a:p>
            <a:r>
              <a:rPr lang="en-US" dirty="0"/>
              <a:t>Given some </a:t>
            </a:r>
            <a:r>
              <a:rPr lang="en-US" b="1" dirty="0"/>
              <a:t>experimental data </a:t>
            </a:r>
            <a:r>
              <a:rPr lang="en-US" dirty="0"/>
              <a:t>(x1,y1), (x2,y2), (x3,y3), we are aiming to find the best line of form y=</a:t>
            </a:r>
            <a:r>
              <a:rPr lang="en-US" dirty="0" err="1"/>
              <a:t>ax+b</a:t>
            </a:r>
            <a:endParaRPr lang="en-US" dirty="0"/>
          </a:p>
          <a:p>
            <a:r>
              <a:rPr lang="en-US" dirty="0"/>
              <a:t>Question is to find the best a and b, that will minimize the misfit between function </a:t>
            </a:r>
            <a:r>
              <a:rPr lang="en-US" dirty="0" err="1"/>
              <a:t>x,y</a:t>
            </a:r>
            <a:r>
              <a:rPr lang="en-US" dirty="0"/>
              <a:t> and observations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CF4E27-E844-405C-A370-04DE3CFE9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811" y="4706520"/>
            <a:ext cx="2222989" cy="5407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4E0BCC-5605-453D-AF0B-C28AA57F6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40" y="4711358"/>
            <a:ext cx="3106941" cy="7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08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3D35-0A79-46E5-BB85-21EFFDEA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89" y="125976"/>
            <a:ext cx="10515600" cy="661816"/>
          </a:xfrm>
        </p:spPr>
        <p:txBody>
          <a:bodyPr>
            <a:normAutofit fontScale="90000"/>
          </a:bodyPr>
          <a:lstStyle/>
          <a:p>
            <a:r>
              <a:rPr lang="en-US" dirty="0"/>
              <a:t>Least squares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8556B-A1FD-4FA3-9EF5-9658060ED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17" y="986570"/>
            <a:ext cx="4581525" cy="523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2BE336-C668-4604-93EC-48CF8E68A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8" y="1539313"/>
            <a:ext cx="4089445" cy="683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A9BFF-413B-4337-AA9B-AB95F1A023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57" y="2218225"/>
            <a:ext cx="4600575" cy="733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28954-9B73-44B2-B637-EE8E39270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263" y="3029829"/>
            <a:ext cx="4174076" cy="764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2154C1-D72C-404D-A2B1-8804FD0A3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630" y="3972584"/>
            <a:ext cx="3106509" cy="782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045C5B-652D-49B1-84F6-03DA415F9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116" y="4962084"/>
            <a:ext cx="2563250" cy="7512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E7CBC7-48B0-43DC-B4F0-74B3F6853D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6439" y="371768"/>
            <a:ext cx="3886200" cy="1809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F06320-814E-44FB-B871-5BD7C9A48D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7484" y="2394218"/>
            <a:ext cx="36766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02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22183-B675-4637-A07F-023EA8DC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94" y="140043"/>
            <a:ext cx="11189677" cy="704020"/>
          </a:xfrm>
        </p:spPr>
        <p:txBody>
          <a:bodyPr>
            <a:noAutofit/>
          </a:bodyPr>
          <a:lstStyle/>
          <a:p>
            <a:r>
              <a:rPr lang="en-US" sz="3600" dirty="0"/>
              <a:t>How do we decide whether </a:t>
            </a:r>
            <a:r>
              <a:rPr lang="en-US" sz="3600" dirty="0" err="1"/>
              <a:t>crit</a:t>
            </a:r>
            <a:r>
              <a:rPr lang="en-US" sz="3600" dirty="0"/>
              <a:t> point is max, min or saddle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0E4A5-716A-4508-B90B-300E91974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36" y="925292"/>
            <a:ext cx="11203746" cy="56583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we find </a:t>
            </a:r>
            <a:r>
              <a:rPr lang="en-US" b="1" dirty="0"/>
              <a:t>global</a:t>
            </a:r>
            <a:r>
              <a:rPr lang="en-US" dirty="0"/>
              <a:t> max/min? – these occur either at 1) critical point or 2) boundary or 3) infinity</a:t>
            </a:r>
          </a:p>
          <a:p>
            <a:r>
              <a:rPr lang="en-US" dirty="0"/>
              <a:t>Determining type of critical point: </a:t>
            </a:r>
            <a:r>
              <a:rPr lang="en-US" b="1" dirty="0"/>
              <a:t>Second derivative test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For quadratic functions, we have the form as above. 1</a:t>
            </a:r>
            <a:r>
              <a:rPr lang="en-US" b="1" baseline="30000" dirty="0"/>
              <a:t>st</a:t>
            </a:r>
            <a:r>
              <a:rPr lang="en-US" b="1" dirty="0"/>
              <a:t> term is positive, 2</a:t>
            </a:r>
            <a:r>
              <a:rPr lang="en-US" b="1" baseline="30000" dirty="0"/>
              <a:t>nd</a:t>
            </a:r>
            <a:r>
              <a:rPr lang="en-US" b="1" dirty="0"/>
              <a:t> term depends on (4ac-b^2)</a:t>
            </a:r>
          </a:p>
          <a:p>
            <a:r>
              <a:rPr lang="en-US" b="1" dirty="0"/>
              <a:t>1) if 4ac-b^2&lt;0 -</a:t>
            </a:r>
            <a:r>
              <a:rPr lang="en-US" b="1" dirty="0">
                <a:sym typeface="Wingdings" panose="05000000000000000000" pitchFamily="2" charset="2"/>
              </a:rPr>
              <a:t> saddle point</a:t>
            </a:r>
          </a:p>
          <a:p>
            <a:r>
              <a:rPr lang="en-US" b="1" dirty="0">
                <a:sym typeface="Wingdings" panose="05000000000000000000" pitchFamily="2" charset="2"/>
              </a:rPr>
              <a:t>2) 4ac-b^2=0  0, w=x^2 – degenerate crit. Point</a:t>
            </a:r>
          </a:p>
          <a:p>
            <a:r>
              <a:rPr lang="en-US" b="1" dirty="0">
                <a:sym typeface="Wingdings" panose="05000000000000000000" pitchFamily="2" charset="2"/>
              </a:rPr>
              <a:t>3) 4ac-b^2&gt;0, if a&gt;0 min, if a&lt;0 max</a:t>
            </a:r>
            <a:endParaRPr lang="en-US" b="1" dirty="0"/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BA530-12BF-4F48-86F5-C4BBF50C3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891" y="2276328"/>
            <a:ext cx="3648075" cy="1714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51777D-CDCD-45FB-951F-49AEB9631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2840" y="5804609"/>
            <a:ext cx="2011168" cy="71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06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B6B2-05A6-4561-A8EB-709E5446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7" y="125974"/>
            <a:ext cx="11808656" cy="56334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How do we decide whether </a:t>
            </a:r>
            <a:r>
              <a:rPr lang="en-US" sz="3600" dirty="0" err="1"/>
              <a:t>crit</a:t>
            </a:r>
            <a:r>
              <a:rPr lang="en-US" sz="3600" dirty="0"/>
              <a:t> point is max, min or saddle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9D1F-D37B-4467-815A-ADE8752AA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55" y="756479"/>
            <a:ext cx="11260015" cy="5869403"/>
          </a:xfrm>
        </p:spPr>
        <p:txBody>
          <a:bodyPr/>
          <a:lstStyle/>
          <a:p>
            <a:r>
              <a:rPr lang="en-US" dirty="0"/>
              <a:t>We look at </a:t>
            </a:r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derivatives</a:t>
            </a:r>
          </a:p>
          <a:p>
            <a:r>
              <a:rPr lang="en-US" dirty="0"/>
              <a:t>A=</a:t>
            </a:r>
            <a:r>
              <a:rPr lang="en-US" dirty="0" err="1"/>
              <a:t>fxx</a:t>
            </a:r>
            <a:r>
              <a:rPr lang="en-US" dirty="0"/>
              <a:t>(</a:t>
            </a:r>
            <a:r>
              <a:rPr lang="en-US" dirty="0" err="1"/>
              <a:t>xo,yo</a:t>
            </a:r>
            <a:r>
              <a:rPr lang="en-US" dirty="0"/>
              <a:t>), B=</a:t>
            </a:r>
            <a:r>
              <a:rPr lang="en-US" dirty="0" err="1"/>
              <a:t>fxy</a:t>
            </a:r>
            <a:r>
              <a:rPr lang="en-US" dirty="0"/>
              <a:t>(</a:t>
            </a:r>
            <a:r>
              <a:rPr lang="en-US" dirty="0" err="1"/>
              <a:t>xo,yo</a:t>
            </a:r>
            <a:r>
              <a:rPr lang="en-US" dirty="0"/>
              <a:t>), C=</a:t>
            </a:r>
            <a:r>
              <a:rPr lang="en-US" dirty="0" err="1"/>
              <a:t>fyy</a:t>
            </a:r>
            <a:r>
              <a:rPr lang="en-US" dirty="0"/>
              <a:t>(</a:t>
            </a:r>
            <a:r>
              <a:rPr lang="en-US" dirty="0" err="1"/>
              <a:t>xo,yo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Conditions</a:t>
            </a:r>
          </a:p>
          <a:p>
            <a:r>
              <a:rPr lang="en-US" dirty="0"/>
              <a:t>If AC-B^2&gt;0 and A&gt;0, local minimum</a:t>
            </a:r>
          </a:p>
          <a:p>
            <a:r>
              <a:rPr lang="en-US" dirty="0"/>
              <a:t>If AC-B^2&gt;0 and A&lt;0 local maximum</a:t>
            </a:r>
          </a:p>
          <a:p>
            <a:r>
              <a:rPr lang="en-US" dirty="0"/>
              <a:t>If AC-B^2&lt;0 saddle</a:t>
            </a:r>
          </a:p>
          <a:p>
            <a:r>
              <a:rPr lang="en-US" dirty="0"/>
              <a:t>If AC-B^2=0 can’t conclude</a:t>
            </a:r>
          </a:p>
          <a:p>
            <a:r>
              <a:rPr lang="en-US" dirty="0"/>
              <a:t>We can </a:t>
            </a:r>
            <a:r>
              <a:rPr lang="en-US" b="1" dirty="0"/>
              <a:t>reduce</a:t>
            </a:r>
            <a:r>
              <a:rPr lang="en-US" dirty="0"/>
              <a:t> any </a:t>
            </a:r>
            <a:r>
              <a:rPr lang="en-US" b="1" dirty="0"/>
              <a:t>higher order function </a:t>
            </a:r>
            <a:r>
              <a:rPr lang="en-US" dirty="0"/>
              <a:t>to quadratic by using </a:t>
            </a:r>
            <a:r>
              <a:rPr lang="en-US" b="1" dirty="0"/>
              <a:t>Taylor series</a:t>
            </a:r>
            <a:r>
              <a:rPr lang="en-US" dirty="0"/>
              <a:t> and so general case for the 2</a:t>
            </a:r>
            <a:r>
              <a:rPr lang="en-US" baseline="30000" dirty="0"/>
              <a:t>nd</a:t>
            </a:r>
            <a:r>
              <a:rPr lang="en-US" dirty="0"/>
              <a:t> derivative will be same as for quadratic case. </a:t>
            </a:r>
          </a:p>
          <a:p>
            <a:r>
              <a:rPr lang="en-US" dirty="0"/>
              <a:t>If we </a:t>
            </a:r>
            <a:r>
              <a:rPr lang="en-US" b="1" dirty="0"/>
              <a:t>replace function </a:t>
            </a:r>
            <a:r>
              <a:rPr lang="en-US" dirty="0"/>
              <a:t>with its </a:t>
            </a:r>
            <a:r>
              <a:rPr lang="en-US" b="1" dirty="0" err="1"/>
              <a:t>approx</a:t>
            </a:r>
            <a:r>
              <a:rPr lang="en-US" b="1" dirty="0"/>
              <a:t> type of </a:t>
            </a:r>
            <a:r>
              <a:rPr lang="en-US" b="1" dirty="0" err="1"/>
              <a:t>crit</a:t>
            </a:r>
            <a:r>
              <a:rPr lang="en-US" b="1" dirty="0"/>
              <a:t> points </a:t>
            </a:r>
            <a:r>
              <a:rPr lang="en-US" dirty="0"/>
              <a:t>remain the same</a:t>
            </a:r>
          </a:p>
          <a:p>
            <a:r>
              <a:rPr lang="en-US" dirty="0"/>
              <a:t>In </a:t>
            </a:r>
            <a:r>
              <a:rPr lang="en-US" b="1" dirty="0"/>
              <a:t>degenerate</a:t>
            </a:r>
            <a:r>
              <a:rPr lang="en-US" dirty="0"/>
              <a:t> case, what happens depends on </a:t>
            </a:r>
            <a:r>
              <a:rPr lang="en-US" b="1" dirty="0"/>
              <a:t>higher order derivatives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E621C-9376-4983-BAC5-26F42977AF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889" y="3124347"/>
            <a:ext cx="6265178" cy="1113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0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398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Part A</vt:lpstr>
      <vt:lpstr>Partial derivatives</vt:lpstr>
      <vt:lpstr>Application of partial derivatives (optimization problems)</vt:lpstr>
      <vt:lpstr>Least squares</vt:lpstr>
      <vt:lpstr>How do we decide whether crit point is max, min or saddle</vt:lpstr>
      <vt:lpstr>How do we decide whether crit point is max, min or saddle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A</dc:title>
  <dc:creator>Valiyev, Mahammad</dc:creator>
  <cp:lastModifiedBy>Valiyev, Mahammad</cp:lastModifiedBy>
  <cp:revision>54</cp:revision>
  <dcterms:created xsi:type="dcterms:W3CDTF">2019-12-17T19:11:53Z</dcterms:created>
  <dcterms:modified xsi:type="dcterms:W3CDTF">2020-05-09T08:43:39Z</dcterms:modified>
</cp:coreProperties>
</file>