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2D10-CCCF-47DA-BDF3-20323B3C46E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3E248-7DDA-4BC1-9CC6-B251CC98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C13-39C4-457D-87DB-7EDDC2CC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B1C7-8133-449B-AAA7-99834A95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4924-28A7-4BAB-8630-D407947D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AB49-7D7D-4BB7-B7F0-85B3BCEF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6E14-8FDB-4A99-9050-48A3091B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3BB1-8824-47CC-B8EF-A06729E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56ED4-F3FF-4971-A7A4-672D32F9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B513-5886-46B1-9032-73CDB5E1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41D0-D6A1-40BA-B929-B6DD515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46DA-F42D-44D0-8509-B86E1B14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5433C-5B7F-43D2-8E16-417A40005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1D2C-5D0F-4E02-95F8-5E659118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5FA5-2C36-471B-94C2-E956AF1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8F92-E9FD-4045-9A53-94A08601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5EF9-9F97-4910-B4E8-7339B516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B070-55AD-4C5D-A098-40EC8193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3DEE-D800-4F00-BBB8-5C5DCF20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0B1B-86EE-4262-AD4B-9075AEC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0995-D4A5-45D6-AB1E-DA54BBB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1EFE-039B-444D-8D28-07DC0FDC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0689-30BD-4FAF-AE9C-06CF9E0F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6E4FC-C85A-40FD-B9E2-0C3E5F42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4E81-4D98-4FB1-B100-0F801E9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8C60-E0A9-45AB-B5D5-26BE2594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FC95-A6FD-4BFF-B2B5-2025836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9C9-017D-4EE5-A3C9-7DF53EAC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8AA7-C457-4761-B950-6DFFC3C3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7205B-AF45-4FF7-B248-54E51C9A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5213-5CF0-4B8C-9208-8440D8DE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51F14-7E89-4F2C-8DEF-9DCAE2B8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E7A9-0065-419A-861E-FE697E8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683A-C81B-486E-9148-FA2D2355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DD4B-9721-4A15-B965-EBA16DF4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F91BD-36C2-48FE-9593-4829EF0E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5843C-F634-40E2-94C0-B25992908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45C5-63D5-4B4D-AAEB-10AEA075A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AF9D6-8551-4312-8671-F64F1B3E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5C4E6-4F64-454C-8311-75A607B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4E8E0-4003-4489-A496-6586ED64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1EC9-3754-476A-8AB2-894774B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66A37-119A-46F5-A85B-C37F04E9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A824-9822-4034-8782-ADF798C0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FBE3-F344-4DF0-B596-009B1A15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51FAB-81E9-4DF9-A69F-F83169F8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24498-B52F-4ADE-B639-F1F722E5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A5635-9A16-403E-8902-B74EA8BA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8B06-4A79-4717-940F-35F3F240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D684-84C0-45FF-9E37-EBC727D2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D31A-FA38-4DBD-A95B-726B6C9D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1A87-4B2C-4F17-A739-BF6D668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73468-23E3-4165-A840-E1790D1B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882D-7102-44D2-9A64-CAA1A95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DF28-CFF8-4075-99F4-9A87769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4FE93-2E56-4FAB-8B88-F885BBAF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253CF-A3C8-4AD5-9DDE-0F273976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309A-8933-4D67-9733-A923D230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8DFD5-5AC2-4600-97A9-06F4C26E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3EEB2-5F24-49BA-9BC3-F7C3F2B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8B32E-703C-463F-A870-1EFD5623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633C-E140-480B-AC78-311A23DE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C52B-C60F-41D8-ACFE-29EE6A977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BABA-9383-44E9-BDD3-1C5E5E48DBA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4A5C-5590-4674-817E-C71C2AB6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0B0C-32F4-4EDE-AF91-F4E39894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F799-6EF8-488E-BEFF-DCEF3EDE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111F-CA9B-430D-A3D1-F3964775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339" y="2602522"/>
            <a:ext cx="9144000" cy="1878111"/>
          </a:xfrm>
        </p:spPr>
        <p:txBody>
          <a:bodyPr/>
          <a:lstStyle/>
          <a:p>
            <a:r>
              <a:rPr lang="en-US" dirty="0"/>
              <a:t>Chain rule, gradient and directional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9174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DC3-4FA5-46C9-9E24-E1CA7A92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8" y="168812"/>
            <a:ext cx="11780521" cy="6513341"/>
          </a:xfrm>
        </p:spPr>
        <p:txBody>
          <a:bodyPr/>
          <a:lstStyle/>
          <a:p>
            <a:r>
              <a:rPr lang="en-US" b="1" dirty="0"/>
              <a:t>Implicit differentiation:  </a:t>
            </a:r>
            <a:r>
              <a:rPr lang="en-US" dirty="0"/>
              <a:t>Y=f(x); </a:t>
            </a:r>
            <a:r>
              <a:rPr lang="en-US" dirty="0" err="1"/>
              <a:t>dy</a:t>
            </a:r>
            <a:r>
              <a:rPr lang="en-US" dirty="0"/>
              <a:t>=f’(x)*dx</a:t>
            </a:r>
          </a:p>
          <a:p>
            <a:r>
              <a:rPr lang="en-US" dirty="0"/>
              <a:t>Total differential:</a:t>
            </a:r>
          </a:p>
          <a:p>
            <a:r>
              <a:rPr lang="en-US" dirty="0"/>
              <a:t>Df is not delta f</a:t>
            </a:r>
          </a:p>
          <a:p>
            <a:r>
              <a:rPr lang="en-US" dirty="0"/>
              <a:t>It can encode how changes in x, y, z affect f</a:t>
            </a:r>
          </a:p>
          <a:p>
            <a:r>
              <a:rPr lang="en-US" dirty="0"/>
              <a:t>Chain rule can be got by dividing total differential formula by dt</a:t>
            </a:r>
          </a:p>
          <a:p>
            <a:r>
              <a:rPr lang="en-US" dirty="0"/>
              <a:t>Chain rule with more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CFAC-192A-488C-A3FE-218BEFC0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81" y="701993"/>
            <a:ext cx="4124116" cy="465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9E822-85AC-4468-BC4C-0B58094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739" y="662353"/>
            <a:ext cx="271462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FF711-F0F7-477B-92A7-0D1F44885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99" y="3385845"/>
            <a:ext cx="5893924" cy="3133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660A2-C493-4BEA-A13E-8703A5850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36" y="3760176"/>
            <a:ext cx="3837319" cy="2176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4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BC0-6A11-4F3B-98BA-0C3CC5A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154110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7767-98FA-4446-BC84-4D634A34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90" y="883090"/>
            <a:ext cx="10515600" cy="4351338"/>
          </a:xfrm>
        </p:spPr>
        <p:txBody>
          <a:bodyPr/>
          <a:lstStyle/>
          <a:p>
            <a:r>
              <a:rPr lang="en-US" dirty="0"/>
              <a:t>Gradient vector points in the </a:t>
            </a:r>
            <a:r>
              <a:rPr lang="en-US" b="1" dirty="0"/>
              <a:t>direction</a:t>
            </a:r>
          </a:p>
          <a:p>
            <a:pPr marL="0" indent="0">
              <a:buNone/>
            </a:pPr>
            <a:r>
              <a:rPr lang="en-US" dirty="0"/>
              <a:t>Of the </a:t>
            </a:r>
            <a:r>
              <a:rPr lang="en-US" b="1" dirty="0"/>
              <a:t>steepest ascent</a:t>
            </a:r>
          </a:p>
          <a:p>
            <a:r>
              <a:rPr lang="en-US" dirty="0"/>
              <a:t>To prove that </a:t>
            </a:r>
            <a:r>
              <a:rPr lang="en-US" b="1" dirty="0"/>
              <a:t>gradient is perp </a:t>
            </a:r>
            <a:r>
              <a:rPr lang="en-US" dirty="0"/>
              <a:t>to the level</a:t>
            </a:r>
          </a:p>
          <a:p>
            <a:pPr marL="0" indent="0">
              <a:buNone/>
            </a:pPr>
            <a:r>
              <a:rPr lang="en-US" dirty="0"/>
              <a:t>Surfaces and thus is the direction of the steepest descent, we can write w=a1x+a2*y+a3*z, this is the equation of plane and normal vector to it has coordinates (a1, a2, a3).</a:t>
            </a:r>
          </a:p>
          <a:p>
            <a:r>
              <a:rPr lang="en-US" dirty="0"/>
              <a:t>This can be done to </a:t>
            </a:r>
            <a:r>
              <a:rPr lang="en-US" b="1" dirty="0"/>
              <a:t>higher order dimensions</a:t>
            </a:r>
            <a:r>
              <a:rPr lang="en-US" dirty="0"/>
              <a:t>, there, we will have approximate level surface by their tangent planes and thus they will be as above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B17714-B2DE-4D43-BEFF-1734C7C47AB6}"/>
              </a:ext>
            </a:extLst>
          </p:cNvPr>
          <p:cNvGrpSpPr/>
          <p:nvPr/>
        </p:nvGrpSpPr>
        <p:grpSpPr>
          <a:xfrm>
            <a:off x="6372444" y="235781"/>
            <a:ext cx="5599163" cy="820469"/>
            <a:chOff x="5992616" y="714082"/>
            <a:chExt cx="5599163" cy="820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4B8463-E000-4EE2-B033-C69219F8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2616" y="760826"/>
              <a:ext cx="3898968" cy="7725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445D22-B66C-4A86-86D0-E73C94E6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0841" y="714082"/>
              <a:ext cx="1640938" cy="8204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BCDFB5A-70D7-492E-AF12-A727DF3A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869" y="1166372"/>
            <a:ext cx="5115638" cy="1112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2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4091-4BA8-4F28-A17F-8F3F8867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250044"/>
            <a:ext cx="11555437" cy="6418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 of the fact that </a:t>
            </a:r>
            <a:r>
              <a:rPr lang="en-US" b="1" dirty="0"/>
              <a:t>gradient</a:t>
            </a:r>
            <a:r>
              <a:rPr lang="en-US" dirty="0"/>
              <a:t> is </a:t>
            </a:r>
            <a:r>
              <a:rPr lang="en-US" b="1" dirty="0"/>
              <a:t>perpendicular</a:t>
            </a:r>
            <a:r>
              <a:rPr lang="en-US" dirty="0"/>
              <a:t> to the </a:t>
            </a:r>
            <a:r>
              <a:rPr lang="en-US" b="1" dirty="0"/>
              <a:t>level surface/curve</a:t>
            </a:r>
          </a:p>
          <a:p>
            <a:r>
              <a:rPr lang="en-US" dirty="0"/>
              <a:t>Let’s take a </a:t>
            </a:r>
            <a:r>
              <a:rPr lang="en-US" b="1" dirty="0"/>
              <a:t>curve</a:t>
            </a:r>
            <a:r>
              <a:rPr lang="en-US" dirty="0"/>
              <a:t> on </a:t>
            </a:r>
            <a:r>
              <a:rPr lang="en-US" b="1" dirty="0"/>
              <a:t>level surface          </a:t>
            </a:r>
            <a:r>
              <a:rPr lang="en-US" dirty="0"/>
              <a:t>and move along it with</a:t>
            </a:r>
          </a:p>
          <a:p>
            <a:r>
              <a:rPr lang="en-US" dirty="0"/>
              <a:t>By the chain </a:t>
            </a:r>
            <a:r>
              <a:rPr lang="en-US" dirty="0" err="1"/>
              <a:t>dw</a:t>
            </a:r>
            <a:r>
              <a:rPr lang="en-US" dirty="0"/>
              <a:t>/dt=grad(w)*v=0, it means gradient is perp to velocity vector</a:t>
            </a:r>
          </a:p>
          <a:p>
            <a:r>
              <a:rPr lang="en-US" dirty="0"/>
              <a:t>This is true for </a:t>
            </a:r>
            <a:r>
              <a:rPr lang="en-US" b="1" dirty="0"/>
              <a:t>any motion </a:t>
            </a:r>
            <a:r>
              <a:rPr lang="en-US" dirty="0"/>
              <a:t>along the surface w=c, so v can be </a:t>
            </a:r>
            <a:r>
              <a:rPr lang="en-US" b="1" dirty="0"/>
              <a:t>any vector perp</a:t>
            </a:r>
            <a:r>
              <a:rPr lang="en-US" dirty="0"/>
              <a:t> to the level surface</a:t>
            </a:r>
          </a:p>
          <a:p>
            <a:r>
              <a:rPr lang="en-US" dirty="0"/>
              <a:t>Therefore grad(w) is perpendicular to the tangent plane to the level surface</a:t>
            </a:r>
          </a:p>
          <a:p>
            <a:r>
              <a:rPr lang="en-US" dirty="0"/>
              <a:t>Finding the slope of the level curve in 2D it is given by f(</a:t>
            </a:r>
            <a:r>
              <a:rPr lang="en-US" dirty="0" err="1"/>
              <a:t>x,y</a:t>
            </a:r>
            <a:r>
              <a:rPr lang="en-US" dirty="0"/>
              <a:t>)=c, so we can write y as function of x. Next to find the slope we calculate </a:t>
            </a:r>
            <a:r>
              <a:rPr lang="en-US" dirty="0" err="1"/>
              <a:t>dy</a:t>
            </a:r>
            <a:r>
              <a:rPr lang="en-US" dirty="0"/>
              <a:t>/dx.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5B7B2-5725-4035-898F-0F1E56D9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300" y="805008"/>
            <a:ext cx="514350" cy="432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F9422-98D4-4C11-917F-719E0C5E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175" y="742657"/>
            <a:ext cx="8001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B2EA-3123-408E-A8F3-7861B42FD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904" y="4314312"/>
            <a:ext cx="2943767" cy="21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C985-7A49-4578-8BC7-38672D49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92245"/>
            <a:ext cx="11499166" cy="6347705"/>
          </a:xfrm>
        </p:spPr>
        <p:txBody>
          <a:bodyPr/>
          <a:lstStyle/>
          <a:p>
            <a:r>
              <a:rPr lang="en-US" dirty="0"/>
              <a:t>Gradient is </a:t>
            </a:r>
            <a:r>
              <a:rPr lang="en-US" b="1" dirty="0"/>
              <a:t>perpendicular to level set </a:t>
            </a:r>
            <a:r>
              <a:rPr lang="en-US" dirty="0"/>
              <a:t>and also </a:t>
            </a:r>
            <a:r>
              <a:rPr lang="en-US" b="1" dirty="0"/>
              <a:t>its tangent plane</a:t>
            </a:r>
          </a:p>
          <a:p>
            <a:r>
              <a:rPr lang="en-US" dirty="0"/>
              <a:t>Let’s say we are given x^2+y^2-z^2=4, this is the level set given w=x^2+y^2-z^2=4</a:t>
            </a:r>
          </a:p>
          <a:p>
            <a:r>
              <a:rPr lang="en-US" dirty="0"/>
              <a:t>We find gradient let’s say it is  (2,1,1) so eq of tangent is 2x+y+z and to find to what it equals we multiply grad to the given point, as it is on the tangent plane or we can interpret as 2 perp vectors: grad vector and (x-xo; y-</a:t>
            </a:r>
            <a:r>
              <a:rPr lang="en-US" dirty="0" err="1"/>
              <a:t>yo</a:t>
            </a:r>
            <a:r>
              <a:rPr lang="en-US" dirty="0"/>
              <a:t>, z-zo)</a:t>
            </a:r>
          </a:p>
          <a:p>
            <a:r>
              <a:rPr lang="en-US" dirty="0"/>
              <a:t>So there are </a:t>
            </a:r>
            <a:r>
              <a:rPr lang="en-US" b="1" dirty="0"/>
              <a:t>2 ways of finding tangent plane </a:t>
            </a:r>
            <a:r>
              <a:rPr lang="en-US" dirty="0"/>
              <a:t>1) </a:t>
            </a:r>
            <a:r>
              <a:rPr lang="en-US" b="1" dirty="0"/>
              <a:t>tangent approximation formula</a:t>
            </a:r>
            <a:r>
              <a:rPr lang="en-US" dirty="0"/>
              <a:t> 2) finding gradient</a:t>
            </a:r>
          </a:p>
          <a:p>
            <a:r>
              <a:rPr lang="en-US" dirty="0"/>
              <a:t>Directional derivative</a:t>
            </a:r>
          </a:p>
        </p:txBody>
      </p:sp>
    </p:spTree>
    <p:extLst>
      <p:ext uri="{BB962C8B-B14F-4D97-AF65-F5344CB8AC3E}">
        <p14:creationId xmlns:p14="http://schemas.microsoft.com/office/powerpoint/2010/main" val="314774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0A14-38D1-4FCB-8B1E-9CC5CA11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90" y="168177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GB" dirty="0"/>
              <a:t>Directional derivative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E7C5A-1B4F-4025-BF28-2B873E70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58" y="2656681"/>
            <a:ext cx="2386802" cy="986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04FEB-AA35-4B00-97F7-75117508529D}"/>
              </a:ext>
            </a:extLst>
          </p:cNvPr>
          <p:cNvSpPr txBox="1"/>
          <p:nvPr/>
        </p:nvSpPr>
        <p:spPr>
          <a:xfrm>
            <a:off x="182880" y="984739"/>
            <a:ext cx="11479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 mathematics, the </a:t>
            </a:r>
            <a:r>
              <a:rPr lang="en-GB" sz="2400" b="1" dirty="0"/>
              <a:t>directional derivative</a:t>
            </a:r>
            <a:r>
              <a:rPr lang="en-GB" sz="2400" dirty="0"/>
              <a:t> of a multivariate differentiable function along a given vector </a:t>
            </a:r>
            <a:r>
              <a:rPr lang="en-GB" sz="2400" b="1" dirty="0"/>
              <a:t>v</a:t>
            </a:r>
            <a:r>
              <a:rPr lang="en-GB" sz="2400" dirty="0"/>
              <a:t> at a given point </a:t>
            </a:r>
            <a:r>
              <a:rPr lang="en-GB" sz="2400" b="1" dirty="0"/>
              <a:t>x</a:t>
            </a:r>
            <a:r>
              <a:rPr lang="en-GB" sz="2400" dirty="0"/>
              <a:t> intuitively represents the instantaneous rate of change of the function, moving through </a:t>
            </a:r>
            <a:r>
              <a:rPr lang="en-GB" sz="2400" b="1" dirty="0"/>
              <a:t>x</a:t>
            </a:r>
            <a:r>
              <a:rPr lang="en-GB" sz="2400" dirty="0"/>
              <a:t> with a velocity specified by </a:t>
            </a:r>
            <a:r>
              <a:rPr lang="en-GB" sz="2400" b="1" dirty="0"/>
              <a:t>v</a:t>
            </a:r>
            <a:r>
              <a:rPr lang="en-GB" sz="2400" dirty="0"/>
              <a:t>. It therefore generalizes the notion of a partial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directional derivative is also often written in the notation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D4230-4EE3-417D-8F6A-91672CE6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82" y="2774486"/>
            <a:ext cx="3097336" cy="81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D317C-C030-4E9F-80C9-B69AFD6F9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65" y="3721563"/>
            <a:ext cx="1170995" cy="681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FCA34-0ECC-48F7-8B30-8F2C4353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654" y="3728524"/>
            <a:ext cx="2411920" cy="674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17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472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Chain rule, gradient and directional derivatives</vt:lpstr>
      <vt:lpstr>PowerPoint Presentation</vt:lpstr>
      <vt:lpstr>Gradient </vt:lpstr>
      <vt:lpstr>PowerPoint Presentation</vt:lpstr>
      <vt:lpstr>PowerPoint Presentation</vt:lpstr>
      <vt:lpstr>Directional derivative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rule, gradient and directional derivatives</dc:title>
  <dc:creator>Valiyev, Mahammad</dc:creator>
  <cp:lastModifiedBy>Valiyev, Mahammad</cp:lastModifiedBy>
  <cp:revision>65</cp:revision>
  <dcterms:created xsi:type="dcterms:W3CDTF">2019-12-31T10:32:03Z</dcterms:created>
  <dcterms:modified xsi:type="dcterms:W3CDTF">2020-05-09T09:23:45Z</dcterms:modified>
</cp:coreProperties>
</file>