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39C4-4739-4090-B872-ED7108DAF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E151A-5A66-4DF1-92D6-0002AE25B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7D3AA-7E63-4EC6-8C80-F8CAB9C6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C57-101D-41BA-8D77-33EEA3078E4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B49ED-9D83-4103-AA3A-406266F6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823B-9286-4043-B08B-642A4BF0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3CE-408A-4FCD-830A-95D006E9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F5B7-C7C4-4E2A-B0B2-541B3F9D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8B596-B30C-443C-A602-0FE678D3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866D-F767-4932-B8C8-EE0AA6F5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C57-101D-41BA-8D77-33EEA3078E4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7EC71-3007-41FF-91E1-F99A50B3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E8751-E4C8-4EB8-9CFC-9E7F9829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3CE-408A-4FCD-830A-95D006E9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A3687-F189-47E8-B4A3-BD0B563E0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FD309-A799-4A35-A769-B02777342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F469-31B7-4C60-9016-18B75FCF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C57-101D-41BA-8D77-33EEA3078E4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C9C00-6A41-4E19-A192-07A603D2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BF52-4378-4561-ADF4-AEC310B3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3CE-408A-4FCD-830A-95D006E9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8C37-00EE-4371-809F-6B06D55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D0CA-18B8-44A3-997E-89A4C1D0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E14B-442B-4DEF-8D77-73E774E5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C57-101D-41BA-8D77-33EEA3078E4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C9E7-D515-4C7F-A6A3-9818BEE7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649F3-DB1F-4596-85E9-810A7EB4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3CE-408A-4FCD-830A-95D006E9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AD69-E8BC-4877-94AD-F12AF524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E636-1F79-4F23-9C31-3B28DDFE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B7B6-3405-4D8A-BB0E-0EE4F2F5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C57-101D-41BA-8D77-33EEA3078E4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3078-3499-49C2-AB7C-427421D0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80734-2E8E-4F3A-A0F1-484F01C9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3CE-408A-4FCD-830A-95D006E9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5AE4-1620-490C-87EE-40A1EE7A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B914-8143-42DC-8C27-2852EFA19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D8E95-AFE8-4E6D-B2C2-C032AD422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A7289-B7DE-4958-AFE7-DD03F572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C57-101D-41BA-8D77-33EEA3078E4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13A92-2D9A-46DE-AF42-CA5CC82E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70D57-E2FD-4BCE-B833-C051779D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3CE-408A-4FCD-830A-95D006E9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4793-6FB4-4E84-BA9B-D6296E3A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C0FF7-03D5-4A51-AFB8-9A378F58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F265D-C16D-4F07-B649-DB6175C32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D200A-0546-497E-B7B3-B8DD885C3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10CF1-127A-4C08-9C42-7DF5F697B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25346-4C25-45C0-A9EB-B98A739E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C57-101D-41BA-8D77-33EEA3078E4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CB58A-73F9-4193-AFCA-54CAE56B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75EB9-D6DE-4CBC-8B66-BB715C66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3CE-408A-4FCD-830A-95D006E9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FBC9-4D03-44B5-9B81-BAF1E671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F0B77-0B94-435E-BD29-F91402E8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C57-101D-41BA-8D77-33EEA3078E4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5C403-FB69-43F1-A835-D69B2A53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85EAF-B943-411A-B29B-885B8DB7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3CE-408A-4FCD-830A-95D006E9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4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EAE45-0DE8-435C-AECF-73F1EA29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C57-101D-41BA-8D77-33EEA3078E4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52465-1761-463B-9A65-1AB5C23F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CD0C-2E12-499F-8469-A386AF1E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3CE-408A-4FCD-830A-95D006E9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5E23-A8F1-44D8-9235-9FBD42F0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4798-955A-4EF5-91D4-AE104C9A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4A026-A64B-46B6-B010-CAECAD9B4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B2C32-8ADE-4A3A-BCA4-8347D330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C57-101D-41BA-8D77-33EEA3078E4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6D859-F5B1-4568-955A-CB38EA9A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6B676-084C-4BFB-A8FD-1C177A9E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3CE-408A-4FCD-830A-95D006E9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2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28A5-BDA5-481C-9449-F73B7223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DEA31-8B44-403D-929B-DAE5DBEC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90E18-43DB-4211-A581-38E0DC945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95D53-D666-46D5-A062-E0E9FC01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3C57-101D-41BA-8D77-33EEA3078E4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925EB-9645-416C-A1CC-CD475CAE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1D90-ECE2-4181-877B-27DD1C7F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A03CE-408A-4FCD-830A-95D006E9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BF9CD-685B-419E-9EB9-2E643272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AC0D1-333D-4E96-BF3E-BE7F9DCA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01C6-B7AF-4FCB-A98D-EF3249FE6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3C57-101D-41BA-8D77-33EEA3078E4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5B02-0E67-4099-B190-2EC4059A6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5008-D02F-4558-B0B3-6B4C7BD7E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A03CE-408A-4FCD-830A-95D006E9D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2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18D8-5782-4DDE-A029-97C909B99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3046"/>
            <a:ext cx="9144000" cy="1765569"/>
          </a:xfrm>
        </p:spPr>
        <p:txBody>
          <a:bodyPr/>
          <a:lstStyle/>
          <a:p>
            <a:r>
              <a:rPr lang="en-US" dirty="0"/>
              <a:t>Lagrange multipliers and constrained differentials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2E74-47C0-41A3-86B0-618D53F5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374" y="2842382"/>
            <a:ext cx="9955237" cy="2236056"/>
          </a:xfrm>
        </p:spPr>
        <p:txBody>
          <a:bodyPr>
            <a:normAutofit/>
          </a:bodyPr>
          <a:lstStyle/>
          <a:p>
            <a:r>
              <a:rPr lang="en-GB" dirty="0"/>
              <a:t>In this part we will study a new type of </a:t>
            </a:r>
            <a:r>
              <a:rPr lang="en-GB" b="1" dirty="0"/>
              <a:t>optimization problem</a:t>
            </a:r>
            <a:r>
              <a:rPr lang="en-GB" dirty="0"/>
              <a:t>: that of finding the </a:t>
            </a:r>
            <a:r>
              <a:rPr lang="en-GB" b="1" dirty="0"/>
              <a:t>maximum (or minimum) value </a:t>
            </a:r>
            <a:r>
              <a:rPr lang="en-GB" dirty="0"/>
              <a:t>of a function </a:t>
            </a:r>
            <a:r>
              <a:rPr lang="en-GB" i="1" dirty="0"/>
              <a:t>w</a:t>
            </a:r>
            <a:r>
              <a:rPr lang="en-GB" dirty="0"/>
              <a:t> = </a:t>
            </a:r>
            <a:r>
              <a:rPr lang="en-GB" i="1" dirty="0"/>
              <a:t>f</a:t>
            </a:r>
            <a:r>
              <a:rPr lang="en-GB" dirty="0"/>
              <a:t>(</a:t>
            </a:r>
            <a:r>
              <a:rPr lang="en-GB" i="1" dirty="0"/>
              <a:t>x, y, z</a:t>
            </a:r>
            <a:r>
              <a:rPr lang="en-GB" dirty="0"/>
              <a:t>) when we are only allowed to consider </a:t>
            </a:r>
            <a:r>
              <a:rPr lang="en-GB" b="1" dirty="0"/>
              <a:t>points (</a:t>
            </a:r>
            <a:r>
              <a:rPr lang="en-GB" b="1" i="1" dirty="0"/>
              <a:t>x, y, z</a:t>
            </a:r>
            <a:r>
              <a:rPr lang="en-GB" b="1" dirty="0"/>
              <a:t>) </a:t>
            </a:r>
            <a:r>
              <a:rPr lang="en-GB" dirty="0"/>
              <a:t>which are constrained to </a:t>
            </a:r>
            <a:r>
              <a:rPr lang="en-GB" b="1" dirty="0"/>
              <a:t>lie on a surface</a:t>
            </a:r>
            <a:r>
              <a:rPr lang="en-GB" dirty="0"/>
              <a:t>. The technique we will use to solve these problems is called </a:t>
            </a:r>
            <a:r>
              <a:rPr lang="en-GB" b="1" dirty="0"/>
              <a:t>Lagrange multipliers.</a:t>
            </a:r>
          </a:p>
          <a:p>
            <a:r>
              <a:rPr lang="en-GB" b="1" dirty="0"/>
              <a:t>In other optimization when variables are not independent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559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89D1-CD20-4A2E-91CA-884D961E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6" y="306313"/>
            <a:ext cx="11274082" cy="6235163"/>
          </a:xfrm>
        </p:spPr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 is to </a:t>
            </a:r>
            <a:r>
              <a:rPr lang="en-US" b="1" dirty="0"/>
              <a:t>maximize</a:t>
            </a:r>
            <a:r>
              <a:rPr lang="en-US" dirty="0"/>
              <a:t> or </a:t>
            </a:r>
            <a:r>
              <a:rPr lang="en-US" b="1" dirty="0"/>
              <a:t>minimize</a:t>
            </a:r>
            <a:r>
              <a:rPr lang="en-US" dirty="0"/>
              <a:t> f(</a:t>
            </a:r>
            <a:r>
              <a:rPr lang="en-US" dirty="0" err="1"/>
              <a:t>x,y,z</a:t>
            </a:r>
            <a:r>
              <a:rPr lang="en-US" dirty="0"/>
              <a:t>) when </a:t>
            </a:r>
            <a:r>
              <a:rPr lang="en-US" dirty="0" err="1"/>
              <a:t>x,y,z</a:t>
            </a:r>
            <a:r>
              <a:rPr lang="en-US" dirty="0"/>
              <a:t> are </a:t>
            </a:r>
            <a:r>
              <a:rPr lang="en-US" b="1" dirty="0"/>
              <a:t>not independent </a:t>
            </a:r>
            <a:r>
              <a:rPr lang="en-US" dirty="0" err="1"/>
              <a:t>e.g</a:t>
            </a:r>
            <a:r>
              <a:rPr lang="en-US" dirty="0"/>
              <a:t> g(</a:t>
            </a:r>
            <a:r>
              <a:rPr lang="en-US" dirty="0" err="1"/>
              <a:t>x,y,z</a:t>
            </a:r>
            <a:r>
              <a:rPr lang="en-US" dirty="0"/>
              <a:t>)=constant</a:t>
            </a:r>
          </a:p>
          <a:p>
            <a:r>
              <a:rPr lang="en-US" dirty="0"/>
              <a:t>One method is to solve for </a:t>
            </a:r>
            <a:r>
              <a:rPr lang="en-US" b="1" dirty="0"/>
              <a:t>one of the variables in g </a:t>
            </a:r>
            <a:r>
              <a:rPr lang="en-US" dirty="0"/>
              <a:t>and </a:t>
            </a:r>
            <a:r>
              <a:rPr lang="en-US" b="1" dirty="0"/>
              <a:t>substitute in f</a:t>
            </a:r>
          </a:p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method </a:t>
            </a:r>
            <a:r>
              <a:rPr lang="en-US" dirty="0"/>
              <a:t>is using Lagrange multipliers</a:t>
            </a:r>
          </a:p>
          <a:p>
            <a:r>
              <a:rPr lang="en-US" dirty="0"/>
              <a:t>Let’s say we want find the minimum distance between hyperbola </a:t>
            </a:r>
            <a:r>
              <a:rPr lang="en-US" dirty="0" err="1"/>
              <a:t>xy</a:t>
            </a:r>
            <a:r>
              <a:rPr lang="en-US" dirty="0"/>
              <a:t>=3 and origin. So function to minimize is f(</a:t>
            </a:r>
            <a:r>
              <a:rPr lang="en-US" dirty="0" err="1"/>
              <a:t>x,y</a:t>
            </a:r>
            <a:r>
              <a:rPr lang="en-US" dirty="0"/>
              <a:t>)= x^2+ y^2 given the constraint </a:t>
            </a:r>
            <a:r>
              <a:rPr lang="en-US" dirty="0" err="1"/>
              <a:t>xy</a:t>
            </a:r>
            <a:r>
              <a:rPr lang="en-US" dirty="0"/>
              <a:t>=3</a:t>
            </a:r>
          </a:p>
          <a:p>
            <a:r>
              <a:rPr lang="en-US" dirty="0"/>
              <a:t>At the minimum point, hyperbola </a:t>
            </a:r>
            <a:r>
              <a:rPr lang="en-US" dirty="0" err="1"/>
              <a:t>xy</a:t>
            </a:r>
            <a:r>
              <a:rPr lang="en-US" dirty="0"/>
              <a:t>=3 (level curve of g(</a:t>
            </a:r>
            <a:r>
              <a:rPr lang="en-US" dirty="0" err="1"/>
              <a:t>x,y</a:t>
            </a:r>
            <a:r>
              <a:rPr lang="en-US" dirty="0"/>
              <a:t>)=3) is </a:t>
            </a:r>
            <a:r>
              <a:rPr lang="en-US" b="1" dirty="0"/>
              <a:t>tangent</a:t>
            </a:r>
            <a:r>
              <a:rPr lang="en-US" dirty="0"/>
              <a:t> to the level curve of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So we are interested in finding </a:t>
            </a:r>
            <a:r>
              <a:rPr lang="en-US" dirty="0" err="1"/>
              <a:t>x,y</a:t>
            </a:r>
            <a:r>
              <a:rPr lang="en-US" dirty="0"/>
              <a:t> where 2 level curves are tangent, which means they have the </a:t>
            </a:r>
            <a:r>
              <a:rPr lang="en-US" b="1" dirty="0"/>
              <a:t>same tangent line</a:t>
            </a:r>
          </a:p>
          <a:p>
            <a:r>
              <a:rPr lang="en-US" b="1" dirty="0"/>
              <a:t>Gradient vectors </a:t>
            </a:r>
            <a:r>
              <a:rPr lang="en-US" dirty="0"/>
              <a:t>are </a:t>
            </a:r>
            <a:r>
              <a:rPr lang="en-US" b="1" dirty="0"/>
              <a:t>perpendicular</a:t>
            </a:r>
            <a:r>
              <a:rPr lang="en-US" dirty="0"/>
              <a:t> to tangent line so the </a:t>
            </a:r>
            <a:r>
              <a:rPr lang="en-US" b="1" dirty="0"/>
              <a:t>gradient vectors </a:t>
            </a:r>
            <a:r>
              <a:rPr lang="en-US" dirty="0"/>
              <a:t>to tangent lines should be </a:t>
            </a:r>
            <a:r>
              <a:rPr lang="en-US" b="1" dirty="0"/>
              <a:t>parallel</a:t>
            </a:r>
            <a:r>
              <a:rPr lang="en-US" dirty="0"/>
              <a:t> (could be in the opposite directions)</a:t>
            </a:r>
          </a:p>
          <a:p>
            <a:r>
              <a:rPr lang="en-US" dirty="0"/>
              <a:t>So grad(f)=</a:t>
            </a:r>
            <a:r>
              <a:rPr lang="en-US" dirty="0" err="1"/>
              <a:t>lyamda</a:t>
            </a:r>
            <a:r>
              <a:rPr lang="en-US" dirty="0"/>
              <a:t>*grad(g)</a:t>
            </a:r>
          </a:p>
        </p:txBody>
      </p:sp>
    </p:spTree>
    <p:extLst>
      <p:ext uri="{BB962C8B-B14F-4D97-AF65-F5344CB8AC3E}">
        <p14:creationId xmlns:p14="http://schemas.microsoft.com/office/powerpoint/2010/main" val="348086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0C1F-2C18-4D91-A052-2CD766C0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56" y="292245"/>
            <a:ext cx="11471031" cy="6319569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b="1" dirty="0"/>
              <a:t>reframing</a:t>
            </a:r>
            <a:r>
              <a:rPr lang="en-US" dirty="0"/>
              <a:t> the problem we transition from min/max problem involving 2 variables and a constraint to </a:t>
            </a:r>
            <a:r>
              <a:rPr lang="en-US" b="1" dirty="0"/>
              <a:t>system of 2 equations with 3 unknowns </a:t>
            </a:r>
            <a:r>
              <a:rPr lang="en-US" dirty="0"/>
              <a:t>and 3</a:t>
            </a:r>
            <a:r>
              <a:rPr lang="en-US" baseline="30000" dirty="0"/>
              <a:t>rd</a:t>
            </a:r>
            <a:r>
              <a:rPr lang="en-US" dirty="0"/>
              <a:t> equation g(</a:t>
            </a:r>
            <a:r>
              <a:rPr lang="en-US" dirty="0" err="1"/>
              <a:t>x,y</a:t>
            </a:r>
            <a:r>
              <a:rPr lang="en-US" dirty="0"/>
              <a:t>)=c: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then get system of linear equations and solve it.</a:t>
            </a:r>
          </a:p>
          <a:p>
            <a:r>
              <a:rPr lang="en-US" dirty="0"/>
              <a:t>We set det(A)=0  means linear system will have non-trivial solution and solve for </a:t>
            </a:r>
            <a:r>
              <a:rPr lang="en-US" dirty="0" err="1"/>
              <a:t>lyamda</a:t>
            </a:r>
            <a:endParaRPr lang="en-US" dirty="0"/>
          </a:p>
          <a:p>
            <a:r>
              <a:rPr lang="en-US" dirty="0" err="1"/>
              <a:t>Lyamda</a:t>
            </a:r>
            <a:r>
              <a:rPr lang="en-US" dirty="0"/>
              <a:t> is Lagrange multiplier</a:t>
            </a:r>
          </a:p>
          <a:p>
            <a:r>
              <a:rPr lang="en-US" dirty="0"/>
              <a:t>When finding </a:t>
            </a:r>
            <a:r>
              <a:rPr lang="en-US" b="1" dirty="0"/>
              <a:t>min or max points </a:t>
            </a:r>
            <a:r>
              <a:rPr lang="en-US" dirty="0"/>
              <a:t>we need to check also </a:t>
            </a:r>
            <a:r>
              <a:rPr lang="en-US" b="1" dirty="0"/>
              <a:t>boundaries</a:t>
            </a:r>
            <a:r>
              <a:rPr lang="en-US" dirty="0"/>
              <a:t> on top of the solution derived from Lagrange multipliers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71C90-F553-4DB3-9387-667184CE7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819" y="1572724"/>
            <a:ext cx="637222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776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C5D2-3BB1-4200-AA5C-0B082288C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88" y="221908"/>
            <a:ext cx="11471031" cy="6474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Proof of Lagrange multipliers</a:t>
            </a:r>
          </a:p>
          <a:p>
            <a:r>
              <a:rPr lang="en-US" dirty="0"/>
              <a:t>By </a:t>
            </a:r>
            <a:r>
              <a:rPr lang="en-US" b="1" dirty="0"/>
              <a:t>Alon Amit</a:t>
            </a:r>
            <a:r>
              <a:rPr lang="en-US" dirty="0"/>
              <a:t>: we have </a:t>
            </a:r>
            <a:r>
              <a:rPr lang="en-US" b="1" dirty="0"/>
              <a:t>function f</a:t>
            </a:r>
            <a:r>
              <a:rPr lang="en-US" dirty="0"/>
              <a:t> and </a:t>
            </a:r>
            <a:r>
              <a:rPr lang="en-US" b="1" dirty="0"/>
              <a:t>constraint g=c</a:t>
            </a:r>
            <a:r>
              <a:rPr lang="en-US" dirty="0"/>
              <a:t>, and we are allowed to move along function f in </a:t>
            </a:r>
            <a:r>
              <a:rPr lang="en-US" b="1" dirty="0"/>
              <a:t>directions tangents to g=c curve</a:t>
            </a:r>
            <a:r>
              <a:rPr lang="en-US" dirty="0"/>
              <a:t>. Moving in the </a:t>
            </a:r>
            <a:r>
              <a:rPr lang="en-US" b="1" dirty="0"/>
              <a:t>tangent directions </a:t>
            </a:r>
            <a:r>
              <a:rPr lang="en-US" dirty="0"/>
              <a:t>of g=c </a:t>
            </a:r>
            <a:r>
              <a:rPr lang="en-US" b="1" dirty="0"/>
              <a:t>does not change the value of g </a:t>
            </a:r>
            <a:r>
              <a:rPr lang="en-US" dirty="0"/>
              <a:t>and tangent directions are </a:t>
            </a:r>
            <a:r>
              <a:rPr lang="en-US" b="1" dirty="0"/>
              <a:t>perpendicular</a:t>
            </a:r>
            <a:r>
              <a:rPr lang="en-US" dirty="0"/>
              <a:t> to grad c direction. At </a:t>
            </a:r>
            <a:r>
              <a:rPr lang="en-US" b="1" dirty="0"/>
              <a:t>local max or min </a:t>
            </a:r>
            <a:r>
              <a:rPr lang="en-US" dirty="0"/>
              <a:t>of moving in </a:t>
            </a:r>
            <a:r>
              <a:rPr lang="en-US" b="1" dirty="0"/>
              <a:t>tangent direction of c </a:t>
            </a:r>
            <a:r>
              <a:rPr lang="en-US" dirty="0"/>
              <a:t>is also tangent </a:t>
            </a:r>
            <a:r>
              <a:rPr lang="en-US" b="1" dirty="0"/>
              <a:t>direction of f </a:t>
            </a:r>
            <a:r>
              <a:rPr lang="en-US" dirty="0"/>
              <a:t>so at that point </a:t>
            </a:r>
            <a:r>
              <a:rPr lang="en-US" b="1" dirty="0"/>
              <a:t>grad f is  perp to that tangent direction </a:t>
            </a:r>
            <a:r>
              <a:rPr lang="en-US" dirty="0"/>
              <a:t>which is perp to grad c, so grad c and grad f are </a:t>
            </a:r>
            <a:r>
              <a:rPr lang="en-US" b="1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262888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6CDA-C06E-44E9-97B4-7A032823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4" y="221908"/>
            <a:ext cx="11667978" cy="6432110"/>
          </a:xfrm>
        </p:spPr>
        <p:txBody>
          <a:bodyPr/>
          <a:lstStyle/>
          <a:p>
            <a:r>
              <a:rPr lang="en-US" dirty="0"/>
              <a:t>at </a:t>
            </a:r>
            <a:r>
              <a:rPr lang="en-US" b="1" dirty="0"/>
              <a:t>unconstrained min/max points</a:t>
            </a:r>
            <a:r>
              <a:rPr lang="en-US" dirty="0"/>
              <a:t>,  partial derivatives in </a:t>
            </a:r>
            <a:r>
              <a:rPr lang="en-US" b="1" dirty="0"/>
              <a:t>any direction are 0</a:t>
            </a:r>
          </a:p>
          <a:p>
            <a:r>
              <a:rPr lang="en-US" dirty="0"/>
              <a:t>At </a:t>
            </a:r>
            <a:r>
              <a:rPr lang="en-US" b="1" dirty="0"/>
              <a:t>constrained</a:t>
            </a:r>
            <a:r>
              <a:rPr lang="en-US" dirty="0"/>
              <a:t> min/max points, </a:t>
            </a:r>
            <a:r>
              <a:rPr lang="en-US" b="1" dirty="0"/>
              <a:t>partial derivatives </a:t>
            </a:r>
            <a:r>
              <a:rPr lang="en-US" dirty="0"/>
              <a:t>in any direction that </a:t>
            </a:r>
            <a:r>
              <a:rPr lang="en-US" b="1" dirty="0"/>
              <a:t>satisfies g=c  </a:t>
            </a:r>
            <a:r>
              <a:rPr lang="en-US" dirty="0"/>
              <a:t>is 0</a:t>
            </a:r>
          </a:p>
          <a:p>
            <a:r>
              <a:rPr lang="en-US" dirty="0"/>
              <a:t>So at max, min of f df/ds(in </a:t>
            </a:r>
            <a:r>
              <a:rPr lang="en-US" dirty="0" err="1"/>
              <a:t>dir</a:t>
            </a:r>
            <a:r>
              <a:rPr lang="en-US" dirty="0"/>
              <a:t> of u)=0</a:t>
            </a:r>
          </a:p>
          <a:p>
            <a:r>
              <a:rPr lang="en-US" dirty="0"/>
              <a:t>Df/ds (</a:t>
            </a:r>
            <a:r>
              <a:rPr lang="en-US" dirty="0" err="1"/>
              <a:t>dir</a:t>
            </a:r>
            <a:r>
              <a:rPr lang="en-US" dirty="0"/>
              <a:t> u)=grad(f) * u, any u that is tangent to surface so grad f is perp to the level set of g. </a:t>
            </a:r>
          </a:p>
          <a:p>
            <a:r>
              <a:rPr lang="en-US" dirty="0"/>
              <a:t>Grad f is also perp to the level set of g, so grad f and grad g are perp</a:t>
            </a:r>
          </a:p>
          <a:p>
            <a:pPr marL="0" indent="0">
              <a:buNone/>
            </a:pPr>
            <a:r>
              <a:rPr lang="en-US" b="1" dirty="0"/>
              <a:t>Geometric proof</a:t>
            </a:r>
          </a:p>
          <a:p>
            <a:r>
              <a:rPr lang="en-US" dirty="0"/>
              <a:t>2 level curves touch- grads of both perp to level curves, so they are parallel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4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ED68-1287-4384-B8AD-FA73F2CA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1" y="97838"/>
            <a:ext cx="10515600" cy="591478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Constrained differentials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FD2F-5520-4772-9F9E-5DA330432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1" y="672070"/>
            <a:ext cx="11555439" cy="5883475"/>
          </a:xfrm>
        </p:spPr>
        <p:txBody>
          <a:bodyPr/>
          <a:lstStyle/>
          <a:p>
            <a:r>
              <a:rPr lang="en-GB" dirty="0"/>
              <a:t> say we are given some function </a:t>
            </a:r>
            <a:r>
              <a:rPr lang="en-GB" b="1" dirty="0"/>
              <a:t>g(</a:t>
            </a:r>
            <a:r>
              <a:rPr lang="en-GB" b="1" dirty="0" err="1"/>
              <a:t>x,y,z</a:t>
            </a:r>
            <a:r>
              <a:rPr lang="en-GB" b="1" dirty="0"/>
              <a:t>)=c</a:t>
            </a:r>
          </a:p>
          <a:p>
            <a:r>
              <a:rPr lang="en-GB" dirty="0"/>
              <a:t>And we want to find how </a:t>
            </a:r>
            <a:r>
              <a:rPr lang="en-GB" b="1" dirty="0"/>
              <a:t>changing x or y affects z</a:t>
            </a:r>
          </a:p>
          <a:p>
            <a:r>
              <a:rPr lang="en-GB" dirty="0"/>
              <a:t>We take differentials from both sides and relate </a:t>
            </a:r>
            <a:r>
              <a:rPr lang="en-GB" b="1" dirty="0" err="1"/>
              <a:t>dz</a:t>
            </a:r>
            <a:r>
              <a:rPr lang="en-GB" b="1" dirty="0"/>
              <a:t> to dx and </a:t>
            </a:r>
            <a:r>
              <a:rPr lang="en-GB" b="1" dirty="0" err="1"/>
              <a:t>dy</a:t>
            </a:r>
            <a:endParaRPr lang="en-GB" b="1" dirty="0"/>
          </a:p>
          <a:p>
            <a:r>
              <a:rPr lang="en-GB" dirty="0"/>
              <a:t>When being interested only in </a:t>
            </a:r>
            <a:r>
              <a:rPr lang="en-GB" dirty="0" err="1"/>
              <a:t>dz</a:t>
            </a:r>
            <a:r>
              <a:rPr lang="en-GB" dirty="0"/>
              <a:t>/dx we keep y constant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Warning</a:t>
            </a:r>
          </a:p>
          <a:p>
            <a:r>
              <a:rPr lang="en-GB" dirty="0"/>
              <a:t>When taking partial derivatives, we keep </a:t>
            </a:r>
            <a:r>
              <a:rPr lang="en-GB" b="1" dirty="0"/>
              <a:t>all other variables as constants</a:t>
            </a:r>
          </a:p>
          <a:p>
            <a:r>
              <a:rPr lang="en-GB" dirty="0"/>
              <a:t>For example let’s take the same function expressed in 2 different forms f(</a:t>
            </a:r>
            <a:r>
              <a:rPr lang="en-GB" dirty="0" err="1"/>
              <a:t>x,y</a:t>
            </a:r>
            <a:r>
              <a:rPr lang="en-GB" dirty="0"/>
              <a:t>) and f(</a:t>
            </a:r>
            <a:r>
              <a:rPr lang="en-GB" dirty="0" err="1"/>
              <a:t>u,v</a:t>
            </a:r>
            <a:r>
              <a:rPr lang="en-GB" dirty="0"/>
              <a:t>). Although x might equal to u, df/dx wont be equal to df/du, as v does not equal to 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New notation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CE106-862E-4EF3-B30D-87AEDC7E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66" y="5641877"/>
            <a:ext cx="2419350" cy="666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C602E-E711-4F83-AA57-28B5ACB5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164" y="5628030"/>
            <a:ext cx="2371725" cy="638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A34FB-8F78-477E-870C-F45A88A15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170" y="5660487"/>
            <a:ext cx="1858160" cy="613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182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D4C3-0CAC-4582-A18E-143C4583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25975"/>
            <a:ext cx="10515600" cy="591477"/>
          </a:xfrm>
        </p:spPr>
        <p:txBody>
          <a:bodyPr>
            <a:normAutofit fontScale="90000"/>
          </a:bodyPr>
          <a:lstStyle/>
          <a:p>
            <a:r>
              <a:rPr lang="en-US" dirty="0"/>
              <a:t>Partial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982F-7077-4541-A490-EEB83A8A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0" y="854954"/>
            <a:ext cx="11499166" cy="57990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 we are given A(</a:t>
            </a:r>
            <a:r>
              <a:rPr lang="en-US" dirty="0" err="1"/>
              <a:t>x,y,z</a:t>
            </a:r>
            <a:r>
              <a:rPr lang="en-US" dirty="0"/>
              <a:t>) and also constraint x(</a:t>
            </a:r>
            <a:r>
              <a:rPr lang="en-US" dirty="0" err="1"/>
              <a:t>y,z</a:t>
            </a:r>
            <a:r>
              <a:rPr lang="en-US" dirty="0"/>
              <a:t>)</a:t>
            </a:r>
          </a:p>
          <a:p>
            <a:r>
              <a:rPr lang="en-US" dirty="0"/>
              <a:t>We are interested to calculate </a:t>
            </a:r>
            <a:r>
              <a:rPr lang="en-US" dirty="0" err="1"/>
              <a:t>dA</a:t>
            </a:r>
            <a:r>
              <a:rPr lang="en-US" dirty="0"/>
              <a:t>/</a:t>
            </a:r>
            <a:r>
              <a:rPr lang="en-US" dirty="0" err="1"/>
              <a:t>dz</a:t>
            </a:r>
            <a:endParaRPr lang="en-US" dirty="0"/>
          </a:p>
          <a:p>
            <a:r>
              <a:rPr lang="en-US" dirty="0"/>
              <a:t>First, we find total derivative </a:t>
            </a:r>
            <a:r>
              <a:rPr lang="en-US" dirty="0" err="1"/>
              <a:t>dA</a:t>
            </a:r>
            <a:r>
              <a:rPr lang="en-US" dirty="0"/>
              <a:t>=</a:t>
            </a:r>
            <a:r>
              <a:rPr lang="en-US" dirty="0" err="1"/>
              <a:t>partialA</a:t>
            </a:r>
            <a:r>
              <a:rPr lang="en-US" dirty="0"/>
              <a:t>/</a:t>
            </a:r>
            <a:r>
              <a:rPr lang="en-US" dirty="0" err="1"/>
              <a:t>partx</a:t>
            </a:r>
            <a:r>
              <a:rPr lang="en-US" dirty="0"/>
              <a:t>*dx (or Ax)+ Ay*</a:t>
            </a:r>
            <a:r>
              <a:rPr lang="en-US" dirty="0" err="1"/>
              <a:t>dy+Az</a:t>
            </a:r>
            <a:r>
              <a:rPr lang="en-US" dirty="0"/>
              <a:t>*</a:t>
            </a:r>
            <a:r>
              <a:rPr lang="en-US" dirty="0" err="1"/>
              <a:t>dz</a:t>
            </a:r>
            <a:endParaRPr lang="en-US" dirty="0"/>
          </a:p>
          <a:p>
            <a:r>
              <a:rPr lang="en-US" dirty="0"/>
              <a:t>Then we differentiate dx in terms of y and z and we get dx=</a:t>
            </a:r>
            <a:r>
              <a:rPr lang="en-US" dirty="0" err="1"/>
              <a:t>xy</a:t>
            </a:r>
            <a:r>
              <a:rPr lang="en-US" dirty="0"/>
              <a:t>*</a:t>
            </a:r>
            <a:r>
              <a:rPr lang="en-US" dirty="0" err="1"/>
              <a:t>dy+xz</a:t>
            </a:r>
            <a:r>
              <a:rPr lang="en-US" dirty="0"/>
              <a:t>*</a:t>
            </a:r>
            <a:r>
              <a:rPr lang="en-US" dirty="0" err="1"/>
              <a:t>dz</a:t>
            </a:r>
            <a:endParaRPr lang="en-US" dirty="0"/>
          </a:p>
          <a:p>
            <a:r>
              <a:rPr lang="en-US" dirty="0"/>
              <a:t>Then we use our condition that dx=0 and as we are interested in </a:t>
            </a:r>
            <a:r>
              <a:rPr lang="en-US" dirty="0" err="1"/>
              <a:t>dA</a:t>
            </a:r>
            <a:r>
              <a:rPr lang="en-US" dirty="0"/>
              <a:t>/</a:t>
            </a:r>
            <a:r>
              <a:rPr lang="en-US" dirty="0" err="1"/>
              <a:t>dz</a:t>
            </a:r>
            <a:r>
              <a:rPr lang="en-US" dirty="0"/>
              <a:t>, we substitute expression for </a:t>
            </a:r>
            <a:r>
              <a:rPr lang="en-US" dirty="0" err="1"/>
              <a:t>dy</a:t>
            </a:r>
            <a:r>
              <a:rPr lang="en-US" dirty="0"/>
              <a:t> and get relation for </a:t>
            </a:r>
            <a:r>
              <a:rPr lang="en-US" dirty="0" err="1"/>
              <a:t>dA</a:t>
            </a:r>
            <a:r>
              <a:rPr lang="en-US" dirty="0"/>
              <a:t>/</a:t>
            </a:r>
            <a:r>
              <a:rPr lang="en-US" dirty="0" err="1"/>
              <a:t>dz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68885-C602-4536-AAEE-FA3F4D41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22" y="781050"/>
            <a:ext cx="3953681" cy="2066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5284D0-E735-4A0E-9FC4-B607BAD5B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15" y="1227846"/>
            <a:ext cx="5972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825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Lagrange multipliers and constrained differentials</vt:lpstr>
      <vt:lpstr>PowerPoint Presentation</vt:lpstr>
      <vt:lpstr>PowerPoint Presentation</vt:lpstr>
      <vt:lpstr>PowerPoint Presentation</vt:lpstr>
      <vt:lpstr>PowerPoint Presentation</vt:lpstr>
      <vt:lpstr>Constrained differentials</vt:lpstr>
      <vt:lpstr>Partial derivatives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Lagrange multipliers and constrained differentials</dc:title>
  <dc:creator>Valiyev, Mahammad</dc:creator>
  <cp:lastModifiedBy>Valiyev, Mahammad</cp:lastModifiedBy>
  <cp:revision>77</cp:revision>
  <dcterms:created xsi:type="dcterms:W3CDTF">2020-01-15T07:54:34Z</dcterms:created>
  <dcterms:modified xsi:type="dcterms:W3CDTF">2020-07-09T08:19:58Z</dcterms:modified>
</cp:coreProperties>
</file>