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76A5-DDEC-4ECB-BAC6-CCA37EA5D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216D86-C7D1-40F9-A7FA-05FBE0033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401F9C-F937-410C-9450-A1D97D75E60D}"/>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5" name="Footer Placeholder 4">
            <a:extLst>
              <a:ext uri="{FF2B5EF4-FFF2-40B4-BE49-F238E27FC236}">
                <a16:creationId xmlns:a16="http://schemas.microsoft.com/office/drawing/2014/main" id="{24D9ABDD-E1EE-44E0-8107-9016E0046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17498-9D78-4413-9D17-0A39DD46E3AE}"/>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402573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4BB7-80C9-44B5-9495-AACB426A8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8F7A34-3D03-4CAA-807C-01245ED9B0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FAF93-C899-435D-AE1D-83252FBD874B}"/>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5" name="Footer Placeholder 4">
            <a:extLst>
              <a:ext uri="{FF2B5EF4-FFF2-40B4-BE49-F238E27FC236}">
                <a16:creationId xmlns:a16="http://schemas.microsoft.com/office/drawing/2014/main" id="{C25D6B77-0121-4327-A600-3EC381174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3A376-C786-4A80-876B-5E8B186779B0}"/>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3891937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453DAC-4761-449E-BA02-2DE149983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CF3F68-E09F-4470-861B-9C84E23781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0022D-ECE3-4FB7-AE85-0D36B9566596}"/>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5" name="Footer Placeholder 4">
            <a:extLst>
              <a:ext uri="{FF2B5EF4-FFF2-40B4-BE49-F238E27FC236}">
                <a16:creationId xmlns:a16="http://schemas.microsoft.com/office/drawing/2014/main" id="{9CA2AE39-AAD7-459A-B1D2-4C1578C3F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E93D7-7262-4FD7-8217-0EFCF9963495}"/>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83517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7DB4-2067-4DC5-BD32-3312A4FE7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20E931-C873-4594-BB24-39170BD508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19A33-7774-4738-9689-9FD3B89914B6}"/>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5" name="Footer Placeholder 4">
            <a:extLst>
              <a:ext uri="{FF2B5EF4-FFF2-40B4-BE49-F238E27FC236}">
                <a16:creationId xmlns:a16="http://schemas.microsoft.com/office/drawing/2014/main" id="{39D23804-F733-4CAE-8ED6-9C1CA20C4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03930-5AE1-489E-89A8-3BE4E9C032A8}"/>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315643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4459-7E2D-4949-91E4-AA0C163B9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F6F647-9DF4-47A4-947A-600BD791C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83CBB-EB0E-4733-987B-58F141667109}"/>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5" name="Footer Placeholder 4">
            <a:extLst>
              <a:ext uri="{FF2B5EF4-FFF2-40B4-BE49-F238E27FC236}">
                <a16:creationId xmlns:a16="http://schemas.microsoft.com/office/drawing/2014/main" id="{490EAA5C-98AC-4157-B200-FD2441FE7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F6F77-75C5-4CF9-A8FB-B903CFE9F553}"/>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394618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AA5-1B2B-4E05-B56F-C075912CD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8CE8C-CD49-41F9-A2CD-02C71F4E92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179950-AC68-422E-88C6-ABF414B177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9B7199-5B23-4C47-AF1C-9CDF26A91B07}"/>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6" name="Footer Placeholder 5">
            <a:extLst>
              <a:ext uri="{FF2B5EF4-FFF2-40B4-BE49-F238E27FC236}">
                <a16:creationId xmlns:a16="http://schemas.microsoft.com/office/drawing/2014/main" id="{6A5F249F-5DA0-42DF-B6D8-8A73EC621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66266-41A5-49B7-8358-2C8399EF0FFA}"/>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192097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37C3-8E24-4BBD-8BA5-6C7A9F0073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25E726-F859-467C-BA22-4659B5610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4860AC-3F78-4779-A77D-1D13D714E7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97826-0699-47B3-A225-F5E6720A9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4E108-0DA5-426C-A035-9EF9E0FB4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C57704-145C-4296-BE27-F8C0258A752C}"/>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8" name="Footer Placeholder 7">
            <a:extLst>
              <a:ext uri="{FF2B5EF4-FFF2-40B4-BE49-F238E27FC236}">
                <a16:creationId xmlns:a16="http://schemas.microsoft.com/office/drawing/2014/main" id="{89E67502-28B0-4F76-BB63-435C5CF78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81B085-5231-4CDB-B512-A345D14611EA}"/>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147050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14FA-8FCC-4761-AA86-245648D2AC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3D8EF3-0598-4B7D-955E-BCD706AFFC10}"/>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4" name="Footer Placeholder 3">
            <a:extLst>
              <a:ext uri="{FF2B5EF4-FFF2-40B4-BE49-F238E27FC236}">
                <a16:creationId xmlns:a16="http://schemas.microsoft.com/office/drawing/2014/main" id="{6FF32A00-CE4D-4FB4-881F-69AEDE5697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865EC-F312-4DFA-B97B-FF2DE6AEFCEA}"/>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72341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CC6775-DA08-427A-B028-FDD9AB6775A4}"/>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3" name="Footer Placeholder 2">
            <a:extLst>
              <a:ext uri="{FF2B5EF4-FFF2-40B4-BE49-F238E27FC236}">
                <a16:creationId xmlns:a16="http://schemas.microsoft.com/office/drawing/2014/main" id="{712C9E7D-E079-45E7-93F0-F3B952AAD6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163FC2-75B5-485D-944D-35260CDFD16A}"/>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298356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3D93-BC89-4B11-85C0-9B4531D11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EAB4F-C291-4D52-9FD3-F2F2123BE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1EEE63-78DF-4FDB-8A1A-6880CB2CF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BC083-7C2C-4C8B-99DE-8396C5662BB2}"/>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6" name="Footer Placeholder 5">
            <a:extLst>
              <a:ext uri="{FF2B5EF4-FFF2-40B4-BE49-F238E27FC236}">
                <a16:creationId xmlns:a16="http://schemas.microsoft.com/office/drawing/2014/main" id="{3BA0F22F-9AA4-4D65-900E-18CC7AE25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0408A-85C5-4F22-A40A-0ED2BAF2D76B}"/>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142354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972B-E419-485A-A907-20A544AA1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6EBDE-66F8-4F30-916D-103D02A10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41C80-37DD-4529-98C4-689C37354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3AAFC2-EB03-4890-8C2E-08C9E0CB85CB}"/>
              </a:ext>
            </a:extLst>
          </p:cNvPr>
          <p:cNvSpPr>
            <a:spLocks noGrp="1"/>
          </p:cNvSpPr>
          <p:nvPr>
            <p:ph type="dt" sz="half" idx="10"/>
          </p:nvPr>
        </p:nvSpPr>
        <p:spPr/>
        <p:txBody>
          <a:bodyPr/>
          <a:lstStyle/>
          <a:p>
            <a:fld id="{4B6DBB14-7D3D-43D7-A746-19FB6CBB042B}" type="datetimeFigureOut">
              <a:rPr lang="en-US" smtClean="0"/>
              <a:t>4/21/2020</a:t>
            </a:fld>
            <a:endParaRPr lang="en-US"/>
          </a:p>
        </p:txBody>
      </p:sp>
      <p:sp>
        <p:nvSpPr>
          <p:cNvPr id="6" name="Footer Placeholder 5">
            <a:extLst>
              <a:ext uri="{FF2B5EF4-FFF2-40B4-BE49-F238E27FC236}">
                <a16:creationId xmlns:a16="http://schemas.microsoft.com/office/drawing/2014/main" id="{DCD4FC29-FC40-4BBF-BF4D-23491C95E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1127C-7DD0-4ADF-8583-500B94CAD87A}"/>
              </a:ext>
            </a:extLst>
          </p:cNvPr>
          <p:cNvSpPr>
            <a:spLocks noGrp="1"/>
          </p:cNvSpPr>
          <p:nvPr>
            <p:ph type="sldNum" sz="quarter" idx="12"/>
          </p:nvPr>
        </p:nvSpPr>
        <p:spPr/>
        <p:txBody>
          <a:bodyPr/>
          <a:lstStyle/>
          <a:p>
            <a:fld id="{72413CEB-7D4E-4E71-A3F4-59075EBDBCDC}" type="slidenum">
              <a:rPr lang="en-US" smtClean="0"/>
              <a:t>‹#›</a:t>
            </a:fld>
            <a:endParaRPr lang="en-US"/>
          </a:p>
        </p:txBody>
      </p:sp>
    </p:spTree>
    <p:extLst>
      <p:ext uri="{BB962C8B-B14F-4D97-AF65-F5344CB8AC3E}">
        <p14:creationId xmlns:p14="http://schemas.microsoft.com/office/powerpoint/2010/main" val="296126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CC00C-5C7D-428B-A3F2-45656B976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574206-8D08-420F-8BDE-0D5C2DBF2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DE546-6E10-4C67-9C2B-6690E0A24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DBB14-7D3D-43D7-A746-19FB6CBB042B}" type="datetimeFigureOut">
              <a:rPr lang="en-US" smtClean="0"/>
              <a:t>4/21/2020</a:t>
            </a:fld>
            <a:endParaRPr lang="en-US"/>
          </a:p>
        </p:txBody>
      </p:sp>
      <p:sp>
        <p:nvSpPr>
          <p:cNvPr id="5" name="Footer Placeholder 4">
            <a:extLst>
              <a:ext uri="{FF2B5EF4-FFF2-40B4-BE49-F238E27FC236}">
                <a16:creationId xmlns:a16="http://schemas.microsoft.com/office/drawing/2014/main" id="{75A98307-E0DD-485F-A279-52BA869A8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228FF4-1E93-4C5F-AA65-644D466C4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13CEB-7D4E-4E71-A3F4-59075EBDBCDC}" type="slidenum">
              <a:rPr lang="en-US" smtClean="0"/>
              <a:t>‹#›</a:t>
            </a:fld>
            <a:endParaRPr lang="en-US"/>
          </a:p>
        </p:txBody>
      </p:sp>
    </p:spTree>
    <p:extLst>
      <p:ext uri="{BB962C8B-B14F-4D97-AF65-F5344CB8AC3E}">
        <p14:creationId xmlns:p14="http://schemas.microsoft.com/office/powerpoint/2010/main" val="831867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82FE-1D56-45A6-8149-695D497DB9E0}"/>
              </a:ext>
            </a:extLst>
          </p:cNvPr>
          <p:cNvSpPr>
            <a:spLocks noGrp="1"/>
          </p:cNvSpPr>
          <p:nvPr>
            <p:ph type="ctrTitle"/>
          </p:nvPr>
        </p:nvSpPr>
        <p:spPr/>
        <p:txBody>
          <a:bodyPr/>
          <a:lstStyle/>
          <a:p>
            <a:r>
              <a:rPr lang="en-US" dirty="0"/>
              <a:t>Green’s theorem</a:t>
            </a:r>
          </a:p>
        </p:txBody>
      </p:sp>
    </p:spTree>
    <p:extLst>
      <p:ext uri="{BB962C8B-B14F-4D97-AF65-F5344CB8AC3E}">
        <p14:creationId xmlns:p14="http://schemas.microsoft.com/office/powerpoint/2010/main" val="318725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74CDC-E4E5-43E3-8223-FDD27DDD6F96}"/>
              </a:ext>
            </a:extLst>
          </p:cNvPr>
          <p:cNvSpPr>
            <a:spLocks noGrp="1"/>
          </p:cNvSpPr>
          <p:nvPr>
            <p:ph idx="1"/>
          </p:nvPr>
        </p:nvSpPr>
        <p:spPr>
          <a:xfrm>
            <a:off x="198120" y="271144"/>
            <a:ext cx="11757660" cy="6381115"/>
          </a:xfrm>
        </p:spPr>
        <p:txBody>
          <a:bodyPr/>
          <a:lstStyle/>
          <a:p>
            <a:pPr marL="0" indent="0">
              <a:buNone/>
            </a:pPr>
            <a:r>
              <a:rPr lang="en-US" b="1" dirty="0"/>
              <a:t>More about validity of Green’s theorem</a:t>
            </a:r>
          </a:p>
          <a:p>
            <a:r>
              <a:rPr lang="en-US" sz="2400" dirty="0"/>
              <a:t>We have seen 2 forms of Green’s theorem:</a:t>
            </a:r>
          </a:p>
          <a:p>
            <a:pPr marL="0" indent="0">
              <a:buNone/>
            </a:pPr>
            <a:r>
              <a:rPr lang="en-US" sz="2400" dirty="0"/>
              <a:t>In tangential form and in normal form</a:t>
            </a:r>
          </a:p>
          <a:p>
            <a:r>
              <a:rPr lang="en-US" sz="2400" dirty="0"/>
              <a:t>For the left side to work the field should be defined at all points on the curve, whereas for the right side to work vector field needs to be defined at any point inside the curve, therefore overall the Green’s theorem works if vector field F is defined everywhere in  R</a:t>
            </a:r>
          </a:p>
          <a:p>
            <a:r>
              <a:rPr lang="en-US" sz="2400" dirty="0"/>
              <a:t>So the for the picture on the right, it is defined for the zone on top right</a:t>
            </a:r>
          </a:p>
          <a:p>
            <a:pPr marL="0" indent="0">
              <a:buNone/>
            </a:pPr>
            <a:r>
              <a:rPr lang="en-US" sz="2400" dirty="0"/>
              <a:t>But not to the one on the center, because it contains the point where curl is</a:t>
            </a:r>
          </a:p>
          <a:p>
            <a:pPr marL="0" indent="0">
              <a:buNone/>
            </a:pPr>
            <a:r>
              <a:rPr lang="en-US" sz="2400" dirty="0"/>
              <a:t>Not defined</a:t>
            </a:r>
          </a:p>
          <a:p>
            <a:r>
              <a:rPr lang="en-US" sz="2400" dirty="0"/>
              <a:t>In this case we can apply the Green’s theorem for the zone in between the</a:t>
            </a:r>
          </a:p>
          <a:p>
            <a:pPr marL="0" indent="0">
              <a:buNone/>
            </a:pPr>
            <a:r>
              <a:rPr lang="en-US" sz="2400" dirty="0"/>
              <a:t>Curves C1 and C2</a:t>
            </a:r>
          </a:p>
          <a:p>
            <a:endParaRPr lang="en-US" sz="2400" dirty="0"/>
          </a:p>
        </p:txBody>
      </p:sp>
      <p:pic>
        <p:nvPicPr>
          <p:cNvPr id="4" name="Picture 3">
            <a:extLst>
              <a:ext uri="{FF2B5EF4-FFF2-40B4-BE49-F238E27FC236}">
                <a16:creationId xmlns:a16="http://schemas.microsoft.com/office/drawing/2014/main" id="{D47C9D67-FE30-4642-B0D8-F0D7219EE900}"/>
              </a:ext>
            </a:extLst>
          </p:cNvPr>
          <p:cNvPicPr>
            <a:picLocks noChangeAspect="1"/>
          </p:cNvPicPr>
          <p:nvPr/>
        </p:nvPicPr>
        <p:blipFill>
          <a:blip r:embed="rId2"/>
          <a:stretch>
            <a:fillRect/>
          </a:stretch>
        </p:blipFill>
        <p:spPr>
          <a:xfrm>
            <a:off x="8168068" y="34290"/>
            <a:ext cx="4046792" cy="834390"/>
          </a:xfrm>
          <a:prstGeom prst="rect">
            <a:avLst/>
          </a:prstGeom>
        </p:spPr>
      </p:pic>
      <p:pic>
        <p:nvPicPr>
          <p:cNvPr id="5" name="Picture 4">
            <a:extLst>
              <a:ext uri="{FF2B5EF4-FFF2-40B4-BE49-F238E27FC236}">
                <a16:creationId xmlns:a16="http://schemas.microsoft.com/office/drawing/2014/main" id="{75D13A26-5D28-4657-8660-4646DC132473}"/>
              </a:ext>
            </a:extLst>
          </p:cNvPr>
          <p:cNvPicPr>
            <a:picLocks noChangeAspect="1"/>
          </p:cNvPicPr>
          <p:nvPr/>
        </p:nvPicPr>
        <p:blipFill>
          <a:blip r:embed="rId3"/>
          <a:stretch>
            <a:fillRect/>
          </a:stretch>
        </p:blipFill>
        <p:spPr>
          <a:xfrm>
            <a:off x="8178164" y="884872"/>
            <a:ext cx="3909095" cy="829628"/>
          </a:xfrm>
          <a:prstGeom prst="rect">
            <a:avLst/>
          </a:prstGeom>
        </p:spPr>
      </p:pic>
      <p:pic>
        <p:nvPicPr>
          <p:cNvPr id="6" name="Picture 5">
            <a:extLst>
              <a:ext uri="{FF2B5EF4-FFF2-40B4-BE49-F238E27FC236}">
                <a16:creationId xmlns:a16="http://schemas.microsoft.com/office/drawing/2014/main" id="{7FCC9ACE-71D3-4995-B16C-34C1311DB5D4}"/>
              </a:ext>
            </a:extLst>
          </p:cNvPr>
          <p:cNvPicPr>
            <a:picLocks noChangeAspect="1"/>
          </p:cNvPicPr>
          <p:nvPr/>
        </p:nvPicPr>
        <p:blipFill>
          <a:blip r:embed="rId4"/>
          <a:stretch>
            <a:fillRect/>
          </a:stretch>
        </p:blipFill>
        <p:spPr>
          <a:xfrm>
            <a:off x="10125075" y="2801302"/>
            <a:ext cx="2000250" cy="1666875"/>
          </a:xfrm>
          <a:prstGeom prst="rect">
            <a:avLst/>
          </a:prstGeom>
          <a:ln>
            <a:solidFill>
              <a:schemeClr val="tx1"/>
            </a:solidFill>
          </a:ln>
        </p:spPr>
      </p:pic>
      <p:pic>
        <p:nvPicPr>
          <p:cNvPr id="7" name="Picture 6">
            <a:extLst>
              <a:ext uri="{FF2B5EF4-FFF2-40B4-BE49-F238E27FC236}">
                <a16:creationId xmlns:a16="http://schemas.microsoft.com/office/drawing/2014/main" id="{176A4DCE-F0E1-4315-A5F8-BB8FD355DCF8}"/>
              </a:ext>
            </a:extLst>
          </p:cNvPr>
          <p:cNvPicPr>
            <a:picLocks noChangeAspect="1"/>
          </p:cNvPicPr>
          <p:nvPr/>
        </p:nvPicPr>
        <p:blipFill>
          <a:blip r:embed="rId5"/>
          <a:stretch>
            <a:fillRect/>
          </a:stretch>
        </p:blipFill>
        <p:spPr>
          <a:xfrm>
            <a:off x="10491787" y="4745355"/>
            <a:ext cx="1495425" cy="1619250"/>
          </a:xfrm>
          <a:prstGeom prst="rect">
            <a:avLst/>
          </a:prstGeom>
          <a:ln>
            <a:solidFill>
              <a:schemeClr val="tx1"/>
            </a:solidFill>
          </a:ln>
        </p:spPr>
      </p:pic>
      <p:pic>
        <p:nvPicPr>
          <p:cNvPr id="8" name="Picture 7">
            <a:extLst>
              <a:ext uri="{FF2B5EF4-FFF2-40B4-BE49-F238E27FC236}">
                <a16:creationId xmlns:a16="http://schemas.microsoft.com/office/drawing/2014/main" id="{8AF0E95F-2DFA-42A5-B255-C0859895D8CE}"/>
              </a:ext>
            </a:extLst>
          </p:cNvPr>
          <p:cNvPicPr>
            <a:picLocks noChangeAspect="1"/>
          </p:cNvPicPr>
          <p:nvPr/>
        </p:nvPicPr>
        <p:blipFill>
          <a:blip r:embed="rId6"/>
          <a:stretch>
            <a:fillRect/>
          </a:stretch>
        </p:blipFill>
        <p:spPr>
          <a:xfrm>
            <a:off x="4855844" y="4752022"/>
            <a:ext cx="4797609" cy="825818"/>
          </a:xfrm>
          <a:prstGeom prst="rect">
            <a:avLst/>
          </a:prstGeom>
          <a:ln>
            <a:solidFill>
              <a:schemeClr val="tx1"/>
            </a:solidFill>
          </a:ln>
        </p:spPr>
      </p:pic>
    </p:spTree>
    <p:extLst>
      <p:ext uri="{BB962C8B-B14F-4D97-AF65-F5344CB8AC3E}">
        <p14:creationId xmlns:p14="http://schemas.microsoft.com/office/powerpoint/2010/main" val="59834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A2E81-4F49-47D1-B0D4-DEE778EE339F}"/>
              </a:ext>
            </a:extLst>
          </p:cNvPr>
          <p:cNvSpPr>
            <a:spLocks noGrp="1"/>
          </p:cNvSpPr>
          <p:nvPr>
            <p:ph idx="1"/>
          </p:nvPr>
        </p:nvSpPr>
        <p:spPr>
          <a:xfrm>
            <a:off x="243840" y="248284"/>
            <a:ext cx="11689080" cy="6381115"/>
          </a:xfrm>
        </p:spPr>
        <p:txBody>
          <a:bodyPr>
            <a:normAutofit fontScale="92500" lnSpcReduction="10000"/>
          </a:bodyPr>
          <a:lstStyle/>
          <a:p>
            <a:pPr marL="0" indent="0">
              <a:buNone/>
            </a:pPr>
            <a:r>
              <a:rPr lang="en-US" b="1" dirty="0"/>
              <a:t>Problem</a:t>
            </a:r>
          </a:p>
          <a:p>
            <a:r>
              <a:rPr lang="en-US" b="1" dirty="0"/>
              <a:t>Curl(F)=My-</a:t>
            </a:r>
            <a:r>
              <a:rPr lang="en-US" b="1" dirty="0" err="1"/>
              <a:t>Nx</a:t>
            </a:r>
            <a:r>
              <a:rPr lang="en-US" b="1" dirty="0"/>
              <a:t>=0</a:t>
            </a:r>
          </a:p>
          <a:p>
            <a:r>
              <a:rPr lang="en-US" dirty="0"/>
              <a:t>For negative integers n, we divide by r, so the vector</a:t>
            </a:r>
          </a:p>
          <a:p>
            <a:pPr marL="0" indent="0">
              <a:buNone/>
            </a:pPr>
            <a:r>
              <a:rPr lang="en-US" dirty="0"/>
              <a:t>Field is not defined at the origin, so for curves that</a:t>
            </a:r>
          </a:p>
          <a:p>
            <a:pPr marL="0" indent="0">
              <a:buNone/>
            </a:pPr>
            <a:r>
              <a:rPr lang="en-US" dirty="0"/>
              <a:t>Also include the origin it is not enough that curl is 0</a:t>
            </a:r>
          </a:p>
          <a:p>
            <a:r>
              <a:rPr lang="en-US" b="1" dirty="0"/>
              <a:t>Therefore, </a:t>
            </a:r>
            <a:r>
              <a:rPr lang="en-US" dirty="0"/>
              <a:t>we need to show that for any closed</a:t>
            </a:r>
          </a:p>
          <a:p>
            <a:pPr marL="0" indent="0">
              <a:buNone/>
            </a:pPr>
            <a:r>
              <a:rPr lang="en-US" dirty="0"/>
              <a:t>Region the line integral is 0</a:t>
            </a:r>
          </a:p>
          <a:p>
            <a:r>
              <a:rPr lang="en-US" b="1" dirty="0"/>
              <a:t>So </a:t>
            </a:r>
            <a:r>
              <a:rPr lang="en-US" dirty="0"/>
              <a:t>we have 2 type of curves, 1) does not contain origin 2) contains origin</a:t>
            </a:r>
          </a:p>
          <a:p>
            <a:r>
              <a:rPr lang="en-US" b="1" dirty="0"/>
              <a:t>For </a:t>
            </a:r>
            <a:r>
              <a:rPr lang="en-US" dirty="0"/>
              <a:t>the region that include origin, we can apply Green’s theorem</a:t>
            </a:r>
          </a:p>
          <a:p>
            <a:r>
              <a:rPr lang="en-US" b="1" dirty="0"/>
              <a:t>So we </a:t>
            </a:r>
            <a:r>
              <a:rPr lang="en-US" dirty="0"/>
              <a:t>curve C3, and inside it line integral is 0, because vector field is radial</a:t>
            </a:r>
          </a:p>
          <a:p>
            <a:pPr marL="0" indent="0">
              <a:buNone/>
            </a:pPr>
            <a:r>
              <a:rPr lang="en-US" b="1" dirty="0"/>
              <a:t>So the dot product of R and </a:t>
            </a:r>
            <a:r>
              <a:rPr lang="en-US" b="1" dirty="0" err="1"/>
              <a:t>dr</a:t>
            </a:r>
            <a:r>
              <a:rPr lang="en-US" b="1" dirty="0"/>
              <a:t> is 0</a:t>
            </a:r>
          </a:p>
          <a:p>
            <a:r>
              <a:rPr lang="en-US" dirty="0"/>
              <a:t>So, as curl is 0 and vector field defined everywhere for the region in</a:t>
            </a:r>
          </a:p>
          <a:p>
            <a:pPr marL="0" indent="0">
              <a:buNone/>
            </a:pPr>
            <a:r>
              <a:rPr lang="en-US" dirty="0"/>
              <a:t>Between C2 and C3 is 0 and equals to the difference of line integrals</a:t>
            </a:r>
          </a:p>
          <a:p>
            <a:pPr marL="0" indent="0">
              <a:buNone/>
            </a:pPr>
            <a:r>
              <a:rPr lang="en-US" dirty="0"/>
              <a:t>So the line integral along C2 should also be 0, and that what need to prove</a:t>
            </a:r>
          </a:p>
          <a:p>
            <a:pPr marL="0" indent="0">
              <a:buNone/>
            </a:pPr>
            <a:endParaRPr lang="en-US" b="1" dirty="0"/>
          </a:p>
          <a:p>
            <a:pPr marL="0" indent="0">
              <a:buNone/>
            </a:pPr>
            <a:endParaRPr lang="en-US" b="1" dirty="0"/>
          </a:p>
        </p:txBody>
      </p:sp>
      <p:pic>
        <p:nvPicPr>
          <p:cNvPr id="4" name="Picture 3" descr="A close up of text on a black background&#10;&#10;Description automatically generated">
            <a:extLst>
              <a:ext uri="{FF2B5EF4-FFF2-40B4-BE49-F238E27FC236}">
                <a16:creationId xmlns:a16="http://schemas.microsoft.com/office/drawing/2014/main" id="{FBCB5CEC-56D3-475B-ACBD-CF3BA7022EB6}"/>
              </a:ext>
            </a:extLst>
          </p:cNvPr>
          <p:cNvPicPr>
            <a:picLocks noChangeAspect="1"/>
          </p:cNvPicPr>
          <p:nvPr/>
        </p:nvPicPr>
        <p:blipFill>
          <a:blip r:embed="rId2"/>
          <a:stretch>
            <a:fillRect/>
          </a:stretch>
        </p:blipFill>
        <p:spPr>
          <a:xfrm>
            <a:off x="8277225" y="212407"/>
            <a:ext cx="3914775" cy="3095625"/>
          </a:xfrm>
          <a:prstGeom prst="rect">
            <a:avLst/>
          </a:prstGeom>
        </p:spPr>
      </p:pic>
      <p:pic>
        <p:nvPicPr>
          <p:cNvPr id="5" name="Picture 4" descr="A close up of a blackboard&#10;&#10;Description automatically generated">
            <a:extLst>
              <a:ext uri="{FF2B5EF4-FFF2-40B4-BE49-F238E27FC236}">
                <a16:creationId xmlns:a16="http://schemas.microsoft.com/office/drawing/2014/main" id="{0DC205A5-4063-41FC-A338-BBC47F1508B8}"/>
              </a:ext>
            </a:extLst>
          </p:cNvPr>
          <p:cNvPicPr>
            <a:picLocks noChangeAspect="1"/>
          </p:cNvPicPr>
          <p:nvPr/>
        </p:nvPicPr>
        <p:blipFill>
          <a:blip r:embed="rId3"/>
          <a:stretch>
            <a:fillRect/>
          </a:stretch>
        </p:blipFill>
        <p:spPr>
          <a:xfrm>
            <a:off x="10410825" y="5221605"/>
            <a:ext cx="1781175" cy="1352550"/>
          </a:xfrm>
          <a:prstGeom prst="rect">
            <a:avLst/>
          </a:prstGeom>
        </p:spPr>
      </p:pic>
    </p:spTree>
    <p:extLst>
      <p:ext uri="{BB962C8B-B14F-4D97-AF65-F5344CB8AC3E}">
        <p14:creationId xmlns:p14="http://schemas.microsoft.com/office/powerpoint/2010/main" val="118590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CC036-B2B8-4274-81C1-1DAF951BE552}"/>
              </a:ext>
            </a:extLst>
          </p:cNvPr>
          <p:cNvSpPr>
            <a:spLocks noGrp="1"/>
          </p:cNvSpPr>
          <p:nvPr>
            <p:ph idx="1"/>
          </p:nvPr>
        </p:nvSpPr>
        <p:spPr>
          <a:xfrm>
            <a:off x="220980" y="225424"/>
            <a:ext cx="11689080" cy="6381115"/>
          </a:xfrm>
        </p:spPr>
        <p:txBody>
          <a:bodyPr/>
          <a:lstStyle/>
          <a:p>
            <a:pPr marL="0" indent="0">
              <a:buNone/>
            </a:pPr>
            <a:r>
              <a:rPr lang="en-US" b="1"/>
              <a:t>Connected regions</a:t>
            </a:r>
          </a:p>
          <a:p>
            <a:r>
              <a:rPr lang="en-US" sz="2400"/>
              <a:t>A </a:t>
            </a:r>
            <a:r>
              <a:rPr lang="en-US" sz="2400" b="1"/>
              <a:t>connected region </a:t>
            </a:r>
            <a:r>
              <a:rPr lang="en-US" sz="2400"/>
              <a:t>in the plane is </a:t>
            </a:r>
            <a:r>
              <a:rPr lang="en-US" sz="2400" b="1"/>
              <a:t>simply connected </a:t>
            </a:r>
            <a:r>
              <a:rPr lang="en-US" sz="2400"/>
              <a:t>if the </a:t>
            </a:r>
            <a:r>
              <a:rPr lang="en-US" sz="2400" b="1"/>
              <a:t>interior of any closed curve </a:t>
            </a:r>
            <a:r>
              <a:rPr lang="en-US" sz="2400"/>
              <a:t>in R is </a:t>
            </a:r>
            <a:r>
              <a:rPr lang="en-US" sz="2400" b="1"/>
              <a:t>also contained </a:t>
            </a:r>
            <a:r>
              <a:rPr lang="en-US" sz="2400"/>
              <a:t>in R</a:t>
            </a:r>
          </a:p>
          <a:p>
            <a:r>
              <a:rPr lang="en-US" sz="2400"/>
              <a:t>On the picture on the right it is not simply connected region, because not</a:t>
            </a:r>
          </a:p>
          <a:p>
            <a:pPr marL="0" indent="0">
              <a:buNone/>
            </a:pPr>
            <a:r>
              <a:rPr lang="en-US" sz="2400"/>
              <a:t>All the drawn circle on the right is contained within the region R</a:t>
            </a:r>
          </a:p>
          <a:p>
            <a:r>
              <a:rPr lang="en-US" sz="2400"/>
              <a:t>So if domain of F is </a:t>
            </a:r>
            <a:r>
              <a:rPr lang="en-US" sz="2400" b="1"/>
              <a:t>defined and differentiable</a:t>
            </a:r>
            <a:r>
              <a:rPr lang="en-US" sz="2400"/>
              <a:t>, is simply connected, then we can always</a:t>
            </a:r>
          </a:p>
          <a:p>
            <a:pPr marL="0" indent="0">
              <a:buNone/>
            </a:pPr>
            <a:r>
              <a:rPr lang="en-US" sz="2400"/>
              <a:t>Apply Green’s theorem</a:t>
            </a:r>
          </a:p>
          <a:p>
            <a:endParaRPr lang="en-US" sz="2400" dirty="0"/>
          </a:p>
        </p:txBody>
      </p:sp>
      <p:pic>
        <p:nvPicPr>
          <p:cNvPr id="4" name="Picture 3">
            <a:extLst>
              <a:ext uri="{FF2B5EF4-FFF2-40B4-BE49-F238E27FC236}">
                <a16:creationId xmlns:a16="http://schemas.microsoft.com/office/drawing/2014/main" id="{86055049-D190-460A-A7F7-4538DF709101}"/>
              </a:ext>
            </a:extLst>
          </p:cNvPr>
          <p:cNvPicPr>
            <a:picLocks noChangeAspect="1"/>
          </p:cNvPicPr>
          <p:nvPr/>
        </p:nvPicPr>
        <p:blipFill>
          <a:blip r:embed="rId2"/>
          <a:stretch>
            <a:fillRect/>
          </a:stretch>
        </p:blipFill>
        <p:spPr>
          <a:xfrm>
            <a:off x="10059924" y="1203960"/>
            <a:ext cx="1987296" cy="1242060"/>
          </a:xfrm>
          <a:prstGeom prst="rect">
            <a:avLst/>
          </a:prstGeom>
        </p:spPr>
      </p:pic>
      <p:pic>
        <p:nvPicPr>
          <p:cNvPr id="5" name="Picture 4">
            <a:extLst>
              <a:ext uri="{FF2B5EF4-FFF2-40B4-BE49-F238E27FC236}">
                <a16:creationId xmlns:a16="http://schemas.microsoft.com/office/drawing/2014/main" id="{C3D25141-5A29-4D58-9E90-AFA867AB6399}"/>
              </a:ext>
            </a:extLst>
          </p:cNvPr>
          <p:cNvPicPr>
            <a:picLocks noChangeAspect="1"/>
          </p:cNvPicPr>
          <p:nvPr/>
        </p:nvPicPr>
        <p:blipFill>
          <a:blip r:embed="rId3"/>
          <a:stretch>
            <a:fillRect/>
          </a:stretch>
        </p:blipFill>
        <p:spPr>
          <a:xfrm>
            <a:off x="2282190" y="3870007"/>
            <a:ext cx="8031080" cy="1227773"/>
          </a:xfrm>
          <a:prstGeom prst="rect">
            <a:avLst/>
          </a:prstGeom>
          <a:ln>
            <a:solidFill>
              <a:schemeClr val="tx1"/>
            </a:solidFill>
          </a:ln>
        </p:spPr>
      </p:pic>
    </p:spTree>
    <p:extLst>
      <p:ext uri="{BB962C8B-B14F-4D97-AF65-F5344CB8AC3E}">
        <p14:creationId xmlns:p14="http://schemas.microsoft.com/office/powerpoint/2010/main" val="293449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33BBF-B85C-46FF-8F55-4DC91453C3BF}"/>
              </a:ext>
            </a:extLst>
          </p:cNvPr>
          <p:cNvSpPr>
            <a:spLocks noGrp="1"/>
          </p:cNvSpPr>
          <p:nvPr>
            <p:ph idx="1"/>
          </p:nvPr>
        </p:nvSpPr>
        <p:spPr>
          <a:xfrm>
            <a:off x="142164" y="160597"/>
            <a:ext cx="11758683" cy="6526805"/>
          </a:xfrm>
        </p:spPr>
        <p:txBody>
          <a:bodyPr/>
          <a:lstStyle/>
          <a:p>
            <a:r>
              <a:rPr lang="en-GB" b="1" dirty="0"/>
              <a:t>Green’s theorem </a:t>
            </a:r>
            <a:r>
              <a:rPr lang="en-GB" dirty="0"/>
              <a:t>also applies to </a:t>
            </a:r>
            <a:r>
              <a:rPr lang="en-GB" b="1" dirty="0"/>
              <a:t>regions with several boundary curves</a:t>
            </a:r>
            <a:r>
              <a:rPr lang="en-GB" dirty="0"/>
              <a:t>, provided that we </a:t>
            </a:r>
            <a:r>
              <a:rPr lang="en-GB" b="1" dirty="0"/>
              <a:t>take the line integral over the complete boundary</a:t>
            </a:r>
            <a:r>
              <a:rPr lang="en-GB" dirty="0"/>
              <a:t>, with each part of the boundary </a:t>
            </a:r>
            <a:r>
              <a:rPr lang="en-GB" b="1" dirty="0"/>
              <a:t>oriented</a:t>
            </a:r>
            <a:r>
              <a:rPr lang="en-GB" dirty="0"/>
              <a:t> so the </a:t>
            </a:r>
            <a:r>
              <a:rPr lang="en-GB" b="1" dirty="0"/>
              <a:t>normal n points outside R</a:t>
            </a:r>
            <a:r>
              <a:rPr lang="en-GB" dirty="0"/>
              <a:t>.</a:t>
            </a:r>
          </a:p>
          <a:p>
            <a:endParaRPr lang="en-GB" dirty="0"/>
          </a:p>
          <a:p>
            <a:endParaRPr lang="en-GB" dirty="0"/>
          </a:p>
          <a:p>
            <a:r>
              <a:rPr lang="en-US" dirty="0"/>
              <a:t>If curl F=0, it does not mean that F is a gradient of some function f</a:t>
            </a:r>
          </a:p>
          <a:p>
            <a:r>
              <a:rPr lang="en-US" dirty="0"/>
              <a:t>We want to show that if curl F=0, then 		for any closed </a:t>
            </a:r>
          </a:p>
          <a:p>
            <a:pPr marL="0" indent="0">
              <a:buNone/>
            </a:pPr>
            <a:r>
              <a:rPr lang="en-US" dirty="0"/>
              <a:t>Curve lying in R</a:t>
            </a:r>
          </a:p>
          <a:p>
            <a:r>
              <a:rPr lang="en-US" dirty="0"/>
              <a:t>But we can’t use Green’s theorem to the curve C, because the </a:t>
            </a:r>
          </a:p>
          <a:p>
            <a:pPr marL="0" indent="0">
              <a:buNone/>
            </a:pPr>
            <a:r>
              <a:rPr lang="en-US" dirty="0"/>
              <a:t>Interior of C is not entirely contained in R (it does not contain the hole)</a:t>
            </a:r>
          </a:p>
          <a:p>
            <a:r>
              <a:rPr lang="en-US" dirty="0"/>
              <a:t>Similar case can be made to the </a:t>
            </a:r>
            <a:r>
              <a:rPr lang="en-US" b="1" dirty="0"/>
              <a:t>Green’s theorem in normal form</a:t>
            </a:r>
            <a:r>
              <a:rPr lang="en-US" dirty="0"/>
              <a:t>. If the flow field satisfies </a:t>
            </a:r>
            <a:r>
              <a:rPr lang="en-US" b="1" dirty="0"/>
              <a:t>div F=0</a:t>
            </a:r>
            <a:r>
              <a:rPr lang="en-US" dirty="0"/>
              <a:t> everywhere </a:t>
            </a:r>
            <a:r>
              <a:rPr lang="en-US" b="1" dirty="0"/>
              <a:t>except at one point</a:t>
            </a:r>
            <a:r>
              <a:rPr lang="en-US" dirty="0"/>
              <a:t>, that doesn’t guarantee that the flux through </a:t>
            </a:r>
            <a:r>
              <a:rPr lang="en-US" b="1" dirty="0"/>
              <a:t>every closed curve will be 0, this spot might be a source</a:t>
            </a:r>
          </a:p>
        </p:txBody>
      </p:sp>
      <p:pic>
        <p:nvPicPr>
          <p:cNvPr id="4" name="Picture 3" descr="A drawing of a face&#10;&#10;Description automatically generated">
            <a:extLst>
              <a:ext uri="{FF2B5EF4-FFF2-40B4-BE49-F238E27FC236}">
                <a16:creationId xmlns:a16="http://schemas.microsoft.com/office/drawing/2014/main" id="{E37D9922-944E-4346-B7B3-91AD97ACB0D1}"/>
              </a:ext>
            </a:extLst>
          </p:cNvPr>
          <p:cNvPicPr>
            <a:picLocks noChangeAspect="1"/>
          </p:cNvPicPr>
          <p:nvPr/>
        </p:nvPicPr>
        <p:blipFill>
          <a:blip r:embed="rId2"/>
          <a:stretch>
            <a:fillRect/>
          </a:stretch>
        </p:blipFill>
        <p:spPr>
          <a:xfrm>
            <a:off x="10054135" y="1362572"/>
            <a:ext cx="2019300" cy="1266825"/>
          </a:xfrm>
          <a:prstGeom prst="rect">
            <a:avLst/>
          </a:prstGeom>
          <a:ln>
            <a:solidFill>
              <a:schemeClr val="tx1"/>
            </a:solidFill>
          </a:ln>
        </p:spPr>
      </p:pic>
      <p:pic>
        <p:nvPicPr>
          <p:cNvPr id="5" name="Picture 4">
            <a:extLst>
              <a:ext uri="{FF2B5EF4-FFF2-40B4-BE49-F238E27FC236}">
                <a16:creationId xmlns:a16="http://schemas.microsoft.com/office/drawing/2014/main" id="{D39BEC97-61D6-405F-BE9C-D0297BFC4DFE}"/>
              </a:ext>
            </a:extLst>
          </p:cNvPr>
          <p:cNvPicPr>
            <a:picLocks noChangeAspect="1"/>
          </p:cNvPicPr>
          <p:nvPr/>
        </p:nvPicPr>
        <p:blipFill>
          <a:blip r:embed="rId3"/>
          <a:stretch>
            <a:fillRect/>
          </a:stretch>
        </p:blipFill>
        <p:spPr>
          <a:xfrm>
            <a:off x="10054774" y="2744125"/>
            <a:ext cx="1990725" cy="1533525"/>
          </a:xfrm>
          <a:prstGeom prst="rect">
            <a:avLst/>
          </a:prstGeom>
          <a:ln>
            <a:solidFill>
              <a:schemeClr val="tx1"/>
            </a:solidFill>
          </a:ln>
        </p:spPr>
      </p:pic>
      <p:pic>
        <p:nvPicPr>
          <p:cNvPr id="6" name="Picture 5">
            <a:extLst>
              <a:ext uri="{FF2B5EF4-FFF2-40B4-BE49-F238E27FC236}">
                <a16:creationId xmlns:a16="http://schemas.microsoft.com/office/drawing/2014/main" id="{C593BDC1-9396-4318-9F85-4536257D2A6A}"/>
              </a:ext>
            </a:extLst>
          </p:cNvPr>
          <p:cNvPicPr>
            <a:picLocks noChangeAspect="1"/>
          </p:cNvPicPr>
          <p:nvPr/>
        </p:nvPicPr>
        <p:blipFill>
          <a:blip r:embed="rId4"/>
          <a:stretch>
            <a:fillRect/>
          </a:stretch>
        </p:blipFill>
        <p:spPr>
          <a:xfrm>
            <a:off x="986974" y="1455049"/>
            <a:ext cx="7542679" cy="810479"/>
          </a:xfrm>
          <a:prstGeom prst="rect">
            <a:avLst/>
          </a:prstGeom>
          <a:ln>
            <a:solidFill>
              <a:schemeClr val="tx1"/>
            </a:solidFill>
          </a:ln>
        </p:spPr>
      </p:pic>
      <p:pic>
        <p:nvPicPr>
          <p:cNvPr id="7" name="Picture 6">
            <a:extLst>
              <a:ext uri="{FF2B5EF4-FFF2-40B4-BE49-F238E27FC236}">
                <a16:creationId xmlns:a16="http://schemas.microsoft.com/office/drawing/2014/main" id="{2124B54E-E8D9-4612-B721-67D76AD20821}"/>
              </a:ext>
            </a:extLst>
          </p:cNvPr>
          <p:cNvPicPr>
            <a:picLocks noChangeAspect="1"/>
          </p:cNvPicPr>
          <p:nvPr/>
        </p:nvPicPr>
        <p:blipFill>
          <a:blip r:embed="rId5"/>
          <a:stretch>
            <a:fillRect/>
          </a:stretch>
        </p:blipFill>
        <p:spPr>
          <a:xfrm>
            <a:off x="6158914" y="2896852"/>
            <a:ext cx="1324727" cy="527319"/>
          </a:xfrm>
          <a:prstGeom prst="rect">
            <a:avLst/>
          </a:prstGeom>
        </p:spPr>
      </p:pic>
    </p:spTree>
    <p:extLst>
      <p:ext uri="{BB962C8B-B14F-4D97-AF65-F5344CB8AC3E}">
        <p14:creationId xmlns:p14="http://schemas.microsoft.com/office/powerpoint/2010/main" val="308975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284E1-8979-417C-B040-9BCE4BE0C71F}"/>
              </a:ext>
            </a:extLst>
          </p:cNvPr>
          <p:cNvSpPr>
            <a:spLocks noGrp="1"/>
          </p:cNvSpPr>
          <p:nvPr>
            <p:ph idx="1"/>
          </p:nvPr>
        </p:nvSpPr>
        <p:spPr>
          <a:xfrm>
            <a:off x="236620" y="213393"/>
            <a:ext cx="11602453" cy="6379912"/>
          </a:xfrm>
        </p:spPr>
        <p:txBody>
          <a:bodyPr/>
          <a:lstStyle/>
          <a:p>
            <a:r>
              <a:rPr lang="en-US"/>
              <a:t>Therefore, to conclude that if curl F=0 leads to F being a gradient, we define R to be simply-connected</a:t>
            </a:r>
          </a:p>
          <a:p>
            <a:r>
              <a:rPr lang="en-US" b="1"/>
              <a:t>Definition: </a:t>
            </a:r>
            <a:r>
              <a:rPr lang="en-US"/>
              <a:t>A 2D region D of the plane consisting of one connected piece is called simply-connected if it has this property: whenever a </a:t>
            </a:r>
            <a:r>
              <a:rPr lang="en-US" b="1"/>
              <a:t>simple closed curve C lies entirely in D</a:t>
            </a:r>
            <a:r>
              <a:rPr lang="en-US"/>
              <a:t>, then its </a:t>
            </a:r>
            <a:r>
              <a:rPr lang="en-US" b="1"/>
              <a:t>interior</a:t>
            </a:r>
            <a:r>
              <a:rPr lang="en-US"/>
              <a:t> also lies entirely in D</a:t>
            </a:r>
          </a:p>
          <a:p>
            <a:r>
              <a:rPr lang="en-US" b="1"/>
              <a:t>Regions </a:t>
            </a:r>
            <a:r>
              <a:rPr lang="en-US"/>
              <a:t>with holes are said to be multiply-connected</a:t>
            </a:r>
          </a:p>
          <a:p>
            <a:r>
              <a:rPr lang="en-US"/>
              <a:t>The following 4 statements are equivalent, if anyone is true for F, so are the other three</a:t>
            </a:r>
            <a:endParaRPr lang="en-US" dirty="0"/>
          </a:p>
        </p:txBody>
      </p:sp>
      <p:pic>
        <p:nvPicPr>
          <p:cNvPr id="4" name="Picture 3">
            <a:extLst>
              <a:ext uri="{FF2B5EF4-FFF2-40B4-BE49-F238E27FC236}">
                <a16:creationId xmlns:a16="http://schemas.microsoft.com/office/drawing/2014/main" id="{252E42B8-D15C-46E6-826B-B6B4E26B7512}"/>
              </a:ext>
            </a:extLst>
          </p:cNvPr>
          <p:cNvPicPr>
            <a:picLocks noChangeAspect="1"/>
          </p:cNvPicPr>
          <p:nvPr/>
        </p:nvPicPr>
        <p:blipFill>
          <a:blip r:embed="rId2"/>
          <a:stretch>
            <a:fillRect/>
          </a:stretch>
        </p:blipFill>
        <p:spPr>
          <a:xfrm>
            <a:off x="282742" y="3806490"/>
            <a:ext cx="3416110" cy="717383"/>
          </a:xfrm>
          <a:prstGeom prst="rect">
            <a:avLst/>
          </a:prstGeom>
          <a:ln>
            <a:solidFill>
              <a:schemeClr val="tx1"/>
            </a:solidFill>
          </a:ln>
        </p:spPr>
      </p:pic>
      <p:pic>
        <p:nvPicPr>
          <p:cNvPr id="5" name="Picture 4">
            <a:extLst>
              <a:ext uri="{FF2B5EF4-FFF2-40B4-BE49-F238E27FC236}">
                <a16:creationId xmlns:a16="http://schemas.microsoft.com/office/drawing/2014/main" id="{85A589CA-8FF9-438E-BB1B-78016F998A69}"/>
              </a:ext>
            </a:extLst>
          </p:cNvPr>
          <p:cNvPicPr>
            <a:picLocks noChangeAspect="1"/>
          </p:cNvPicPr>
          <p:nvPr/>
        </p:nvPicPr>
        <p:blipFill>
          <a:blip r:embed="rId3"/>
          <a:stretch>
            <a:fillRect/>
          </a:stretch>
        </p:blipFill>
        <p:spPr>
          <a:xfrm>
            <a:off x="3973428" y="3782427"/>
            <a:ext cx="1633287" cy="745632"/>
          </a:xfrm>
          <a:prstGeom prst="rect">
            <a:avLst/>
          </a:prstGeom>
          <a:ln>
            <a:solidFill>
              <a:schemeClr val="tx1"/>
            </a:solidFill>
          </a:ln>
        </p:spPr>
      </p:pic>
      <p:pic>
        <p:nvPicPr>
          <p:cNvPr id="6" name="Picture 5">
            <a:extLst>
              <a:ext uri="{FF2B5EF4-FFF2-40B4-BE49-F238E27FC236}">
                <a16:creationId xmlns:a16="http://schemas.microsoft.com/office/drawing/2014/main" id="{5DD70262-285C-45D0-99ED-4EEDDABC6AD8}"/>
              </a:ext>
            </a:extLst>
          </p:cNvPr>
          <p:cNvPicPr>
            <a:picLocks noChangeAspect="1"/>
          </p:cNvPicPr>
          <p:nvPr/>
        </p:nvPicPr>
        <p:blipFill>
          <a:blip r:embed="rId4"/>
          <a:stretch>
            <a:fillRect/>
          </a:stretch>
        </p:blipFill>
        <p:spPr>
          <a:xfrm>
            <a:off x="5873666" y="3935829"/>
            <a:ext cx="3113521" cy="539917"/>
          </a:xfrm>
          <a:prstGeom prst="rect">
            <a:avLst/>
          </a:prstGeom>
          <a:ln>
            <a:solidFill>
              <a:schemeClr val="tx1"/>
            </a:solidFill>
          </a:ln>
        </p:spPr>
      </p:pic>
      <p:pic>
        <p:nvPicPr>
          <p:cNvPr id="7" name="Picture 6">
            <a:extLst>
              <a:ext uri="{FF2B5EF4-FFF2-40B4-BE49-F238E27FC236}">
                <a16:creationId xmlns:a16="http://schemas.microsoft.com/office/drawing/2014/main" id="{6CCABCD2-622F-4705-982E-B777D0899B03}"/>
              </a:ext>
            </a:extLst>
          </p:cNvPr>
          <p:cNvPicPr>
            <a:picLocks noChangeAspect="1"/>
          </p:cNvPicPr>
          <p:nvPr/>
        </p:nvPicPr>
        <p:blipFill>
          <a:blip r:embed="rId5"/>
          <a:stretch>
            <a:fillRect/>
          </a:stretch>
        </p:blipFill>
        <p:spPr>
          <a:xfrm>
            <a:off x="9437019" y="4002755"/>
            <a:ext cx="2233040" cy="400802"/>
          </a:xfrm>
          <a:prstGeom prst="rect">
            <a:avLst/>
          </a:prstGeom>
          <a:ln>
            <a:solidFill>
              <a:schemeClr val="tx1"/>
            </a:solidFill>
          </a:ln>
        </p:spPr>
      </p:pic>
      <p:pic>
        <p:nvPicPr>
          <p:cNvPr id="8" name="Picture 7">
            <a:extLst>
              <a:ext uri="{FF2B5EF4-FFF2-40B4-BE49-F238E27FC236}">
                <a16:creationId xmlns:a16="http://schemas.microsoft.com/office/drawing/2014/main" id="{5061D269-45A1-473E-8D05-33F755A3AAF2}"/>
              </a:ext>
            </a:extLst>
          </p:cNvPr>
          <p:cNvPicPr>
            <a:picLocks noChangeAspect="1"/>
          </p:cNvPicPr>
          <p:nvPr/>
        </p:nvPicPr>
        <p:blipFill>
          <a:blip r:embed="rId6"/>
          <a:stretch>
            <a:fillRect/>
          </a:stretch>
        </p:blipFill>
        <p:spPr>
          <a:xfrm>
            <a:off x="61664" y="4638927"/>
            <a:ext cx="12092700" cy="799348"/>
          </a:xfrm>
          <a:prstGeom prst="rect">
            <a:avLst/>
          </a:prstGeom>
          <a:ln>
            <a:solidFill>
              <a:schemeClr val="tx1"/>
            </a:solidFill>
          </a:ln>
        </p:spPr>
      </p:pic>
      <p:pic>
        <p:nvPicPr>
          <p:cNvPr id="10" name="Picture 9">
            <a:extLst>
              <a:ext uri="{FF2B5EF4-FFF2-40B4-BE49-F238E27FC236}">
                <a16:creationId xmlns:a16="http://schemas.microsoft.com/office/drawing/2014/main" id="{124E1C92-AB1B-439D-8317-DB8705C1DC38}"/>
              </a:ext>
            </a:extLst>
          </p:cNvPr>
          <p:cNvPicPr>
            <a:picLocks noChangeAspect="1"/>
          </p:cNvPicPr>
          <p:nvPr/>
        </p:nvPicPr>
        <p:blipFill>
          <a:blip r:embed="rId7"/>
          <a:stretch>
            <a:fillRect/>
          </a:stretch>
        </p:blipFill>
        <p:spPr>
          <a:xfrm>
            <a:off x="96254" y="5543550"/>
            <a:ext cx="11903242" cy="735020"/>
          </a:xfrm>
          <a:prstGeom prst="rect">
            <a:avLst/>
          </a:prstGeom>
          <a:ln>
            <a:solidFill>
              <a:schemeClr val="tx1"/>
            </a:solidFill>
          </a:ln>
        </p:spPr>
      </p:pic>
    </p:spTree>
    <p:extLst>
      <p:ext uri="{BB962C8B-B14F-4D97-AF65-F5344CB8AC3E}">
        <p14:creationId xmlns:p14="http://schemas.microsoft.com/office/powerpoint/2010/main" val="408883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9012-FA30-49DF-A262-AB46E79B0E56}"/>
              </a:ext>
            </a:extLst>
          </p:cNvPr>
          <p:cNvSpPr>
            <a:spLocks noGrp="1"/>
          </p:cNvSpPr>
          <p:nvPr>
            <p:ph type="title"/>
          </p:nvPr>
        </p:nvSpPr>
        <p:spPr>
          <a:xfrm>
            <a:off x="56322" y="60327"/>
            <a:ext cx="12069418" cy="615536"/>
          </a:xfrm>
        </p:spPr>
        <p:txBody>
          <a:bodyPr>
            <a:normAutofit/>
          </a:bodyPr>
          <a:lstStyle/>
          <a:p>
            <a:r>
              <a:rPr lang="en-US" sz="3600" dirty="0"/>
              <a:t>Finding area inside the curve by using the Green’s theorem</a:t>
            </a:r>
          </a:p>
        </p:txBody>
      </p:sp>
      <p:sp>
        <p:nvSpPr>
          <p:cNvPr id="3" name="Content Placeholder 2">
            <a:extLst>
              <a:ext uri="{FF2B5EF4-FFF2-40B4-BE49-F238E27FC236}">
                <a16:creationId xmlns:a16="http://schemas.microsoft.com/office/drawing/2014/main" id="{00088C14-A049-4F91-9F73-5E1315A35E31}"/>
              </a:ext>
            </a:extLst>
          </p:cNvPr>
          <p:cNvSpPr>
            <a:spLocks noGrp="1"/>
          </p:cNvSpPr>
          <p:nvPr>
            <p:ph idx="1"/>
          </p:nvPr>
        </p:nvSpPr>
        <p:spPr>
          <a:xfrm>
            <a:off x="162339" y="659436"/>
            <a:ext cx="11791122" cy="6046164"/>
          </a:xfrm>
        </p:spPr>
        <p:txBody>
          <a:bodyPr/>
          <a:lstStyle/>
          <a:p>
            <a:r>
              <a:rPr lang="en-US" dirty="0"/>
              <a:t>                                                               so here we need to do in a way that </a:t>
            </a:r>
            <a:r>
              <a:rPr lang="en-US" dirty="0" err="1"/>
              <a:t>Nx</a:t>
            </a:r>
            <a:r>
              <a:rPr lang="en-US" dirty="0"/>
              <a:t>-My </a:t>
            </a:r>
          </a:p>
          <a:p>
            <a:endParaRPr lang="en-US" dirty="0"/>
          </a:p>
          <a:p>
            <a:r>
              <a:rPr lang="en-US" dirty="0"/>
              <a:t>Should equal to 1. One option is for line integral M=-y N=x</a:t>
            </a:r>
          </a:p>
        </p:txBody>
      </p:sp>
      <p:pic>
        <p:nvPicPr>
          <p:cNvPr id="5" name="Picture 4">
            <a:extLst>
              <a:ext uri="{FF2B5EF4-FFF2-40B4-BE49-F238E27FC236}">
                <a16:creationId xmlns:a16="http://schemas.microsoft.com/office/drawing/2014/main" id="{3697E3C4-E771-405A-A8A4-51097D5A0489}"/>
              </a:ext>
            </a:extLst>
          </p:cNvPr>
          <p:cNvPicPr>
            <a:picLocks noChangeAspect="1"/>
          </p:cNvPicPr>
          <p:nvPr/>
        </p:nvPicPr>
        <p:blipFill>
          <a:blip r:embed="rId2"/>
          <a:stretch>
            <a:fillRect/>
          </a:stretch>
        </p:blipFill>
        <p:spPr>
          <a:xfrm>
            <a:off x="464014" y="608792"/>
            <a:ext cx="4333070" cy="689087"/>
          </a:xfrm>
          <a:prstGeom prst="rect">
            <a:avLst/>
          </a:prstGeom>
          <a:ln>
            <a:solidFill>
              <a:schemeClr val="tx1"/>
            </a:solidFill>
          </a:ln>
        </p:spPr>
      </p:pic>
      <p:pic>
        <p:nvPicPr>
          <p:cNvPr id="6" name="Picture 5">
            <a:extLst>
              <a:ext uri="{FF2B5EF4-FFF2-40B4-BE49-F238E27FC236}">
                <a16:creationId xmlns:a16="http://schemas.microsoft.com/office/drawing/2014/main" id="{07068E17-A450-41FB-BC78-56D1994D4472}"/>
              </a:ext>
            </a:extLst>
          </p:cNvPr>
          <p:cNvPicPr>
            <a:picLocks noChangeAspect="1"/>
          </p:cNvPicPr>
          <p:nvPr/>
        </p:nvPicPr>
        <p:blipFill>
          <a:blip r:embed="rId3"/>
          <a:stretch>
            <a:fillRect/>
          </a:stretch>
        </p:blipFill>
        <p:spPr>
          <a:xfrm>
            <a:off x="9144000" y="1578292"/>
            <a:ext cx="2808849" cy="642449"/>
          </a:xfrm>
          <a:prstGeom prst="rect">
            <a:avLst/>
          </a:prstGeom>
        </p:spPr>
      </p:pic>
    </p:spTree>
    <p:extLst>
      <p:ext uri="{BB962C8B-B14F-4D97-AF65-F5344CB8AC3E}">
        <p14:creationId xmlns:p14="http://schemas.microsoft.com/office/powerpoint/2010/main" val="130760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5C841-E0FD-4B78-8130-505B7C43B225}"/>
              </a:ext>
            </a:extLst>
          </p:cNvPr>
          <p:cNvSpPr>
            <a:spLocks noGrp="1"/>
          </p:cNvSpPr>
          <p:nvPr>
            <p:ph idx="1"/>
          </p:nvPr>
        </p:nvSpPr>
        <p:spPr>
          <a:xfrm>
            <a:off x="275492" y="207840"/>
            <a:ext cx="11527301" cy="6446178"/>
          </a:xfrm>
        </p:spPr>
        <p:txBody>
          <a:bodyPr/>
          <a:lstStyle/>
          <a:p>
            <a:r>
              <a:rPr lang="en-US" b="1" dirty="0"/>
              <a:t>Vector field </a:t>
            </a:r>
            <a:r>
              <a:rPr lang="en-US" dirty="0"/>
              <a:t>is given by </a:t>
            </a:r>
            <a:r>
              <a:rPr lang="en-US" b="1" dirty="0"/>
              <a:t>F(</a:t>
            </a:r>
            <a:r>
              <a:rPr lang="en-US" b="1" dirty="0" err="1"/>
              <a:t>x,y</a:t>
            </a:r>
            <a:r>
              <a:rPr lang="en-US" b="1" dirty="0"/>
              <a:t>)=(M,N</a:t>
            </a:r>
            <a:r>
              <a:rPr lang="en-US" dirty="0"/>
              <a:t>), curl is given by </a:t>
            </a:r>
            <a:r>
              <a:rPr lang="en-US" b="1" dirty="0" err="1"/>
              <a:t>Nx</a:t>
            </a:r>
            <a:r>
              <a:rPr lang="en-US" b="1" dirty="0"/>
              <a:t>-My</a:t>
            </a:r>
          </a:p>
          <a:p>
            <a:r>
              <a:rPr lang="en-US" dirty="0"/>
              <a:t>If </a:t>
            </a:r>
            <a:r>
              <a:rPr lang="en-US" b="1" dirty="0"/>
              <a:t>curl =0</a:t>
            </a:r>
            <a:r>
              <a:rPr lang="en-US" dirty="0"/>
              <a:t> then this vector field is </a:t>
            </a:r>
            <a:r>
              <a:rPr lang="en-US" b="1" dirty="0"/>
              <a:t>conservative</a:t>
            </a:r>
            <a:r>
              <a:rPr lang="en-US" dirty="0"/>
              <a:t> and line integral along the closed curve is </a:t>
            </a:r>
            <a:r>
              <a:rPr lang="en-US" b="1" dirty="0"/>
              <a:t>0</a:t>
            </a:r>
            <a:r>
              <a:rPr lang="en-US" dirty="0"/>
              <a:t>, whereas if curl is not 0, then we need to evaluate it</a:t>
            </a:r>
          </a:p>
          <a:p>
            <a:r>
              <a:rPr lang="en-US" dirty="0"/>
              <a:t>One option is doing it directly and 2</a:t>
            </a:r>
            <a:r>
              <a:rPr lang="en-US" baseline="30000" dirty="0"/>
              <a:t>nd</a:t>
            </a:r>
            <a:r>
              <a:rPr lang="en-US" dirty="0"/>
              <a:t> one is the Green’s theorem</a:t>
            </a:r>
          </a:p>
          <a:p>
            <a:r>
              <a:rPr lang="en-US" b="1" dirty="0"/>
              <a:t>Green’s theorem</a:t>
            </a:r>
            <a:r>
              <a:rPr lang="en-US" dirty="0"/>
              <a:t>: If C is a closed curve, enclosing a region R, counter</a:t>
            </a:r>
          </a:p>
          <a:p>
            <a:pPr marL="0" indent="0">
              <a:buNone/>
            </a:pPr>
            <a:r>
              <a:rPr lang="en-US" dirty="0"/>
              <a:t>Clockwise, F a vector field defined, differentiable in R then</a:t>
            </a:r>
          </a:p>
          <a:p>
            <a:pPr marL="0" indent="0">
              <a:buNone/>
            </a:pPr>
            <a:endParaRPr lang="en-US" dirty="0"/>
          </a:p>
          <a:p>
            <a:pPr marL="0" indent="0">
              <a:buNone/>
            </a:pPr>
            <a:endParaRPr lang="en-US" dirty="0"/>
          </a:p>
          <a:p>
            <a:r>
              <a:rPr lang="en-US" dirty="0"/>
              <a:t>Green’s theorem </a:t>
            </a:r>
            <a:r>
              <a:rPr lang="en-US" b="1" dirty="0"/>
              <a:t>only works for closed curves</a:t>
            </a:r>
          </a:p>
          <a:p>
            <a:r>
              <a:rPr lang="en-US" dirty="0"/>
              <a:t>Simple way to calculate the integrals if they resemble to calculation of coordinates of center of mass: </a:t>
            </a:r>
            <a:r>
              <a:rPr lang="en-US" b="1" dirty="0"/>
              <a:t>x’=double integral of x </a:t>
            </a:r>
            <a:r>
              <a:rPr lang="en-US" b="1" dirty="0" err="1"/>
              <a:t>dA</a:t>
            </a:r>
            <a:r>
              <a:rPr lang="en-US" b="1" dirty="0"/>
              <a:t>/Area</a:t>
            </a:r>
          </a:p>
          <a:p>
            <a:pPr marL="0" indent="0">
              <a:buNone/>
            </a:pPr>
            <a:endParaRPr lang="en-US" dirty="0"/>
          </a:p>
        </p:txBody>
      </p:sp>
      <p:pic>
        <p:nvPicPr>
          <p:cNvPr id="4" name="Picture 3">
            <a:extLst>
              <a:ext uri="{FF2B5EF4-FFF2-40B4-BE49-F238E27FC236}">
                <a16:creationId xmlns:a16="http://schemas.microsoft.com/office/drawing/2014/main" id="{9332E79E-5552-4FD1-86EE-96D9514414DB}"/>
              </a:ext>
            </a:extLst>
          </p:cNvPr>
          <p:cNvPicPr>
            <a:picLocks noChangeAspect="1"/>
          </p:cNvPicPr>
          <p:nvPr/>
        </p:nvPicPr>
        <p:blipFill>
          <a:blip r:embed="rId2"/>
          <a:stretch>
            <a:fillRect/>
          </a:stretch>
        </p:blipFill>
        <p:spPr>
          <a:xfrm>
            <a:off x="10478892" y="1485314"/>
            <a:ext cx="1419225" cy="1524000"/>
          </a:xfrm>
          <a:prstGeom prst="rect">
            <a:avLst/>
          </a:prstGeom>
        </p:spPr>
      </p:pic>
      <p:pic>
        <p:nvPicPr>
          <p:cNvPr id="5" name="Picture 4">
            <a:extLst>
              <a:ext uri="{FF2B5EF4-FFF2-40B4-BE49-F238E27FC236}">
                <a16:creationId xmlns:a16="http://schemas.microsoft.com/office/drawing/2014/main" id="{9CF2A081-4317-4335-A98A-DA7F5B54C599}"/>
              </a:ext>
            </a:extLst>
          </p:cNvPr>
          <p:cNvPicPr>
            <a:picLocks noChangeAspect="1"/>
          </p:cNvPicPr>
          <p:nvPr/>
        </p:nvPicPr>
        <p:blipFill>
          <a:blip r:embed="rId3"/>
          <a:stretch>
            <a:fillRect/>
          </a:stretch>
        </p:blipFill>
        <p:spPr>
          <a:xfrm>
            <a:off x="10569380" y="3189996"/>
            <a:ext cx="1238250" cy="590550"/>
          </a:xfrm>
          <a:prstGeom prst="rect">
            <a:avLst/>
          </a:prstGeom>
        </p:spPr>
      </p:pic>
      <p:pic>
        <p:nvPicPr>
          <p:cNvPr id="6" name="Picture 5">
            <a:extLst>
              <a:ext uri="{FF2B5EF4-FFF2-40B4-BE49-F238E27FC236}">
                <a16:creationId xmlns:a16="http://schemas.microsoft.com/office/drawing/2014/main" id="{2A4D5F90-6268-4F55-BFB2-E1DA5D815710}"/>
              </a:ext>
            </a:extLst>
          </p:cNvPr>
          <p:cNvPicPr>
            <a:picLocks noChangeAspect="1"/>
          </p:cNvPicPr>
          <p:nvPr/>
        </p:nvPicPr>
        <p:blipFill>
          <a:blip r:embed="rId4"/>
          <a:stretch>
            <a:fillRect/>
          </a:stretch>
        </p:blipFill>
        <p:spPr>
          <a:xfrm>
            <a:off x="397192" y="3167062"/>
            <a:ext cx="2980784" cy="856298"/>
          </a:xfrm>
          <a:prstGeom prst="rect">
            <a:avLst/>
          </a:prstGeom>
        </p:spPr>
      </p:pic>
      <p:pic>
        <p:nvPicPr>
          <p:cNvPr id="7" name="Picture 6">
            <a:extLst>
              <a:ext uri="{FF2B5EF4-FFF2-40B4-BE49-F238E27FC236}">
                <a16:creationId xmlns:a16="http://schemas.microsoft.com/office/drawing/2014/main" id="{8189DE6E-423E-4C36-B7E5-92FB0361D8F1}"/>
              </a:ext>
            </a:extLst>
          </p:cNvPr>
          <p:cNvPicPr>
            <a:picLocks noChangeAspect="1"/>
          </p:cNvPicPr>
          <p:nvPr/>
        </p:nvPicPr>
        <p:blipFill>
          <a:blip r:embed="rId5"/>
          <a:stretch>
            <a:fillRect/>
          </a:stretch>
        </p:blipFill>
        <p:spPr>
          <a:xfrm>
            <a:off x="3460432" y="3239452"/>
            <a:ext cx="4210586" cy="669608"/>
          </a:xfrm>
          <a:prstGeom prst="rect">
            <a:avLst/>
          </a:prstGeom>
          <a:ln>
            <a:solidFill>
              <a:schemeClr val="tx1"/>
            </a:solidFill>
          </a:ln>
        </p:spPr>
      </p:pic>
      <p:pic>
        <p:nvPicPr>
          <p:cNvPr id="2" name="Picture 1">
            <a:extLst>
              <a:ext uri="{FF2B5EF4-FFF2-40B4-BE49-F238E27FC236}">
                <a16:creationId xmlns:a16="http://schemas.microsoft.com/office/drawing/2014/main" id="{C44C13CD-71B1-4359-97B6-5DAD54069D1E}"/>
              </a:ext>
            </a:extLst>
          </p:cNvPr>
          <p:cNvPicPr>
            <a:picLocks noChangeAspect="1"/>
          </p:cNvPicPr>
          <p:nvPr/>
        </p:nvPicPr>
        <p:blipFill>
          <a:blip r:embed="rId6"/>
          <a:stretch>
            <a:fillRect/>
          </a:stretch>
        </p:blipFill>
        <p:spPr>
          <a:xfrm>
            <a:off x="9979586" y="5131851"/>
            <a:ext cx="2094378" cy="1564372"/>
          </a:xfrm>
          <a:prstGeom prst="rect">
            <a:avLst/>
          </a:prstGeom>
          <a:ln>
            <a:solidFill>
              <a:schemeClr val="tx1"/>
            </a:solidFill>
          </a:ln>
        </p:spPr>
      </p:pic>
    </p:spTree>
    <p:extLst>
      <p:ext uri="{BB962C8B-B14F-4D97-AF65-F5344CB8AC3E}">
        <p14:creationId xmlns:p14="http://schemas.microsoft.com/office/powerpoint/2010/main" val="127411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45798-61E5-4947-93BF-3CBE7E63F4DD}"/>
              </a:ext>
            </a:extLst>
          </p:cNvPr>
          <p:cNvSpPr>
            <a:spLocks noGrp="1"/>
          </p:cNvSpPr>
          <p:nvPr>
            <p:ph idx="1"/>
          </p:nvPr>
        </p:nvSpPr>
        <p:spPr>
          <a:xfrm>
            <a:off x="148883" y="137502"/>
            <a:ext cx="11653910" cy="6446178"/>
          </a:xfrm>
        </p:spPr>
        <p:txBody>
          <a:bodyPr/>
          <a:lstStyle/>
          <a:p>
            <a:r>
              <a:rPr lang="en-US" b="1" dirty="0"/>
              <a:t>If curl is 0</a:t>
            </a:r>
            <a:r>
              <a:rPr lang="en-US" dirty="0"/>
              <a:t>, then it means </a:t>
            </a:r>
            <a:r>
              <a:rPr lang="en-US" b="1" dirty="0"/>
              <a:t>vector field is conservative </a:t>
            </a:r>
            <a:r>
              <a:rPr lang="en-US" dirty="0"/>
              <a:t>and </a:t>
            </a:r>
            <a:r>
              <a:rPr lang="en-US" b="1" dirty="0"/>
              <a:t>both line and double integral evaluate to zero</a:t>
            </a:r>
          </a:p>
          <a:p>
            <a:r>
              <a:rPr lang="en-US" dirty="0"/>
              <a:t>Line evaluates to 0 because it </a:t>
            </a:r>
            <a:r>
              <a:rPr lang="en-US" b="1" dirty="0"/>
              <a:t>is closed curve</a:t>
            </a:r>
            <a:r>
              <a:rPr lang="en-US" dirty="0"/>
              <a:t>, double evaluates to 0 because the integrand is 0</a:t>
            </a:r>
          </a:p>
          <a:p>
            <a:r>
              <a:rPr lang="en-US" b="1" dirty="0"/>
              <a:t>We can’t apply Green’s theorem </a:t>
            </a:r>
            <a:r>
              <a:rPr lang="en-US" dirty="0"/>
              <a:t>to the vector field if it</a:t>
            </a:r>
          </a:p>
          <a:p>
            <a:pPr marL="0" indent="0">
              <a:buNone/>
            </a:pPr>
            <a:r>
              <a:rPr lang="en-US" dirty="0"/>
              <a:t>Contains regions where </a:t>
            </a:r>
            <a:r>
              <a:rPr lang="en-US" b="1" dirty="0"/>
              <a:t>it is not differentiable</a:t>
            </a:r>
          </a:p>
        </p:txBody>
      </p:sp>
      <p:pic>
        <p:nvPicPr>
          <p:cNvPr id="4" name="Picture 3">
            <a:extLst>
              <a:ext uri="{FF2B5EF4-FFF2-40B4-BE49-F238E27FC236}">
                <a16:creationId xmlns:a16="http://schemas.microsoft.com/office/drawing/2014/main" id="{EF827226-920E-47A8-9091-4B09A5BC0C18}"/>
              </a:ext>
            </a:extLst>
          </p:cNvPr>
          <p:cNvPicPr>
            <a:picLocks noChangeAspect="1"/>
          </p:cNvPicPr>
          <p:nvPr/>
        </p:nvPicPr>
        <p:blipFill>
          <a:blip r:embed="rId2"/>
          <a:stretch>
            <a:fillRect/>
          </a:stretch>
        </p:blipFill>
        <p:spPr>
          <a:xfrm>
            <a:off x="8852901" y="1909176"/>
            <a:ext cx="3095625" cy="676275"/>
          </a:xfrm>
          <a:prstGeom prst="rect">
            <a:avLst/>
          </a:prstGeom>
          <a:ln>
            <a:solidFill>
              <a:schemeClr val="tx1"/>
            </a:solidFill>
          </a:ln>
        </p:spPr>
      </p:pic>
    </p:spTree>
    <p:extLst>
      <p:ext uri="{BB962C8B-B14F-4D97-AF65-F5344CB8AC3E}">
        <p14:creationId xmlns:p14="http://schemas.microsoft.com/office/powerpoint/2010/main" val="71770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A3539-FBCE-4CEA-AD85-1B0FEB763ABF}"/>
              </a:ext>
            </a:extLst>
          </p:cNvPr>
          <p:cNvSpPr>
            <a:spLocks noGrp="1"/>
          </p:cNvSpPr>
          <p:nvPr>
            <p:ph idx="1"/>
          </p:nvPr>
        </p:nvSpPr>
        <p:spPr>
          <a:xfrm>
            <a:off x="134810" y="98476"/>
            <a:ext cx="11794593" cy="6597746"/>
          </a:xfrm>
        </p:spPr>
        <p:txBody>
          <a:bodyPr/>
          <a:lstStyle/>
          <a:p>
            <a:pPr marL="0" indent="0">
              <a:buNone/>
            </a:pPr>
            <a:r>
              <a:rPr lang="en-US" b="1" dirty="0"/>
              <a:t>Proof of Green’s theorem</a:t>
            </a:r>
          </a:p>
          <a:p>
            <a:pPr marL="0" indent="0">
              <a:buNone/>
            </a:pPr>
            <a:endParaRPr lang="en-US" b="1" dirty="0"/>
          </a:p>
          <a:p>
            <a:r>
              <a:rPr lang="en-US" dirty="0"/>
              <a:t>we can do separately for M’s and N’s and then add</a:t>
            </a:r>
          </a:p>
          <a:p>
            <a:r>
              <a:rPr lang="en-US" dirty="0"/>
              <a:t>We identify </a:t>
            </a:r>
            <a:r>
              <a:rPr lang="en-US" b="1" dirty="0"/>
              <a:t>small rectangular region with boundaries </a:t>
            </a:r>
            <a:r>
              <a:rPr lang="en-US" dirty="0"/>
              <a:t>for x say </a:t>
            </a:r>
            <a:r>
              <a:rPr lang="en-US" dirty="0" err="1"/>
              <a:t>a,b</a:t>
            </a:r>
            <a:r>
              <a:rPr lang="en-US" dirty="0"/>
              <a:t> for y </a:t>
            </a:r>
            <a:r>
              <a:rPr lang="en-US" dirty="0" err="1"/>
              <a:t>c,d</a:t>
            </a:r>
            <a:endParaRPr lang="en-US" dirty="0"/>
          </a:p>
          <a:p>
            <a:r>
              <a:rPr lang="en-US" dirty="0"/>
              <a:t>Then we </a:t>
            </a:r>
            <a:r>
              <a:rPr lang="en-US" b="1" dirty="0"/>
              <a:t>evaluate both sides separately </a:t>
            </a:r>
            <a:r>
              <a:rPr lang="en-US" dirty="0"/>
              <a:t>and we should see that they are equal</a:t>
            </a:r>
          </a:p>
          <a:p>
            <a:r>
              <a:rPr lang="en-US" dirty="0"/>
              <a:t>Having proved that, if we want to proof the theorem for a region that has some odd shape, we can divide it into small rectangles and find the sum of them</a:t>
            </a:r>
          </a:p>
          <a:p>
            <a:r>
              <a:rPr lang="en-US" dirty="0"/>
              <a:t>Here we assume that every shape can be approximated by the sum of infinitesimally small rectangles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2ED956A-5A28-4C11-8283-B2B6F2AE9B16}"/>
              </a:ext>
            </a:extLst>
          </p:cNvPr>
          <p:cNvPicPr>
            <a:picLocks noChangeAspect="1"/>
          </p:cNvPicPr>
          <p:nvPr/>
        </p:nvPicPr>
        <p:blipFill>
          <a:blip r:embed="rId2"/>
          <a:stretch>
            <a:fillRect/>
          </a:stretch>
        </p:blipFill>
        <p:spPr>
          <a:xfrm>
            <a:off x="6133880" y="28136"/>
            <a:ext cx="5834025" cy="677301"/>
          </a:xfrm>
          <a:prstGeom prst="rect">
            <a:avLst/>
          </a:prstGeom>
          <a:ln>
            <a:solidFill>
              <a:schemeClr val="tx1"/>
            </a:solidFill>
          </a:ln>
        </p:spPr>
      </p:pic>
      <p:pic>
        <p:nvPicPr>
          <p:cNvPr id="5" name="Picture 4">
            <a:extLst>
              <a:ext uri="{FF2B5EF4-FFF2-40B4-BE49-F238E27FC236}">
                <a16:creationId xmlns:a16="http://schemas.microsoft.com/office/drawing/2014/main" id="{6A896F6E-D8AC-469B-8524-D35D1CFCAD95}"/>
              </a:ext>
            </a:extLst>
          </p:cNvPr>
          <p:cNvPicPr>
            <a:picLocks noChangeAspect="1"/>
          </p:cNvPicPr>
          <p:nvPr/>
        </p:nvPicPr>
        <p:blipFill>
          <a:blip r:embed="rId3"/>
          <a:stretch>
            <a:fillRect/>
          </a:stretch>
        </p:blipFill>
        <p:spPr>
          <a:xfrm>
            <a:off x="7948100" y="863623"/>
            <a:ext cx="2457450" cy="657225"/>
          </a:xfrm>
          <a:prstGeom prst="rect">
            <a:avLst/>
          </a:prstGeom>
          <a:ln>
            <a:solidFill>
              <a:schemeClr val="tx1"/>
            </a:solidFill>
          </a:ln>
        </p:spPr>
      </p:pic>
    </p:spTree>
    <p:extLst>
      <p:ext uri="{BB962C8B-B14F-4D97-AF65-F5344CB8AC3E}">
        <p14:creationId xmlns:p14="http://schemas.microsoft.com/office/powerpoint/2010/main" val="306211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86E5E-8D37-4A8C-A192-2A6D4BAA1046}"/>
              </a:ext>
            </a:extLst>
          </p:cNvPr>
          <p:cNvSpPr>
            <a:spLocks noGrp="1"/>
          </p:cNvSpPr>
          <p:nvPr>
            <p:ph idx="1"/>
          </p:nvPr>
        </p:nvSpPr>
        <p:spPr>
          <a:xfrm>
            <a:off x="205154" y="165637"/>
            <a:ext cx="11780520" cy="6558720"/>
          </a:xfrm>
        </p:spPr>
        <p:txBody>
          <a:bodyPr/>
          <a:lstStyle/>
          <a:p>
            <a:pPr marL="0" indent="0">
              <a:buNone/>
            </a:pPr>
            <a:r>
              <a:rPr lang="en-US" b="1" dirty="0"/>
              <a:t>Flux in 2D – </a:t>
            </a:r>
            <a:r>
              <a:rPr lang="en-US" dirty="0"/>
              <a:t>another line integral</a:t>
            </a:r>
            <a:r>
              <a:rPr lang="en-US" b="1" dirty="0"/>
              <a:t>,  C-</a:t>
            </a:r>
            <a:r>
              <a:rPr lang="en-US" dirty="0"/>
              <a:t> plane curve and F- vector field</a:t>
            </a:r>
          </a:p>
          <a:p>
            <a:r>
              <a:rPr lang="en-US" dirty="0"/>
              <a:t>N is unit normal vector to C, taken in clockwise direction</a:t>
            </a:r>
          </a:p>
          <a:p>
            <a:r>
              <a:rPr lang="en-US" dirty="0"/>
              <a:t>Basically we dot vector field with the unit normal vector and </a:t>
            </a:r>
          </a:p>
          <a:p>
            <a:pPr marL="0" indent="0">
              <a:buNone/>
            </a:pPr>
            <a:r>
              <a:rPr lang="en-US" dirty="0"/>
              <a:t>Multiply with small segment of a curve and add up these through the</a:t>
            </a:r>
          </a:p>
          <a:p>
            <a:pPr marL="0" indent="0">
              <a:buNone/>
            </a:pPr>
            <a:r>
              <a:rPr lang="en-US" dirty="0"/>
              <a:t>Whole length of the curve</a:t>
            </a:r>
          </a:p>
          <a:p>
            <a:r>
              <a:rPr lang="en-US" dirty="0"/>
              <a:t>In case of work we are summing the tangential component of F</a:t>
            </a:r>
          </a:p>
          <a:p>
            <a:r>
              <a:rPr lang="en-US" dirty="0"/>
              <a:t>What flows across C left-to-right is counted positively, r-to-l ( - )</a:t>
            </a:r>
          </a:p>
          <a:p>
            <a:pPr marL="0" indent="0">
              <a:buNone/>
            </a:pPr>
            <a:endParaRPr lang="en-US" dirty="0"/>
          </a:p>
          <a:p>
            <a:pPr marL="0" indent="0">
              <a:buNone/>
            </a:pPr>
            <a:endParaRPr lang="en-US" dirty="0"/>
          </a:p>
          <a:p>
            <a:pPr marL="0" indent="0">
              <a:buNone/>
            </a:pPr>
            <a:endParaRPr lang="en-US" b="1" dirty="0"/>
          </a:p>
          <a:p>
            <a:endParaRPr lang="en-US" sz="2400" dirty="0"/>
          </a:p>
        </p:txBody>
      </p:sp>
      <p:pic>
        <p:nvPicPr>
          <p:cNvPr id="4" name="Picture 3">
            <a:extLst>
              <a:ext uri="{FF2B5EF4-FFF2-40B4-BE49-F238E27FC236}">
                <a16:creationId xmlns:a16="http://schemas.microsoft.com/office/drawing/2014/main" id="{D64C2F82-5EA0-463D-B6DB-FDC13F152CCB}"/>
              </a:ext>
            </a:extLst>
          </p:cNvPr>
          <p:cNvPicPr>
            <a:picLocks noChangeAspect="1"/>
          </p:cNvPicPr>
          <p:nvPr/>
        </p:nvPicPr>
        <p:blipFill>
          <a:blip r:embed="rId2"/>
          <a:stretch>
            <a:fillRect/>
          </a:stretch>
        </p:blipFill>
        <p:spPr>
          <a:xfrm>
            <a:off x="10459329" y="45720"/>
            <a:ext cx="1709811" cy="915353"/>
          </a:xfrm>
          <a:prstGeom prst="rect">
            <a:avLst/>
          </a:prstGeom>
          <a:ln>
            <a:solidFill>
              <a:schemeClr val="tx1"/>
            </a:solidFill>
          </a:ln>
        </p:spPr>
      </p:pic>
      <p:pic>
        <p:nvPicPr>
          <p:cNvPr id="5" name="Picture 4">
            <a:extLst>
              <a:ext uri="{FF2B5EF4-FFF2-40B4-BE49-F238E27FC236}">
                <a16:creationId xmlns:a16="http://schemas.microsoft.com/office/drawing/2014/main" id="{F6DEBE8B-40BA-40B8-A711-78FD9C9AF6F4}"/>
              </a:ext>
            </a:extLst>
          </p:cNvPr>
          <p:cNvPicPr>
            <a:picLocks noChangeAspect="1"/>
          </p:cNvPicPr>
          <p:nvPr/>
        </p:nvPicPr>
        <p:blipFill>
          <a:blip r:embed="rId3"/>
          <a:stretch>
            <a:fillRect/>
          </a:stretch>
        </p:blipFill>
        <p:spPr>
          <a:xfrm>
            <a:off x="10519410" y="1178242"/>
            <a:ext cx="1485900" cy="752475"/>
          </a:xfrm>
          <a:prstGeom prst="rect">
            <a:avLst/>
          </a:prstGeom>
          <a:ln>
            <a:solidFill>
              <a:schemeClr val="tx1"/>
            </a:solidFill>
          </a:ln>
        </p:spPr>
      </p:pic>
      <p:pic>
        <p:nvPicPr>
          <p:cNvPr id="6" name="Picture 5">
            <a:extLst>
              <a:ext uri="{FF2B5EF4-FFF2-40B4-BE49-F238E27FC236}">
                <a16:creationId xmlns:a16="http://schemas.microsoft.com/office/drawing/2014/main" id="{6CF00DF0-546A-43A7-B39B-9E1F7DD266FB}"/>
              </a:ext>
            </a:extLst>
          </p:cNvPr>
          <p:cNvPicPr>
            <a:picLocks noChangeAspect="1"/>
          </p:cNvPicPr>
          <p:nvPr/>
        </p:nvPicPr>
        <p:blipFill>
          <a:blip r:embed="rId4"/>
          <a:stretch>
            <a:fillRect/>
          </a:stretch>
        </p:blipFill>
        <p:spPr>
          <a:xfrm>
            <a:off x="8863306" y="2144296"/>
            <a:ext cx="3276144" cy="630555"/>
          </a:xfrm>
          <a:prstGeom prst="rect">
            <a:avLst/>
          </a:prstGeom>
          <a:ln>
            <a:solidFill>
              <a:schemeClr val="tx1"/>
            </a:solidFill>
          </a:ln>
        </p:spPr>
      </p:pic>
      <p:pic>
        <p:nvPicPr>
          <p:cNvPr id="7" name="Picture 6">
            <a:extLst>
              <a:ext uri="{FF2B5EF4-FFF2-40B4-BE49-F238E27FC236}">
                <a16:creationId xmlns:a16="http://schemas.microsoft.com/office/drawing/2014/main" id="{101EF68F-09D5-4B3C-AF1F-64E7FA9691C9}"/>
              </a:ext>
            </a:extLst>
          </p:cNvPr>
          <p:cNvPicPr>
            <a:picLocks noChangeAspect="1"/>
          </p:cNvPicPr>
          <p:nvPr/>
        </p:nvPicPr>
        <p:blipFill>
          <a:blip r:embed="rId5"/>
          <a:stretch>
            <a:fillRect/>
          </a:stretch>
        </p:blipFill>
        <p:spPr>
          <a:xfrm>
            <a:off x="9663112" y="3094672"/>
            <a:ext cx="2466975" cy="485775"/>
          </a:xfrm>
          <a:prstGeom prst="rect">
            <a:avLst/>
          </a:prstGeom>
          <a:ln>
            <a:solidFill>
              <a:schemeClr val="tx1"/>
            </a:solidFill>
          </a:ln>
        </p:spPr>
      </p:pic>
      <p:pic>
        <p:nvPicPr>
          <p:cNvPr id="8" name="Picture 7">
            <a:extLst>
              <a:ext uri="{FF2B5EF4-FFF2-40B4-BE49-F238E27FC236}">
                <a16:creationId xmlns:a16="http://schemas.microsoft.com/office/drawing/2014/main" id="{2C318C6C-5B02-4B14-9177-7C4283CAB95F}"/>
              </a:ext>
            </a:extLst>
          </p:cNvPr>
          <p:cNvPicPr>
            <a:picLocks noChangeAspect="1"/>
          </p:cNvPicPr>
          <p:nvPr/>
        </p:nvPicPr>
        <p:blipFill>
          <a:blip r:embed="rId6"/>
          <a:stretch>
            <a:fillRect/>
          </a:stretch>
        </p:blipFill>
        <p:spPr>
          <a:xfrm>
            <a:off x="10469542" y="3666172"/>
            <a:ext cx="1631018" cy="585788"/>
          </a:xfrm>
          <a:prstGeom prst="rect">
            <a:avLst/>
          </a:prstGeom>
          <a:ln>
            <a:solidFill>
              <a:schemeClr val="tx1"/>
            </a:solidFill>
          </a:ln>
        </p:spPr>
      </p:pic>
    </p:spTree>
    <p:extLst>
      <p:ext uri="{BB962C8B-B14F-4D97-AF65-F5344CB8AC3E}">
        <p14:creationId xmlns:p14="http://schemas.microsoft.com/office/powerpoint/2010/main" val="93225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AB86C-685F-47E7-9924-003B0263ACF3}"/>
              </a:ext>
            </a:extLst>
          </p:cNvPr>
          <p:cNvSpPr>
            <a:spLocks noGrp="1"/>
          </p:cNvSpPr>
          <p:nvPr>
            <p:ph idx="1"/>
          </p:nvPr>
        </p:nvSpPr>
        <p:spPr>
          <a:xfrm>
            <a:off x="198120" y="202564"/>
            <a:ext cx="11734800" cy="6426835"/>
          </a:xfrm>
        </p:spPr>
        <p:txBody>
          <a:bodyPr/>
          <a:lstStyle/>
          <a:p>
            <a:r>
              <a:rPr lang="en-US" dirty="0"/>
              <a:t>We can evaluate flux geometrically if it is perpendicular to curve or parallel, however, if geometric calculation is not possible, we can use components</a:t>
            </a:r>
          </a:p>
          <a:p>
            <a:r>
              <a:rPr lang="en-US" dirty="0"/>
              <a:t>We have a formula for </a:t>
            </a:r>
            <a:r>
              <a:rPr lang="en-US" dirty="0" err="1"/>
              <a:t>dr</a:t>
            </a:r>
            <a:r>
              <a:rPr lang="en-US" dirty="0"/>
              <a:t>=</a:t>
            </a:r>
            <a:r>
              <a:rPr lang="en-US" dirty="0" err="1"/>
              <a:t>Tds</a:t>
            </a:r>
            <a:r>
              <a:rPr lang="en-US" dirty="0"/>
              <a:t>, for </a:t>
            </a:r>
            <a:r>
              <a:rPr lang="en-US" dirty="0" err="1"/>
              <a:t>nds</a:t>
            </a:r>
            <a:r>
              <a:rPr lang="en-US" dirty="0"/>
              <a:t>, we rotate T by 90 deg</a:t>
            </a:r>
          </a:p>
          <a:p>
            <a:endParaRPr lang="en-US" dirty="0"/>
          </a:p>
        </p:txBody>
      </p:sp>
      <p:pic>
        <p:nvPicPr>
          <p:cNvPr id="4" name="Picture 3">
            <a:extLst>
              <a:ext uri="{FF2B5EF4-FFF2-40B4-BE49-F238E27FC236}">
                <a16:creationId xmlns:a16="http://schemas.microsoft.com/office/drawing/2014/main" id="{B6FCC30F-4990-4712-99B1-2DB39A6D3238}"/>
              </a:ext>
            </a:extLst>
          </p:cNvPr>
          <p:cNvPicPr>
            <a:picLocks noChangeAspect="1"/>
          </p:cNvPicPr>
          <p:nvPr/>
        </p:nvPicPr>
        <p:blipFill>
          <a:blip r:embed="rId2"/>
          <a:stretch>
            <a:fillRect/>
          </a:stretch>
        </p:blipFill>
        <p:spPr>
          <a:xfrm>
            <a:off x="9467557" y="1130618"/>
            <a:ext cx="2509684" cy="459362"/>
          </a:xfrm>
          <a:prstGeom prst="rect">
            <a:avLst/>
          </a:prstGeom>
          <a:ln>
            <a:solidFill>
              <a:schemeClr val="tx1"/>
            </a:solidFill>
          </a:ln>
        </p:spPr>
      </p:pic>
      <p:pic>
        <p:nvPicPr>
          <p:cNvPr id="5" name="Picture 4">
            <a:extLst>
              <a:ext uri="{FF2B5EF4-FFF2-40B4-BE49-F238E27FC236}">
                <a16:creationId xmlns:a16="http://schemas.microsoft.com/office/drawing/2014/main" id="{1570E19C-61CE-4335-85CE-BB76D0A9E477}"/>
              </a:ext>
            </a:extLst>
          </p:cNvPr>
          <p:cNvPicPr>
            <a:picLocks noChangeAspect="1"/>
          </p:cNvPicPr>
          <p:nvPr/>
        </p:nvPicPr>
        <p:blipFill>
          <a:blip r:embed="rId3"/>
          <a:stretch>
            <a:fillRect/>
          </a:stretch>
        </p:blipFill>
        <p:spPr>
          <a:xfrm>
            <a:off x="9448653" y="1667901"/>
            <a:ext cx="2534869" cy="470388"/>
          </a:xfrm>
          <a:prstGeom prst="rect">
            <a:avLst/>
          </a:prstGeom>
          <a:ln>
            <a:solidFill>
              <a:schemeClr val="tx1"/>
            </a:solidFill>
          </a:ln>
        </p:spPr>
      </p:pic>
      <p:pic>
        <p:nvPicPr>
          <p:cNvPr id="6" name="Picture 5">
            <a:extLst>
              <a:ext uri="{FF2B5EF4-FFF2-40B4-BE49-F238E27FC236}">
                <a16:creationId xmlns:a16="http://schemas.microsoft.com/office/drawing/2014/main" id="{420B9F16-5B3B-4D20-A278-BDD7839BC099}"/>
              </a:ext>
            </a:extLst>
          </p:cNvPr>
          <p:cNvPicPr>
            <a:picLocks noChangeAspect="1"/>
          </p:cNvPicPr>
          <p:nvPr/>
        </p:nvPicPr>
        <p:blipFill>
          <a:blip r:embed="rId4"/>
          <a:stretch>
            <a:fillRect/>
          </a:stretch>
        </p:blipFill>
        <p:spPr>
          <a:xfrm>
            <a:off x="489292" y="1884411"/>
            <a:ext cx="5276850" cy="1457325"/>
          </a:xfrm>
          <a:prstGeom prst="rect">
            <a:avLst/>
          </a:prstGeom>
          <a:ln>
            <a:solidFill>
              <a:schemeClr val="tx1"/>
            </a:solidFill>
          </a:ln>
        </p:spPr>
      </p:pic>
      <p:pic>
        <p:nvPicPr>
          <p:cNvPr id="7" name="Picture 6">
            <a:extLst>
              <a:ext uri="{FF2B5EF4-FFF2-40B4-BE49-F238E27FC236}">
                <a16:creationId xmlns:a16="http://schemas.microsoft.com/office/drawing/2014/main" id="{A06973C4-9A9F-4EC7-ABF9-61DA1412A5D5}"/>
              </a:ext>
            </a:extLst>
          </p:cNvPr>
          <p:cNvPicPr>
            <a:picLocks noChangeAspect="1"/>
          </p:cNvPicPr>
          <p:nvPr/>
        </p:nvPicPr>
        <p:blipFill>
          <a:blip r:embed="rId5"/>
          <a:stretch>
            <a:fillRect/>
          </a:stretch>
        </p:blipFill>
        <p:spPr>
          <a:xfrm>
            <a:off x="6910461" y="2411291"/>
            <a:ext cx="5067300" cy="628650"/>
          </a:xfrm>
          <a:prstGeom prst="rect">
            <a:avLst/>
          </a:prstGeom>
          <a:ln>
            <a:solidFill>
              <a:schemeClr val="tx1"/>
            </a:solidFill>
          </a:ln>
        </p:spPr>
      </p:pic>
      <p:pic>
        <p:nvPicPr>
          <p:cNvPr id="8" name="Picture 7">
            <a:extLst>
              <a:ext uri="{FF2B5EF4-FFF2-40B4-BE49-F238E27FC236}">
                <a16:creationId xmlns:a16="http://schemas.microsoft.com/office/drawing/2014/main" id="{340E33F0-228A-4673-8603-72C3C25DD5B6}"/>
              </a:ext>
            </a:extLst>
          </p:cNvPr>
          <p:cNvPicPr>
            <a:picLocks noChangeAspect="1"/>
          </p:cNvPicPr>
          <p:nvPr/>
        </p:nvPicPr>
        <p:blipFill>
          <a:blip r:embed="rId6"/>
          <a:stretch>
            <a:fillRect/>
          </a:stretch>
        </p:blipFill>
        <p:spPr>
          <a:xfrm>
            <a:off x="6438167" y="3162520"/>
            <a:ext cx="5505450" cy="504825"/>
          </a:xfrm>
          <a:prstGeom prst="rect">
            <a:avLst/>
          </a:prstGeom>
          <a:ln>
            <a:solidFill>
              <a:schemeClr val="tx1"/>
            </a:solidFill>
          </a:ln>
        </p:spPr>
      </p:pic>
    </p:spTree>
    <p:extLst>
      <p:ext uri="{BB962C8B-B14F-4D97-AF65-F5344CB8AC3E}">
        <p14:creationId xmlns:p14="http://schemas.microsoft.com/office/powerpoint/2010/main" val="384634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C222D-032D-47B5-9E98-673ABE985884}"/>
              </a:ext>
            </a:extLst>
          </p:cNvPr>
          <p:cNvSpPr>
            <a:spLocks noGrp="1"/>
          </p:cNvSpPr>
          <p:nvPr>
            <p:ph idx="1"/>
          </p:nvPr>
        </p:nvSpPr>
        <p:spPr>
          <a:xfrm>
            <a:off x="162950" y="151569"/>
            <a:ext cx="11794588" cy="6558720"/>
          </a:xfrm>
        </p:spPr>
        <p:txBody>
          <a:bodyPr>
            <a:normAutofit lnSpcReduction="10000"/>
          </a:bodyPr>
          <a:lstStyle/>
          <a:p>
            <a:pPr marL="0" indent="0">
              <a:buNone/>
            </a:pPr>
            <a:r>
              <a:rPr lang="en-US" sz="2400" b="1" dirty="0"/>
              <a:t>Green’s theorem in normal form</a:t>
            </a:r>
          </a:p>
          <a:p>
            <a:r>
              <a:rPr lang="en-US" sz="2400" dirty="0"/>
              <a:t>As the flux evaluation also involves line integrals</a:t>
            </a:r>
          </a:p>
          <a:p>
            <a:pPr marL="0" indent="0">
              <a:buNone/>
            </a:pPr>
            <a:r>
              <a:rPr lang="en-US" sz="2400" dirty="0"/>
              <a:t>We can apply Green’s theorem to it and write it</a:t>
            </a:r>
          </a:p>
          <a:p>
            <a:pPr marL="0" indent="0">
              <a:buNone/>
            </a:pPr>
            <a:r>
              <a:rPr lang="en-US" sz="2400" dirty="0"/>
              <a:t>In double integral form</a:t>
            </a:r>
          </a:p>
          <a:p>
            <a:r>
              <a:rPr lang="en-US" dirty="0"/>
              <a:t>Let’s say</a:t>
            </a:r>
          </a:p>
          <a:p>
            <a:pPr marL="0" indent="0">
              <a:buNone/>
            </a:pPr>
            <a:endParaRPr lang="en-US" dirty="0"/>
          </a:p>
          <a:p>
            <a:r>
              <a:rPr lang="en-US" sz="2400" dirty="0"/>
              <a:t>Green’s theorem in tangential form had the following form</a:t>
            </a:r>
          </a:p>
          <a:p>
            <a:r>
              <a:rPr lang="en-US" sz="2400" dirty="0"/>
              <a:t>But here N=M and M=-N, so it becomes:</a:t>
            </a:r>
          </a:p>
          <a:p>
            <a:endParaRPr lang="en-US" sz="2400" dirty="0"/>
          </a:p>
          <a:p>
            <a:endParaRPr lang="en-US" sz="2400" dirty="0"/>
          </a:p>
          <a:p>
            <a:pPr marL="0" indent="0">
              <a:buNone/>
            </a:pPr>
            <a:endParaRPr lang="en-US" sz="2000" dirty="0"/>
          </a:p>
          <a:p>
            <a:pPr marL="0" indent="0">
              <a:buNone/>
            </a:pPr>
            <a:r>
              <a:rPr lang="en-US" dirty="0"/>
              <a:t>Interpretation of divergence</a:t>
            </a:r>
          </a:p>
          <a:p>
            <a:pPr marL="457200" indent="-457200">
              <a:buFont typeface="+mj-lt"/>
              <a:buAutoNum type="arabicPeriod"/>
            </a:pPr>
            <a:r>
              <a:rPr lang="en-US" dirty="0"/>
              <a:t>Measure how much flow is </a:t>
            </a:r>
            <a:r>
              <a:rPr lang="en-US" b="1" dirty="0"/>
              <a:t>expanding</a:t>
            </a:r>
          </a:p>
          <a:p>
            <a:pPr marL="457200" indent="-457200">
              <a:buFont typeface="+mj-lt"/>
              <a:buAutoNum type="arabicPeriod"/>
            </a:pPr>
            <a:r>
              <a:rPr lang="en-US" dirty="0"/>
              <a:t>“Source rate”= amount of </a:t>
            </a:r>
            <a:r>
              <a:rPr lang="en-US" b="1" dirty="0"/>
              <a:t>fluid added </a:t>
            </a:r>
            <a:r>
              <a:rPr lang="en-US" dirty="0"/>
              <a:t>to the </a:t>
            </a:r>
            <a:r>
              <a:rPr lang="en-US" b="1" dirty="0"/>
              <a:t>system</a:t>
            </a:r>
            <a:r>
              <a:rPr lang="en-US" dirty="0"/>
              <a:t> per unit time and area	 </a:t>
            </a:r>
          </a:p>
          <a:p>
            <a:endParaRPr lang="en-US" dirty="0"/>
          </a:p>
        </p:txBody>
      </p:sp>
      <p:pic>
        <p:nvPicPr>
          <p:cNvPr id="5" name="Picture 4">
            <a:extLst>
              <a:ext uri="{FF2B5EF4-FFF2-40B4-BE49-F238E27FC236}">
                <a16:creationId xmlns:a16="http://schemas.microsoft.com/office/drawing/2014/main" id="{D60CE4F4-B24D-4AAE-A499-F5508B5E68F4}"/>
              </a:ext>
            </a:extLst>
          </p:cNvPr>
          <p:cNvPicPr>
            <a:picLocks noChangeAspect="1"/>
          </p:cNvPicPr>
          <p:nvPr/>
        </p:nvPicPr>
        <p:blipFill>
          <a:blip r:embed="rId2"/>
          <a:stretch>
            <a:fillRect/>
          </a:stretch>
        </p:blipFill>
        <p:spPr>
          <a:xfrm>
            <a:off x="7695028" y="83746"/>
            <a:ext cx="4412564" cy="1218632"/>
          </a:xfrm>
          <a:prstGeom prst="rect">
            <a:avLst/>
          </a:prstGeom>
          <a:ln>
            <a:solidFill>
              <a:schemeClr val="tx1"/>
            </a:solidFill>
          </a:ln>
        </p:spPr>
      </p:pic>
      <p:pic>
        <p:nvPicPr>
          <p:cNvPr id="8" name="Picture 7">
            <a:extLst>
              <a:ext uri="{FF2B5EF4-FFF2-40B4-BE49-F238E27FC236}">
                <a16:creationId xmlns:a16="http://schemas.microsoft.com/office/drawing/2014/main" id="{332A3D51-08E4-47E5-8CC2-7A33025F51D5}"/>
              </a:ext>
            </a:extLst>
          </p:cNvPr>
          <p:cNvPicPr>
            <a:picLocks noChangeAspect="1"/>
          </p:cNvPicPr>
          <p:nvPr/>
        </p:nvPicPr>
        <p:blipFill>
          <a:blip r:embed="rId3"/>
          <a:stretch>
            <a:fillRect/>
          </a:stretch>
        </p:blipFill>
        <p:spPr>
          <a:xfrm>
            <a:off x="1866608" y="1926102"/>
            <a:ext cx="2734266" cy="465407"/>
          </a:xfrm>
          <a:prstGeom prst="rect">
            <a:avLst/>
          </a:prstGeom>
        </p:spPr>
      </p:pic>
      <p:pic>
        <p:nvPicPr>
          <p:cNvPr id="9" name="Picture 8">
            <a:extLst>
              <a:ext uri="{FF2B5EF4-FFF2-40B4-BE49-F238E27FC236}">
                <a16:creationId xmlns:a16="http://schemas.microsoft.com/office/drawing/2014/main" id="{6ACBEFC3-F8C4-4607-A9CA-27309040346B}"/>
              </a:ext>
            </a:extLst>
          </p:cNvPr>
          <p:cNvPicPr>
            <a:picLocks noChangeAspect="1"/>
          </p:cNvPicPr>
          <p:nvPr/>
        </p:nvPicPr>
        <p:blipFill>
          <a:blip r:embed="rId4"/>
          <a:stretch>
            <a:fillRect/>
          </a:stretch>
        </p:blipFill>
        <p:spPr>
          <a:xfrm>
            <a:off x="4783015" y="1537555"/>
            <a:ext cx="4021098" cy="1093236"/>
          </a:xfrm>
          <a:prstGeom prst="rect">
            <a:avLst/>
          </a:prstGeom>
          <a:ln>
            <a:solidFill>
              <a:schemeClr val="tx1"/>
            </a:solidFill>
          </a:ln>
        </p:spPr>
      </p:pic>
      <p:pic>
        <p:nvPicPr>
          <p:cNvPr id="10" name="Picture 9">
            <a:extLst>
              <a:ext uri="{FF2B5EF4-FFF2-40B4-BE49-F238E27FC236}">
                <a16:creationId xmlns:a16="http://schemas.microsoft.com/office/drawing/2014/main" id="{3ECA7C56-DF07-4A29-891C-99B3C6CC65D1}"/>
              </a:ext>
            </a:extLst>
          </p:cNvPr>
          <p:cNvPicPr>
            <a:picLocks noChangeAspect="1"/>
          </p:cNvPicPr>
          <p:nvPr/>
        </p:nvPicPr>
        <p:blipFill>
          <a:blip r:embed="rId5"/>
          <a:stretch>
            <a:fillRect/>
          </a:stretch>
        </p:blipFill>
        <p:spPr>
          <a:xfrm>
            <a:off x="9161145" y="1788427"/>
            <a:ext cx="2711987" cy="536544"/>
          </a:xfrm>
          <a:prstGeom prst="rect">
            <a:avLst/>
          </a:prstGeom>
        </p:spPr>
      </p:pic>
      <p:pic>
        <p:nvPicPr>
          <p:cNvPr id="11" name="Picture 10">
            <a:extLst>
              <a:ext uri="{FF2B5EF4-FFF2-40B4-BE49-F238E27FC236}">
                <a16:creationId xmlns:a16="http://schemas.microsoft.com/office/drawing/2014/main" id="{A57F0E01-809C-4F56-81D0-D0886B3578F4}"/>
              </a:ext>
            </a:extLst>
          </p:cNvPr>
          <p:cNvPicPr>
            <a:picLocks noChangeAspect="1"/>
          </p:cNvPicPr>
          <p:nvPr/>
        </p:nvPicPr>
        <p:blipFill>
          <a:blip r:embed="rId6"/>
          <a:stretch>
            <a:fillRect/>
          </a:stretch>
        </p:blipFill>
        <p:spPr>
          <a:xfrm>
            <a:off x="6329839" y="3348112"/>
            <a:ext cx="5834025" cy="677301"/>
          </a:xfrm>
          <a:prstGeom prst="rect">
            <a:avLst/>
          </a:prstGeom>
          <a:ln>
            <a:solidFill>
              <a:schemeClr val="tx1"/>
            </a:solidFill>
          </a:ln>
        </p:spPr>
      </p:pic>
      <p:pic>
        <p:nvPicPr>
          <p:cNvPr id="12" name="Picture 11">
            <a:extLst>
              <a:ext uri="{FF2B5EF4-FFF2-40B4-BE49-F238E27FC236}">
                <a16:creationId xmlns:a16="http://schemas.microsoft.com/office/drawing/2014/main" id="{EBA944AF-963D-4036-887D-3975EE2408F3}"/>
              </a:ext>
            </a:extLst>
          </p:cNvPr>
          <p:cNvPicPr>
            <a:picLocks noChangeAspect="1"/>
          </p:cNvPicPr>
          <p:nvPr/>
        </p:nvPicPr>
        <p:blipFill>
          <a:blip r:embed="rId7"/>
          <a:stretch>
            <a:fillRect/>
          </a:stretch>
        </p:blipFill>
        <p:spPr>
          <a:xfrm>
            <a:off x="6628007" y="4097655"/>
            <a:ext cx="5210175" cy="857250"/>
          </a:xfrm>
          <a:prstGeom prst="rect">
            <a:avLst/>
          </a:prstGeom>
          <a:ln>
            <a:solidFill>
              <a:schemeClr val="tx1"/>
            </a:solidFill>
          </a:ln>
        </p:spPr>
      </p:pic>
    </p:spTree>
    <p:extLst>
      <p:ext uri="{BB962C8B-B14F-4D97-AF65-F5344CB8AC3E}">
        <p14:creationId xmlns:p14="http://schemas.microsoft.com/office/powerpoint/2010/main" val="139883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565CD-94F4-48B7-A872-91D5C75FE3D9}"/>
              </a:ext>
            </a:extLst>
          </p:cNvPr>
          <p:cNvSpPr>
            <a:spLocks noGrp="1"/>
          </p:cNvSpPr>
          <p:nvPr>
            <p:ph idx="1"/>
          </p:nvPr>
        </p:nvSpPr>
        <p:spPr>
          <a:xfrm>
            <a:off x="196754" y="187893"/>
            <a:ext cx="11717741" cy="6526805"/>
          </a:xfrm>
        </p:spPr>
        <p:txBody>
          <a:bodyPr/>
          <a:lstStyle/>
          <a:p>
            <a:r>
              <a:rPr lang="en-US" dirty="0"/>
              <a:t>If F is continuously differentiable, then div F is a continuous </a:t>
            </a:r>
            <a:r>
              <a:rPr lang="en-US" dirty="0" err="1"/>
              <a:t>func</a:t>
            </a:r>
            <a:r>
              <a:rPr lang="en-US" dirty="0"/>
              <a:t>,</a:t>
            </a:r>
          </a:p>
          <a:p>
            <a:pPr marL="0" indent="0">
              <a:buNone/>
            </a:pPr>
            <a:r>
              <a:rPr lang="en-US" dirty="0"/>
              <a:t>Which is approximately constant if the rectangle is small enough</a:t>
            </a:r>
          </a:p>
          <a:p>
            <a:r>
              <a:rPr lang="en-US" dirty="0"/>
              <a:t>So assuming the integrand is small enough we get</a:t>
            </a:r>
          </a:p>
          <a:p>
            <a:endParaRPr lang="en-US" dirty="0"/>
          </a:p>
          <a:p>
            <a:endParaRPr lang="en-US" dirty="0"/>
          </a:p>
          <a:p>
            <a:endParaRPr lang="en-US" dirty="0"/>
          </a:p>
          <a:p>
            <a:endParaRPr lang="en-US" dirty="0"/>
          </a:p>
          <a:p>
            <a:endParaRPr lang="en-US" dirty="0"/>
          </a:p>
          <a:p>
            <a:r>
              <a:rPr lang="en-US" sz="2400" dirty="0"/>
              <a:t>If the total flux over the sides of the small rectangle is positive, this means there is a net flow out of the rectangle.</a:t>
            </a:r>
          </a:p>
          <a:p>
            <a:r>
              <a:rPr lang="en-US" sz="2400" dirty="0"/>
              <a:t>According  to conservation of matter, the only way it can happen is if there is a source adding fluid to the rectangle, similarly a net flow into the rectangle implies there is a sink withdrawing fluid from the rectangle</a:t>
            </a:r>
          </a:p>
        </p:txBody>
      </p:sp>
      <p:pic>
        <p:nvPicPr>
          <p:cNvPr id="4" name="Picture 3">
            <a:extLst>
              <a:ext uri="{FF2B5EF4-FFF2-40B4-BE49-F238E27FC236}">
                <a16:creationId xmlns:a16="http://schemas.microsoft.com/office/drawing/2014/main" id="{560879DB-9C41-4AC5-AFED-EF63245A5C82}"/>
              </a:ext>
            </a:extLst>
          </p:cNvPr>
          <p:cNvPicPr>
            <a:picLocks noChangeAspect="1"/>
          </p:cNvPicPr>
          <p:nvPr/>
        </p:nvPicPr>
        <p:blipFill>
          <a:blip r:embed="rId2"/>
          <a:stretch>
            <a:fillRect/>
          </a:stretch>
        </p:blipFill>
        <p:spPr>
          <a:xfrm>
            <a:off x="9929934" y="96956"/>
            <a:ext cx="2172853" cy="585432"/>
          </a:xfrm>
          <a:prstGeom prst="rect">
            <a:avLst/>
          </a:prstGeom>
          <a:ln>
            <a:solidFill>
              <a:schemeClr val="tx1"/>
            </a:solidFill>
          </a:ln>
        </p:spPr>
      </p:pic>
      <p:pic>
        <p:nvPicPr>
          <p:cNvPr id="5" name="Picture 4">
            <a:extLst>
              <a:ext uri="{FF2B5EF4-FFF2-40B4-BE49-F238E27FC236}">
                <a16:creationId xmlns:a16="http://schemas.microsoft.com/office/drawing/2014/main" id="{6CCD0DCA-5646-4A0B-9F43-67FA664CE19F}"/>
              </a:ext>
            </a:extLst>
          </p:cNvPr>
          <p:cNvPicPr>
            <a:picLocks noChangeAspect="1"/>
          </p:cNvPicPr>
          <p:nvPr/>
        </p:nvPicPr>
        <p:blipFill>
          <a:blip r:embed="rId3"/>
          <a:stretch>
            <a:fillRect/>
          </a:stretch>
        </p:blipFill>
        <p:spPr>
          <a:xfrm>
            <a:off x="10185281" y="821495"/>
            <a:ext cx="1906635" cy="980870"/>
          </a:xfrm>
          <a:prstGeom prst="rect">
            <a:avLst/>
          </a:prstGeom>
          <a:ln>
            <a:solidFill>
              <a:schemeClr val="tx1"/>
            </a:solidFill>
          </a:ln>
        </p:spPr>
      </p:pic>
      <p:pic>
        <p:nvPicPr>
          <p:cNvPr id="6" name="Picture 5">
            <a:extLst>
              <a:ext uri="{FF2B5EF4-FFF2-40B4-BE49-F238E27FC236}">
                <a16:creationId xmlns:a16="http://schemas.microsoft.com/office/drawing/2014/main" id="{F1100456-985D-442B-81DF-B04235457256}"/>
              </a:ext>
            </a:extLst>
          </p:cNvPr>
          <p:cNvPicPr>
            <a:picLocks noChangeAspect="1"/>
          </p:cNvPicPr>
          <p:nvPr/>
        </p:nvPicPr>
        <p:blipFill>
          <a:blip r:embed="rId4"/>
          <a:stretch>
            <a:fillRect/>
          </a:stretch>
        </p:blipFill>
        <p:spPr>
          <a:xfrm>
            <a:off x="354962" y="1818698"/>
            <a:ext cx="3657600" cy="571500"/>
          </a:xfrm>
          <a:prstGeom prst="rect">
            <a:avLst/>
          </a:prstGeom>
          <a:ln>
            <a:solidFill>
              <a:schemeClr val="tx1"/>
            </a:solidFill>
          </a:ln>
        </p:spPr>
      </p:pic>
      <p:pic>
        <p:nvPicPr>
          <p:cNvPr id="7" name="Picture 6">
            <a:extLst>
              <a:ext uri="{FF2B5EF4-FFF2-40B4-BE49-F238E27FC236}">
                <a16:creationId xmlns:a16="http://schemas.microsoft.com/office/drawing/2014/main" id="{F0536481-C6BB-4E8F-8229-0615A38E3098}"/>
              </a:ext>
            </a:extLst>
          </p:cNvPr>
          <p:cNvPicPr>
            <a:picLocks noChangeAspect="1"/>
          </p:cNvPicPr>
          <p:nvPr/>
        </p:nvPicPr>
        <p:blipFill>
          <a:blip r:embed="rId5"/>
          <a:stretch>
            <a:fillRect/>
          </a:stretch>
        </p:blipFill>
        <p:spPr>
          <a:xfrm>
            <a:off x="4202028" y="1852362"/>
            <a:ext cx="4419340" cy="505828"/>
          </a:xfrm>
          <a:prstGeom prst="rect">
            <a:avLst/>
          </a:prstGeom>
          <a:ln>
            <a:solidFill>
              <a:schemeClr val="tx1"/>
            </a:solidFill>
          </a:ln>
        </p:spPr>
      </p:pic>
      <p:pic>
        <p:nvPicPr>
          <p:cNvPr id="8" name="Picture 7">
            <a:extLst>
              <a:ext uri="{FF2B5EF4-FFF2-40B4-BE49-F238E27FC236}">
                <a16:creationId xmlns:a16="http://schemas.microsoft.com/office/drawing/2014/main" id="{F97895F1-7CD7-423F-BBB0-24333D7F822F}"/>
              </a:ext>
            </a:extLst>
          </p:cNvPr>
          <p:cNvPicPr>
            <a:picLocks noChangeAspect="1"/>
          </p:cNvPicPr>
          <p:nvPr/>
        </p:nvPicPr>
        <p:blipFill>
          <a:blip r:embed="rId6"/>
          <a:stretch>
            <a:fillRect/>
          </a:stretch>
        </p:blipFill>
        <p:spPr>
          <a:xfrm>
            <a:off x="9116176" y="1976688"/>
            <a:ext cx="2746774" cy="405564"/>
          </a:xfrm>
          <a:prstGeom prst="rect">
            <a:avLst/>
          </a:prstGeom>
          <a:ln>
            <a:solidFill>
              <a:schemeClr val="tx1"/>
            </a:solidFill>
          </a:ln>
        </p:spPr>
      </p:pic>
      <p:pic>
        <p:nvPicPr>
          <p:cNvPr id="9" name="Picture 8">
            <a:extLst>
              <a:ext uri="{FF2B5EF4-FFF2-40B4-BE49-F238E27FC236}">
                <a16:creationId xmlns:a16="http://schemas.microsoft.com/office/drawing/2014/main" id="{2A2B25CF-F2C8-4B62-974E-0FCD7CA983ED}"/>
              </a:ext>
            </a:extLst>
          </p:cNvPr>
          <p:cNvPicPr>
            <a:picLocks noChangeAspect="1"/>
          </p:cNvPicPr>
          <p:nvPr/>
        </p:nvPicPr>
        <p:blipFill>
          <a:blip r:embed="rId7"/>
          <a:stretch>
            <a:fillRect/>
          </a:stretch>
        </p:blipFill>
        <p:spPr>
          <a:xfrm>
            <a:off x="282743" y="2559970"/>
            <a:ext cx="5663014" cy="592305"/>
          </a:xfrm>
          <a:prstGeom prst="rect">
            <a:avLst/>
          </a:prstGeom>
          <a:ln>
            <a:solidFill>
              <a:schemeClr val="tx1"/>
            </a:solidFill>
          </a:ln>
        </p:spPr>
      </p:pic>
      <p:pic>
        <p:nvPicPr>
          <p:cNvPr id="10" name="Picture 9">
            <a:extLst>
              <a:ext uri="{FF2B5EF4-FFF2-40B4-BE49-F238E27FC236}">
                <a16:creationId xmlns:a16="http://schemas.microsoft.com/office/drawing/2014/main" id="{46FCED9C-D049-44AD-89BC-8F81E2230B84}"/>
              </a:ext>
            </a:extLst>
          </p:cNvPr>
          <p:cNvPicPr>
            <a:picLocks noChangeAspect="1"/>
          </p:cNvPicPr>
          <p:nvPr/>
        </p:nvPicPr>
        <p:blipFill>
          <a:blip r:embed="rId8"/>
          <a:stretch>
            <a:fillRect/>
          </a:stretch>
        </p:blipFill>
        <p:spPr>
          <a:xfrm>
            <a:off x="6258424" y="2612860"/>
            <a:ext cx="5933576" cy="539416"/>
          </a:xfrm>
          <a:prstGeom prst="rect">
            <a:avLst/>
          </a:prstGeom>
          <a:ln>
            <a:solidFill>
              <a:schemeClr val="tx1"/>
            </a:solidFill>
          </a:ln>
        </p:spPr>
      </p:pic>
      <p:pic>
        <p:nvPicPr>
          <p:cNvPr id="11" name="Picture 10">
            <a:extLst>
              <a:ext uri="{FF2B5EF4-FFF2-40B4-BE49-F238E27FC236}">
                <a16:creationId xmlns:a16="http://schemas.microsoft.com/office/drawing/2014/main" id="{57076D04-0955-413D-8646-30ADF715E6EB}"/>
              </a:ext>
            </a:extLst>
          </p:cNvPr>
          <p:cNvPicPr>
            <a:picLocks noChangeAspect="1"/>
          </p:cNvPicPr>
          <p:nvPr/>
        </p:nvPicPr>
        <p:blipFill>
          <a:blip r:embed="rId9"/>
          <a:stretch>
            <a:fillRect/>
          </a:stretch>
        </p:blipFill>
        <p:spPr>
          <a:xfrm>
            <a:off x="321594" y="3397165"/>
            <a:ext cx="3856279" cy="669508"/>
          </a:xfrm>
          <a:prstGeom prst="rect">
            <a:avLst/>
          </a:prstGeom>
          <a:ln>
            <a:solidFill>
              <a:schemeClr val="tx1"/>
            </a:solidFill>
          </a:ln>
        </p:spPr>
      </p:pic>
    </p:spTree>
    <p:extLst>
      <p:ext uri="{BB962C8B-B14F-4D97-AF65-F5344CB8AC3E}">
        <p14:creationId xmlns:p14="http://schemas.microsoft.com/office/powerpoint/2010/main" val="400014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96AB4-2695-4E61-B468-3EB360D446CB}"/>
              </a:ext>
            </a:extLst>
          </p:cNvPr>
          <p:cNvSpPr>
            <a:spLocks noGrp="1"/>
          </p:cNvSpPr>
          <p:nvPr>
            <p:ph idx="1"/>
          </p:nvPr>
        </p:nvSpPr>
        <p:spPr>
          <a:xfrm>
            <a:off x="212557" y="117140"/>
            <a:ext cx="11746832" cy="6524292"/>
          </a:xfrm>
        </p:spPr>
        <p:txBody>
          <a:bodyPr/>
          <a:lstStyle/>
          <a:p>
            <a:pPr marL="0" indent="0">
              <a:buNone/>
            </a:pPr>
            <a:r>
              <a:rPr lang="en-US" b="1" dirty="0"/>
              <a:t>Previous slide continued</a:t>
            </a:r>
          </a:p>
          <a:p>
            <a:pPr marL="0" indent="0">
              <a:buNone/>
            </a:pPr>
            <a:endParaRPr lang="en-US" b="1" dirty="0"/>
          </a:p>
        </p:txBody>
      </p:sp>
      <p:pic>
        <p:nvPicPr>
          <p:cNvPr id="4" name="Picture 3">
            <a:extLst>
              <a:ext uri="{FF2B5EF4-FFF2-40B4-BE49-F238E27FC236}">
                <a16:creationId xmlns:a16="http://schemas.microsoft.com/office/drawing/2014/main" id="{2ECF6EE7-EF6E-4407-BEA3-30F63C8DB7D1}"/>
              </a:ext>
            </a:extLst>
          </p:cNvPr>
          <p:cNvPicPr>
            <a:picLocks noChangeAspect="1"/>
          </p:cNvPicPr>
          <p:nvPr/>
        </p:nvPicPr>
        <p:blipFill>
          <a:blip r:embed="rId2"/>
          <a:stretch>
            <a:fillRect/>
          </a:stretch>
        </p:blipFill>
        <p:spPr>
          <a:xfrm>
            <a:off x="257425" y="778292"/>
            <a:ext cx="6215564" cy="355659"/>
          </a:xfrm>
          <a:prstGeom prst="rect">
            <a:avLst/>
          </a:prstGeom>
          <a:ln>
            <a:solidFill>
              <a:schemeClr val="tx1"/>
            </a:solidFill>
          </a:ln>
        </p:spPr>
      </p:pic>
      <p:pic>
        <p:nvPicPr>
          <p:cNvPr id="5" name="Picture 4">
            <a:extLst>
              <a:ext uri="{FF2B5EF4-FFF2-40B4-BE49-F238E27FC236}">
                <a16:creationId xmlns:a16="http://schemas.microsoft.com/office/drawing/2014/main" id="{3C05238E-F894-48EE-BB81-110387F3DC2A}"/>
              </a:ext>
            </a:extLst>
          </p:cNvPr>
          <p:cNvPicPr>
            <a:picLocks noChangeAspect="1"/>
          </p:cNvPicPr>
          <p:nvPr/>
        </p:nvPicPr>
        <p:blipFill>
          <a:blip r:embed="rId3"/>
          <a:stretch>
            <a:fillRect/>
          </a:stretch>
        </p:blipFill>
        <p:spPr>
          <a:xfrm>
            <a:off x="6805110" y="663491"/>
            <a:ext cx="4949517" cy="539667"/>
          </a:xfrm>
          <a:prstGeom prst="rect">
            <a:avLst/>
          </a:prstGeom>
          <a:ln>
            <a:solidFill>
              <a:schemeClr val="tx1"/>
            </a:solidFill>
          </a:ln>
        </p:spPr>
      </p:pic>
      <p:pic>
        <p:nvPicPr>
          <p:cNvPr id="6" name="Picture 5">
            <a:extLst>
              <a:ext uri="{FF2B5EF4-FFF2-40B4-BE49-F238E27FC236}">
                <a16:creationId xmlns:a16="http://schemas.microsoft.com/office/drawing/2014/main" id="{62F581C3-E503-47D1-A0A8-0CBE86050D10}"/>
              </a:ext>
            </a:extLst>
          </p:cNvPr>
          <p:cNvPicPr>
            <a:picLocks noChangeAspect="1"/>
          </p:cNvPicPr>
          <p:nvPr/>
        </p:nvPicPr>
        <p:blipFill>
          <a:blip r:embed="rId4"/>
          <a:stretch>
            <a:fillRect/>
          </a:stretch>
        </p:blipFill>
        <p:spPr>
          <a:xfrm>
            <a:off x="260433" y="1274846"/>
            <a:ext cx="4825231" cy="553954"/>
          </a:xfrm>
          <a:prstGeom prst="rect">
            <a:avLst/>
          </a:prstGeom>
          <a:ln>
            <a:solidFill>
              <a:schemeClr val="tx1"/>
            </a:solidFill>
          </a:ln>
        </p:spPr>
      </p:pic>
      <p:pic>
        <p:nvPicPr>
          <p:cNvPr id="7" name="Picture 6">
            <a:extLst>
              <a:ext uri="{FF2B5EF4-FFF2-40B4-BE49-F238E27FC236}">
                <a16:creationId xmlns:a16="http://schemas.microsoft.com/office/drawing/2014/main" id="{39C2D968-E2DF-4966-B5F4-8A14B8B5EF53}"/>
              </a:ext>
            </a:extLst>
          </p:cNvPr>
          <p:cNvPicPr>
            <a:picLocks noChangeAspect="1"/>
          </p:cNvPicPr>
          <p:nvPr/>
        </p:nvPicPr>
        <p:blipFill>
          <a:blip r:embed="rId5"/>
          <a:stretch>
            <a:fillRect/>
          </a:stretch>
        </p:blipFill>
        <p:spPr>
          <a:xfrm>
            <a:off x="5457825" y="1294146"/>
            <a:ext cx="3578818" cy="606843"/>
          </a:xfrm>
          <a:prstGeom prst="rect">
            <a:avLst/>
          </a:prstGeom>
          <a:ln>
            <a:solidFill>
              <a:schemeClr val="tx1"/>
            </a:solidFill>
          </a:ln>
        </p:spPr>
      </p:pic>
      <p:pic>
        <p:nvPicPr>
          <p:cNvPr id="8" name="Picture 7">
            <a:extLst>
              <a:ext uri="{FF2B5EF4-FFF2-40B4-BE49-F238E27FC236}">
                <a16:creationId xmlns:a16="http://schemas.microsoft.com/office/drawing/2014/main" id="{43445959-DBD0-4E93-B9B3-23B925E9B277}"/>
              </a:ext>
            </a:extLst>
          </p:cNvPr>
          <p:cNvPicPr>
            <a:picLocks noChangeAspect="1"/>
          </p:cNvPicPr>
          <p:nvPr/>
        </p:nvPicPr>
        <p:blipFill>
          <a:blip r:embed="rId6"/>
          <a:stretch>
            <a:fillRect/>
          </a:stretch>
        </p:blipFill>
        <p:spPr>
          <a:xfrm>
            <a:off x="120315" y="2161673"/>
            <a:ext cx="4136355" cy="894347"/>
          </a:xfrm>
          <a:prstGeom prst="rect">
            <a:avLst/>
          </a:prstGeom>
          <a:ln>
            <a:solidFill>
              <a:schemeClr val="tx1"/>
            </a:solidFill>
          </a:ln>
        </p:spPr>
      </p:pic>
      <p:pic>
        <p:nvPicPr>
          <p:cNvPr id="9" name="Picture 8">
            <a:extLst>
              <a:ext uri="{FF2B5EF4-FFF2-40B4-BE49-F238E27FC236}">
                <a16:creationId xmlns:a16="http://schemas.microsoft.com/office/drawing/2014/main" id="{1870D51A-D2CD-4CE1-AEFB-E566BC55BAF9}"/>
              </a:ext>
            </a:extLst>
          </p:cNvPr>
          <p:cNvPicPr>
            <a:picLocks noChangeAspect="1"/>
          </p:cNvPicPr>
          <p:nvPr/>
        </p:nvPicPr>
        <p:blipFill>
          <a:blip r:embed="rId7"/>
          <a:stretch>
            <a:fillRect/>
          </a:stretch>
        </p:blipFill>
        <p:spPr>
          <a:xfrm>
            <a:off x="1528510" y="3666873"/>
            <a:ext cx="9372397" cy="2252664"/>
          </a:xfrm>
          <a:prstGeom prst="rect">
            <a:avLst/>
          </a:prstGeom>
          <a:ln>
            <a:solidFill>
              <a:schemeClr val="tx1"/>
            </a:solidFill>
          </a:ln>
        </p:spPr>
      </p:pic>
    </p:spTree>
    <p:extLst>
      <p:ext uri="{BB962C8B-B14F-4D97-AF65-F5344CB8AC3E}">
        <p14:creationId xmlns:p14="http://schemas.microsoft.com/office/powerpoint/2010/main" val="2422356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TotalTime>
  <Words>1249</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Green’s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area inside the curve by using the Green’s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Green’s theorem</dc:title>
  <dc:creator>Valiyev, Mahammad</dc:creator>
  <cp:lastModifiedBy>Valiyev, Mahammad</cp:lastModifiedBy>
  <cp:revision>136</cp:revision>
  <dcterms:created xsi:type="dcterms:W3CDTF">2020-03-07T11:28:07Z</dcterms:created>
  <dcterms:modified xsi:type="dcterms:W3CDTF">2020-04-21T19:07:22Z</dcterms:modified>
</cp:coreProperties>
</file>