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6B02-39E1-4B93-95D2-8011D264F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7855-CEBC-4564-8DD3-E5F0DB464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561C-F79B-41F4-80D1-A6D7AB24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1D1B-4563-4075-8BFE-38A8AF78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503E-EC13-485A-93DD-C1E830CC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531A-46D2-4FFF-B925-EE077E2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B0E92-6A8B-4759-84E3-FA5B4D49D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954D-6E68-464F-AEAE-40753090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FC08-C258-4D10-96A4-10FFF318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E128-6989-4EA9-8C84-FFEDA40F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9A920-69F1-487D-8844-8522192BA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6DBED-6131-4B7D-9A78-E5EF2505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FA48-06B2-45E4-B2C0-8A84213C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21912-5796-46C8-8DBA-1873D590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A079-D17E-4B5D-A2D1-3A915C0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6217-E19F-41DF-9FEB-44DD69B5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27A4-2085-4786-BFB3-2969DFED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5B0B-8A82-4F1F-85FB-E8D98DDA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F8A-F0D7-41A0-BB94-561D91DF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1213-EF62-47C3-A1FD-FF735635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3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9EFB-6031-4A65-91F2-F6E93D8D4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D68B-D6FC-4AB7-878C-E9A60AE8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77DDD-2D22-4DD5-889F-AEC4124A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55B2-B836-48AE-B81A-550B4D45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368D-2C10-41E0-8D48-027841B2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C398-BE8B-4FB9-B122-26E275CA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1789-9969-4424-ADD7-979F4A3BA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ECAEE-3EE5-4E0F-BB6E-EF02E7367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9E3D-2EDC-4F7A-8903-5E93256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3E4-1B14-4759-848F-8E07AA63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64983-7ED4-4942-962B-69BE45B9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8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9C34-F647-4325-B22A-E1BA68D5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BC2C-4BD8-4A81-8DD8-ECC81638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99C52-4978-4C19-B4F0-F232D06AA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BEEF2-4ACE-4AB8-A86D-050F2D169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6371C-E8C0-4E8D-B4D6-24AE32191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0AD36-730E-4A7D-96B7-57483817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8A7CA-85D3-412D-9B56-D23595A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F5F5B-AFEF-4BB9-A669-A4D1210E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4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7911-892C-4CF7-AA87-903A4D38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63F18-DE7C-4726-94BC-F477254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47D5D-BDA1-496F-B38D-1A48BC19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F416A-590D-440B-B59A-414ADD2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D97A0-5FD7-4A12-9255-0618DE44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D1B0E-FB34-4194-813C-561E6336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387DE-1C27-44E4-AA99-9F6499E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12AF-AB2A-4FD8-9A6C-C14D0EF5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46D2-9AFA-4C86-90AE-7DEFB9CF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AC96-0BEB-49EB-9220-3F88235D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B08DC-7942-481C-A66F-BA65D51F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B16E3-F6C2-47A3-9946-9DCBA6D4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EEAC-68CC-4331-8476-BF01A575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9137-F72D-4D40-BBF9-094FB15C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E2CB4-E10C-480C-A027-A5E040DF7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2DAF3-5446-45A2-8FCB-F6C6BA85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D8EF9-7A2D-46AC-80FE-83783972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C5E42-24DB-436D-863C-3B324287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3C9F-16E4-483F-842D-5F6E35AB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3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7429-21B8-4F2C-B792-83BFACA7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0A23-0F3B-425A-86A5-9E56BA27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5F27-82E4-481F-A6EE-55C8AC63A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2036-B7EB-4F48-B62E-45AE44DA49CB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9A2C5-C99A-437F-9559-AD61FFC98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11E1-368F-4EE2-ABCC-00D0F1419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80210-D8F1-4056-8EFF-98F6E634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0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0003-CCF4-43E6-91AE-257FBFBC2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777"/>
            <a:ext cx="9144000" cy="1062185"/>
          </a:xfrm>
        </p:spPr>
        <p:txBody>
          <a:bodyPr/>
          <a:lstStyle/>
          <a:p>
            <a:r>
              <a:rPr lang="en-US" dirty="0"/>
              <a:t>Flux and divergence theorem</a:t>
            </a:r>
          </a:p>
        </p:txBody>
      </p:sp>
    </p:spTree>
    <p:extLst>
      <p:ext uri="{BB962C8B-B14F-4D97-AF65-F5344CB8AC3E}">
        <p14:creationId xmlns:p14="http://schemas.microsoft.com/office/powerpoint/2010/main" val="278351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r>
              <a:rPr lang="az-Latn-AZ" b="1" dirty="0"/>
              <a:t>Proof of divergence theorem</a:t>
            </a:r>
          </a:p>
          <a:p>
            <a:r>
              <a:rPr lang="en-US" dirty="0"/>
              <a:t>We prove it 1</a:t>
            </a:r>
            <a:r>
              <a:rPr lang="en-US" baseline="30000" dirty="0"/>
              <a:t>st</a:t>
            </a:r>
            <a:r>
              <a:rPr lang="en-US" dirty="0"/>
              <a:t> for only the case when vector field has z component, but can do this for both x and y and then, so then we will have a general case</a:t>
            </a:r>
          </a:p>
          <a:p>
            <a:r>
              <a:rPr lang="en-US" dirty="0"/>
              <a:t>Then we make a 2</a:t>
            </a:r>
            <a:r>
              <a:rPr lang="en-US" baseline="30000" dirty="0"/>
              <a:t>nd</a:t>
            </a:r>
            <a:r>
              <a:rPr lang="en-US" dirty="0"/>
              <a:t> simplification by assuming a region D is vertically simple, that is bounded by 2 functions without any interruption in between</a:t>
            </a:r>
          </a:p>
          <a:p>
            <a:r>
              <a:rPr lang="en-US" dirty="0"/>
              <a:t>We start with the right hand side (triple integral), as we </a:t>
            </a:r>
          </a:p>
          <a:p>
            <a:pPr marL="0" indent="0">
              <a:buNone/>
            </a:pPr>
            <a:r>
              <a:rPr lang="en-US" dirty="0"/>
              <a:t>Assumed that D is bounded by z2 and z1</a:t>
            </a:r>
          </a:p>
          <a:p>
            <a:r>
              <a:rPr lang="en-US" dirty="0"/>
              <a:t>So integral of </a:t>
            </a:r>
            <a:r>
              <a:rPr lang="en-US" dirty="0" err="1"/>
              <a:t>Rz</a:t>
            </a:r>
            <a:r>
              <a:rPr lang="en-US" dirty="0"/>
              <a:t> is just R and then we evaluate it at z2 and z1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Whereas we split he LHS into 3 pieces, namely top, bottom and sides</a:t>
            </a:r>
          </a:p>
          <a:p>
            <a:r>
              <a:rPr lang="en-US" dirty="0"/>
              <a:t>On top we have n=k; on bottom n=-k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3E08A7-4C63-49B9-9AA7-5767C4DE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647" y="48577"/>
            <a:ext cx="4214815" cy="8429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6B82C9-A556-4815-8449-92C69E06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352" y="2367914"/>
            <a:ext cx="2789971" cy="2089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13575-18FC-46E2-B278-DACBBCD2F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220" y="2855594"/>
            <a:ext cx="2674620" cy="738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3C63A-F48E-4213-9502-A46D0BA06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" y="3948112"/>
            <a:ext cx="7730188" cy="852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CC1CE-36C8-4FD0-B77F-6B3B89CF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6559" y="5430202"/>
            <a:ext cx="5357813" cy="1240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6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Now, we do the LHS</a:t>
            </a:r>
          </a:p>
          <a:p>
            <a:r>
              <a:rPr lang="en-GB" dirty="0"/>
              <a:t>S</a:t>
            </a:r>
            <a:r>
              <a:rPr lang="en-US" dirty="0"/>
              <a:t>o we said for the surface integral involving the surface for which we know its function, we have the formula (-</a:t>
            </a:r>
            <a:r>
              <a:rPr lang="en-US" dirty="0" err="1"/>
              <a:t>dz</a:t>
            </a:r>
            <a:r>
              <a:rPr lang="en-US" dirty="0"/>
              <a:t>/dx;-</a:t>
            </a:r>
            <a:r>
              <a:rPr lang="en-US" dirty="0" err="1"/>
              <a:t>dz</a:t>
            </a:r>
            <a:r>
              <a:rPr lang="en-US" dirty="0"/>
              <a:t>/dy,1) and on top we have z=z2(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But as we only have z component R it is </a:t>
            </a:r>
          </a:p>
          <a:p>
            <a:r>
              <a:rPr lang="en-US" dirty="0"/>
              <a:t>We can plug z2 in top surface int</a:t>
            </a:r>
          </a:p>
          <a:p>
            <a:r>
              <a:rPr lang="en-US" dirty="0"/>
              <a:t>In the bottom part the orientation of n is the opposite, so</a:t>
            </a:r>
          </a:p>
          <a:p>
            <a:r>
              <a:rPr lang="en-US" dirty="0"/>
              <a:t> 				   so we get –R</a:t>
            </a:r>
          </a:p>
          <a:p>
            <a:endParaRPr lang="en-US" dirty="0"/>
          </a:p>
          <a:p>
            <a:r>
              <a:rPr lang="en-US" dirty="0"/>
              <a:t>For the sides, the normal does not have vertical component but F(0,0,R) is only made of the vertical component, so dot product is 0</a:t>
            </a:r>
          </a:p>
          <a:p>
            <a:r>
              <a:rPr lang="en-US" dirty="0"/>
              <a:t>If we sum up top and the bottom we get			         +</a:t>
            </a:r>
          </a:p>
          <a:p>
            <a:r>
              <a:rPr lang="en-US" dirty="0"/>
              <a:t>And on RHS we had:  so we proved it</a:t>
            </a:r>
          </a:p>
          <a:p>
            <a:r>
              <a:rPr lang="en-US" dirty="0"/>
              <a:t>If D is not vertical simple, we decompose</a:t>
            </a:r>
          </a:p>
          <a:p>
            <a:pPr marL="0" indent="0">
              <a:buNone/>
            </a:pPr>
            <a:r>
              <a:rPr lang="en-US" dirty="0"/>
              <a:t>It into simple pieces; </a:t>
            </a:r>
            <a:r>
              <a:rPr lang="en-US" b="1" dirty="0"/>
              <a:t>DONUT</a:t>
            </a:r>
            <a:r>
              <a:rPr lang="en-US" dirty="0"/>
              <a:t>			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23106D-F305-4143-9DAD-91567CB6B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199" y="1449655"/>
            <a:ext cx="3393801" cy="785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124DD0-8F93-4E03-9572-342498EE3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0" y="48578"/>
            <a:ext cx="3741422" cy="7482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519AAC-F33C-4CBE-93CC-EB11DCB9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70" y="1885900"/>
            <a:ext cx="3346816" cy="532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66878C-1969-4B9A-AC3B-99DE217DC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7747" y="2375486"/>
            <a:ext cx="2950546" cy="7441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EF0F0-0BF4-4F44-B3B9-981FEA849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61" y="2817346"/>
            <a:ext cx="3695204" cy="7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8A3ED-43BC-4673-A27B-2248034387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722" y="3206918"/>
            <a:ext cx="6650256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B59C7-E6C0-4165-AEBD-BFC84DC8A9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3354" y="4427921"/>
            <a:ext cx="2808646" cy="745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F7F2B7-5CC6-4633-93C8-B6A143B12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67" y="4495048"/>
            <a:ext cx="2690313" cy="678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283EB5-F372-40DC-806F-D6F7F393D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5811" y="5295652"/>
            <a:ext cx="5406837" cy="596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FEEF8F-F9A8-4A54-A178-C3FAF6FDA8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0328" y="5887954"/>
            <a:ext cx="8001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3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2" y="53092"/>
            <a:ext cx="12113458" cy="6699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Diffusion equation- heat equation (instead of u we have T (temp) )</a:t>
            </a:r>
          </a:p>
          <a:p>
            <a:r>
              <a:rPr lang="en-US" sz="2500" dirty="0"/>
              <a:t>It governs the motion of smoke in immobile air or dye in solution</a:t>
            </a:r>
          </a:p>
          <a:p>
            <a:r>
              <a:rPr lang="en-US" sz="2500" dirty="0"/>
              <a:t>It is a </a:t>
            </a:r>
            <a:r>
              <a:rPr lang="en-US" sz="2500" b="1" dirty="0"/>
              <a:t>partial differential equation</a:t>
            </a:r>
            <a:r>
              <a:rPr lang="en-US" sz="2500" dirty="0"/>
              <a:t>, the unknown is a function and equation will </a:t>
            </a:r>
            <a:r>
              <a:rPr lang="en-US" sz="2500" b="1" dirty="0"/>
              <a:t>relate the partial derivatives </a:t>
            </a:r>
            <a:r>
              <a:rPr lang="en-US" sz="2500" dirty="0"/>
              <a:t>of that function to each other</a:t>
            </a:r>
          </a:p>
          <a:p>
            <a:r>
              <a:rPr lang="en-US" sz="2500" dirty="0"/>
              <a:t>u (concentration at a given point) is an unknown. U(</a:t>
            </a:r>
            <a:r>
              <a:rPr lang="en-US" sz="2500" dirty="0" err="1"/>
              <a:t>x,y,z,t</a:t>
            </a:r>
            <a:r>
              <a:rPr lang="en-US" sz="2500" dirty="0"/>
              <a:t>)</a:t>
            </a:r>
          </a:p>
          <a:p>
            <a:r>
              <a:rPr lang="en-US" sz="2500" dirty="0"/>
              <a:t>                                                                                     this is diffusion equation</a:t>
            </a:r>
          </a:p>
          <a:p>
            <a:endParaRPr lang="en-US" sz="2500" dirty="0"/>
          </a:p>
          <a:p>
            <a:r>
              <a:rPr lang="en-US" sz="2500" dirty="0"/>
              <a:t>Laplace operator or Laplacian is a differential operator given by the divergence of the gradient of a function, gives the sum of 2</a:t>
            </a:r>
            <a:r>
              <a:rPr lang="en-US" sz="2500" baseline="30000" dirty="0"/>
              <a:t>nd</a:t>
            </a:r>
            <a:r>
              <a:rPr lang="en-US" sz="2500" dirty="0"/>
              <a:t> order derivatives</a:t>
            </a:r>
          </a:p>
          <a:p>
            <a:r>
              <a:rPr lang="en-US" sz="2500" dirty="0"/>
              <a:t>F ( velocity field) gives us direction and magnitude of motion of smoke</a:t>
            </a:r>
          </a:p>
          <a:p>
            <a:r>
              <a:rPr lang="en-US" sz="2500" dirty="0"/>
              <a:t>2 things needs to be understood: 1) how flow will flow from a region with high smoke to a region with low smoke (that we will always go in direction where concentration decreases the fastest –</a:t>
            </a:r>
            <a:r>
              <a:rPr lang="en-US" sz="2500" dirty="0" err="1"/>
              <a:t>grad_u</a:t>
            </a:r>
            <a:r>
              <a:rPr lang="en-US" sz="2500" dirty="0"/>
              <a:t> </a:t>
            </a:r>
            <a:r>
              <a:rPr lang="en-US" sz="2500" dirty="0" err="1"/>
              <a:t>dir</a:t>
            </a:r>
            <a:r>
              <a:rPr lang="en-US" sz="2500" dirty="0"/>
              <a:t> 2)</a:t>
            </a:r>
          </a:p>
          <a:p>
            <a:r>
              <a:rPr lang="en-US" sz="2500" dirty="0"/>
              <a:t>Now we know the </a:t>
            </a:r>
            <a:r>
              <a:rPr lang="en-US" sz="2500" dirty="0" err="1"/>
              <a:t>dir</a:t>
            </a:r>
            <a:r>
              <a:rPr lang="en-US" sz="2500" dirty="0"/>
              <a:t> of F, but how big it should be, easiest thing is to assume that they’re proportional. </a:t>
            </a:r>
            <a:r>
              <a:rPr lang="en-US" sz="2500" b="1" dirty="0"/>
              <a:t>Steeper the difference </a:t>
            </a:r>
            <a:r>
              <a:rPr lang="en-US" sz="2500" dirty="0"/>
              <a:t>in concentration, the faster flow will be                                     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07F84-CE64-40DA-8813-9D19C136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1" y="2276474"/>
            <a:ext cx="5782629" cy="8859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F509B5-817F-4870-8CCA-4F57CCE2C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2" y="5242560"/>
            <a:ext cx="3369707" cy="403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26AF4-A887-4F12-9FDF-EF77536B4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904" y="5251132"/>
            <a:ext cx="2078793" cy="418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26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thing to understand is once we know the flow is going, how does that affect the concentration, it should decrease from where it goes, and increase where it go</a:t>
            </a:r>
          </a:p>
          <a:p>
            <a:r>
              <a:rPr lang="en-US" dirty="0"/>
              <a:t>So it is the relation between F and partial u/t</a:t>
            </a:r>
          </a:p>
          <a:p>
            <a:r>
              <a:rPr lang="en-US" dirty="0"/>
              <a:t>Let’s understand the 2</a:t>
            </a:r>
            <a:r>
              <a:rPr lang="en-US" baseline="30000" dirty="0"/>
              <a:t>nd</a:t>
            </a:r>
            <a:r>
              <a:rPr lang="en-US" dirty="0"/>
              <a:t> part more carefully</a:t>
            </a:r>
          </a:p>
          <a:p>
            <a:pPr lvl="1"/>
            <a:r>
              <a:rPr lang="en-US" dirty="0"/>
              <a:t>                                          the RHS measures the amount of smoke passes through S per </a:t>
            </a:r>
          </a:p>
          <a:p>
            <a:pPr lvl="1"/>
            <a:r>
              <a:rPr lang="en-US" dirty="0"/>
              <a:t>                                          unit time; it equals to net change of total smoke in D</a:t>
            </a:r>
          </a:p>
          <a:p>
            <a:pPr lvl="1"/>
            <a:r>
              <a:rPr lang="en-US" dirty="0"/>
              <a:t>If we integrate the amount of smoke per volume over whole volume we</a:t>
            </a:r>
          </a:p>
          <a:p>
            <a:pPr lvl="1"/>
            <a:r>
              <a:rPr lang="en-US" dirty="0"/>
              <a:t>Get the total amount of smoke and we take derivative to see how it changes with time</a:t>
            </a:r>
          </a:p>
          <a:p>
            <a:pPr lvl="1"/>
            <a:r>
              <a:rPr lang="en-US" dirty="0"/>
              <a:t>Flux us counted positively when we go out of region so u1&gt;u2 and thus we have min sign</a:t>
            </a:r>
          </a:p>
          <a:p>
            <a:pPr lvl="1"/>
            <a:r>
              <a:rPr lang="en-US" dirty="0"/>
              <a:t>                                                            so we replace surface integral with triple integral</a:t>
            </a:r>
          </a:p>
          <a:p>
            <a:pPr lvl="1"/>
            <a:r>
              <a:rPr lang="en-US" dirty="0"/>
              <a:t>                                                             and we can switch order of integration and derivative</a:t>
            </a:r>
          </a:p>
          <a:p>
            <a:pPr lvl="1"/>
            <a:r>
              <a:rPr lang="en-US" dirty="0"/>
              <a:t>Summing volumes and taking </a:t>
            </a:r>
            <a:r>
              <a:rPr lang="en-US" dirty="0" err="1"/>
              <a:t>deriv</a:t>
            </a:r>
            <a:r>
              <a:rPr lang="en-US" dirty="0"/>
              <a:t> </a:t>
            </a:r>
            <a:r>
              <a:rPr lang="en-US" dirty="0" err="1"/>
              <a:t>wrt</a:t>
            </a:r>
            <a:r>
              <a:rPr lang="en-US" dirty="0"/>
              <a:t> = summing changes of small volumes </a:t>
            </a:r>
            <a:r>
              <a:rPr lang="en-US" dirty="0" err="1"/>
              <a:t>wrt</a:t>
            </a:r>
            <a:r>
              <a:rPr lang="en-US" dirty="0"/>
              <a:t> to time</a:t>
            </a:r>
          </a:p>
          <a:p>
            <a:pPr lvl="1"/>
            <a:r>
              <a:rPr lang="en-US" dirty="0"/>
              <a:t>Derivative of sum is sum of derivatives and also here dt is not a variable of integration and that is why it is possible. So it means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7B5B7-3D17-4D8A-8405-9F4E7EF9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920114"/>
            <a:ext cx="4593908" cy="520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41A802-AD1E-448F-A24A-9D84E4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4" y="2410777"/>
            <a:ext cx="3374929" cy="812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210EA4-4308-458B-B727-FBA5D5008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328" y="1618298"/>
            <a:ext cx="766644" cy="736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E20A1-C6C3-417E-9A5C-3FA0CA587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72" y="1886902"/>
            <a:ext cx="2420245" cy="330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92219-A93D-4427-98CE-DA745A77D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4632" y="2921317"/>
            <a:ext cx="1552575" cy="6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21D4FB-005C-4AFB-90E8-8A2DD4DA5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72" y="4458652"/>
            <a:ext cx="4676775" cy="638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9D2A4-3E03-4CDA-86B1-DD5FECCC17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247" y="5880735"/>
            <a:ext cx="1495425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8ADC2B-C1C0-451F-9E79-E0D356416D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7664" y="5959792"/>
            <a:ext cx="2078793" cy="418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522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r>
              <a:rPr lang="en-US" dirty="0"/>
              <a:t>So                        and                                  so –k div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3E188-765C-4258-BD82-54DB15A4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67" y="165735"/>
            <a:ext cx="1624013" cy="682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7D7E4-489D-46D3-B124-AD8DC56EC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44" y="176212"/>
            <a:ext cx="2533380" cy="509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FEC265-E459-42B1-85F0-F7101DBF1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887" y="179070"/>
            <a:ext cx="556070" cy="52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BFA31-2948-4463-91F6-259855DB8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129" y="168592"/>
            <a:ext cx="781051" cy="585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24551-11A0-454B-812E-8B2C18C02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5020" y="186690"/>
            <a:ext cx="1577340" cy="613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26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38" y="53093"/>
            <a:ext cx="11919441" cy="6572788"/>
          </a:xfrm>
        </p:spPr>
        <p:txBody>
          <a:bodyPr/>
          <a:lstStyle/>
          <a:p>
            <a:r>
              <a:rPr lang="en-GB" b="1" dirty="0"/>
              <a:t>P</a:t>
            </a:r>
            <a:r>
              <a:rPr lang="en-US" b="1" dirty="0" err="1"/>
              <a:t>artial</a:t>
            </a:r>
            <a:r>
              <a:rPr lang="en-US" b="1" dirty="0"/>
              <a:t> differential equations</a:t>
            </a:r>
          </a:p>
          <a:p>
            <a:r>
              <a:rPr lang="en-GB" sz="2500" b="1" dirty="0"/>
              <a:t>Partial differential equation</a:t>
            </a:r>
            <a:r>
              <a:rPr lang="en-GB" sz="2500" dirty="0"/>
              <a:t> (</a:t>
            </a:r>
            <a:r>
              <a:rPr lang="en-GB" sz="2500" b="1" dirty="0"/>
              <a:t>PDE</a:t>
            </a:r>
            <a:r>
              <a:rPr lang="en-GB" sz="2500" dirty="0"/>
              <a:t>) is a </a:t>
            </a:r>
            <a:r>
              <a:rPr lang="en-GB" sz="2500" b="1" dirty="0"/>
              <a:t>differential equation </a:t>
            </a:r>
            <a:r>
              <a:rPr lang="en-GB" sz="2500" dirty="0"/>
              <a:t>that contains </a:t>
            </a:r>
            <a:r>
              <a:rPr lang="en-GB" sz="2500" b="1" dirty="0"/>
              <a:t>unknown multivariable functions </a:t>
            </a:r>
            <a:r>
              <a:rPr lang="en-GB" sz="2500" dirty="0"/>
              <a:t>and their </a:t>
            </a:r>
            <a:r>
              <a:rPr lang="en-GB" sz="2500" b="1" dirty="0"/>
              <a:t>partial derivatives</a:t>
            </a:r>
            <a:r>
              <a:rPr lang="en-GB" sz="2500" dirty="0"/>
              <a:t>. PDEs are used to formulate problems involving </a:t>
            </a:r>
            <a:r>
              <a:rPr lang="en-GB" sz="2500" b="1" dirty="0"/>
              <a:t>functions of several variables</a:t>
            </a:r>
            <a:r>
              <a:rPr lang="en-GB" sz="2500" dirty="0"/>
              <a:t>.</a:t>
            </a:r>
          </a:p>
          <a:p>
            <a:r>
              <a:rPr lang="en-GB" sz="2500" dirty="0"/>
              <a:t>A special case is ordinary differential equations (ODEs), which deal with </a:t>
            </a:r>
            <a:r>
              <a:rPr lang="en-GB" sz="2500" b="1" dirty="0"/>
              <a:t>functions of a single variable </a:t>
            </a:r>
            <a:r>
              <a:rPr lang="en-GB" sz="2500" dirty="0"/>
              <a:t>and </a:t>
            </a:r>
            <a:r>
              <a:rPr lang="en-GB" sz="2500" b="1" dirty="0"/>
              <a:t>their derivatives</a:t>
            </a:r>
            <a:r>
              <a:rPr lang="en-GB" sz="2500" dirty="0"/>
              <a:t>.</a:t>
            </a:r>
          </a:p>
          <a:p>
            <a:r>
              <a:rPr lang="en-GB" sz="2500" dirty="0"/>
              <a:t>In general a solution of a partial differential equation is a differentiable function that satisfies it</a:t>
            </a:r>
          </a:p>
          <a:p>
            <a:r>
              <a:rPr lang="en-GB" sz="2400" dirty="0"/>
              <a:t>In general, PDE’s have </a:t>
            </a:r>
            <a:r>
              <a:rPr lang="en-GB" sz="2400" b="1" dirty="0"/>
              <a:t>many solutions</a:t>
            </a:r>
            <a:r>
              <a:rPr lang="en-GB" sz="2400" dirty="0"/>
              <a:t>, far </a:t>
            </a:r>
            <a:r>
              <a:rPr lang="en-GB" sz="2400" b="1" dirty="0"/>
              <a:t>too many </a:t>
            </a:r>
            <a:r>
              <a:rPr lang="en-GB" sz="2400" dirty="0"/>
              <a:t>to find all of them. The problem is always to find the </a:t>
            </a:r>
            <a:r>
              <a:rPr lang="en-GB" sz="2400" b="1" dirty="0"/>
              <a:t>one solution </a:t>
            </a:r>
            <a:r>
              <a:rPr lang="en-GB" sz="2400" dirty="0"/>
              <a:t>satisfying </a:t>
            </a:r>
            <a:r>
              <a:rPr lang="en-GB" sz="2400" b="1" dirty="0"/>
              <a:t>some extra conditions</a:t>
            </a:r>
            <a:r>
              <a:rPr lang="en-GB" sz="2400" dirty="0"/>
              <a:t>, usually called </a:t>
            </a:r>
            <a:r>
              <a:rPr lang="en-GB" sz="2400" b="1" dirty="0"/>
              <a:t>either boundary conditions</a:t>
            </a:r>
            <a:r>
              <a:rPr lang="en-GB" sz="2400" dirty="0"/>
              <a:t> or </a:t>
            </a:r>
            <a:r>
              <a:rPr lang="en-GB" sz="2400" b="1" dirty="0"/>
              <a:t>initial conditions </a:t>
            </a:r>
            <a:r>
              <a:rPr lang="en-GB" sz="2400" dirty="0"/>
              <a:t>depending on their nature.</a:t>
            </a:r>
          </a:p>
          <a:p>
            <a:r>
              <a:rPr lang="en-GB" sz="2400" dirty="0"/>
              <a:t>Our 1</a:t>
            </a:r>
            <a:r>
              <a:rPr lang="en-GB" sz="2400" baseline="30000" dirty="0"/>
              <a:t>st</a:t>
            </a:r>
            <a:r>
              <a:rPr lang="en-GB" sz="2400" dirty="0"/>
              <a:t> important PDE is the Laplace equation in 3 dimensions</a:t>
            </a:r>
          </a:p>
          <a:p>
            <a:r>
              <a:rPr lang="en-GB" sz="2400" dirty="0"/>
              <a:t>If in the temperature model we include also </a:t>
            </a:r>
            <a:r>
              <a:rPr lang="en-GB" sz="2400" b="1" dirty="0"/>
              <a:t>heat sources and sinks </a:t>
            </a:r>
            <a:r>
              <a:rPr lang="en-GB" sz="2400" dirty="0"/>
              <a:t>in the region, unchanging over time, the temperature function satisfies the closely related Poisson </a:t>
            </a:r>
            <a:r>
              <a:rPr lang="en-GB" sz="2400" dirty="0" err="1"/>
              <a:t>equat</a:t>
            </a:r>
            <a:endParaRPr lang="en-GB" sz="2400" dirty="0"/>
          </a:p>
          <a:p>
            <a:r>
              <a:rPr lang="en-GB" sz="2400" dirty="0"/>
              <a:t>Where f is some given function related to the sources and sinks</a:t>
            </a: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B0A72-0E98-491F-A72C-7695B005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280" y="4294453"/>
            <a:ext cx="2997004" cy="620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E7107-644A-485E-AB9D-CDB2DD8B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81" y="5647372"/>
            <a:ext cx="3448319" cy="639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21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976F-807F-45A1-9138-5DB33A91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7" y="95296"/>
            <a:ext cx="11921199" cy="6643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Vector fields in space</a:t>
            </a:r>
          </a:p>
          <a:p>
            <a:r>
              <a:rPr lang="en-US" dirty="0"/>
              <a:t>At every point F, vector pointing is a function of </a:t>
            </a:r>
            <a:r>
              <a:rPr lang="en-US" dirty="0" err="1"/>
              <a:t>x,y,z</a:t>
            </a:r>
            <a:r>
              <a:rPr lang="en-US" dirty="0"/>
              <a:t> so F(P,Q,R)</a:t>
            </a:r>
          </a:p>
          <a:p>
            <a:r>
              <a:rPr lang="en-US" dirty="0"/>
              <a:t>One example of a vector field is a </a:t>
            </a:r>
            <a:r>
              <a:rPr lang="en-US" b="1" dirty="0"/>
              <a:t>gravitational attraction</a:t>
            </a:r>
            <a:r>
              <a:rPr lang="en-US" dirty="0"/>
              <a:t>, </a:t>
            </a:r>
            <a:r>
              <a:rPr lang="en-US" dirty="0" err="1"/>
              <a:t>e.g</a:t>
            </a:r>
            <a:r>
              <a:rPr lang="en-US" dirty="0"/>
              <a:t> of a solid mass M at (0,0,0) on a mass m at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This force can be expressed as a vector directed to the origin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say F is continuous in some domain D of a 3D space, if M, N and P are all continuous in that domain and we also say F is continuously differentiable in the domain D if all 9 1</a:t>
            </a:r>
            <a:r>
              <a:rPr lang="en-US" baseline="30000" dirty="0"/>
              <a:t>st</a:t>
            </a:r>
            <a:r>
              <a:rPr lang="en-US" dirty="0"/>
              <a:t> partial derivatives exist and continuous in D</a:t>
            </a:r>
          </a:p>
          <a:p>
            <a:r>
              <a:rPr lang="en-US" dirty="0"/>
              <a:t>Examples are </a:t>
            </a:r>
            <a:r>
              <a:rPr lang="en-US" b="1" dirty="0"/>
              <a:t>force, flow, velocity fields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4D7A2-647A-4EAD-B691-6FC17BBF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707" y="1817370"/>
            <a:ext cx="1980248" cy="720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9A0B8-4476-4B20-BD98-8A9327CE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7" y="2513647"/>
            <a:ext cx="8928216" cy="663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3536D-096A-4D4B-8EFE-CC550ED4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227" y="4735830"/>
            <a:ext cx="5255759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5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48E4-CBAB-4ECA-8C35-8E6E142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8" y="133984"/>
            <a:ext cx="11734800" cy="64725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Flux</a:t>
            </a:r>
          </a:p>
          <a:p>
            <a:r>
              <a:rPr lang="en-US" dirty="0"/>
              <a:t>In 2D we were integrating the dot product between vector field F and vector normal to the curve and adding them up along the curve</a:t>
            </a:r>
          </a:p>
          <a:p>
            <a:r>
              <a:rPr lang="en-US" dirty="0"/>
              <a:t>In 3D, flux happens through the surface, not a curve, so we</a:t>
            </a:r>
          </a:p>
          <a:p>
            <a:pPr marL="0" indent="0">
              <a:buNone/>
            </a:pPr>
            <a:r>
              <a:rPr lang="en-US" dirty="0"/>
              <a:t>Need a surface integral</a:t>
            </a:r>
          </a:p>
          <a:p>
            <a:r>
              <a:rPr lang="en-US" dirty="0"/>
              <a:t>This a how a flux in 3D looks like</a:t>
            </a:r>
          </a:p>
          <a:p>
            <a:r>
              <a:rPr lang="en-US" dirty="0"/>
              <a:t>But we have 2 choices for n, either inside or out</a:t>
            </a:r>
          </a:p>
          <a:p>
            <a:r>
              <a:rPr lang="en-US" dirty="0"/>
              <a:t>So for surface integral, we integrate over the region S, which</a:t>
            </a:r>
          </a:p>
          <a:p>
            <a:pPr marL="0" indent="0">
              <a:buNone/>
            </a:pPr>
            <a:r>
              <a:rPr lang="en-US" dirty="0"/>
              <a:t>is now double integral over </a:t>
            </a:r>
            <a:r>
              <a:rPr lang="en-US" b="1" dirty="0"/>
              <a:t>surface area element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F968D-A46B-49A9-8A50-47061996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47" y="1712594"/>
            <a:ext cx="2594375" cy="1807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912C9-2D7C-4EE7-95D6-77E62767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042" y="68580"/>
            <a:ext cx="1234250" cy="6496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30A42-BE62-478F-9213-08F803015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994534"/>
            <a:ext cx="2004060" cy="1503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1463B-4EC8-4A04-B79A-3069CD05A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760" y="3611880"/>
            <a:ext cx="2717800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7BE4C-74EF-4F83-ADEE-24BB32B79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5360" y="4612004"/>
            <a:ext cx="3482340" cy="535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802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B134-231F-4668-BF3E-F9A8E155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" y="65404"/>
            <a:ext cx="11894820" cy="6769736"/>
          </a:xfrm>
        </p:spPr>
        <p:txBody>
          <a:bodyPr>
            <a:normAutofit/>
          </a:bodyPr>
          <a:lstStyle/>
          <a:p>
            <a:r>
              <a:rPr lang="en-US" dirty="0"/>
              <a:t>We have to figure out how to integrate over surface S</a:t>
            </a:r>
          </a:p>
          <a:p>
            <a:r>
              <a:rPr lang="en-US" dirty="0"/>
              <a:t>Here surface is a surface of sphere</a:t>
            </a:r>
          </a:p>
          <a:p>
            <a:r>
              <a:rPr lang="en-US" dirty="0"/>
              <a:t>We can describe the surface of sphere by using phi and theta</a:t>
            </a:r>
          </a:p>
          <a:p>
            <a:r>
              <a:rPr lang="en-US" dirty="0"/>
              <a:t>In horizontal plane z=a, we have </a:t>
            </a:r>
            <a:r>
              <a:rPr lang="en-US" dirty="0" err="1"/>
              <a:t>dS</a:t>
            </a:r>
            <a:r>
              <a:rPr lang="en-US" dirty="0"/>
              <a:t>=</a:t>
            </a:r>
            <a:r>
              <a:rPr lang="en-US" dirty="0" err="1"/>
              <a:t>dxdy</a:t>
            </a:r>
            <a:r>
              <a:rPr lang="en-US" dirty="0"/>
              <a:t> and normal is +/- k, while in vertical plane parallel to </a:t>
            </a:r>
            <a:r>
              <a:rPr lang="en-US" dirty="0" err="1"/>
              <a:t>yz</a:t>
            </a:r>
            <a:r>
              <a:rPr lang="en-US" dirty="0"/>
              <a:t> plane x=a, we have </a:t>
            </a:r>
            <a:r>
              <a:rPr lang="en-US" dirty="0" err="1"/>
              <a:t>dS</a:t>
            </a:r>
            <a:r>
              <a:rPr lang="en-US" dirty="0"/>
              <a:t>=</a:t>
            </a:r>
            <a:r>
              <a:rPr lang="en-US" dirty="0" err="1"/>
              <a:t>dydz</a:t>
            </a:r>
            <a:r>
              <a:rPr lang="en-US" dirty="0"/>
              <a:t> and normal is +/- 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Geometric interpretation of double integral F*</a:t>
            </a:r>
            <a:r>
              <a:rPr lang="en-US" dirty="0" err="1"/>
              <a:t>ndS</a:t>
            </a:r>
            <a:r>
              <a:rPr lang="en-US" dirty="0"/>
              <a:t> is area of base, which is </a:t>
            </a:r>
            <a:r>
              <a:rPr lang="en-US" dirty="0" err="1"/>
              <a:t>dS</a:t>
            </a:r>
            <a:r>
              <a:rPr lang="en-US" dirty="0"/>
              <a:t> multiplied by perpendicular component of F, which gives volume, if F is a velocity field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03951-6C38-4D93-BB02-DDDF1370F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45720"/>
            <a:ext cx="3315653" cy="1027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38EE84-8A19-4355-9702-9F85B93A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20" y="1186814"/>
            <a:ext cx="2818952" cy="465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DA395-CEEF-43ED-8EB0-61C40863A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" y="2626042"/>
            <a:ext cx="2552700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A16EF-CB62-44AB-81A6-C10B41075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547" y="2616518"/>
            <a:ext cx="2614613" cy="1970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36AD41-DDF4-4860-B3C3-024C17CDF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8680" y="2934652"/>
            <a:ext cx="1143000" cy="257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185C6-CB5F-4511-9A8F-B47C110755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899" y="2458403"/>
            <a:ext cx="2994659" cy="23681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F614A-ED33-4289-BE19-71F0E036D9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" y="4931092"/>
            <a:ext cx="9249382" cy="532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81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r>
              <a:rPr lang="en-US" dirty="0"/>
              <a:t>So flux of F through the surface S is </a:t>
            </a:r>
          </a:p>
          <a:p>
            <a:r>
              <a:rPr lang="en-US" dirty="0"/>
              <a:t>Let’s analyze the case when surface S is a graph of z=f(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We said </a:t>
            </a:r>
            <a:r>
              <a:rPr lang="en-US" dirty="0" err="1"/>
              <a:t>ndS</a:t>
            </a:r>
            <a:r>
              <a:rPr lang="en-US" dirty="0"/>
              <a:t>=+/- (-</a:t>
            </a:r>
            <a:r>
              <a:rPr lang="en-US" dirty="0" err="1"/>
              <a:t>fx</a:t>
            </a:r>
            <a:r>
              <a:rPr lang="en-US" dirty="0"/>
              <a:t>, -fy,1)</a:t>
            </a:r>
            <a:r>
              <a:rPr lang="en-US" dirty="0" err="1"/>
              <a:t>dxdy</a:t>
            </a:r>
            <a:endParaRPr lang="en-US" dirty="0"/>
          </a:p>
          <a:p>
            <a:r>
              <a:rPr lang="en-US" dirty="0"/>
              <a:t>We can express </a:t>
            </a:r>
            <a:r>
              <a:rPr lang="en-US" dirty="0" err="1"/>
              <a:t>ndS</a:t>
            </a:r>
            <a:r>
              <a:rPr lang="en-US" dirty="0"/>
              <a:t> as a cross product of vector U and V</a:t>
            </a:r>
          </a:p>
          <a:p>
            <a:r>
              <a:rPr lang="en-US" dirty="0"/>
              <a:t>Vector U varies from (</a:t>
            </a:r>
            <a:r>
              <a:rPr lang="en-US" dirty="0" err="1"/>
              <a:t>x,y,f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to (</a:t>
            </a:r>
            <a:r>
              <a:rPr lang="en-US" dirty="0" err="1"/>
              <a:t>x+delta_x</a:t>
            </a:r>
            <a:r>
              <a:rPr lang="en-US" dirty="0"/>
              <a:t>, y, f(</a:t>
            </a:r>
            <a:r>
              <a:rPr lang="en-US" dirty="0" err="1"/>
              <a:t>x+dx</a:t>
            </a:r>
            <a:r>
              <a:rPr lang="en-US" dirty="0"/>
              <a:t>)</a:t>
            </a:r>
          </a:p>
          <a:p>
            <a:r>
              <a:rPr lang="en-US" dirty="0"/>
              <a:t>Where f(</a:t>
            </a:r>
            <a:r>
              <a:rPr lang="en-US" dirty="0" err="1"/>
              <a:t>x+dx</a:t>
            </a:r>
            <a:r>
              <a:rPr lang="en-US" dirty="0"/>
              <a:t>)= (approx.) f(x)+f’(x)*dx</a:t>
            </a:r>
          </a:p>
          <a:p>
            <a:r>
              <a:rPr lang="en-US" dirty="0"/>
              <a:t>So, U= (dx,0,f’x*dx); V=(0,dy,f’(y)*</a:t>
            </a:r>
            <a:r>
              <a:rPr lang="en-US" dirty="0" err="1"/>
              <a:t>dy</a:t>
            </a:r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ndS</a:t>
            </a:r>
            <a:r>
              <a:rPr lang="en-US" dirty="0"/>
              <a:t>=</a:t>
            </a:r>
            <a:r>
              <a:rPr lang="en-US" dirty="0" err="1"/>
              <a:t>UxV</a:t>
            </a:r>
            <a:r>
              <a:rPr lang="en-US" dirty="0"/>
              <a:t>=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3B808-D851-4ED2-BB2A-D7BC4364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16" y="58102"/>
            <a:ext cx="1946096" cy="1039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EE7E7-C61D-4CB6-8A72-9CACB9FE8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1233487"/>
            <a:ext cx="2419350" cy="2051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631128-24BC-442D-9BE1-B569CA7A0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82" y="2849880"/>
            <a:ext cx="3456265" cy="693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31FF0-E67C-4397-BDE9-5405A94E7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985" y="3702367"/>
            <a:ext cx="7586295" cy="1052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CE7AA-7EE9-4064-822A-ED7C743DB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684" y="4902151"/>
            <a:ext cx="1834236" cy="1076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E98A13-CDC1-4180-900E-36F925A72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4449" y="4983040"/>
            <a:ext cx="4639522" cy="110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72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 formula for </a:t>
            </a:r>
            <a:r>
              <a:rPr lang="en-US" b="1" dirty="0" err="1"/>
              <a:t>ndS</a:t>
            </a:r>
            <a:endParaRPr lang="en-US" b="1" dirty="0"/>
          </a:p>
          <a:p>
            <a:r>
              <a:rPr lang="en-US" dirty="0"/>
              <a:t>Given some parametric description of S in terms of 2 independent variables </a:t>
            </a:r>
            <a:r>
              <a:rPr lang="en-US" dirty="0" err="1"/>
              <a:t>u,v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x,y,z</a:t>
            </a:r>
            <a:r>
              <a:rPr lang="en-US" dirty="0"/>
              <a:t>)=r=r(</a:t>
            </a:r>
            <a:r>
              <a:rPr lang="en-US" dirty="0" err="1"/>
              <a:t>u,v</a:t>
            </a:r>
            <a:r>
              <a:rPr lang="en-US" dirty="0"/>
              <a:t>), then </a:t>
            </a:r>
            <a:r>
              <a:rPr lang="en-US" dirty="0" err="1"/>
              <a:t>ndS</a:t>
            </a:r>
            <a:r>
              <a:rPr lang="en-US" dirty="0"/>
              <a:t>=….du dv</a:t>
            </a:r>
          </a:p>
          <a:p>
            <a:r>
              <a:rPr lang="en-US" dirty="0"/>
              <a:t>Sides now equal to</a:t>
            </a:r>
          </a:p>
          <a:p>
            <a:endParaRPr lang="en-US" dirty="0"/>
          </a:p>
          <a:p>
            <a:r>
              <a:rPr lang="en-US" dirty="0"/>
              <a:t>So </a:t>
            </a:r>
            <a:r>
              <a:rPr lang="en-US" dirty="0" err="1"/>
              <a:t>ndS</a:t>
            </a:r>
            <a:r>
              <a:rPr lang="en-US" dirty="0"/>
              <a:t>=</a:t>
            </a:r>
          </a:p>
          <a:p>
            <a:endParaRPr lang="en-US" dirty="0"/>
          </a:p>
          <a:p>
            <a:r>
              <a:rPr lang="en-US" dirty="0"/>
              <a:t>If we know a normal vector to some surface S </a:t>
            </a:r>
          </a:p>
          <a:p>
            <a:r>
              <a:rPr lang="en-US" dirty="0"/>
              <a:t>So </a:t>
            </a:r>
            <a:r>
              <a:rPr lang="en-US" dirty="0" err="1"/>
              <a:t>dA</a:t>
            </a:r>
            <a:r>
              <a:rPr lang="en-US" dirty="0"/>
              <a:t>=</a:t>
            </a:r>
            <a:r>
              <a:rPr lang="en-US" dirty="0" err="1"/>
              <a:t>dS</a:t>
            </a:r>
            <a:r>
              <a:rPr lang="en-US" dirty="0"/>
              <a:t>*cos(alpha), as one side is mutual, the other is a=s cos(alpha)</a:t>
            </a:r>
          </a:p>
          <a:p>
            <a:r>
              <a:rPr lang="en-US" dirty="0"/>
              <a:t>We can find angle alpha, by finding angle between 2 normal k and N</a:t>
            </a:r>
          </a:p>
          <a:p>
            <a:r>
              <a:rPr lang="en-US" dirty="0"/>
              <a:t>                                                                             if we multiply this by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5EA63-B775-427C-911F-3CB1EEA18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32" y="1204912"/>
            <a:ext cx="2321496" cy="1126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81881D-121C-405C-A8D8-9DD1CA2A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1139190"/>
            <a:ext cx="16002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4C850-5430-4A05-990B-90F4ED60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59" y="1709737"/>
            <a:ext cx="2187875" cy="512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D089EC-3DB0-4C05-89F7-D2A3D2F2F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626" y="1694497"/>
            <a:ext cx="2298034" cy="5457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1C750-452F-48E4-9E4E-4215565C8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510" y="2488882"/>
            <a:ext cx="5579205" cy="711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D932B4-D734-40EF-924B-6FBBBECAD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9060" y="2689860"/>
            <a:ext cx="43815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50C55-BBEC-4409-A1C9-5839483E9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1841" y="3693795"/>
            <a:ext cx="1188719" cy="19811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D776C-05F5-4755-AE7A-740BD8BFB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277" y="5250180"/>
            <a:ext cx="2360295" cy="85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74CDF-E6DE-4F45-A42F-B09075D5E6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4172" y="5347334"/>
            <a:ext cx="3679770" cy="733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857FE-004B-411D-A462-0F7A46032C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7527" y="5754052"/>
            <a:ext cx="271462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F0C06A-887B-4282-94AF-80C61F002D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3145" y="5950267"/>
            <a:ext cx="1809750" cy="58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42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Divergence theorem (‘ Gauss- Green theorem’)- 3D analogue of Green for flux</a:t>
            </a:r>
          </a:p>
          <a:p>
            <a:r>
              <a:rPr lang="en-US" dirty="0"/>
              <a:t>It works for </a:t>
            </a:r>
            <a:r>
              <a:rPr lang="en-US" b="1" dirty="0"/>
              <a:t>closed surfaces</a:t>
            </a:r>
            <a:r>
              <a:rPr lang="en-US" dirty="0"/>
              <a:t>, where </a:t>
            </a:r>
            <a:r>
              <a:rPr lang="en-US" b="1" dirty="0"/>
              <a:t>S is a closed surface </a:t>
            </a:r>
            <a:r>
              <a:rPr lang="en-US" dirty="0"/>
              <a:t>enclosing a region D oriented with n outwards and </a:t>
            </a:r>
            <a:r>
              <a:rPr lang="en-US" b="1" dirty="0"/>
              <a:t>F is defined and differentiable</a:t>
            </a:r>
          </a:p>
          <a:p>
            <a:pPr marL="0" indent="0">
              <a:buNone/>
            </a:pPr>
            <a:r>
              <a:rPr lang="en-US" dirty="0"/>
              <a:t>Everywhere in D</a:t>
            </a:r>
          </a:p>
          <a:p>
            <a:endParaRPr lang="en-US" dirty="0"/>
          </a:p>
          <a:p>
            <a:r>
              <a:rPr lang="en-GB" dirty="0"/>
              <a:t>The </a:t>
            </a:r>
            <a:r>
              <a:rPr lang="en-GB" b="1" dirty="0"/>
              <a:t>surface integral </a:t>
            </a:r>
            <a:r>
              <a:rPr lang="en-GB" dirty="0"/>
              <a:t>represents the </a:t>
            </a:r>
            <a:r>
              <a:rPr lang="en-GB" b="1" dirty="0"/>
              <a:t>mass transport rate </a:t>
            </a:r>
            <a:r>
              <a:rPr lang="en-GB" dirty="0"/>
              <a:t>across the </a:t>
            </a:r>
            <a:r>
              <a:rPr lang="en-GB" b="1" dirty="0"/>
              <a:t>closed surface S</a:t>
            </a:r>
            <a:r>
              <a:rPr lang="en-GB" dirty="0"/>
              <a:t>, with flow out of S considered as positive, flow into S as negative</a:t>
            </a:r>
          </a:p>
          <a:p>
            <a:r>
              <a:rPr lang="en-GB" dirty="0"/>
              <a:t>Whereas the value of </a:t>
            </a:r>
            <a:r>
              <a:rPr lang="en-GB" b="1" dirty="0"/>
              <a:t>div F at (x, y, z) </a:t>
            </a:r>
            <a:r>
              <a:rPr lang="en-GB" dirty="0"/>
              <a:t>can be interpreted as the </a:t>
            </a:r>
            <a:r>
              <a:rPr lang="en-GB" b="1" dirty="0"/>
              <a:t>source rate </a:t>
            </a:r>
            <a:r>
              <a:rPr lang="en-GB" dirty="0"/>
              <a:t>at (x, y, z): the </a:t>
            </a:r>
            <a:r>
              <a:rPr lang="en-GB" b="1" dirty="0"/>
              <a:t>rate at which </a:t>
            </a:r>
            <a:r>
              <a:rPr lang="en-GB" dirty="0"/>
              <a:t>fluid is </a:t>
            </a:r>
            <a:r>
              <a:rPr lang="en-GB" b="1" dirty="0"/>
              <a:t>being added </a:t>
            </a:r>
            <a:r>
              <a:rPr lang="en-GB" dirty="0"/>
              <a:t>to the flow at this point. (Negative rate means fluid is being removed from the flow.) The integral on the right of (2) thus represents the </a:t>
            </a:r>
            <a:r>
              <a:rPr lang="en-GB" b="1" dirty="0"/>
              <a:t>source rate for D</a:t>
            </a:r>
          </a:p>
          <a:p>
            <a:r>
              <a:rPr lang="en-GB" dirty="0"/>
              <a:t>So</a:t>
            </a:r>
            <a:r>
              <a:rPr lang="en-GB" b="1" dirty="0"/>
              <a:t>, Divergence theorem </a:t>
            </a:r>
            <a:r>
              <a:rPr lang="en-GB" dirty="0"/>
              <a:t>says that the </a:t>
            </a:r>
            <a:r>
              <a:rPr lang="en-GB" b="1" dirty="0"/>
              <a:t>net flow outward across S </a:t>
            </a:r>
            <a:r>
              <a:rPr lang="en-GB" dirty="0"/>
              <a:t>is the </a:t>
            </a:r>
            <a:r>
              <a:rPr lang="en-GB" b="1" dirty="0"/>
              <a:t>same</a:t>
            </a:r>
            <a:r>
              <a:rPr lang="en-GB" dirty="0"/>
              <a:t> as the </a:t>
            </a:r>
            <a:r>
              <a:rPr lang="en-GB" b="1" dirty="0"/>
              <a:t>rate at which </a:t>
            </a:r>
            <a:r>
              <a:rPr lang="en-GB" dirty="0"/>
              <a:t>fluid is </a:t>
            </a:r>
            <a:r>
              <a:rPr lang="en-GB" b="1" dirty="0"/>
              <a:t>being produced </a:t>
            </a:r>
            <a:r>
              <a:rPr lang="en-GB" dirty="0"/>
              <a:t>(or </a:t>
            </a:r>
            <a:r>
              <a:rPr lang="en-GB" b="1" dirty="0"/>
              <a:t>added</a:t>
            </a:r>
            <a:r>
              <a:rPr lang="en-GB" dirty="0"/>
              <a:t> to the flow) inside S.</a:t>
            </a:r>
          </a:p>
          <a:p>
            <a:r>
              <a:rPr lang="en-GB" dirty="0"/>
              <a:t>But at this point, we have to show that </a:t>
            </a:r>
            <a:r>
              <a:rPr lang="en-GB" b="1" dirty="0"/>
              <a:t>source rate at </a:t>
            </a:r>
            <a:r>
              <a:rPr lang="en-GB" b="1" dirty="0" err="1"/>
              <a:t>x,y,z</a:t>
            </a:r>
            <a:r>
              <a:rPr lang="en-GB" b="1" dirty="0"/>
              <a:t> </a:t>
            </a:r>
            <a:r>
              <a:rPr lang="en-GB" dirty="0"/>
              <a:t>equals to </a:t>
            </a:r>
            <a:r>
              <a:rPr lang="en-GB" b="1" dirty="0"/>
              <a:t>div 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EBBAB-1462-45E3-94C0-B1E50B53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781" y="1087166"/>
            <a:ext cx="2026779" cy="1548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8FD1E2-4369-430A-8E65-B6E62A0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71" y="1453515"/>
            <a:ext cx="3457009" cy="9690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5413E-5C79-4EB8-B095-BFD41882A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01" y="1518285"/>
            <a:ext cx="3883135" cy="516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C8418-7141-4B91-99DB-12BAD2C20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214" y="4673845"/>
            <a:ext cx="4637649" cy="482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16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51" y="165637"/>
            <a:ext cx="11850858" cy="6572788"/>
          </a:xfrm>
        </p:spPr>
        <p:txBody>
          <a:bodyPr/>
          <a:lstStyle/>
          <a:p>
            <a:r>
              <a:rPr lang="az-Latn-AZ" sz="2600" dirty="0"/>
              <a:t>To complete the argument </a:t>
            </a:r>
            <a:r>
              <a:rPr lang="en-GB" sz="2600" dirty="0"/>
              <a:t>we have to show that</a:t>
            </a:r>
          </a:p>
          <a:p>
            <a:r>
              <a:rPr lang="en-GB" sz="2600" dirty="0"/>
              <a:t>So we take a small rectangle</a:t>
            </a:r>
          </a:p>
          <a:p>
            <a:r>
              <a:rPr lang="en-GB" sz="2600" dirty="0"/>
              <a:t>Flux across the top:</a:t>
            </a:r>
          </a:p>
          <a:p>
            <a:r>
              <a:rPr lang="en-GB" sz="2600" dirty="0"/>
              <a:t>Flux across the bottom</a:t>
            </a:r>
          </a:p>
          <a:p>
            <a:r>
              <a:rPr lang="en-GB" sz="2600" dirty="0"/>
              <a:t>Net flux across 2 faces:</a:t>
            </a:r>
          </a:p>
          <a:p>
            <a:endParaRPr lang="en-GB" sz="2600" dirty="0"/>
          </a:p>
          <a:p>
            <a:r>
              <a:rPr lang="en-GB" sz="2600" dirty="0"/>
              <a:t>Combining </a:t>
            </a:r>
            <a:r>
              <a:rPr lang="en-GB" sz="2600" dirty="0" err="1"/>
              <a:t>x,y</a:t>
            </a:r>
            <a:r>
              <a:rPr lang="en-GB" sz="2600" dirty="0"/>
              <a:t>, z </a:t>
            </a:r>
          </a:p>
          <a:p>
            <a:endParaRPr lang="en-GB" sz="2600" dirty="0"/>
          </a:p>
          <a:p>
            <a:endParaRPr lang="en-GB" sz="2600" dirty="0"/>
          </a:p>
          <a:p>
            <a:pPr marL="0" indent="0">
              <a:buNone/>
            </a:pPr>
            <a:r>
              <a:rPr lang="en-GB" sz="2600" dirty="0"/>
              <a:t>Adding up these 3 net fluxes and using top right </a:t>
            </a:r>
            <a:r>
              <a:rPr lang="en-GB" sz="2600" dirty="0" err="1"/>
              <a:t>eq</a:t>
            </a:r>
            <a:r>
              <a:rPr lang="en-GB" sz="2600" dirty="0"/>
              <a:t> we see</a:t>
            </a:r>
          </a:p>
          <a:p>
            <a:endParaRPr lang="en-GB" sz="2600" dirty="0"/>
          </a:p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EC632-483C-4675-AD11-5246DD4C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412" y="78028"/>
            <a:ext cx="4169729" cy="555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DAE683-1ED0-4B55-AB14-43655895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345" y="740385"/>
            <a:ext cx="1865655" cy="1539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1E949E-9685-4BFC-9B80-46CC7441B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667" y="1052805"/>
            <a:ext cx="5704808" cy="5196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347C7-90C7-4AB9-84F5-D48DD22BB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894" y="1630677"/>
            <a:ext cx="5871942" cy="423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6528B-C827-409C-9B69-7E77C98A6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134" y="2107442"/>
            <a:ext cx="6226728" cy="593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F53E5-23D2-4D49-B748-35AD604AB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9221" y="2830609"/>
            <a:ext cx="4906987" cy="1721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DDDB9-64C5-4FD2-9154-E6C46CEBFF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9531" y="4960766"/>
            <a:ext cx="5334258" cy="961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F81EBB-4B66-49DD-9A8C-4408B5C04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006" y="5151853"/>
            <a:ext cx="624840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63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D935-74AA-49DB-BCD4-4992A91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1" y="119917"/>
            <a:ext cx="11564229" cy="6572788"/>
          </a:xfrm>
        </p:spPr>
        <p:txBody>
          <a:bodyPr/>
          <a:lstStyle/>
          <a:p>
            <a:r>
              <a:rPr lang="en-GB" dirty="0"/>
              <a:t>Divergence theorem, F is velocity vector</a:t>
            </a:r>
          </a:p>
          <a:p>
            <a:r>
              <a:rPr lang="en-GB" dirty="0"/>
              <a:t>On the left we sum all the flowrates that either go into or out of the closed surface, when we dot F and n we get the length of portion of F that is perpendicular to the small </a:t>
            </a:r>
            <a:r>
              <a:rPr lang="en-GB" dirty="0" err="1"/>
              <a:t>dS</a:t>
            </a:r>
            <a:r>
              <a:rPr lang="en-GB" dirty="0"/>
              <a:t> and when we multiply F by </a:t>
            </a:r>
            <a:r>
              <a:rPr lang="en-GB" dirty="0" err="1"/>
              <a:t>dS</a:t>
            </a:r>
            <a:r>
              <a:rPr lang="en-GB" dirty="0"/>
              <a:t> we get infinites flowrate and after summing everything up, we get net flowrate over the whole surface. So the </a:t>
            </a:r>
            <a:r>
              <a:rPr lang="en-GB" dirty="0" err="1"/>
              <a:t>the</a:t>
            </a:r>
            <a:r>
              <a:rPr lang="en-GB" dirty="0"/>
              <a:t> left side is amount of fluid leaving per unit time</a:t>
            </a:r>
          </a:p>
          <a:p>
            <a:r>
              <a:rPr lang="en-GB" dirty="0"/>
              <a:t>We assume  incompressible flow, that is density is constant</a:t>
            </a:r>
          </a:p>
          <a:p>
            <a:r>
              <a:rPr lang="en-GB" dirty="0"/>
              <a:t>So net flow either positive or negative should equal to the net source or sink inside the region S and we find that by summing up all the sources and sinks inside the region D. and thus div(F) should equal to source rate per unit volume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3E2AA-CB6F-48C9-AB39-B55DCCCC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0" y="24765"/>
            <a:ext cx="2865120" cy="702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C90CE6-3029-40F1-B2E0-8E660646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400" y="4496752"/>
            <a:ext cx="2936180" cy="861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443A1-BCCA-430E-869C-916D256C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881" y="4533900"/>
            <a:ext cx="3635121" cy="88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683D8-3963-463E-B0B1-0894EF508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97" y="5520963"/>
            <a:ext cx="5285423" cy="1064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59DAC-C78C-4210-B9AB-8857D001FF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207" y="5550217"/>
            <a:ext cx="5507084" cy="1033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630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1825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Flux and divergence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and divergence theorem</dc:title>
  <dc:creator>Valiyev, Mahammad</dc:creator>
  <cp:lastModifiedBy>Valiyev, Mahammad</cp:lastModifiedBy>
  <cp:revision>169</cp:revision>
  <dcterms:created xsi:type="dcterms:W3CDTF">2020-04-01T06:22:21Z</dcterms:created>
  <dcterms:modified xsi:type="dcterms:W3CDTF">2020-05-06T07:53:28Z</dcterms:modified>
</cp:coreProperties>
</file>