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C315-7753-4D75-8964-607B5A166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D5298-B056-46BF-90E0-ACAAD0A73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04252-CBE9-4656-8E26-E8D9E66F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545A-74C6-45C4-A469-7A078682532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00B20-B210-4AF9-9F36-29104C46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BCDD-EA9D-4C95-A42F-4ED64ABA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33B4-CC45-452F-9D18-5A5F349A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0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D7CA6-5D7F-4874-A778-10A4F6BC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D756E-5FE0-4C3B-971E-FE09A65F9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866F2-A0B3-41C4-A956-BFBA4A86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545A-74C6-45C4-A469-7A078682532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BCAC1-ADA3-4949-9477-66284AAE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EC99A-3485-4C2C-8C0A-02DDC6C3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33B4-CC45-452F-9D18-5A5F349A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6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11628F-0123-4122-BD75-8341B2ABF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1A6A0-9872-47C3-8DB9-7A076829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36E37-9575-4F72-9B11-2CDFF7A9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545A-74C6-45C4-A469-7A078682532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973EE-FBCC-4B46-BA89-72682706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7A6B8-329A-41B1-ACEC-8442E475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33B4-CC45-452F-9D18-5A5F349A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71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25AA-3296-494A-84B3-94160164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D0CB-3FA2-41D8-BFC2-959F10972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1C172-9DE5-44E3-AAFD-CE0E87B3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545A-74C6-45C4-A469-7A078682532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2784A-412A-4DA2-B29C-8E6FF266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7075D-78CA-431A-9F95-8B71157D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33B4-CC45-452F-9D18-5A5F349A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5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A035-F2B0-413F-9264-B451741D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7D68A-13CA-494A-8610-74A251774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2B281-8A7C-468F-AC6B-16BCD26F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545A-74C6-45C4-A469-7A078682532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BA812-6F0D-467A-B190-B8A0F18B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4FA51-D766-4170-BC31-3A507C1B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33B4-CC45-452F-9D18-5A5F349A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6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D505-8446-4C1C-9B18-020F0768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8DA95-99B1-4898-9628-BC8E4B6C9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24EC4-DC8C-45B1-B635-19B4AEFD7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79AB8-92DE-4940-93EA-4DCA208D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545A-74C6-45C4-A469-7A078682532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E1448-C519-4C2A-BFF3-7B02987B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BC928-55B9-42B5-BB28-CA617E94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33B4-CC45-452F-9D18-5A5F349A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5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CAB5-8FBD-40BD-8B3C-9D1EDD7E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C96DB-7AB8-4C9C-8A1C-75717E5BC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8E9A6-53FA-44BB-B2FF-BD5D4ACFB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4BDFA-8592-46A6-B51C-0AFAF66CA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2320E-95D6-4FA6-8B78-E0342EE98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2CD08-3A03-4303-95F2-206E9029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545A-74C6-45C4-A469-7A078682532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FD906-C6B7-4CF0-94E5-C85451DB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87DCA-B73C-4036-A55E-0F9A5465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33B4-CC45-452F-9D18-5A5F349A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615F-A3BB-40A7-BC13-0827E447F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5F598-D996-430F-BDD6-0B14FAA6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545A-74C6-45C4-A469-7A078682532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92DC6-4908-4A57-A7A3-862496D1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424FA-969C-430B-997F-86C449A2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33B4-CC45-452F-9D18-5A5F349A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CC648-60D4-4E9F-9B35-7DC1C084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545A-74C6-45C4-A469-7A078682532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1F2FF-7F73-4C0C-BD13-ACB60F18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2E6ED-4D8A-436D-8C18-6C12D8A2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33B4-CC45-452F-9D18-5A5F349A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6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D823-6C99-406D-9499-8B9C5B2D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3E95-65EE-4865-96C5-09AD1ADB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094DE-D068-44F2-A764-E43A86A7C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1094F-5CA2-4F14-B020-9573D09B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545A-74C6-45C4-A469-7A078682532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FCA83-A52C-4F81-8357-3AC91197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E6D4C-6B66-4DB8-9C3A-125C569D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33B4-CC45-452F-9D18-5A5F349A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7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4EA7-DCA3-4F61-8EE9-FB734C6E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FEE8E-E41F-42AF-8857-59F1729FA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10D00-5A17-4C44-8F98-5839D193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455F4-73F4-43CD-8C88-EB4F2121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545A-74C6-45C4-A469-7A078682532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79980-6FE9-43AE-9D1E-6CB137DA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3CCC2-6C5A-4276-A45A-521A9013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133B4-CC45-452F-9D18-5A5F349A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2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F2AB8-987C-4939-91D5-D2847D8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786A0-7253-4D91-8ACE-72FE379BF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20F4-3644-46EA-94B1-AD357EA91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1545A-74C6-45C4-A469-7A0786825321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D511E-7326-4FCA-AED1-09C244A25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D1414-C5BD-4377-948A-C1B062FD6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33B4-CC45-452F-9D18-5A5F349A47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5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63F6-A19B-4670-B8C8-4AA03988B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 integrals in space and Stokes’ theorem</a:t>
            </a:r>
          </a:p>
        </p:txBody>
      </p:sp>
    </p:spTree>
    <p:extLst>
      <p:ext uri="{BB962C8B-B14F-4D97-AF65-F5344CB8AC3E}">
        <p14:creationId xmlns:p14="http://schemas.microsoft.com/office/powerpoint/2010/main" val="201322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01357-E74E-479D-B2C0-9B432941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60020"/>
            <a:ext cx="11750040" cy="6492240"/>
          </a:xfrm>
        </p:spPr>
        <p:txBody>
          <a:bodyPr/>
          <a:lstStyle/>
          <a:p>
            <a:r>
              <a:rPr lang="en-US" b="1" dirty="0"/>
              <a:t>Summary of multiple integration</a:t>
            </a:r>
          </a:p>
          <a:p>
            <a:r>
              <a:rPr lang="en-US" dirty="0"/>
              <a:t>We have triple, double and surface, and line integrals and we have some theorems that relate those and allow to go back and forth between them</a:t>
            </a:r>
          </a:p>
          <a:p>
            <a:r>
              <a:rPr lang="en-US" dirty="0"/>
              <a:t>We also have some applications</a:t>
            </a:r>
          </a:p>
          <a:p>
            <a:pPr marL="0" indent="0">
              <a:buNone/>
            </a:pPr>
            <a:r>
              <a:rPr lang="en-US" dirty="0"/>
              <a:t>Of multiple integrations such as</a:t>
            </a:r>
          </a:p>
          <a:p>
            <a:pPr marL="514350" indent="-514350">
              <a:buAutoNum type="arabicParenR"/>
            </a:pPr>
            <a:r>
              <a:rPr lang="en-US" dirty="0"/>
              <a:t>Mass (rho </a:t>
            </a:r>
            <a:r>
              <a:rPr lang="en-US" dirty="0" err="1"/>
              <a:t>dV</a:t>
            </a:r>
            <a:r>
              <a:rPr lang="en-US" dirty="0"/>
              <a:t> or </a:t>
            </a:r>
            <a:r>
              <a:rPr lang="en-US" dirty="0" err="1"/>
              <a:t>dA</a:t>
            </a: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Avg value of f (f </a:t>
            </a:r>
            <a:r>
              <a:rPr lang="en-US" dirty="0" err="1"/>
              <a:t>dV</a:t>
            </a:r>
            <a:r>
              <a:rPr lang="en-US" dirty="0"/>
              <a:t> or </a:t>
            </a:r>
            <a:r>
              <a:rPr lang="en-US" dirty="0" err="1"/>
              <a:t>dA</a:t>
            </a:r>
            <a:r>
              <a:rPr lang="en-US" dirty="0"/>
              <a:t> / V or A</a:t>
            </a:r>
          </a:p>
          <a:p>
            <a:pPr marL="514350" indent="-514350">
              <a:buAutoNum type="arabicParenR"/>
            </a:pPr>
            <a:r>
              <a:rPr lang="en-US" dirty="0"/>
              <a:t>Moment of inertia </a:t>
            </a:r>
            <a:r>
              <a:rPr lang="en-US" dirty="0" err="1"/>
              <a:t>dI</a:t>
            </a:r>
            <a:r>
              <a:rPr lang="en-US" dirty="0"/>
              <a:t>=R^2(distance) dm</a:t>
            </a:r>
          </a:p>
          <a:p>
            <a:pPr marL="514350" indent="-514350">
              <a:buAutoNum type="arabicParenR"/>
            </a:pPr>
            <a:r>
              <a:rPr lang="en-US" dirty="0"/>
              <a:t>Gravitational attraction on mass at origin </a:t>
            </a:r>
            <a:r>
              <a:rPr lang="en-US" dirty="0" err="1"/>
              <a:t>dF</a:t>
            </a:r>
            <a:r>
              <a:rPr lang="en-US" dirty="0"/>
              <a:t>=Gm0*dm/R^2</a:t>
            </a:r>
          </a:p>
          <a:p>
            <a:pPr marL="0" indent="0">
              <a:buNone/>
            </a:pPr>
            <a:r>
              <a:rPr lang="en-US" dirty="0"/>
              <a:t>For surface integrals we have formulas for surface 1) rectangle 2) sphere 3) </a:t>
            </a:r>
            <a:r>
              <a:rPr lang="en-US" dirty="0" err="1"/>
              <a:t>cylin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for general cases</a:t>
            </a:r>
          </a:p>
          <a:p>
            <a:r>
              <a:rPr lang="en-US" dirty="0"/>
              <a:t>Divergence, Stokes and Green’s theorems in some way all express the idea of fundamental theorem in calculus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07080C-5BF4-4FCC-B692-0DB5FF34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012" y="1504950"/>
            <a:ext cx="6276975" cy="2247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36A2A4-C343-4D24-BBE4-264288595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857" y="5154929"/>
            <a:ext cx="4428818" cy="4229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FED283-53C9-4BAA-8E57-1DD1057CF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740" y="5095875"/>
            <a:ext cx="3761422" cy="5231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AB6D42-0E8F-4B7D-9264-07B05668F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2044" y="6130289"/>
            <a:ext cx="2985135" cy="5749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238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01357-E74E-479D-B2C0-9B432941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60020"/>
            <a:ext cx="11772900" cy="6492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Physics applications</a:t>
            </a:r>
          </a:p>
          <a:p>
            <a:r>
              <a:rPr lang="en-US" dirty="0"/>
              <a:t>Curl V= 2 *angular velocity vector (rotational part of the motion), v-vector field</a:t>
            </a:r>
          </a:p>
          <a:p>
            <a:r>
              <a:rPr lang="en-US" dirty="0"/>
              <a:t>Torque=F*d;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curl F=0, then F does not induce any rotation motion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5B600F-E7EE-4EAC-B4AD-30FAAA13C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057" y="159067"/>
            <a:ext cx="2289716" cy="412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366B19-F409-4647-AA80-81525DD77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032" y="182880"/>
            <a:ext cx="2250758" cy="388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C0566-A76D-4F6A-B0BA-8B47318A5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197" y="1091564"/>
            <a:ext cx="2088071" cy="554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09BF31-39EE-4E79-89DC-773809E96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4092" y="1147762"/>
            <a:ext cx="2162175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FCC74F7-43D7-4CBB-AAE8-88E2929B98AF}"/>
              </a:ext>
            </a:extLst>
          </p:cNvPr>
          <p:cNvGrpSpPr/>
          <p:nvPr/>
        </p:nvGrpSpPr>
        <p:grpSpPr>
          <a:xfrm>
            <a:off x="325755" y="1722120"/>
            <a:ext cx="7836626" cy="2164080"/>
            <a:chOff x="325755" y="1722120"/>
            <a:chExt cx="7836626" cy="21640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B7B8753-CF15-4A73-B77D-D8524A2B7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5755" y="1722120"/>
              <a:ext cx="7836626" cy="701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2FFBBB-3AF1-40E5-BF91-84A162A03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8154" y="2663190"/>
              <a:ext cx="7270115" cy="12230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50121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01357-E74E-479D-B2C0-9B432941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60020"/>
            <a:ext cx="11750040" cy="649224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2452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ED59-2124-484C-B2E4-94C4978EF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47" y="123434"/>
            <a:ext cx="12071253" cy="6629058"/>
          </a:xfrm>
        </p:spPr>
        <p:txBody>
          <a:bodyPr/>
          <a:lstStyle/>
          <a:p>
            <a:r>
              <a:rPr lang="en-US" b="1" dirty="0"/>
              <a:t>Line integrals in space</a:t>
            </a:r>
          </a:p>
          <a:p>
            <a:r>
              <a:rPr lang="en-US" dirty="0"/>
              <a:t>Everything is same as before, except we have z coordinate</a:t>
            </a:r>
          </a:p>
          <a:p>
            <a:r>
              <a:rPr lang="en-US" dirty="0"/>
              <a:t>So for line integrals in space, we will be given F and</a:t>
            </a:r>
          </a:p>
          <a:p>
            <a:pPr marL="0" indent="0">
              <a:buNone/>
            </a:pPr>
            <a:r>
              <a:rPr lang="en-US" dirty="0"/>
              <a:t>Will need to parametrize the curve</a:t>
            </a:r>
          </a:p>
          <a:p>
            <a:r>
              <a:rPr lang="en-US" dirty="0"/>
              <a:t>If F is a gradient field F=grad(f) then when can evaluate line integral by plugging values of f at endpoints</a:t>
            </a:r>
          </a:p>
          <a:p>
            <a:pPr marL="0" indent="0">
              <a:buNone/>
            </a:pPr>
            <a:r>
              <a:rPr lang="en-US" dirty="0"/>
              <a:t>How do we test whether the given vector field is a gradient field or not</a:t>
            </a:r>
          </a:p>
          <a:p>
            <a:r>
              <a:rPr lang="en-US" dirty="0"/>
              <a:t>F=(P,Q,R)=?(</a:t>
            </a:r>
            <a:r>
              <a:rPr lang="en-US" dirty="0" err="1"/>
              <a:t>fx</a:t>
            </a:r>
            <a:r>
              <a:rPr lang="en-US" dirty="0"/>
              <a:t>, </a:t>
            </a:r>
            <a:r>
              <a:rPr lang="en-US" dirty="0" err="1"/>
              <a:t>fy</a:t>
            </a:r>
            <a:r>
              <a:rPr lang="en-US" dirty="0"/>
              <a:t>, </a:t>
            </a:r>
            <a:r>
              <a:rPr lang="en-US" dirty="0" err="1"/>
              <a:t>fz</a:t>
            </a:r>
            <a:r>
              <a:rPr lang="en-US" dirty="0"/>
              <a:t>). For that to happen </a:t>
            </a:r>
            <a:r>
              <a:rPr lang="en-US" dirty="0" err="1"/>
              <a:t>Py</a:t>
            </a:r>
            <a:r>
              <a:rPr lang="en-US" dirty="0"/>
              <a:t>=</a:t>
            </a:r>
            <a:r>
              <a:rPr lang="en-US" dirty="0" err="1"/>
              <a:t>Qx</a:t>
            </a:r>
            <a:r>
              <a:rPr lang="en-US" dirty="0"/>
              <a:t>; </a:t>
            </a:r>
            <a:r>
              <a:rPr lang="en-US" dirty="0" err="1"/>
              <a:t>Pz</a:t>
            </a:r>
            <a:r>
              <a:rPr lang="en-US" dirty="0"/>
              <a:t>=Rx; </a:t>
            </a:r>
            <a:r>
              <a:rPr lang="en-US" dirty="0" err="1"/>
              <a:t>Qz</a:t>
            </a:r>
            <a:r>
              <a:rPr lang="en-US" dirty="0"/>
              <a:t>=Ry</a:t>
            </a:r>
          </a:p>
          <a:p>
            <a:r>
              <a:rPr lang="en-US" dirty="0"/>
              <a:t>Also if F is grad field then </a:t>
            </a:r>
            <a:r>
              <a:rPr lang="en-US" dirty="0" err="1"/>
              <a:t>Pdx+Qdy+Rdz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Is exact differential df</a:t>
            </a:r>
          </a:p>
          <a:p>
            <a:r>
              <a:rPr lang="en-US" dirty="0"/>
              <a:t>2 ways to find potential- f from vector field 1) using line integral of F from (0,0,0)</a:t>
            </a:r>
          </a:p>
          <a:p>
            <a:r>
              <a:rPr lang="en-US" dirty="0"/>
              <a:t>                                                            to (</a:t>
            </a:r>
            <a:r>
              <a:rPr lang="en-US" dirty="0" err="1"/>
              <a:t>x,y,z</a:t>
            </a:r>
            <a:r>
              <a:rPr lang="en-US" dirty="0"/>
              <a:t>) 2) using antiderivatives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FA80E-F666-45E0-BCFE-4357341E0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570" y="114300"/>
            <a:ext cx="2438176" cy="4819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1764EE-3DD6-4627-B75A-D34A535BF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432" y="114299"/>
            <a:ext cx="2437448" cy="503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BC77BF-C786-4700-A80D-17F9EE333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755" y="1037272"/>
            <a:ext cx="3676650" cy="485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DC3103-2A3E-4899-8B0D-DFE8CE405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2620" y="2535555"/>
            <a:ext cx="2348536" cy="594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15E41D-EA11-442E-BED8-D3D7CE6E5C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9465" y="2687954"/>
            <a:ext cx="1816344" cy="3524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42B27DB-7687-4A9E-8742-342C52F3FF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5842" y="4062412"/>
            <a:ext cx="5726158" cy="9210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90D046-4A0D-448A-8D35-BB144A65BE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887" y="5575935"/>
            <a:ext cx="2820353" cy="11626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47AA9E-EACC-416B-9945-B45B77416D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64230" y="5619750"/>
            <a:ext cx="1697875" cy="11468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749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01357-E74E-479D-B2C0-9B432941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60020"/>
            <a:ext cx="11750040" cy="649224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Criteria for the field to be gradient field, another criterion is curl F= 0</a:t>
            </a:r>
          </a:p>
          <a:p>
            <a:r>
              <a:rPr lang="en-US" dirty="0"/>
              <a:t>Curl in 3D is a vector field, not scalar</a:t>
            </a:r>
          </a:p>
          <a:p>
            <a:r>
              <a:rPr lang="en-US" dirty="0" err="1"/>
              <a:t>Div</a:t>
            </a:r>
            <a:r>
              <a:rPr lang="en-US" dirty="0"/>
              <a:t> F= del*F</a:t>
            </a:r>
            <a:r>
              <a:rPr lang="en-US"/>
              <a:t>; curl F = del x F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Exact differentials</a:t>
            </a:r>
          </a:p>
          <a:p>
            <a:r>
              <a:rPr lang="en-US" dirty="0"/>
              <a:t>The expression                                                                           in integrand is called differential</a:t>
            </a:r>
          </a:p>
          <a:p>
            <a:r>
              <a:rPr lang="en-US" dirty="0"/>
              <a:t>If f(</a:t>
            </a:r>
            <a:r>
              <a:rPr lang="en-US" dirty="0" err="1"/>
              <a:t>x,y,z</a:t>
            </a:r>
            <a:r>
              <a:rPr lang="en-US" dirty="0"/>
              <a:t>) is a </a:t>
            </a:r>
            <a:r>
              <a:rPr lang="en-US" b="1" dirty="0"/>
              <a:t>differentiable</a:t>
            </a:r>
            <a:r>
              <a:rPr lang="en-US" dirty="0"/>
              <a:t> function, then its </a:t>
            </a:r>
            <a:r>
              <a:rPr lang="en-US" b="1" dirty="0"/>
              <a:t>total differential </a:t>
            </a:r>
            <a:r>
              <a:rPr lang="en-US" dirty="0"/>
              <a:t>is defined to be:</a:t>
            </a:r>
          </a:p>
          <a:p>
            <a:r>
              <a:rPr lang="en-US" dirty="0"/>
              <a:t>The differential is said to be exact, in some domain D</a:t>
            </a:r>
          </a:p>
          <a:p>
            <a:pPr marL="0" indent="0">
              <a:buNone/>
            </a:pPr>
            <a:r>
              <a:rPr lang="en-US" dirty="0"/>
              <a:t>Where M,N,P are defined and if it is the total differential of some differentiable function f(</a:t>
            </a:r>
            <a:r>
              <a:rPr lang="en-US" dirty="0" err="1"/>
              <a:t>x,y,z</a:t>
            </a:r>
            <a:r>
              <a:rPr lang="en-US" dirty="0"/>
              <a:t>) in this domain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0490C-A397-4EC7-8188-3D8C7DA2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67628"/>
            <a:ext cx="9692640" cy="6057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BE511-F79C-4E75-8F97-95549275B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880" y="67627"/>
            <a:ext cx="1631632" cy="8002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5B229D-85F4-48B4-9D26-346E52FF6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2594" y="999172"/>
            <a:ext cx="1701466" cy="5781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C3EC0F-CD0F-46C0-84C9-4A393E632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9837" y="3682688"/>
            <a:ext cx="5699756" cy="4321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AA794D-7929-4027-8035-8D644D002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6819" y="3627120"/>
            <a:ext cx="2824163" cy="5620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9376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01357-E74E-479D-B2C0-9B432941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60020"/>
            <a:ext cx="11750040" cy="6492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Del operator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Divergence and Stokes’ theorem</a:t>
            </a:r>
          </a:p>
          <a:p>
            <a:r>
              <a:rPr lang="en-US" b="1" dirty="0"/>
              <a:t>2 important relations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D5C287-E05A-4AC8-B939-7C26F18BC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627698"/>
            <a:ext cx="2903220" cy="676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42E63E-5C31-4F14-9E64-9DD970AA6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12" y="674370"/>
            <a:ext cx="4358323" cy="6057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70AB93-EEC4-4E0C-AB06-F51302E8F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006" y="664844"/>
            <a:ext cx="3967169" cy="6153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BF1B29-D090-41F5-BAA0-E81D908FF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363" y="1493520"/>
            <a:ext cx="3677739" cy="883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CB0C44-D436-42CF-A28F-946E6EF1C6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3855" y="1587817"/>
            <a:ext cx="5124222" cy="652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AAED3E-586E-493D-B386-BF33937C5C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3982" y="2456497"/>
            <a:ext cx="2723014" cy="561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0FA65E-170D-4CAD-96B0-BCB74AA54E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16252" y="2383154"/>
            <a:ext cx="3051402" cy="657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785891-03A0-4699-BF22-24B7163607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1899" y="3150870"/>
            <a:ext cx="1939637" cy="666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F88843-833C-4067-93CD-934A559E60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60744" y="3137534"/>
            <a:ext cx="1765936" cy="674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1D966F-0724-4D89-8FFE-E9ECD68CC2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7660" y="3105150"/>
            <a:ext cx="2011680" cy="461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293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01357-E74E-479D-B2C0-9B432941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" y="91440"/>
            <a:ext cx="11750040" cy="6492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Stokes theorem</a:t>
            </a:r>
          </a:p>
          <a:p>
            <a:r>
              <a:rPr lang="en-US" dirty="0"/>
              <a:t>Curl measures the rotation part of a vector field, if it is velocity field, the direction of curl F shows the axis of rotation and magnitude = 2*</a:t>
            </a:r>
            <a:r>
              <a:rPr lang="en-US" dirty="0" err="1"/>
              <a:t>angular_veloc</a:t>
            </a:r>
            <a:endParaRPr lang="en-US" dirty="0"/>
          </a:p>
          <a:p>
            <a:r>
              <a:rPr lang="en-US" dirty="0"/>
              <a:t>Stokes theorem, C closed curve, S any surface bounded by C</a:t>
            </a:r>
          </a:p>
          <a:p>
            <a:pPr marL="0" indent="0">
              <a:buNone/>
            </a:pPr>
            <a:r>
              <a:rPr lang="en-US" dirty="0"/>
              <a:t>And F should be defined everywhere in S</a:t>
            </a:r>
          </a:p>
          <a:p>
            <a:r>
              <a:rPr lang="en-US" dirty="0"/>
              <a:t>We need to clarify the orientation of C and S, rule is that for the counterclockwise direction of curve, n points upwards</a:t>
            </a:r>
          </a:p>
          <a:p>
            <a:r>
              <a:rPr lang="en-US" dirty="0"/>
              <a:t>Proof of Stokes’s theorem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AFB344-8071-4E57-8403-6D83AE8C8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337" y="1564004"/>
            <a:ext cx="2906350" cy="7677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C04070-B012-4AA5-A3FA-7DE6AF61F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477577"/>
            <a:ext cx="6934200" cy="2143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360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01357-E74E-479D-B2C0-9B432941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60020"/>
            <a:ext cx="11750040" cy="6492240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C3C95E-AA1D-46BE-AB82-9C0F3E490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372" y="56271"/>
            <a:ext cx="1966913" cy="22801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914D07-2D04-4234-B2CF-B0ABE5F3D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935" y="58687"/>
            <a:ext cx="50863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2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01357-E74E-479D-B2C0-9B432941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60020"/>
            <a:ext cx="11750040" cy="6492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Simply connected regions; Topology</a:t>
            </a:r>
          </a:p>
          <a:p>
            <a:r>
              <a:rPr lang="en-US" dirty="0"/>
              <a:t>Definition of </a:t>
            </a:r>
            <a:r>
              <a:rPr lang="en-US" b="1" dirty="0"/>
              <a:t>simply connected region</a:t>
            </a:r>
            <a:r>
              <a:rPr lang="en-US" dirty="0"/>
              <a:t>: a region is </a:t>
            </a:r>
            <a:r>
              <a:rPr lang="en-US" b="1" dirty="0"/>
              <a:t>simply connected </a:t>
            </a:r>
            <a:r>
              <a:rPr lang="en-US" dirty="0"/>
              <a:t>if every </a:t>
            </a:r>
            <a:r>
              <a:rPr lang="en-US" b="1" dirty="0"/>
              <a:t>loop inside it </a:t>
            </a:r>
            <a:r>
              <a:rPr lang="en-US" dirty="0"/>
              <a:t>bounds a </a:t>
            </a:r>
            <a:r>
              <a:rPr lang="en-US" b="1" dirty="0"/>
              <a:t>surface inside </a:t>
            </a:r>
            <a:r>
              <a:rPr lang="en-US" dirty="0"/>
              <a:t>it</a:t>
            </a:r>
          </a:p>
          <a:p>
            <a:r>
              <a:rPr lang="en-US" dirty="0"/>
              <a:t>A space with origin removed is simply connected region, as even with loop surrounding the origin, we can find a surface that does not contain origin, by bypassing the origin</a:t>
            </a:r>
          </a:p>
          <a:p>
            <a:r>
              <a:rPr lang="en-US" dirty="0"/>
              <a:t>However, space with z-axis removed is not simply-connected, as for a loop that contains z axis, a surface needs to pass through z-axis, which is not in a region</a:t>
            </a:r>
          </a:p>
          <a:p>
            <a:r>
              <a:rPr lang="en-US" dirty="0"/>
              <a:t>If vector field F=grad(f), then curl F=0, as 2</a:t>
            </a:r>
            <a:r>
              <a:rPr lang="en-US" baseline="30000" dirty="0"/>
              <a:t>nd</a:t>
            </a:r>
            <a:r>
              <a:rPr lang="en-US" dirty="0"/>
              <a:t> derivatives are equal</a:t>
            </a:r>
          </a:p>
          <a:p>
            <a:r>
              <a:rPr lang="en-US" b="1" dirty="0"/>
              <a:t>Theorem: </a:t>
            </a:r>
            <a:r>
              <a:rPr lang="en-US" dirty="0"/>
              <a:t>if F is defined in a simply connected region and </a:t>
            </a:r>
            <a:r>
              <a:rPr lang="en-US" dirty="0" err="1"/>
              <a:t>curlF</a:t>
            </a:r>
            <a:r>
              <a:rPr lang="en-US" dirty="0"/>
              <a:t>=0, then F is gradient field and line integral of </a:t>
            </a:r>
          </a:p>
          <a:p>
            <a:r>
              <a:rPr lang="en-US" b="1" dirty="0"/>
              <a:t>Proof:  </a:t>
            </a:r>
            <a:r>
              <a:rPr lang="en-US" dirty="0"/>
              <a:t>assume curl F=0, then the difference between 2 line integrals should be 0. Using Stokes theorem 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0C1538-5486-499D-A3B3-86C060FCD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874" y="5001577"/>
            <a:ext cx="3931106" cy="7134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A1CA27-5011-4BBC-9EDB-244F9AB60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405" y="4932998"/>
            <a:ext cx="1339215" cy="746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7214B-7689-4D48-B9D2-8978D9628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582" y="6105525"/>
            <a:ext cx="3419475" cy="5905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E61C19-69DD-4702-8FDF-C3028DC43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737" y="6069329"/>
            <a:ext cx="2610803" cy="6291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446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01357-E74E-479D-B2C0-9B432941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60020"/>
            <a:ext cx="11750040" cy="6492240"/>
          </a:xfrm>
        </p:spPr>
        <p:txBody>
          <a:bodyPr>
            <a:normAutofit/>
          </a:bodyPr>
          <a:lstStyle/>
          <a:p>
            <a:r>
              <a:rPr lang="en-US" sz="2600" dirty="0"/>
              <a:t>Topology classifies surfaces in space</a:t>
            </a:r>
          </a:p>
          <a:p>
            <a:r>
              <a:rPr lang="en-US" sz="2600" dirty="0"/>
              <a:t>For non-orientable surface, flux</a:t>
            </a:r>
          </a:p>
          <a:p>
            <a:pPr marL="0" indent="0">
              <a:buNone/>
            </a:pPr>
            <a:r>
              <a:rPr lang="en-US" sz="2600" dirty="0"/>
              <a:t>Cannot be defined.</a:t>
            </a:r>
          </a:p>
          <a:p>
            <a:r>
              <a:rPr lang="en-GB" sz="2600" b="1" dirty="0"/>
              <a:t>A domain D </a:t>
            </a:r>
            <a:r>
              <a:rPr lang="en-GB" sz="2600" dirty="0"/>
              <a:t>in 3-space is </a:t>
            </a:r>
            <a:r>
              <a:rPr lang="en-GB" sz="2600" b="1" dirty="0"/>
              <a:t>simply-connected</a:t>
            </a:r>
            <a:r>
              <a:rPr lang="en-GB" sz="2600" dirty="0"/>
              <a:t> if </a:t>
            </a:r>
            <a:r>
              <a:rPr lang="en-GB" sz="2600" b="1" dirty="0"/>
              <a:t>each closed curve in it </a:t>
            </a:r>
            <a:r>
              <a:rPr lang="en-GB" sz="2600" dirty="0"/>
              <a:t>can be </a:t>
            </a:r>
          </a:p>
          <a:p>
            <a:pPr marL="0" indent="0">
              <a:buNone/>
            </a:pPr>
            <a:r>
              <a:rPr lang="en-GB" sz="2600" b="1" dirty="0"/>
              <a:t>shrunk</a:t>
            </a:r>
            <a:r>
              <a:rPr lang="en-GB" sz="2600" dirty="0"/>
              <a:t> to a </a:t>
            </a:r>
            <a:r>
              <a:rPr lang="en-GB" sz="2600" b="1" dirty="0"/>
              <a:t>point</a:t>
            </a:r>
            <a:r>
              <a:rPr lang="en-GB" sz="2600" dirty="0"/>
              <a:t> without ever getting </a:t>
            </a:r>
            <a:r>
              <a:rPr lang="en-GB" sz="2600" b="1" dirty="0"/>
              <a:t>outside of D </a:t>
            </a:r>
            <a:r>
              <a:rPr lang="en-GB" sz="2600" dirty="0"/>
              <a:t>during the shrinking.</a:t>
            </a:r>
            <a:endParaRPr lang="en-US" sz="2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7493E4-72B7-43C8-9AF1-9E84D940C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065" y="138112"/>
            <a:ext cx="3179214" cy="12106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B06DAF-0442-49A6-A963-15CD2C2A6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669" y="127226"/>
            <a:ext cx="2418548" cy="14764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02DB0-7274-4F71-BB9B-8548EA5E6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3913" y="1769745"/>
            <a:ext cx="1398544" cy="9593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5984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01357-E74E-479D-B2C0-9B432941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60020"/>
            <a:ext cx="11750040" cy="6492240"/>
          </a:xfrm>
        </p:spPr>
        <p:txBody>
          <a:bodyPr/>
          <a:lstStyle/>
          <a:p>
            <a:r>
              <a:rPr lang="en-US" b="1" dirty="0"/>
              <a:t>Stokes theorem and surface independence</a:t>
            </a:r>
          </a:p>
          <a:p>
            <a:r>
              <a:rPr lang="en-US" dirty="0"/>
              <a:t>Know we explore why Stokes theorem is surface independent</a:t>
            </a:r>
          </a:p>
          <a:p>
            <a:r>
              <a:rPr lang="en-US" dirty="0"/>
              <a:t>For that we write Stokes theorem for a same curve but with different surfaces S1 and S2 and by definition of Stokes theorem they should be equal</a:t>
            </a:r>
          </a:p>
          <a:p>
            <a:r>
              <a:rPr lang="en-US" dirty="0"/>
              <a:t>Now we need to check whether their difference is 0</a:t>
            </a:r>
          </a:p>
          <a:p>
            <a:r>
              <a:rPr lang="en-US" dirty="0"/>
              <a:t>When we </a:t>
            </a:r>
            <a:r>
              <a:rPr lang="en-US" dirty="0" err="1"/>
              <a:t>substract</a:t>
            </a:r>
            <a:r>
              <a:rPr lang="en-US" dirty="0"/>
              <a:t> surface integral over S2 from S1, we can write it</a:t>
            </a:r>
          </a:p>
          <a:p>
            <a:pPr marL="0" indent="0">
              <a:buNone/>
            </a:pPr>
            <a:r>
              <a:rPr lang="en-US" dirty="0"/>
              <a:t>As sum of surface integrals of S1 and S2 but change orientation of S,</a:t>
            </a:r>
          </a:p>
          <a:p>
            <a:pPr marL="0" indent="0">
              <a:buNone/>
            </a:pPr>
            <a:r>
              <a:rPr lang="en-US" dirty="0"/>
              <a:t>So that both of their normal are directed outside, and surface is bounded</a:t>
            </a:r>
          </a:p>
          <a:p>
            <a:r>
              <a:rPr lang="en-US" dirty="0"/>
              <a:t>This way we  can express                                        as volume integral by using divergence theorem where F now becomes curl F</a:t>
            </a:r>
          </a:p>
          <a:p>
            <a:r>
              <a:rPr lang="en-US" dirty="0" err="1"/>
              <a:t>Div</a:t>
            </a:r>
            <a:r>
              <a:rPr lang="en-US" dirty="0"/>
              <a:t> of curl F is 0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792666-A75E-450A-AF0B-44C0B4F3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229" y="1619250"/>
            <a:ext cx="1518711" cy="20840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1F5A72-F2C1-444B-93A1-B81B04DFC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980" y="4028122"/>
            <a:ext cx="2525950" cy="6902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4A8334-56AA-40CF-B8A5-4A98B2234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672" y="5050155"/>
            <a:ext cx="21621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3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856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Line integrals in space and Stokes’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integrals in space and Stokes’ theorem</dc:title>
  <dc:creator>Valiyev, Mahammad</dc:creator>
  <cp:lastModifiedBy>Valiyev, Mahammad</cp:lastModifiedBy>
  <cp:revision>97</cp:revision>
  <dcterms:created xsi:type="dcterms:W3CDTF">2020-04-19T16:04:45Z</dcterms:created>
  <dcterms:modified xsi:type="dcterms:W3CDTF">2020-05-07T15:48:11Z</dcterms:modified>
</cp:coreProperties>
</file>