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0B3D-BA27-404E-8F00-85B70AD5F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D3DF0-462B-48B9-8C5B-07EE2D960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64FFE-1796-49DB-9423-CC69AD21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553-A246-406E-BD4E-06676246D69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F34A3-C3E3-4D8C-BA12-D235B748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FCBB2-4454-4F97-AEA5-C8CFD02E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1E79-9FAE-41F8-B3F5-D0208E19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02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EC43-3B0E-4EBD-BEA3-5D88EEA1B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96A5D-65C4-4F75-ACA5-4D0F2CC0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F9AAC-8E66-4D7C-910A-8D4D724A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553-A246-406E-BD4E-06676246D69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20BAC-E0D2-469D-8673-3EEA1C43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347A0-3E1C-496A-B154-5EA04145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1E79-9FAE-41F8-B3F5-D0208E19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07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362158-F45B-4D8B-AE43-F3020C991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CB8D8-45B5-48B8-9A15-5FB62BE71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8A0A-19AB-4A6A-8555-C9DD91D4A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553-A246-406E-BD4E-06676246D69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52322-AA52-4660-B1F9-D12208BF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1A9DC-A254-4C4F-94F9-C8F62C54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1E79-9FAE-41F8-B3F5-D0208E19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40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D5AE-81DA-410A-A030-BB1B38784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001F2-FEDE-4E64-A05A-1D314AE1F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D25B9-34E5-4F18-9685-7B787F6C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553-A246-406E-BD4E-06676246D69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241EA-C8CF-4CF9-A3C1-539171BC9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FBE0-14BD-4E7E-B9D0-7BF3D049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1E79-9FAE-41F8-B3F5-D0208E19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8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581D6-0657-4B63-A96B-9E8B8D34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C2CF2-99A6-4B28-B07F-479768E5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3CAE5-FFC8-412F-BCE5-A67985F5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553-A246-406E-BD4E-06676246D69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15204-68EF-486A-AC3C-630C0019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4DFFB-CA51-435E-9DE3-452AAC4F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1E79-9FAE-41F8-B3F5-D0208E19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7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9BC3-F304-41D5-ADC0-9C7D8A11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1913-8C63-433B-B12E-86F5A95F9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742CF-6BD5-4596-99D0-F89BB058F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436A8-6148-4B3A-8DF9-10998AB5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553-A246-406E-BD4E-06676246D69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A855B-346A-4C28-89C1-291736B0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36B50-8AFD-4AEE-B3AC-4D686471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1E79-9FAE-41F8-B3F5-D0208E19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1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BAE1-97B0-406E-A104-30CB10F8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AC43A-5DA3-41CD-BCB5-CFA372C91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7833F-3ADB-4A59-A987-1356C0B8C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F07EF-EEE1-4007-8187-381CBEB83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E13F59-CDD2-4DD8-AAA9-8C5560A1A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57D25-3B44-4D8F-B452-58981F38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553-A246-406E-BD4E-06676246D69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2B9EE1-EFE9-4F8A-A05F-6C7D99CC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FC874-0127-4B1F-BD1D-E2739476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1E79-9FAE-41F8-B3F5-D0208E19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4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B37AC-97F6-4025-8E2D-4160456A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37DEE1-AC0E-4964-8062-AA2F1650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553-A246-406E-BD4E-06676246D69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4B8F8-8BBC-43AE-ADC7-1B7BC49F5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D9838-52E4-4627-8149-CA72BECD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1E79-9FAE-41F8-B3F5-D0208E19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5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2B2354-2F8C-4497-9B93-05477E91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553-A246-406E-BD4E-06676246D69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28731-6D60-4F82-92E9-DEBA8836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BEC8C-32F5-4C25-9D97-3E039F2A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1E79-9FAE-41F8-B3F5-D0208E19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59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63D8-D59F-4CC1-84AE-12DD799B0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3FE05-9B30-47DB-8E32-F4EFEF441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B44F-74C3-4AD8-8481-71F720C5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431BD-6C8A-40CC-BFE1-484D4F7C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553-A246-406E-BD4E-06676246D69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72047-BA8D-4BED-85B6-6C5C1D8F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BF5B9-2516-416E-A2A7-D9E65E89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1E79-9FAE-41F8-B3F5-D0208E19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4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7B7C-6511-492B-806D-B91097D2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E368E9-2926-4C41-BA2B-1A36B6D01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6E632-7D31-46BD-A581-3272DB916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C65A8-8536-4C25-8E0E-8E3222BF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D553-A246-406E-BD4E-06676246D69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8FA38-28D0-4586-8AB8-D7EF11E1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538AB-2A69-4237-9C78-97C0F078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21E79-9FAE-41F8-B3F5-D0208E19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3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77AFB-4E19-44C2-97BD-95CEDDE4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585D8-9322-4029-9E6C-29B815D0D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049FB-8660-4EFD-A0B1-53CAD84CE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8D553-A246-406E-BD4E-06676246D69F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40162-A551-41C2-A2B7-76631A3E0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A71A-F757-42B5-8464-B21ED2D9E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1E79-9FAE-41F8-B3F5-D0208E19A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5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A90B-3609-4689-B747-DA7AE761C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294685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7F2B-1197-4D83-91ED-04723A6B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67160"/>
            <a:ext cx="11949334" cy="6685331"/>
          </a:xfrm>
        </p:spPr>
        <p:txBody>
          <a:bodyPr/>
          <a:lstStyle/>
          <a:p>
            <a:r>
              <a:rPr lang="en-US" dirty="0"/>
              <a:t>In space flux:                          we can express n and </a:t>
            </a:r>
            <a:r>
              <a:rPr lang="en-US" dirty="0" err="1"/>
              <a:t>dS</a:t>
            </a:r>
            <a:r>
              <a:rPr lang="en-US" dirty="0"/>
              <a:t> geometrically or</a:t>
            </a:r>
          </a:p>
          <a:p>
            <a:r>
              <a:rPr lang="en-US" dirty="0"/>
              <a:t>Or if S is given by equation z=f(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/>
              <a:t>Or if we know some normal vector to surface N</a:t>
            </a:r>
          </a:p>
          <a:p>
            <a:r>
              <a:rPr lang="en-US" dirty="0"/>
              <a:t>If slanted place g(</a:t>
            </a:r>
            <a:r>
              <a:rPr lang="en-US" dirty="0" err="1"/>
              <a:t>x,y,z</a:t>
            </a:r>
            <a:r>
              <a:rPr lang="en-US" dirty="0"/>
              <a:t>)=0 we can find the gradient</a:t>
            </a:r>
          </a:p>
          <a:p>
            <a:r>
              <a:rPr lang="en-US" dirty="0"/>
              <a:t> 4 theorems in 2D and 3D</a:t>
            </a:r>
          </a:p>
          <a:p>
            <a:r>
              <a:rPr lang="en-US" dirty="0"/>
              <a:t>Green’s (2D):</a:t>
            </a:r>
          </a:p>
          <a:p>
            <a:endParaRPr lang="en-US" dirty="0"/>
          </a:p>
          <a:p>
            <a:r>
              <a:rPr lang="en-US" dirty="0"/>
              <a:t>Stokes (3D)</a:t>
            </a:r>
          </a:p>
          <a:p>
            <a:endParaRPr lang="en-US" dirty="0"/>
          </a:p>
          <a:p>
            <a:r>
              <a:rPr lang="en-US" dirty="0"/>
              <a:t>2 theorems for flux</a:t>
            </a:r>
          </a:p>
          <a:p>
            <a:endParaRPr lang="en-US" dirty="0"/>
          </a:p>
          <a:p>
            <a:r>
              <a:rPr lang="en-US" dirty="0"/>
              <a:t>3D divergence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7AE41A-D55F-4F97-8096-A3653F7D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157" y="87086"/>
            <a:ext cx="1762125" cy="571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A4D5595-B1DE-48F9-BB4F-1AFE4BEB4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042" y="643890"/>
            <a:ext cx="3192916" cy="361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B9AFF-F4A3-4DEE-A187-96B8ED823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8302" y="907732"/>
            <a:ext cx="2315723" cy="715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CB82D3-81E4-4CE5-BE91-186AE85D1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2209" y="2603182"/>
            <a:ext cx="4210053" cy="780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BE65DC-9169-4133-B5D0-8A83B0182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430" y="2230754"/>
            <a:ext cx="4880610" cy="1250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6FEA5C-8577-45D5-A373-7CA5A215D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41232" y="3595687"/>
            <a:ext cx="2872539" cy="656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2E2BF4-CEFD-4AB2-9A89-087F15F617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2365" y="4612004"/>
            <a:ext cx="5039148" cy="760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E48398-C47B-4989-8AF5-19D4924AFE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2087" y="4696777"/>
            <a:ext cx="2677062" cy="515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93D8DF-87F4-4486-9F08-FCD452CB7A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05087" y="5594032"/>
            <a:ext cx="3067423" cy="715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67B626-EF19-455F-B627-27F107319C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67425" y="5675947"/>
            <a:ext cx="4121754" cy="5648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534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7F2B-1197-4D83-91ED-04723A6B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67160"/>
            <a:ext cx="11949334" cy="6685331"/>
          </a:xfrm>
        </p:spPr>
        <p:txBody>
          <a:bodyPr/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8055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7F2B-1197-4D83-91ED-04723A6B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67160"/>
            <a:ext cx="11949334" cy="6685331"/>
          </a:xfrm>
        </p:spPr>
        <p:txBody>
          <a:bodyPr/>
          <a:lstStyle/>
          <a:p>
            <a:r>
              <a:rPr lang="en-US" dirty="0"/>
              <a:t>Vectors, </a:t>
            </a:r>
            <a:r>
              <a:rPr lang="en-US" b="1" dirty="0"/>
              <a:t>dot product</a:t>
            </a:r>
            <a:r>
              <a:rPr lang="en-US" dirty="0"/>
              <a:t>				  applications: 1) detect whether perpendicular (dot </a:t>
            </a:r>
            <a:r>
              <a:rPr lang="en-US" dirty="0" err="1"/>
              <a:t>pr</a:t>
            </a:r>
            <a:r>
              <a:rPr lang="en-US" dirty="0"/>
              <a:t>=0) 2) find angle between vectors</a:t>
            </a:r>
          </a:p>
          <a:p>
            <a:r>
              <a:rPr lang="en-US" b="1" dirty="0"/>
              <a:t>Cross product </a:t>
            </a:r>
            <a:r>
              <a:rPr lang="en-US" dirty="0" err="1"/>
              <a:t>AxB</a:t>
            </a:r>
            <a:r>
              <a:rPr lang="en-US" dirty="0"/>
              <a:t>. Appl 1) finding area in space 2) finding perp vector to A, B</a:t>
            </a:r>
          </a:p>
          <a:p>
            <a:r>
              <a:rPr lang="en-US" dirty="0"/>
              <a:t>Equation of planes </a:t>
            </a:r>
            <a:r>
              <a:rPr lang="en-US" dirty="0" err="1"/>
              <a:t>ax+by+cz</a:t>
            </a:r>
            <a:r>
              <a:rPr lang="en-US" dirty="0"/>
              <a:t>=d; (</a:t>
            </a:r>
            <a:r>
              <a:rPr lang="en-US" dirty="0" err="1"/>
              <a:t>a,b,c</a:t>
            </a:r>
            <a:r>
              <a:rPr lang="en-US" dirty="0"/>
              <a:t>) is normal vector.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Parametric equations of line </a:t>
            </a:r>
            <a:r>
              <a:rPr lang="en-US" dirty="0"/>
              <a:t>x=</a:t>
            </a:r>
            <a:r>
              <a:rPr lang="en-US" dirty="0" err="1"/>
              <a:t>xo+at</a:t>
            </a:r>
            <a:r>
              <a:rPr lang="en-US" dirty="0"/>
              <a:t>; y=y0+bt; z=</a:t>
            </a:r>
            <a:r>
              <a:rPr lang="en-US" dirty="0" err="1"/>
              <a:t>zo+ct</a:t>
            </a:r>
            <a:r>
              <a:rPr lang="en-US" dirty="0"/>
              <a:t>, where (</a:t>
            </a:r>
            <a:r>
              <a:rPr lang="en-US" dirty="0" err="1"/>
              <a:t>xo,yo,zo</a:t>
            </a:r>
            <a:r>
              <a:rPr lang="en-US" dirty="0"/>
              <a:t>) is a point on line and (</a:t>
            </a:r>
            <a:r>
              <a:rPr lang="en-US" dirty="0" err="1"/>
              <a:t>a,b,c</a:t>
            </a:r>
            <a:r>
              <a:rPr lang="en-US" dirty="0"/>
              <a:t>) is vector parallel to L and t is coefficient</a:t>
            </a:r>
          </a:p>
          <a:p>
            <a:r>
              <a:rPr lang="en-US" dirty="0"/>
              <a:t>For finding a </a:t>
            </a:r>
            <a:r>
              <a:rPr lang="en-US" b="1" dirty="0"/>
              <a:t>parametric equation of curve</a:t>
            </a:r>
            <a:r>
              <a:rPr lang="en-US" dirty="0"/>
              <a:t>, we try to decompose the position vector into sum of more simpler vectors</a:t>
            </a:r>
          </a:p>
          <a:p>
            <a:r>
              <a:rPr lang="en-US" dirty="0"/>
              <a:t>For example: parametrization of ellipse formed by intersection of cylinder x^2+y^2=a^2 and plane z=c1*x+c2*</a:t>
            </a:r>
            <a:r>
              <a:rPr lang="en-US" dirty="0" err="1"/>
              <a:t>y+d</a:t>
            </a:r>
            <a:r>
              <a:rPr lang="en-US" dirty="0"/>
              <a:t>. Cylinder from top is just a circle so x=accost, y=</a:t>
            </a:r>
            <a:r>
              <a:rPr lang="en-US" dirty="0" err="1"/>
              <a:t>asint</a:t>
            </a:r>
            <a:r>
              <a:rPr lang="en-US" dirty="0"/>
              <a:t>; z from above equation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9432CF-E8E8-4A3C-8339-37BBB80E6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109" y="91440"/>
            <a:ext cx="3081315" cy="4800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FED01F-458F-420D-859D-D265E94F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69" y="5019674"/>
            <a:ext cx="8560765" cy="7181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01D1A3-3A2F-4BBC-B3D4-3888CB565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3045" y="4784407"/>
            <a:ext cx="1123950" cy="809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ADF7A0-B016-49BB-BB2E-21230C5C2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5132" y="4816792"/>
            <a:ext cx="938375" cy="7381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3EE08F-8B91-47FF-8DC5-A0BC91F8F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" y="6068377"/>
            <a:ext cx="2971800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2E8775-D17C-42FF-9A99-3A3A2E614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4275" y="6067425"/>
            <a:ext cx="2457450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01D23C-3A0D-4A75-8930-11E661F988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1822" y="5958840"/>
            <a:ext cx="4714875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421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A90B-3609-4689-B747-DA7AE761C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2</a:t>
            </a:r>
          </a:p>
        </p:txBody>
      </p:sp>
    </p:spTree>
    <p:extLst>
      <p:ext uri="{BB962C8B-B14F-4D97-AF65-F5344CB8AC3E}">
        <p14:creationId xmlns:p14="http://schemas.microsoft.com/office/powerpoint/2010/main" val="200446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7F2B-1197-4D83-91ED-04723A6B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67160"/>
            <a:ext cx="11949334" cy="6685331"/>
          </a:xfrm>
        </p:spPr>
        <p:txBody>
          <a:bodyPr/>
          <a:lstStyle/>
          <a:p>
            <a:r>
              <a:rPr lang="en-US" dirty="0"/>
              <a:t>We have seen 2 ways to express multivariable functions: 3D graph and contour plot</a:t>
            </a:r>
          </a:p>
          <a:p>
            <a:r>
              <a:rPr lang="en-US" dirty="0"/>
              <a:t>We learnt about partial derivatives                            and linear approximation to f and tangent plane to graph of f</a:t>
            </a:r>
          </a:p>
          <a:p>
            <a:r>
              <a:rPr lang="en-US" dirty="0"/>
              <a:t>Differentials and chain rule. If f is function of 2 variables</a:t>
            </a:r>
          </a:p>
          <a:p>
            <a:r>
              <a:rPr lang="en-US" dirty="0"/>
              <a:t>Gradient vector                      </a:t>
            </a:r>
          </a:p>
          <a:p>
            <a:r>
              <a:rPr lang="en-US" dirty="0"/>
              <a:t>Directional derivative for unit u </a:t>
            </a:r>
          </a:p>
          <a:p>
            <a:endParaRPr lang="en-US" dirty="0"/>
          </a:p>
          <a:p>
            <a:r>
              <a:rPr lang="en-US" dirty="0"/>
              <a:t> Max/min problems. We find critical points by                 and then use 2</a:t>
            </a:r>
            <a:r>
              <a:rPr lang="en-US" baseline="30000" dirty="0"/>
              <a:t>nd</a:t>
            </a:r>
            <a:r>
              <a:rPr lang="en-US" dirty="0"/>
              <a:t> derivative test to check whether the point is local min/max/saddle</a:t>
            </a:r>
          </a:p>
          <a:p>
            <a:r>
              <a:rPr lang="en-US" dirty="0"/>
              <a:t>For max/min problems we also need to check values of function at the boundaries and infinity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323A4C-21A1-4AAC-9F00-0EA328AED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072" y="739140"/>
            <a:ext cx="1931262" cy="632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B27F49-4840-4868-B368-55B4043AB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685" y="1402080"/>
            <a:ext cx="2817496" cy="4953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87AD99-014D-4954-B833-6E778796C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3537" y="2060257"/>
            <a:ext cx="2682156" cy="500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8165F6-037C-40F4-B895-FB47D3984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4505" y="2709862"/>
            <a:ext cx="2405324" cy="6962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1E2CE-238D-4B91-B89E-0E8FCC4CC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8457" y="2366010"/>
            <a:ext cx="1515428" cy="4229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D23B2D-A63A-4B61-9D6D-DB2428E653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6844" y="2553652"/>
            <a:ext cx="1611599" cy="6696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166C8E-F896-428A-AC1B-2A480FF5BB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1857" y="3957637"/>
            <a:ext cx="1059095" cy="4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5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7F2B-1197-4D83-91ED-04723A6B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67160"/>
            <a:ext cx="11949334" cy="6685331"/>
          </a:xfrm>
        </p:spPr>
        <p:txBody>
          <a:bodyPr/>
          <a:lstStyle/>
          <a:p>
            <a:r>
              <a:rPr lang="en-US" dirty="0"/>
              <a:t>For constrained optimization problems when function involves non-independent variables, we can use method of Lagrange multipliers</a:t>
            </a:r>
          </a:p>
          <a:p>
            <a:r>
              <a:rPr lang="en-US" dirty="0"/>
              <a:t>                                             we solve this coupled equations to find max/mins</a:t>
            </a:r>
          </a:p>
          <a:p>
            <a:r>
              <a:rPr lang="en-US" dirty="0"/>
              <a:t>However, we cannot use 2</a:t>
            </a:r>
            <a:r>
              <a:rPr lang="en-US" baseline="30000" dirty="0"/>
              <a:t>nd</a:t>
            </a:r>
            <a:r>
              <a:rPr lang="en-US" dirty="0"/>
              <a:t> derivative test here, we can either use common sense or compare values of different points</a:t>
            </a:r>
          </a:p>
          <a:p>
            <a:r>
              <a:rPr lang="en-US" dirty="0"/>
              <a:t>We also had worked on constrained partial derivatives</a:t>
            </a:r>
          </a:p>
          <a:p>
            <a:r>
              <a:rPr lang="en-US" dirty="0"/>
              <a:t>In formal partial derivative            x varies, y and z held constant</a:t>
            </a:r>
          </a:p>
          <a:p>
            <a:r>
              <a:rPr lang="en-US" dirty="0"/>
              <a:t>A               here y is held constant, x varies, but z depends on both x and y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96305B-89A3-4D4B-B58D-2340730ED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5" y="916304"/>
            <a:ext cx="1602106" cy="534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0B0FCC-85B2-4BF0-BB71-C0BEAE3CC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199" y="932497"/>
            <a:ext cx="1086003" cy="4848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8BB8FA-6695-48A4-A1CF-541ECF347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9152" y="2203132"/>
            <a:ext cx="2356170" cy="5172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61D81-0CD9-45D0-912A-38ABA783E5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362" y="2714625"/>
            <a:ext cx="604838" cy="8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040357-47FB-4155-81EE-AAC3B8BD8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927" y="3343274"/>
            <a:ext cx="758796" cy="72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2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A90B-3609-4689-B747-DA7AE761C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</a:t>
            </a:r>
          </a:p>
        </p:txBody>
      </p:sp>
    </p:spTree>
    <p:extLst>
      <p:ext uri="{BB962C8B-B14F-4D97-AF65-F5344CB8AC3E}">
        <p14:creationId xmlns:p14="http://schemas.microsoft.com/office/powerpoint/2010/main" val="379706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7F2B-1197-4D83-91ED-04723A6B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67160"/>
            <a:ext cx="11949334" cy="6685331"/>
          </a:xfrm>
        </p:spPr>
        <p:txBody>
          <a:bodyPr/>
          <a:lstStyle/>
          <a:p>
            <a:r>
              <a:rPr lang="en-US" dirty="0"/>
              <a:t>Double integrals either </a:t>
            </a:r>
            <a:r>
              <a:rPr lang="en-US" dirty="0" err="1"/>
              <a:t>dxdy</a:t>
            </a:r>
            <a:r>
              <a:rPr lang="en-US" dirty="0"/>
              <a:t> or </a:t>
            </a:r>
            <a:r>
              <a:rPr lang="en-US" dirty="0" err="1"/>
              <a:t>dydx</a:t>
            </a:r>
            <a:r>
              <a:rPr lang="en-US" dirty="0"/>
              <a:t>. If </a:t>
            </a:r>
            <a:r>
              <a:rPr lang="en-US" dirty="0" err="1"/>
              <a:t>dydx</a:t>
            </a:r>
            <a:r>
              <a:rPr lang="en-US" dirty="0"/>
              <a:t> we take vertical strip (const x) value and see how y value is changing as function of x</a:t>
            </a:r>
          </a:p>
          <a:p>
            <a:r>
              <a:rPr lang="en-US" dirty="0"/>
              <a:t>In polar coordinates </a:t>
            </a:r>
            <a:r>
              <a:rPr lang="en-US" dirty="0" err="1"/>
              <a:t>dA</a:t>
            </a:r>
            <a:r>
              <a:rPr lang="en-US" dirty="0"/>
              <a:t>=</a:t>
            </a:r>
            <a:r>
              <a:rPr lang="en-US" dirty="0" err="1"/>
              <a:t>rdrdo</a:t>
            </a:r>
            <a:r>
              <a:rPr lang="en-US" dirty="0"/>
              <a:t>; x=</a:t>
            </a:r>
            <a:r>
              <a:rPr lang="en-US" dirty="0" err="1"/>
              <a:t>rcoso</a:t>
            </a:r>
            <a:r>
              <a:rPr lang="en-US" dirty="0"/>
              <a:t> ; y=</a:t>
            </a:r>
            <a:r>
              <a:rPr lang="en-US" dirty="0" err="1"/>
              <a:t>rsino</a:t>
            </a:r>
            <a:endParaRPr lang="en-US" dirty="0"/>
          </a:p>
          <a:p>
            <a:r>
              <a:rPr lang="en-US" dirty="0"/>
              <a:t>Also, we can change coordinates from </a:t>
            </a:r>
            <a:r>
              <a:rPr lang="en-US" dirty="0" err="1"/>
              <a:t>xy</a:t>
            </a:r>
            <a:r>
              <a:rPr lang="en-US" dirty="0"/>
              <a:t> to some other </a:t>
            </a:r>
            <a:r>
              <a:rPr lang="en-US" dirty="0" err="1"/>
              <a:t>coordin</a:t>
            </a:r>
            <a:r>
              <a:rPr lang="en-US" dirty="0"/>
              <a:t> system say </a:t>
            </a:r>
            <a:r>
              <a:rPr lang="en-US" dirty="0" err="1"/>
              <a:t>uv</a:t>
            </a:r>
            <a:endParaRPr lang="en-US" dirty="0"/>
          </a:p>
          <a:p>
            <a:r>
              <a:rPr lang="en-US" dirty="0"/>
              <a:t>For that we should use Jacobian</a:t>
            </a:r>
          </a:p>
          <a:p>
            <a:r>
              <a:rPr lang="en-US" dirty="0"/>
              <a:t>So for converting from </a:t>
            </a:r>
            <a:r>
              <a:rPr lang="en-US" dirty="0" err="1"/>
              <a:t>xy</a:t>
            </a:r>
            <a:r>
              <a:rPr lang="en-US" dirty="0"/>
              <a:t> </a:t>
            </a:r>
            <a:r>
              <a:rPr lang="en-US" dirty="0" err="1"/>
              <a:t>coor</a:t>
            </a:r>
            <a:r>
              <a:rPr lang="en-US" dirty="0"/>
              <a:t> system to </a:t>
            </a:r>
            <a:r>
              <a:rPr lang="en-US" dirty="0" err="1"/>
              <a:t>uv</a:t>
            </a:r>
            <a:r>
              <a:rPr lang="en-US" dirty="0"/>
              <a:t> </a:t>
            </a:r>
            <a:r>
              <a:rPr lang="en-US" dirty="0" err="1"/>
              <a:t>coor</a:t>
            </a:r>
            <a:r>
              <a:rPr lang="en-US" dirty="0"/>
              <a:t> system, we need to 1)change integrand from </a:t>
            </a:r>
            <a:r>
              <a:rPr lang="en-US" dirty="0" err="1"/>
              <a:t>xy</a:t>
            </a:r>
            <a:r>
              <a:rPr lang="en-US" dirty="0"/>
              <a:t> to </a:t>
            </a:r>
            <a:r>
              <a:rPr lang="en-US" dirty="0" err="1"/>
              <a:t>uv</a:t>
            </a:r>
            <a:r>
              <a:rPr lang="en-US" dirty="0"/>
              <a:t> 2)find </a:t>
            </a:r>
            <a:r>
              <a:rPr lang="en-US" dirty="0" err="1"/>
              <a:t>jacobian</a:t>
            </a:r>
            <a:r>
              <a:rPr lang="en-US" dirty="0"/>
              <a:t> so that to find what </a:t>
            </a:r>
            <a:r>
              <a:rPr lang="en-US" dirty="0" err="1"/>
              <a:t>dudv</a:t>
            </a:r>
            <a:r>
              <a:rPr lang="en-US" dirty="0"/>
              <a:t> equals to in terms of </a:t>
            </a:r>
            <a:r>
              <a:rPr lang="en-US" dirty="0" err="1"/>
              <a:t>dxdy</a:t>
            </a:r>
            <a:r>
              <a:rPr lang="en-US" dirty="0"/>
              <a:t> 3) write out bounds for u and v. (for that is better to draw region)</a:t>
            </a:r>
          </a:p>
          <a:p>
            <a:r>
              <a:rPr lang="en-US" dirty="0"/>
              <a:t>Triple integrals: rectangular, cylindrical and spherical coordinates</a:t>
            </a:r>
          </a:p>
          <a:p>
            <a:pPr marL="0" indent="0">
              <a:buNone/>
            </a:pPr>
            <a:r>
              <a:rPr lang="en-US" dirty="0" err="1"/>
              <a:t>dV</a:t>
            </a:r>
            <a:r>
              <a:rPr lang="en-US" dirty="0"/>
              <a:t>=</a:t>
            </a:r>
            <a:r>
              <a:rPr lang="en-US" dirty="0" err="1"/>
              <a:t>dxdydz</a:t>
            </a:r>
            <a:r>
              <a:rPr lang="en-US" dirty="0"/>
              <a:t>; </a:t>
            </a:r>
          </a:p>
          <a:p>
            <a:r>
              <a:rPr lang="en-US" dirty="0"/>
              <a:t>Applications of multiple integration: 1) finding areas 2) volumes 3) mass 4) avg values of functions and 4) weighted averages</a:t>
            </a:r>
          </a:p>
          <a:p>
            <a:r>
              <a:rPr lang="en-US" dirty="0"/>
              <a:t>Center of mass		   moment of inertia </a:t>
            </a:r>
            <a:r>
              <a:rPr lang="en-US" dirty="0" err="1"/>
              <a:t>dI</a:t>
            </a:r>
            <a:r>
              <a:rPr lang="en-US" dirty="0"/>
              <a:t>=R^2dm</a:t>
            </a:r>
          </a:p>
          <a:p>
            <a:r>
              <a:rPr lang="en-US" dirty="0">
                <a:solidFill>
                  <a:srgbClr val="FF0000"/>
                </a:solidFill>
              </a:rPr>
              <a:t>Gravitational attraction </a:t>
            </a:r>
          </a:p>
        </p:txBody>
      </p:sp>
      <p:pic>
        <p:nvPicPr>
          <p:cNvPr id="2" name="Picture 1" descr="A picture containing table&#10;&#10;Description automatically generated">
            <a:extLst>
              <a:ext uri="{FF2B5EF4-FFF2-40B4-BE49-F238E27FC236}">
                <a16:creationId xmlns:a16="http://schemas.microsoft.com/office/drawing/2014/main" id="{7F04F453-92DC-4EB6-9C8B-400C66DE5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208" y="1905000"/>
            <a:ext cx="2688771" cy="609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5BF41B-82A1-464C-8A10-E4E45F86C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042" y="1955482"/>
            <a:ext cx="2200275" cy="5238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69C9A7-541D-4E61-8F5A-4D682B8C5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919" y="4351972"/>
            <a:ext cx="1783083" cy="3343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69B11F-39B1-4151-B93C-719239822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3369" y="4333874"/>
            <a:ext cx="2873627" cy="3524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800710-4940-450D-87E6-94697EE41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3820" y="4277677"/>
            <a:ext cx="2596818" cy="5000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DC75F8-BDA6-494F-9045-26529147C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6660" y="5186362"/>
            <a:ext cx="4224337" cy="5650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ACD470-C7E1-4E53-9A5C-9FEED62505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8440" y="5749290"/>
            <a:ext cx="1200150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98A893-17A7-4BCE-97F0-1DF1CDB4FB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4713" y="5839777"/>
            <a:ext cx="2626787" cy="5153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8A5736-5067-47A2-BE20-3E321C62C5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4332" y="6166484"/>
            <a:ext cx="2239328" cy="5521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857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A90B-3609-4689-B747-DA7AE761C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4</a:t>
            </a:r>
          </a:p>
        </p:txBody>
      </p:sp>
    </p:spTree>
    <p:extLst>
      <p:ext uri="{BB962C8B-B14F-4D97-AF65-F5344CB8AC3E}">
        <p14:creationId xmlns:p14="http://schemas.microsoft.com/office/powerpoint/2010/main" val="3257294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D7F2B-1197-4D83-91ED-04723A6BF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11" y="67160"/>
            <a:ext cx="11949334" cy="6685331"/>
          </a:xfrm>
        </p:spPr>
        <p:txBody>
          <a:bodyPr/>
          <a:lstStyle/>
          <a:p>
            <a:r>
              <a:rPr lang="en-US" dirty="0"/>
              <a:t>Work and line integrals: ( in plane and space)</a:t>
            </a:r>
          </a:p>
          <a:p>
            <a:r>
              <a:rPr lang="en-US" dirty="0"/>
              <a:t>For evaluating line integrals we need to express </a:t>
            </a:r>
            <a:r>
              <a:rPr lang="en-US" dirty="0" err="1"/>
              <a:t>x,y,z</a:t>
            </a:r>
            <a:r>
              <a:rPr lang="en-US" dirty="0"/>
              <a:t> in terms of a single param.</a:t>
            </a:r>
          </a:p>
          <a:p>
            <a:r>
              <a:rPr lang="en-US" dirty="0"/>
              <a:t>We could have a case when F is a gradient field and this line integral will be path-independent,  so that we can evaluate line integral much easier by evaluating it at just 2 end points</a:t>
            </a:r>
          </a:p>
          <a:p>
            <a:r>
              <a:rPr lang="en-US" dirty="0"/>
              <a:t>For checking whether F is gradient field we need to check whether </a:t>
            </a:r>
            <a:r>
              <a:rPr lang="en-US" dirty="0" err="1"/>
              <a:t>curlF</a:t>
            </a:r>
            <a:r>
              <a:rPr lang="en-US" dirty="0"/>
              <a:t>=0, that is </a:t>
            </a:r>
            <a:r>
              <a:rPr lang="en-US" dirty="0" err="1"/>
              <a:t>Nx</a:t>
            </a:r>
            <a:r>
              <a:rPr lang="en-US" dirty="0"/>
              <a:t>=My for 2D case, and 3 checks for 3D and also F should be defined in simple connection region, then</a:t>
            </a:r>
          </a:p>
          <a:p>
            <a:r>
              <a:rPr lang="en-US" dirty="0"/>
              <a:t>We have 2 methods for finding the potential (function) 1) line integrals 2)differentials </a:t>
            </a:r>
          </a:p>
          <a:p>
            <a:r>
              <a:rPr lang="en-US" dirty="0"/>
              <a:t>We had then flux in place and space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364850-2B8E-4030-87FA-2A4366589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585" y="91440"/>
            <a:ext cx="2419350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DED7A4-A56C-4F28-BBEA-6B7F89483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62" y="3189922"/>
            <a:ext cx="2355966" cy="399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C4FA9-EEAF-4129-BAF9-DF9631BC4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4942" y="3199447"/>
            <a:ext cx="2428875" cy="504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08B8D-1BDC-4EC3-A6CD-318204FAF5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707" y="4054792"/>
            <a:ext cx="2943225" cy="4857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E12057-12B8-41AA-AAFF-7588C2F76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24475" y="3267075"/>
            <a:ext cx="1543050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803B81-1DB5-4D70-A750-F90EF59562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8334" y="4082414"/>
            <a:ext cx="1788123" cy="3752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996A97-B2A5-4F0F-BABC-6B59AF489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9752" y="4114580"/>
            <a:ext cx="4421299" cy="3480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226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781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Unit 1</vt:lpstr>
      <vt:lpstr>PowerPoint Presentation</vt:lpstr>
      <vt:lpstr>Unit 2</vt:lpstr>
      <vt:lpstr>PowerPoint Presentation</vt:lpstr>
      <vt:lpstr>PowerPoint Presentation</vt:lpstr>
      <vt:lpstr>Unit 3</vt:lpstr>
      <vt:lpstr>PowerPoint Presentation</vt:lpstr>
      <vt:lpstr>Unit 4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</dc:title>
  <dc:creator>Valiyev, Mahammad</dc:creator>
  <cp:lastModifiedBy>Valiyev, Mahammad</cp:lastModifiedBy>
  <cp:revision>70</cp:revision>
  <dcterms:created xsi:type="dcterms:W3CDTF">2020-05-07T15:49:48Z</dcterms:created>
  <dcterms:modified xsi:type="dcterms:W3CDTF">2020-06-30T05:12:51Z</dcterms:modified>
</cp:coreProperties>
</file>