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9" r:id="rId7"/>
    <p:sldId id="267" r:id="rId8"/>
    <p:sldId id="271" r:id="rId9"/>
    <p:sldId id="262" r:id="rId10"/>
    <p:sldId id="270" r:id="rId11"/>
    <p:sldId id="27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492B-AFCC-42F7-B349-02B60B217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C18F3-910B-4E8B-907A-58163A5D6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7901D-DA2F-416D-A357-0562A118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02FB-2777-421A-9E69-7ACCB203EB8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999FD-479C-4416-A39C-EFC8B9C2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08CC1-47FC-4020-9680-892362CF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3E5C-8EC9-4F58-A239-CAF70EE8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0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AA07-588D-4DF1-B67E-24D3E22D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C3A39-34AF-48C7-95F8-117DA8D07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AC926-66D1-4017-B100-06583C6C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02FB-2777-421A-9E69-7ACCB203EB8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4EEFF-5092-4282-BFA2-DDB5F6C8F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4A4A2-30AF-4F73-BF52-B6E60523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3E5C-8EC9-4F58-A239-CAF70EE8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7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116E8-A4BF-4AF8-A88F-5C5ED49F5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59652-B9DE-4F91-9F21-70088DB73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21BC5-4EF4-4A84-B3EA-9EE6C15B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02FB-2777-421A-9E69-7ACCB203EB8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F5FCF-AAE9-49E4-B61F-B2ECACDF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8C548-8EB9-4DD5-980F-DBC21B08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3E5C-8EC9-4F58-A239-CAF70EE8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5E1BD-3606-4272-A73D-12CC22F5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BFE9-D3BD-4939-BD89-186DBBFD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10470-E1FD-4401-BB18-7C62E438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02FB-2777-421A-9E69-7ACCB203EB8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56A83-AD33-4841-AD81-F229A043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5BDDD-91CC-4704-83F9-931A0EEB0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3E5C-8EC9-4F58-A239-CAF70EE8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A9E5-5F22-43D2-9127-E387FE86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7A74E-13EC-4337-B2DA-76F7A6195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ACFD9-16B0-446D-A6F4-5B0591D7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02FB-2777-421A-9E69-7ACCB203EB8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62627-DDDA-4DFD-B686-57B92A8F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AA15D-D9C8-45BC-967B-637FEF32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3E5C-8EC9-4F58-A239-CAF70EE8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9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F3FF-77CD-46E4-B25D-7BDB3FB7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67D96-6FC7-4D6B-A018-AF4838B27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AF051-95A5-438E-B08E-7ED8A5734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786C4-A185-4AAD-951D-90845175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02FB-2777-421A-9E69-7ACCB203EB8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82CD2-3D21-4DD7-B15F-03A92F5D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FC0EB-D4CF-4F72-9C76-2FE150FD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3E5C-8EC9-4F58-A239-CAF70EE8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2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615A-6894-47F2-AAEA-E3578965C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998C-E9A7-480F-81E1-37680BF72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A42B4-9544-4BFD-9B88-9CEDBADA1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4F1FA-E512-43EB-A76F-189D65F38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7966A-D3AA-4FE2-9DC5-8763731EC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27EC43-F2F9-48E3-B205-86BB7812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02FB-2777-421A-9E69-7ACCB203EB8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A55FF-056C-40B3-919C-7C82936A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5AC6A-068F-4422-9FB2-5CEC679D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3E5C-8EC9-4F58-A239-CAF70EE8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38A2-35E8-46FA-A0E1-FD98C0B4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97B34-1225-4B7E-B977-980CBE6F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02FB-2777-421A-9E69-7ACCB203EB8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FFDE5-F20F-4EC5-85FE-BF4A7BF8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88AF9-6F75-43CC-BD92-54FAD95D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3E5C-8EC9-4F58-A239-CAF70EE8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4B51E-09A3-471C-9AFD-61B3DE43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02FB-2777-421A-9E69-7ACCB203EB8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BA802-2C83-46A9-BF0B-D665292F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F4856-AEF9-4A3E-8CFA-AD2CC256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3E5C-8EC9-4F58-A239-CAF70EE8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8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06D4-BA6A-4F1E-A995-43C041CB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839BA-1271-49EB-BF1E-0230F9BDB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23FE7-C938-418B-9CA4-5533AA43C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A1B40-24A0-4F59-85EC-BFE9A278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02FB-2777-421A-9E69-7ACCB203EB8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631F1-22DA-4316-A005-12602692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81392-AB6C-441F-8E26-712AA042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3E5C-8EC9-4F58-A239-CAF70EE8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8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93A7E-FC37-470A-A381-33413D39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738AC-ED61-43B7-B1FC-B808D401C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9DC20-B456-4FF4-8277-C9F27CEE8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71003-D8D5-4F25-882A-B9C292DD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602FB-2777-421A-9E69-7ACCB203EB8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D29D1-99D4-4215-A922-60CB756E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C7529-B4A5-4C6D-AA68-263652A3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C3E5C-8EC9-4F58-A239-CAF70EE8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6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0B3D6-F99C-4C0F-BDE9-EB2055BD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431DE-A66E-405B-985F-5D516DDC0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B44C2-9768-4306-A0A6-908142CD1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602FB-2777-421A-9E69-7ACCB203EB89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E969-FF4B-4BB6-A75C-A520CB94A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42292-A3FE-45A0-B347-BF7ADF79D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C3E5C-8EC9-4F58-A239-CAF70EE87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3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C030-CBB1-459D-9DA1-CF2F6CC82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Multivariable Calculus</a:t>
            </a:r>
          </a:p>
        </p:txBody>
      </p:sp>
    </p:spTree>
    <p:extLst>
      <p:ext uri="{BB962C8B-B14F-4D97-AF65-F5344CB8AC3E}">
        <p14:creationId xmlns:p14="http://schemas.microsoft.com/office/powerpoint/2010/main" val="802592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163B-874A-4966-B484-4EB29DC22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72" y="41567"/>
            <a:ext cx="11738322" cy="830628"/>
          </a:xfrm>
        </p:spPr>
        <p:txBody>
          <a:bodyPr/>
          <a:lstStyle/>
          <a:p>
            <a:r>
              <a:rPr lang="en-US" b="1" dirty="0"/>
              <a:t>Cross product A x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2CC55-8F70-4F2D-BD52-9FF9BE078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86" y="840885"/>
            <a:ext cx="11513234" cy="5770929"/>
          </a:xfrm>
        </p:spPr>
        <p:txBody>
          <a:bodyPr/>
          <a:lstStyle/>
          <a:p>
            <a:r>
              <a:rPr lang="en-US" dirty="0"/>
              <a:t>cross product of 2 vectors in 3D space, it gives us a vector</a:t>
            </a:r>
          </a:p>
          <a:p>
            <a:r>
              <a:rPr lang="en-US" dirty="0"/>
              <a:t>Formula</a:t>
            </a:r>
          </a:p>
          <a:p>
            <a:r>
              <a:rPr lang="en-US" dirty="0"/>
              <a:t>Geometrically</a:t>
            </a:r>
          </a:p>
          <a:p>
            <a:endParaRPr lang="en-US" dirty="0"/>
          </a:p>
          <a:p>
            <a:r>
              <a:rPr lang="en-US" dirty="0"/>
              <a:t>Cross product of 2 vectors give a vector, which is perpendicular to the plane of parallelogram formed by those 2 vectors and whose length is equal to the determinant of those 2 vectors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D87F4E-E851-438B-8CD7-3B19030A0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4336" y="1287340"/>
            <a:ext cx="4114800" cy="1047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508870-1C89-4916-BB1D-F4A629EF2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515" y="1288513"/>
            <a:ext cx="1259177" cy="1370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25687D-D161-4900-BD84-499EBCBC1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87" y="4462316"/>
            <a:ext cx="11126949" cy="148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69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8E12-AF07-4BAA-A3C2-966EE5CBC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18" y="125975"/>
            <a:ext cx="11175609" cy="675884"/>
          </a:xfrm>
        </p:spPr>
        <p:txBody>
          <a:bodyPr>
            <a:normAutofit/>
          </a:bodyPr>
          <a:lstStyle/>
          <a:p>
            <a:r>
              <a:rPr lang="en-US" sz="3600" b="1" dirty="0"/>
              <a:t>How to compute the volume without determinants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310814-7432-42E9-BC55-BD3A031ED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8653" y="1070451"/>
            <a:ext cx="2142954" cy="1522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426787-B4BB-4457-B605-4EC757ED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36" y="865603"/>
            <a:ext cx="3403950" cy="456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F4DC89-F9D4-4A0B-9CE2-B611A52FC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771" y="2942345"/>
            <a:ext cx="2810732" cy="1292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21A5DC-80C1-4F3B-88B0-02A637D6D5B1}"/>
              </a:ext>
            </a:extLst>
          </p:cNvPr>
          <p:cNvSpPr txBox="1"/>
          <p:nvPr/>
        </p:nvSpPr>
        <p:spPr>
          <a:xfrm>
            <a:off x="422030" y="1533378"/>
            <a:ext cx="91721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Area equals to the length of A*B, whereas the height equals to C*n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Vector C dot n, where n is a unit vector that is perpendicular to plane of A and 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find n by finding cross product A and B and dividing by length</a:t>
            </a:r>
          </a:p>
          <a:p>
            <a:r>
              <a:rPr lang="en-US" sz="2400" dirty="0"/>
              <a:t>Of cross product to make it unit vector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After simplifying the formula we get triple product, which says</a:t>
            </a:r>
          </a:p>
          <a:p>
            <a:r>
              <a:rPr lang="en-US" sz="2400" dirty="0"/>
              <a:t>That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68066-2B58-4C71-A275-163AAC062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9683" y="4073472"/>
            <a:ext cx="4900689" cy="5547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AF774B-1A99-4F5D-A9F3-DB55FA5873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010" y="4633033"/>
            <a:ext cx="7171574" cy="200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979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DA4FA-1B20-4C60-BD4E-8310D7395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253218"/>
            <a:ext cx="11662117" cy="642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Equations of plane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143502-5598-4209-AAF1-79EEA53BE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757" y="0"/>
            <a:ext cx="3029243" cy="11714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4D9FDE-DE8D-4D2D-B97F-D3316E325EDB}"/>
              </a:ext>
            </a:extLst>
          </p:cNvPr>
          <p:cNvSpPr txBox="1"/>
          <p:nvPr/>
        </p:nvSpPr>
        <p:spPr>
          <a:xfrm>
            <a:off x="407962" y="1026942"/>
            <a:ext cx="1147923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have 3 vectors and we want to know whether these 3 vectors lie in the same plane.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determine that, we can check whether determinant of vectors (P1P3, P1P2, P1P) is 0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det=0 then they are lying in the same plane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800" b="1" dirty="0"/>
              <a:t>Another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To check whether P is in the plane, we can check whether vector P1P is</a:t>
            </a:r>
          </a:p>
          <a:p>
            <a:r>
              <a:rPr lang="en-US" sz="2000" dirty="0"/>
              <a:t>Perpendicular to vector that is perpendicular to the plane defined by P3P1 and</a:t>
            </a:r>
          </a:p>
          <a:p>
            <a:r>
              <a:rPr lang="en-US" sz="2000" dirty="0"/>
              <a:t>P2P1 – we can take dot product of vector P1P*N=0 if yes then good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How do we find vector N that is perpendicular to plane? We take cross</a:t>
            </a:r>
          </a:p>
          <a:p>
            <a:r>
              <a:rPr lang="en-US" sz="2000" dirty="0"/>
              <a:t>Product of vectors P1P3 and P2P1, so N=P1P3XP2P1</a:t>
            </a:r>
          </a:p>
          <a:p>
            <a:endParaRPr lang="en-US" dirty="0"/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9777FC-B8AF-4917-9795-6BE8E845C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292" y="1871223"/>
            <a:ext cx="3491719" cy="2742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412AE1-BDDF-4FD3-85B8-6183CA011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97" y="4229027"/>
            <a:ext cx="6287014" cy="23523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9886E8-8FAC-4A12-B80B-48808C6F7A9E}"/>
              </a:ext>
            </a:extLst>
          </p:cNvPr>
          <p:cNvSpPr txBox="1"/>
          <p:nvPr/>
        </p:nvSpPr>
        <p:spPr>
          <a:xfrm>
            <a:off x="7202658" y="6189785"/>
            <a:ext cx="465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 of 3 vectors =0, so det is triple product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2D3589-AFDA-4230-8366-1718A64D2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3875" y="4752610"/>
            <a:ext cx="4013835" cy="136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6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ABB4-9881-4629-AAC9-4484EAA2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853" y="2686293"/>
            <a:ext cx="3114822" cy="1325563"/>
          </a:xfrm>
        </p:spPr>
        <p:txBody>
          <a:bodyPr/>
          <a:lstStyle/>
          <a:p>
            <a:r>
              <a:rPr lang="en-GB" b="1" dirty="0"/>
              <a:t>Lecture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27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AD3D-12AB-4A72-944A-729CC391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63" y="111907"/>
            <a:ext cx="11091202" cy="66181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Lecture 1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01162-4014-4085-856F-A444BD7F0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84" y="714275"/>
            <a:ext cx="11189676" cy="5503643"/>
          </a:xfrm>
        </p:spPr>
        <p:txBody>
          <a:bodyPr/>
          <a:lstStyle/>
          <a:p>
            <a:r>
              <a:rPr lang="en-GB" dirty="0"/>
              <a:t>we can view vectors in two different ways: </a:t>
            </a:r>
            <a:r>
              <a:rPr lang="en-GB" b="1" dirty="0"/>
              <a:t>geometrically and algebraically</a:t>
            </a:r>
          </a:p>
          <a:p>
            <a:r>
              <a:rPr lang="en-GB" dirty="0"/>
              <a:t>A vector is defined as having a magnitude and a direction</a:t>
            </a:r>
          </a:p>
          <a:p>
            <a:r>
              <a:rPr lang="en-GB" dirty="0"/>
              <a:t>We represent it by an arrow in the plane or in space</a:t>
            </a:r>
          </a:p>
          <a:p>
            <a:r>
              <a:rPr lang="en-GB" dirty="0"/>
              <a:t>We will refer to the start of the arrow as the tail and the end as the tip or head</a:t>
            </a:r>
          </a:p>
          <a:p>
            <a:r>
              <a:rPr lang="en-US" dirty="0"/>
              <a:t>Magnitude- |A|.-length or norm</a:t>
            </a:r>
          </a:p>
          <a:p>
            <a:r>
              <a:rPr lang="en-GB" dirty="0"/>
              <a:t>It is often useful to think of vectors as displacements.</a:t>
            </a:r>
          </a:p>
          <a:p>
            <a:r>
              <a:rPr lang="en-GB" dirty="0"/>
              <a:t>In this way, A + B can be thought of as the displacement A followed by the displacement B.</a:t>
            </a:r>
          </a:p>
          <a:p>
            <a:r>
              <a:rPr lang="en-GB" dirty="0"/>
              <a:t>The special vectors </a:t>
            </a:r>
            <a:r>
              <a:rPr lang="en-GB" dirty="0" err="1"/>
              <a:t>i</a:t>
            </a:r>
            <a:r>
              <a:rPr lang="en-GB" dirty="0"/>
              <a:t>, j and k are unit vectors, </a:t>
            </a:r>
            <a:r>
              <a:rPr lang="en-US" dirty="0"/>
              <a:t>, e.g., u.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42A0D-8D90-4A88-A548-E591B28C0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941" y="4599474"/>
            <a:ext cx="2297650" cy="184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6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10BB8-4635-41ED-BA24-AF46EBB85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83" y="182880"/>
            <a:ext cx="11690252" cy="6485206"/>
          </a:xfrm>
        </p:spPr>
        <p:txBody>
          <a:bodyPr/>
          <a:lstStyle/>
          <a:p>
            <a:r>
              <a:rPr lang="en-US" dirty="0"/>
              <a:t>Vectors can be decomposed into unit vectors A=a*</a:t>
            </a:r>
            <a:r>
              <a:rPr lang="en-US" dirty="0" err="1"/>
              <a:t>i</a:t>
            </a:r>
            <a:r>
              <a:rPr lang="en-US" dirty="0"/>
              <a:t>^+b*j^+c*k^= (a1,a2,a3)</a:t>
            </a:r>
          </a:p>
          <a:p>
            <a:r>
              <a:rPr lang="en-US" dirty="0"/>
              <a:t>Dot product (2 definitions-algebraic and geometric)</a:t>
            </a:r>
          </a:p>
          <a:p>
            <a:r>
              <a:rPr lang="en-US" dirty="0"/>
              <a:t>Algebraic-                                            Geometric-</a:t>
            </a:r>
          </a:p>
          <a:p>
            <a:r>
              <a:rPr lang="en-US" dirty="0"/>
              <a:t>This formulas can be related to each other by the law of cosines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Orthogonality implies that A*B=0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AB4A51-FDCC-42EE-A083-32377D495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35" y="2375169"/>
            <a:ext cx="5777060" cy="1964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8F5281-0264-4E43-8CD9-D28F89D42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141" y="2343808"/>
            <a:ext cx="3873087" cy="19060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650029-B226-4E76-9383-52B741503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913" y="4162644"/>
            <a:ext cx="3038714" cy="648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50301B-BB90-4C15-BD25-B2AD01016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0168" y="1166445"/>
            <a:ext cx="3266417" cy="479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EFBBA6-0D35-4C42-98E2-E57C598FA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7504" y="1115157"/>
            <a:ext cx="2630219" cy="6036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DCB6F6-992D-4EFB-AF96-45EE6A0B1A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9000" y="910151"/>
            <a:ext cx="953966" cy="76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1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760D-8920-4358-BD7C-A584B254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34" y="168179"/>
            <a:ext cx="10515600" cy="746222"/>
          </a:xfrm>
        </p:spPr>
        <p:txBody>
          <a:bodyPr/>
          <a:lstStyle/>
          <a:p>
            <a:r>
              <a:rPr lang="en-US" dirty="0"/>
              <a:t>Applications of dot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6F08D-7A04-4A72-B8CC-00C753835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91" y="995631"/>
            <a:ext cx="11400693" cy="5559914"/>
          </a:xfrm>
        </p:spPr>
        <p:txBody>
          <a:bodyPr/>
          <a:lstStyle/>
          <a:p>
            <a:r>
              <a:rPr lang="en-US" dirty="0"/>
              <a:t>1) </a:t>
            </a:r>
            <a:r>
              <a:rPr lang="en-US" b="1" dirty="0"/>
              <a:t>Computing lengths and angles </a:t>
            </a:r>
            <a:r>
              <a:rPr lang="en-US" dirty="0"/>
              <a:t>cos(theta)=(a*b)/(abs(a)*abs(b))</a:t>
            </a:r>
          </a:p>
          <a:p>
            <a:pPr marL="0" indent="0">
              <a:buNone/>
            </a:pPr>
            <a:r>
              <a:rPr lang="en-US" dirty="0"/>
              <a:t>If A*B&gt;0 then theta &lt;90; if 90 then 0; if theta&gt;90 then &gt;0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</a:t>
            </a:r>
            <a:r>
              <a:rPr lang="en-US" b="1" dirty="0"/>
              <a:t> Detect orthogonality </a:t>
            </a:r>
          </a:p>
          <a:p>
            <a:pPr marL="0" indent="0">
              <a:buNone/>
            </a:pPr>
            <a:r>
              <a:rPr lang="en-US" b="1" dirty="0"/>
              <a:t>3) Component of vector A along direction u ( unit vector)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D3463-C8D7-432F-A608-3653609B7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15" y="1993438"/>
            <a:ext cx="3916168" cy="1722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611D18-0A3D-4C57-B204-29078800F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89" y="2161295"/>
            <a:ext cx="3176437" cy="10883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A6E636-8968-43B0-BF24-E99E43BA5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17" y="4732679"/>
            <a:ext cx="3493916" cy="118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5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C027-1F7B-4274-ACE7-834D5F7F2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717" y="2742565"/>
            <a:ext cx="2720926" cy="1325563"/>
          </a:xfrm>
        </p:spPr>
        <p:txBody>
          <a:bodyPr/>
          <a:lstStyle/>
          <a:p>
            <a:r>
              <a:rPr lang="en-GB" b="1" dirty="0"/>
              <a:t>Lecture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899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8F3D-6B43-46F0-ADB8-D308FD11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51" y="140677"/>
            <a:ext cx="11217811" cy="759655"/>
          </a:xfrm>
        </p:spPr>
        <p:txBody>
          <a:bodyPr/>
          <a:lstStyle/>
          <a:p>
            <a:r>
              <a:rPr lang="en-GB" b="1" dirty="0"/>
              <a:t>Lecture 2. Area and determinants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EEB94-4B4F-43D7-A58E-7BCABFFEE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425" y="939359"/>
            <a:ext cx="11386624" cy="5672455"/>
          </a:xfrm>
        </p:spPr>
        <p:txBody>
          <a:bodyPr/>
          <a:lstStyle/>
          <a:p>
            <a:r>
              <a:rPr lang="en-GB" dirty="0"/>
              <a:t>Area of triangle equals to but we do not know sin</a:t>
            </a:r>
          </a:p>
          <a:p>
            <a:endParaRPr lang="en-GB" dirty="0"/>
          </a:p>
          <a:p>
            <a:pPr marL="342900" indent="-342900"/>
            <a:r>
              <a:rPr lang="en-US" dirty="0"/>
              <a:t>We can replace A by A’ as their length is equal</a:t>
            </a:r>
          </a:p>
          <a:p>
            <a:r>
              <a:rPr lang="en-US" dirty="0"/>
              <a:t>And sin(theta)=cos(theta’) therefore we get area</a:t>
            </a:r>
          </a:p>
          <a:p>
            <a:r>
              <a:rPr lang="en-US" dirty="0"/>
              <a:t>And this the determinant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Recap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B7F35E-88C0-43C1-9C71-989803752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984" y="529969"/>
            <a:ext cx="2878223" cy="1127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22D14C-B1FE-45F1-B47A-83ED92831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044" y="1941341"/>
            <a:ext cx="1255257" cy="1308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E68963-86D5-4E71-9AD9-A3659EAEC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2689" y="1855618"/>
            <a:ext cx="1901631" cy="1363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42D629-1E7D-4125-AFEB-5741CA6E3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758" y="3782816"/>
            <a:ext cx="7630771" cy="239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7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D96A-F95E-4B97-8BFA-B6FB98E9A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22" y="125974"/>
            <a:ext cx="11020864" cy="57741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Determinants in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B5845-7EAD-4E8F-B081-2FB734754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59" y="700205"/>
            <a:ext cx="11442896" cy="5841271"/>
          </a:xfrm>
        </p:spPr>
        <p:txBody>
          <a:bodyPr/>
          <a:lstStyle/>
          <a:p>
            <a:r>
              <a:rPr lang="en-US" b="1" dirty="0"/>
              <a:t>Determinant in space</a:t>
            </a:r>
            <a:r>
              <a:rPr lang="en-US" dirty="0"/>
              <a:t>- put coordinates of every vector in a row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Geometrically, </a:t>
            </a:r>
            <a:r>
              <a:rPr lang="en-US" dirty="0"/>
              <a:t>det (A,B,C)=+/- volume of parallelepiped formed by A,B,C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3D251-4366-4D00-AAFA-85DAC6911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31" y="1249240"/>
            <a:ext cx="6621112" cy="1578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4AC494-72A8-4523-B797-AE612BB24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538" y="1418492"/>
            <a:ext cx="1571699" cy="12664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E76457-EA1F-4575-8293-A68CD80E0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83" y="3492157"/>
            <a:ext cx="1981566" cy="667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094FB-C275-4B60-8DAB-E9DE1AF7B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2078" y="3576564"/>
            <a:ext cx="2057546" cy="6136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6AC04D-05EE-49DC-802D-D70303A636CC}"/>
              </a:ext>
            </a:extLst>
          </p:cNvPr>
          <p:cNvSpPr txBox="1"/>
          <p:nvPr/>
        </p:nvSpPr>
        <p:spPr>
          <a:xfrm>
            <a:off x="5472334" y="3742005"/>
            <a:ext cx="4332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Cofactor is minor multiplied by 1 or (-1)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8693D6-866D-4108-A91C-A39DBC7A51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294" y="4327353"/>
            <a:ext cx="4046772" cy="6104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AB1F3F-B9EC-488E-B8C0-2DF44F969A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697" y="4920469"/>
            <a:ext cx="7523076" cy="170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52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FBFEAC-927E-42D9-AD48-920083773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502" y="171230"/>
            <a:ext cx="2391498" cy="1516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BF983E-1A3A-440D-ACC5-B132E55F5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3" y="324508"/>
            <a:ext cx="9702475" cy="11525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9EE69E-FAB2-4D74-B603-3DA4086FC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70" y="1599687"/>
            <a:ext cx="9146922" cy="1129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30AB71-21D9-40D0-AA69-ECA6110E7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8234" y="1837298"/>
            <a:ext cx="1886390" cy="12575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BC0D32-6840-43DF-9C08-AADCC30BB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581" y="3537145"/>
            <a:ext cx="3503750" cy="1161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070E8F-5EF5-4D2D-B63E-69E2755C93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934" y="4937027"/>
            <a:ext cx="4305946" cy="7041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E59914-FF21-418B-84D5-2D9C830EBD76}"/>
              </a:ext>
            </a:extLst>
          </p:cNvPr>
          <p:cNvSpPr txBox="1"/>
          <p:nvPr/>
        </p:nvSpPr>
        <p:spPr>
          <a:xfrm>
            <a:off x="5767755" y="4515729"/>
            <a:ext cx="4698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means origin vectors lie in a plane</a:t>
            </a:r>
          </a:p>
        </p:txBody>
      </p:sp>
    </p:spTree>
    <p:extLst>
      <p:ext uri="{BB962C8B-B14F-4D97-AF65-F5344CB8AC3E}">
        <p14:creationId xmlns:p14="http://schemas.microsoft.com/office/powerpoint/2010/main" val="118988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624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Multivariable Calculus</vt:lpstr>
      <vt:lpstr>Lecture 1</vt:lpstr>
      <vt:lpstr>Lecture 1 Vectors</vt:lpstr>
      <vt:lpstr>PowerPoint Presentation</vt:lpstr>
      <vt:lpstr>Applications of dot products</vt:lpstr>
      <vt:lpstr>Lecture 2</vt:lpstr>
      <vt:lpstr>Lecture 2. Area and determinants</vt:lpstr>
      <vt:lpstr>Determinants in space</vt:lpstr>
      <vt:lpstr>PowerPoint Presentation</vt:lpstr>
      <vt:lpstr>Cross product A x B</vt:lpstr>
      <vt:lpstr>How to compute the volume without determinants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Multivariable Calculus</dc:title>
  <dc:creator>Valiyev, Mahammad</dc:creator>
  <cp:lastModifiedBy>Valiyev, Mahammad</cp:lastModifiedBy>
  <cp:revision>150</cp:revision>
  <dcterms:created xsi:type="dcterms:W3CDTF">2019-01-14T02:25:27Z</dcterms:created>
  <dcterms:modified xsi:type="dcterms:W3CDTF">2019-12-15T08:11:33Z</dcterms:modified>
</cp:coreProperties>
</file>