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AF37-5028-4D82-B354-A8BCD8B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70FB-9A96-4489-BCED-7A8AB498A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4265-AFDD-4A15-807A-67E2EC11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0341-E4E0-4FB3-BAC7-A21A12B1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77B8-183B-4C42-83B3-7124AF93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0DA7-2A61-4F4C-B5DB-53B91085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0D87-C5B0-475E-8663-AD0598EF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D35A-70E0-46D4-B1C2-37995A59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8EC-1999-4BA2-A7C8-2542AAA6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88F1-F159-49EE-A309-BBD0069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2FF86-AB98-48A9-8DD5-5D0D62ECA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2B159-CE6D-44B7-8549-BC4F9DB9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2435-9E09-4789-8211-8F125384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DED1-6EA2-44E7-B5D6-19B0D494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CCB6-06EF-47C9-88CB-9A2D8056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EC8A-9799-4B54-BE7A-A6AE3461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EF00-23F8-4EF7-B10D-76715FA0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EC19-B17B-444B-A17A-4B51641C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9E45-9403-405C-8C34-A40FA86C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EF81-0D75-4197-9FE9-7F2CDEFB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8EAC-4EC1-4F55-9CEC-1AA044EB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5963-6B1A-49EF-92D6-28EEBC67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9295-EE1E-4EBF-B3C5-3DD3A248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A91E-A591-494B-916F-1709CCF0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E130-CCE3-4218-9717-C90057FA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D876-3EA1-4C0F-B9FD-134715A3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15B0-223B-4D55-B884-462C0521B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31884-497C-4342-8EDF-D575043D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12501-4653-41E4-89EE-FC8E5934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87F2-15C2-4047-A233-C59A3367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5A02-ED4B-4BFB-B90F-B099AD80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2BCF-6B64-459F-819F-08537632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F36D-B8B0-4CDF-89A4-89958D17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EACE-9C36-4999-A5E4-3E7E4F6C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8751-D906-469E-928C-024D3E06F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BEF77-57C5-4F3F-8B64-E8C1D47E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BEDA9-0A29-4CCD-9622-8D2D25E3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210C0-2F85-4F9F-B60B-88FF6AA3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7EAE2-55EC-48C1-BB0B-44CAEB6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BC85-42BE-4730-BF2B-364B2830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68EAA-FA4F-4734-BBF7-BC86084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787E4-EB0A-46DB-838A-7D7939EE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5E59-C288-4248-92C5-7DFCD515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6E11B-7DB8-4EE2-A014-FDEC2F98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E5E24-3F86-4CD2-BD68-561CB9D6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BEC9-4949-44DC-A010-6B2AC286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3FD5-9D21-4AD7-8EF0-EB974373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6CB9-9B94-4AEE-9424-926F41DE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432D-5BDC-4231-84F0-3D83D4B6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8F9B-89AC-4B73-9B66-8CCA8390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D4F8-B2AD-4383-9708-C68A39FD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7421-F09D-46A7-ACDB-FD582A4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A5B9-6C73-461A-9DCD-4F5520F1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A2275-7CBF-497F-A360-BEFF706F4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49CD6-6C04-4039-B0C6-386BFB7B2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AA0F-E373-436C-9E1E-6BC7EC6A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B73C1-2410-4070-AE1D-F625331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5A48-46C9-4020-A0AD-4AF26362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9B358-B114-4591-B889-1800AF0C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12E8-79E9-4F77-BA2B-3C0D6442F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74F2-6DC4-48AC-8B36-E0CE8BAA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3B4F-5E7C-41D7-9F48-07D49FB02E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7B5B-8F1E-4E7A-B47B-97263070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8971-C24E-4587-BA3B-A05E7C89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06D4-E30C-43D1-A7D0-10227B0E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www.wikiwand.com/en/Statistics" TargetMode="External"/><Relationship Id="rId7" Type="http://schemas.openxmlformats.org/officeDocument/2006/relationships/hyperlink" Target="https://www.wikiwand.com/en/Cumulative_distribution_function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www.wikiwand.com/en/Probability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wand.com/en/Probability_density_function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www.wikiwand.com/en/Probability_distribution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wikiwand.com/en/Random_variable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C91-AE59-4C8D-AA81-4392798D5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6D7E-D338-456D-9B48-83FC13199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Iterated expectations; sum of a random number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8538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66D-6BF0-44A7-9837-C2F58E1B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9" y="193773"/>
            <a:ext cx="11611707" cy="6516516"/>
          </a:xfrm>
        </p:spPr>
        <p:txBody>
          <a:bodyPr/>
          <a:lstStyle/>
          <a:p>
            <a:r>
              <a:rPr lang="en-US" dirty="0"/>
              <a:t>E[X/Y=y]=y/2, here it equals to specific number</a:t>
            </a:r>
          </a:p>
          <a:p>
            <a:r>
              <a:rPr lang="en-US" dirty="0"/>
              <a:t>E[X/Y]=Y/2 so expectation of this expression itself is a random variable</a:t>
            </a:r>
          </a:p>
          <a:p>
            <a:r>
              <a:rPr lang="en-US" dirty="0"/>
              <a:t>E[E[X/Y]]=E[Y/2]=sum over y (y/2*</a:t>
            </a:r>
            <a:r>
              <a:rPr lang="en-US" dirty="0" err="1"/>
              <a:t>pmf</a:t>
            </a:r>
            <a:r>
              <a:rPr lang="en-US" dirty="0"/>
              <a:t>(y) )</a:t>
            </a:r>
          </a:p>
          <a:p>
            <a:r>
              <a:rPr lang="en-US" dirty="0"/>
              <a:t>Alternatively, E[ E[X/Y] ] = sum over y E[X/y=y] </a:t>
            </a:r>
            <a:r>
              <a:rPr lang="en-US" dirty="0" err="1"/>
              <a:t>pmf</a:t>
            </a:r>
            <a:r>
              <a:rPr lang="en-US" dirty="0"/>
              <a:t>(y) = E[X]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formula tells that </a:t>
            </a:r>
            <a:r>
              <a:rPr lang="en-US" b="1" dirty="0"/>
              <a:t>overall variability </a:t>
            </a:r>
            <a:r>
              <a:rPr lang="en-US" dirty="0"/>
              <a:t>of X</a:t>
            </a:r>
          </a:p>
          <a:p>
            <a:pPr marL="0" indent="0">
              <a:buNone/>
            </a:pPr>
            <a:r>
              <a:rPr lang="en-US" dirty="0"/>
              <a:t>Is sum of the average variabilities of random </a:t>
            </a:r>
            <a:r>
              <a:rPr lang="en-US" dirty="0" err="1"/>
              <a:t>variab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made of + variance of averages of </a:t>
            </a:r>
            <a:r>
              <a:rPr lang="en-US" dirty="0" err="1"/>
              <a:t>r.v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3928C-33A8-46D1-9426-5FD5ADCD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02" y="2353628"/>
            <a:ext cx="4306643" cy="437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33FCA-6894-41C7-AF90-2978314E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33" y="3007335"/>
            <a:ext cx="5855059" cy="1016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721E83-5480-44DF-A58F-A6672CAC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73" y="5693267"/>
            <a:ext cx="3263706" cy="10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D47D-5343-4E13-803F-8FBF5812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5" y="235976"/>
            <a:ext cx="11583572" cy="6432110"/>
          </a:xfrm>
        </p:spPr>
        <p:txBody>
          <a:bodyPr/>
          <a:lstStyle/>
          <a:p>
            <a:r>
              <a:rPr lang="en-US" dirty="0"/>
              <a:t>So E[X/Y] is itself a </a:t>
            </a:r>
            <a:r>
              <a:rPr lang="en-US" b="1" dirty="0"/>
              <a:t>random variable </a:t>
            </a:r>
            <a:r>
              <a:rPr lang="en-US" dirty="0"/>
              <a:t>and it has an expectation on its own</a:t>
            </a:r>
          </a:p>
          <a:p>
            <a:r>
              <a:rPr lang="en-US" dirty="0"/>
              <a:t>E[E[X/Y]]= sum over y ( E[X/Y=y] *</a:t>
            </a:r>
            <a:r>
              <a:rPr lang="en-US" dirty="0" err="1"/>
              <a:t>pmf</a:t>
            </a:r>
            <a:r>
              <a:rPr lang="en-US" dirty="0"/>
              <a:t>[y])= E[X]</a:t>
            </a:r>
          </a:p>
          <a:p>
            <a:r>
              <a:rPr lang="en-US" dirty="0"/>
              <a:t>This is because given value of Y, g(Y) is constant</a:t>
            </a:r>
          </a:p>
          <a:p>
            <a:r>
              <a:rPr lang="en-GB" dirty="0"/>
              <a:t>An </a:t>
            </a:r>
            <a:r>
              <a:rPr lang="en-GB" b="1" dirty="0"/>
              <a:t>estimator</a:t>
            </a:r>
            <a:r>
              <a:rPr lang="en-GB" dirty="0"/>
              <a:t> (sample variance) refers to a </a:t>
            </a:r>
            <a:r>
              <a:rPr lang="en-GB" b="1" dirty="0"/>
              <a:t>statistic</a:t>
            </a:r>
            <a:r>
              <a:rPr lang="en-GB" dirty="0"/>
              <a:t> that is used to generate an estimate once </a:t>
            </a:r>
            <a:r>
              <a:rPr lang="en-GB" b="1" dirty="0"/>
              <a:t>data are collected</a:t>
            </a:r>
            <a:endParaRPr lang="en-US" sz="4000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4492A-3786-40FE-A222-AFE4ADAC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24" y="1133841"/>
            <a:ext cx="3358466" cy="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C137-3EC1-4EB9-87E6-B5FD9C51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5" y="151568"/>
            <a:ext cx="11724249" cy="6530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Moment generating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400" dirty="0"/>
              <a:t>In </a:t>
            </a:r>
            <a:r>
              <a:rPr lang="en-GB" sz="2400" dirty="0">
                <a:hlinkClick r:id="rId2"/>
              </a:rPr>
              <a:t>probability theory</a:t>
            </a:r>
            <a:r>
              <a:rPr lang="en-GB" sz="2400" dirty="0"/>
              <a:t> and </a:t>
            </a:r>
            <a:r>
              <a:rPr lang="en-GB" sz="2400" dirty="0">
                <a:hlinkClick r:id="rId3" tooltip="Statistics"/>
              </a:rPr>
              <a:t>statistics</a:t>
            </a:r>
            <a:r>
              <a:rPr lang="en-GB" sz="2400" dirty="0"/>
              <a:t>, the </a:t>
            </a:r>
            <a:r>
              <a:rPr lang="en-GB" sz="2400" b="1" dirty="0"/>
              <a:t>moment-generating function</a:t>
            </a:r>
            <a:r>
              <a:rPr lang="en-GB" sz="2400" dirty="0"/>
              <a:t> of a real-valued </a:t>
            </a:r>
            <a:r>
              <a:rPr lang="en-GB" sz="2400" dirty="0">
                <a:hlinkClick r:id="rId4" tooltip="Random variable"/>
              </a:rPr>
              <a:t>random variable</a:t>
            </a:r>
            <a:r>
              <a:rPr lang="en-GB" sz="2400" dirty="0"/>
              <a:t> is an </a:t>
            </a:r>
            <a:r>
              <a:rPr lang="en-GB" sz="2400" b="1" dirty="0"/>
              <a:t>alternative specification of its </a:t>
            </a:r>
            <a:r>
              <a:rPr lang="en-GB" sz="2400" b="1" dirty="0">
                <a:hlinkClick r:id="rId5"/>
              </a:rPr>
              <a:t>probability distribution</a:t>
            </a:r>
            <a:r>
              <a:rPr lang="en-GB" sz="2400" dirty="0"/>
              <a:t>. Thus, it provides the basis of an </a:t>
            </a:r>
            <a:r>
              <a:rPr lang="en-GB" sz="2400" b="1" dirty="0"/>
              <a:t>alternative route </a:t>
            </a:r>
            <a:r>
              <a:rPr lang="en-GB" sz="2400" dirty="0"/>
              <a:t>to analytical results compared with working directly with </a:t>
            </a:r>
            <a:r>
              <a:rPr lang="en-GB" sz="2400" dirty="0">
                <a:hlinkClick r:id="rId6"/>
              </a:rPr>
              <a:t>probability density functions</a:t>
            </a:r>
            <a:r>
              <a:rPr lang="en-GB" sz="2400" dirty="0"/>
              <a:t> or </a:t>
            </a:r>
            <a:r>
              <a:rPr lang="en-GB" sz="2400" dirty="0">
                <a:hlinkClick r:id="rId7"/>
              </a:rPr>
              <a:t>cumulative distribution functions</a:t>
            </a:r>
            <a:r>
              <a:rPr lang="en-GB" sz="2400" dirty="0"/>
              <a:t>. There are particularly simple results for the moment-generating functions of </a:t>
            </a:r>
            <a:r>
              <a:rPr lang="en-GB" sz="2400" b="1" dirty="0"/>
              <a:t>distributions defined by the weighted sums of random variables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AFC1-5E15-45B7-9DB7-68ED49689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602" y="124777"/>
            <a:ext cx="2454567" cy="508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BD1B7-4A1C-49CF-A1C4-627FAB19C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119" y="751302"/>
            <a:ext cx="2746498" cy="739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0D6D3-E58A-4B09-B839-8C9408D961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1019" y="746319"/>
            <a:ext cx="3290733" cy="772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DF991-50D1-4CD6-931E-CCC12A9CCC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498" y="1826528"/>
            <a:ext cx="3552825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D9C65-55D5-419A-97C6-284106E1A7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2126" y="1734722"/>
            <a:ext cx="432435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B9C74-1011-4A5D-A878-06C7054F83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743" y="2757561"/>
            <a:ext cx="4714875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79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CE27-5081-421D-AB13-7C95AA50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193772"/>
            <a:ext cx="11569504" cy="6488382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80C1C-568D-4BC5-B972-4C71686D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50" y="178117"/>
            <a:ext cx="84867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0DEC20-E5DC-4E08-B705-BA601F7E0489}"/>
              </a:ext>
            </a:extLst>
          </p:cNvPr>
          <p:cNvGrpSpPr/>
          <p:nvPr/>
        </p:nvGrpSpPr>
        <p:grpSpPr>
          <a:xfrm>
            <a:off x="1126442" y="1796855"/>
            <a:ext cx="6441752" cy="777533"/>
            <a:chOff x="1112374" y="1881261"/>
            <a:chExt cx="6441752" cy="7775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3C55D8-A6FB-4327-B068-808B90CF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374" y="1881261"/>
              <a:ext cx="3524250" cy="64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1652C6-4930-440E-9589-85F631510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6336" y="1909396"/>
              <a:ext cx="2567790" cy="7493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6EDD575-AB27-4F0A-B2C6-696983E5E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460" y="2889811"/>
            <a:ext cx="728662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17356-05E9-471E-A410-C1F38BDE3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55" y="3795565"/>
            <a:ext cx="3876675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72F0D-27DB-4149-9A04-0CFA3D37A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6285" y="3824361"/>
            <a:ext cx="398145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4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204-D370-4F57-BCDC-FA8BEA2A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2" y="193772"/>
            <a:ext cx="11597640" cy="6474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Sums of independent random variables</a:t>
            </a:r>
          </a:p>
          <a:p>
            <a:r>
              <a:rPr lang="en-US" b="1" dirty="0"/>
              <a:t>Transform methods </a:t>
            </a:r>
            <a:r>
              <a:rPr lang="en-US" dirty="0"/>
              <a:t>are particularly convenient when dealing with a </a:t>
            </a:r>
            <a:r>
              <a:rPr lang="en-US" b="1" dirty="0"/>
              <a:t>sum of random variables</a:t>
            </a:r>
          </a:p>
          <a:p>
            <a:r>
              <a:rPr lang="en-US" b="1" dirty="0"/>
              <a:t>The reason </a:t>
            </a:r>
            <a:r>
              <a:rPr lang="en-US" dirty="0"/>
              <a:t>is that </a:t>
            </a:r>
            <a:r>
              <a:rPr lang="en-US" b="1" dirty="0"/>
              <a:t>addition of independent random variables </a:t>
            </a:r>
            <a:r>
              <a:rPr lang="en-US" dirty="0"/>
              <a:t>corresponds to </a:t>
            </a:r>
            <a:r>
              <a:rPr lang="en-US" b="1" dirty="0"/>
              <a:t>multiplication of transforms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E18001-8DBF-4AC9-8C81-78DE5E3A4253}"/>
              </a:ext>
            </a:extLst>
          </p:cNvPr>
          <p:cNvGrpSpPr/>
          <p:nvPr/>
        </p:nvGrpSpPr>
        <p:grpSpPr>
          <a:xfrm>
            <a:off x="823912" y="2714624"/>
            <a:ext cx="9028748" cy="668656"/>
            <a:chOff x="938212" y="2737484"/>
            <a:chExt cx="8742236" cy="485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7EFEEF-C393-4DBF-9825-51687B543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2737484"/>
              <a:ext cx="5100638" cy="485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9AFDE3-11A7-47D0-A5F5-F684ADD7A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002" y="2737484"/>
              <a:ext cx="3564446" cy="46291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F99658-900E-4C2E-99CF-4A037C28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3483292"/>
            <a:ext cx="6098712" cy="2300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06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26BF-A61F-476D-84C9-D6F0AA9F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248284"/>
            <a:ext cx="11666220" cy="6381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Moment generating functions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ADCFA0-93F5-4D4D-8344-2E062D5902C5}"/>
              </a:ext>
            </a:extLst>
          </p:cNvPr>
          <p:cNvGrpSpPr/>
          <p:nvPr/>
        </p:nvGrpSpPr>
        <p:grpSpPr>
          <a:xfrm>
            <a:off x="235487" y="746979"/>
            <a:ext cx="10715624" cy="587693"/>
            <a:chOff x="249555" y="761047"/>
            <a:chExt cx="10715624" cy="5876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AC1D-7F4A-4DDC-AC60-BCA6F888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555" y="761047"/>
              <a:ext cx="4860380" cy="5876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ED0B25-5E9D-4172-AFB6-61FE8532C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734" y="812482"/>
              <a:ext cx="2081921" cy="4676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F8CB4-2E6E-4B56-A643-39EFDBF7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5654" y="872490"/>
              <a:ext cx="2242185" cy="407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DFA40E-22B2-4A83-86E1-ED4C717E5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3084" y="849630"/>
              <a:ext cx="1522095" cy="45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492722A-5B20-417C-8567-AA7BAB633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4" y="1448752"/>
            <a:ext cx="9037437" cy="882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E2FB8-0D20-4397-8664-F131FA1BA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84" y="2494597"/>
            <a:ext cx="5368121" cy="637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DDA82-6075-4351-B94C-3354AD66B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201" y="2449830"/>
            <a:ext cx="3414859" cy="796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AC6170-164F-4CDE-9F51-0264429A0B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1667" y="2550794"/>
            <a:ext cx="2742439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1D666-CA4C-42FC-8A81-802C991C92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" y="3405187"/>
            <a:ext cx="5749046" cy="892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09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0E51-2532-498F-B6BE-44C38787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9" y="179705"/>
            <a:ext cx="11696114" cy="6530584"/>
          </a:xfrm>
        </p:spPr>
        <p:txBody>
          <a:bodyPr/>
          <a:lstStyle/>
          <a:p>
            <a:pPr marL="0" indent="0">
              <a:buNone/>
            </a:pPr>
            <a:r>
              <a:rPr lang="az-Latn-AZ" dirty="0"/>
              <a:t>Transforms are useful for a variety of purposes</a:t>
            </a:r>
            <a:r>
              <a:rPr lang="en-GB" dirty="0"/>
              <a:t>, such as: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Knowledge of the transform </a:t>
            </a:r>
            <a:r>
              <a:rPr lang="en-GB" dirty="0"/>
              <a:t>associated with a random variable provides a </a:t>
            </a:r>
            <a:r>
              <a:rPr lang="en-GB" b="1" dirty="0"/>
              <a:t>shortcut</a:t>
            </a:r>
            <a:r>
              <a:rPr lang="en-GB" dirty="0"/>
              <a:t> for calculating the </a:t>
            </a:r>
            <a:r>
              <a:rPr lang="en-GB" b="1" dirty="0"/>
              <a:t>moments of the random variable (by taking derivative of moments when s=0)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transform</a:t>
            </a:r>
            <a:r>
              <a:rPr lang="en-US" dirty="0"/>
              <a:t> associated with the </a:t>
            </a:r>
            <a:r>
              <a:rPr lang="en-US" b="1" dirty="0"/>
              <a:t>sum of 2 independent random variables </a:t>
            </a:r>
            <a:r>
              <a:rPr lang="en-US" dirty="0"/>
              <a:t>is equal to the </a:t>
            </a:r>
            <a:r>
              <a:rPr lang="en-US" b="1" dirty="0"/>
              <a:t>product</a:t>
            </a:r>
            <a:r>
              <a:rPr lang="en-US" dirty="0"/>
              <a:t> of the </a:t>
            </a:r>
            <a:r>
              <a:rPr lang="en-US" b="1" dirty="0"/>
              <a:t>transforms</a:t>
            </a:r>
            <a:r>
              <a:rPr lang="en-US" dirty="0"/>
              <a:t> associated with each one of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Transforms</a:t>
            </a:r>
            <a:r>
              <a:rPr lang="en-US" dirty="0"/>
              <a:t> can be used to characterize the </a:t>
            </a:r>
            <a:r>
              <a:rPr lang="en-US" b="1" dirty="0"/>
              <a:t>distribution of the sum </a:t>
            </a:r>
            <a:r>
              <a:rPr lang="en-US" dirty="0"/>
              <a:t>of a </a:t>
            </a:r>
            <a:r>
              <a:rPr lang="en-US" b="1" dirty="0"/>
              <a:t>random number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26041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415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Valiyev, Mahammad</dc:creator>
  <cp:lastModifiedBy>Valiyev, Mahammad</cp:lastModifiedBy>
  <cp:revision>59</cp:revision>
  <dcterms:created xsi:type="dcterms:W3CDTF">2020-03-01T04:41:51Z</dcterms:created>
  <dcterms:modified xsi:type="dcterms:W3CDTF">2020-06-23T10:39:11Z</dcterms:modified>
</cp:coreProperties>
</file>