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2769-C2A8-4664-AA65-11730A7A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539A3-F188-495F-9C9A-E7BC364FC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03A5A-12AB-4B16-8058-75B8069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335-6630-4102-91E2-2446CB6115B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6886-04FD-4F3A-BDE2-D692B34E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F478B-CBE8-4272-81AA-5BC38436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BE6-EA28-47B7-95C9-A87087BA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0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5782-BBA1-4152-A1A6-64557E10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1818A-0D7A-4F13-A1DB-E8E937474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E4B6D-2D01-4BEF-8F9E-F9FD5E21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335-6630-4102-91E2-2446CB6115B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2651A-8A4D-41F1-86B3-DBBF83E7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79F5F-98C1-4671-9C54-40ECE818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BE6-EA28-47B7-95C9-A87087BA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0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319E7-D140-49EF-8EAC-4C9C1801F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34F78-F230-4DFA-B99B-7F272F3E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7BD7-A832-4A2F-AE53-7A0A014C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335-6630-4102-91E2-2446CB6115B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2ECED-1C1B-4C2D-AD5F-1B7B1EEC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8C316-06C8-4BFF-86B0-604DD6B7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BE6-EA28-47B7-95C9-A87087BA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BDFD-760E-43B6-BCBD-B9CBCB57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A395-1992-4C89-979B-E1D9E65E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D14B9-413D-4729-A4B0-5EEE5F87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335-6630-4102-91E2-2446CB6115B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0ECE-EBC2-47E4-BEA3-502D6BED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EA193-E80F-460E-B07D-FF5E633C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BE6-EA28-47B7-95C9-A87087BA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3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5B7C-474F-4A94-82C7-EB4F8195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698FE-779F-4831-92FD-19A2DEFC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9A87-0CE2-4180-8105-3860089D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335-6630-4102-91E2-2446CB6115B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F404-85CC-4B30-880B-0EE804F9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90F88-116C-479C-9282-0EBB352C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BE6-EA28-47B7-95C9-A87087BA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8963-D77D-4B65-995B-705E63FE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6FF4-5BAA-426D-8143-AA53B76F4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F6D2E-A418-4D8E-B190-688794AA1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42B11-0F60-46AE-B30B-BDF2BCE2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335-6630-4102-91E2-2446CB6115B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245F2-25A3-4CE7-8F1C-74C08725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F0957-7C4A-4746-9220-0FFD77ED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BE6-EA28-47B7-95C9-A87087BA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811C-CB8A-48F9-BF30-E2D5BC18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A2B8F-4E35-43CE-AB05-58DBB9F0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CAF3E-7162-47F6-AB4C-12E060625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552E5-0DDD-47FA-95F9-1AA2E59DE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C32EC-FB23-4317-B35B-CDE305320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2ED46-E268-4AC6-A001-DDD7BE2E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335-6630-4102-91E2-2446CB6115B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2398F-8CE7-408F-885C-53B1CA94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F77B0-C157-4966-88CF-2A35AB7F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BE6-EA28-47B7-95C9-A87087BA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5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2B5D-9431-4FAE-A01B-E0FD97CA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24D6A-9242-4572-870E-8D5A0F8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335-6630-4102-91E2-2446CB6115B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A98A2-E636-4F0A-867A-E3E13FFF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53602-6268-47D4-9EAC-4C1897CD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BE6-EA28-47B7-95C9-A87087BA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2A1A3-661B-4697-90B4-B0C7F8FB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335-6630-4102-91E2-2446CB6115B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49FF3-B813-45CF-9500-9CCA1540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50D0F-5366-4763-B969-EB0DE71B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BE6-EA28-47B7-95C9-A87087BA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9362-218E-4EFD-9F69-9F8E10D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7795-BDCB-4D64-A452-0032D8F17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0A8B5-D937-46C1-B5B6-FB9290DD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50FD-BA81-4478-9C45-DE2F451F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335-6630-4102-91E2-2446CB6115B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78D7C-9621-483A-B8C1-3DA01FC8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822F8-8E7E-4D68-83D6-27ECC3D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BE6-EA28-47B7-95C9-A87087BA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9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DEC0-C86F-4A73-9D7E-14CB966E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080F1-10FE-4EE3-940E-51E8F0849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72F19-7617-4591-860E-310EA0B3B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66724-F1E0-4B23-AC96-FA92EC45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335-6630-4102-91E2-2446CB6115B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A5A9F-A196-43FE-BA99-CA4D1909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32858-03B4-4606-AD08-2AD01EBE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56BE6-EA28-47B7-95C9-A87087BA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F7DC3-3D33-43D0-A8DA-B511C93B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357F1-7FA8-4AF1-B1C9-DA1394EF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6F1C-F52C-4CAE-BD93-F4997EFE2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1335-6630-4102-91E2-2446CB6115BD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C35D1-B1D8-44F5-83A9-A74C139F0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87942-C3DB-4520-B00E-0AE831E33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6BE6-EA28-47B7-95C9-A87087BA3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D59F-0BAA-4F01-8D36-77CE9CF91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5581"/>
            <a:ext cx="9144000" cy="1934381"/>
          </a:xfrm>
        </p:spPr>
        <p:txBody>
          <a:bodyPr/>
          <a:lstStyle/>
          <a:p>
            <a:r>
              <a:rPr lang="en-US" dirty="0"/>
              <a:t>General random variables</a:t>
            </a:r>
            <a:br>
              <a:rPr lang="en-US" dirty="0"/>
            </a:br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47857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DAAD-4A5A-4E35-929E-1A61C85A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6" y="196313"/>
            <a:ext cx="10515600" cy="605545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Continuous random variables and PDFs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7BB6-30CF-4133-A6D8-6FEECB6B3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00" y="840886"/>
            <a:ext cx="11231881" cy="5827199"/>
          </a:xfrm>
        </p:spPr>
        <p:txBody>
          <a:bodyPr/>
          <a:lstStyle/>
          <a:p>
            <a:r>
              <a:rPr lang="en-US" dirty="0"/>
              <a:t>Summary of </a:t>
            </a:r>
            <a:r>
              <a:rPr lang="en-US" b="1" dirty="0"/>
              <a:t>properties</a:t>
            </a:r>
            <a:r>
              <a:rPr lang="en-US" dirty="0"/>
              <a:t> of PDF: </a:t>
            </a:r>
          </a:p>
          <a:p>
            <a:r>
              <a:rPr lang="en-US" dirty="0"/>
              <a:t>1) function is </a:t>
            </a:r>
            <a:r>
              <a:rPr lang="en-US" b="1" dirty="0"/>
              <a:t>always positive </a:t>
            </a:r>
          </a:p>
          <a:p>
            <a:r>
              <a:rPr lang="en-US" dirty="0"/>
              <a:t>2) sum of </a:t>
            </a:r>
            <a:r>
              <a:rPr lang="en-US" b="1" dirty="0"/>
              <a:t>probabilities</a:t>
            </a:r>
            <a:r>
              <a:rPr lang="en-US" dirty="0"/>
              <a:t> should </a:t>
            </a:r>
            <a:r>
              <a:rPr lang="en-US" b="1" dirty="0"/>
              <a:t>add to 1 </a:t>
            </a:r>
          </a:p>
          <a:p>
            <a:r>
              <a:rPr lang="en-US" dirty="0"/>
              <a:t>3) if region around density is small, probability can be approximated as </a:t>
            </a:r>
            <a:r>
              <a:rPr lang="en-US" b="1" dirty="0"/>
              <a:t>function*length of region</a:t>
            </a:r>
          </a:p>
          <a:p>
            <a:r>
              <a:rPr lang="en-US" dirty="0"/>
              <a:t>4) for P(X in region 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5F5CD-8321-4339-A97C-C2B527225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2969017"/>
            <a:ext cx="4698608" cy="29171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810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880D-90AE-411F-B7FF-00455CF2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154109"/>
            <a:ext cx="10880188" cy="647749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Expectation of continuous </a:t>
            </a:r>
            <a:r>
              <a:rPr lang="en-US" dirty="0" err="1"/>
              <a:t>r.v</a:t>
            </a:r>
            <a:r>
              <a:rPr lang="en-US" dirty="0"/>
              <a:t> and its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C218-9848-4943-B777-03535BA0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7" y="925293"/>
            <a:ext cx="11372556" cy="5714658"/>
          </a:xfrm>
        </p:spPr>
        <p:txBody>
          <a:bodyPr/>
          <a:lstStyle/>
          <a:p>
            <a:r>
              <a:rPr lang="en-US" dirty="0"/>
              <a:t>1) </a:t>
            </a:r>
            <a:r>
              <a:rPr lang="en-US" b="1" dirty="0"/>
              <a:t>Expectation</a:t>
            </a:r>
            <a:r>
              <a:rPr lang="en-US" dirty="0"/>
              <a:t> is defined as </a:t>
            </a:r>
            <a:r>
              <a:rPr lang="en-US" b="1" dirty="0"/>
              <a:t>sum</a:t>
            </a:r>
            <a:r>
              <a:rPr lang="en-US" dirty="0"/>
              <a:t> of </a:t>
            </a:r>
            <a:r>
              <a:rPr lang="en-US" b="1" dirty="0"/>
              <a:t>value</a:t>
            </a:r>
            <a:r>
              <a:rPr lang="en-US" dirty="0"/>
              <a:t> of random variable multiplied by its </a:t>
            </a:r>
            <a:r>
              <a:rPr lang="en-US" b="1" dirty="0"/>
              <a:t>probability</a:t>
            </a:r>
            <a:r>
              <a:rPr lang="en-US" dirty="0"/>
              <a:t> over the </a:t>
            </a:r>
            <a:r>
              <a:rPr lang="en-US" b="1" dirty="0"/>
              <a:t>total range values</a:t>
            </a:r>
          </a:p>
          <a:p>
            <a:pPr marL="0" indent="0">
              <a:buNone/>
            </a:pPr>
            <a:r>
              <a:rPr lang="en-US" dirty="0"/>
              <a:t>That variable can take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BEBBF-5E7D-4947-8C2C-91BFEBC9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591" y="1500773"/>
            <a:ext cx="4962525" cy="4391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112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1CB1-932E-4305-A099-D439DB70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7" y="125975"/>
            <a:ext cx="10515600" cy="704020"/>
          </a:xfrm>
        </p:spPr>
        <p:txBody>
          <a:bodyPr/>
          <a:lstStyle/>
          <a:p>
            <a:r>
              <a:rPr lang="en-US" dirty="0"/>
              <a:t>Properties of CDF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316B-8A84-467E-AFFC-27AED6D6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8" y="911224"/>
            <a:ext cx="11386624" cy="5658387"/>
          </a:xfrm>
        </p:spPr>
        <p:txBody>
          <a:bodyPr/>
          <a:lstStyle/>
          <a:p>
            <a:r>
              <a:rPr lang="en-US" b="1" dirty="0"/>
              <a:t>CDF</a:t>
            </a:r>
            <a:r>
              <a:rPr lang="en-US" dirty="0"/>
              <a:t> is probability </a:t>
            </a:r>
            <a:r>
              <a:rPr lang="en-US" b="1" dirty="0"/>
              <a:t>up to some value</a:t>
            </a:r>
          </a:p>
          <a:p>
            <a:r>
              <a:rPr lang="en-US" dirty="0"/>
              <a:t>If X is </a:t>
            </a:r>
            <a:r>
              <a:rPr lang="en-US" b="1" dirty="0"/>
              <a:t>discrete</a:t>
            </a:r>
            <a:r>
              <a:rPr lang="en-US" dirty="0"/>
              <a:t> and takes </a:t>
            </a:r>
            <a:r>
              <a:rPr lang="en-US" b="1" dirty="0"/>
              <a:t>integer</a:t>
            </a:r>
            <a:r>
              <a:rPr lang="en-US" dirty="0"/>
              <a:t> values, the PMF and CDF can be obtained from each other by summing or differencing</a:t>
            </a:r>
          </a:p>
          <a:p>
            <a:endParaRPr lang="en-US" dirty="0"/>
          </a:p>
          <a:p>
            <a:r>
              <a:rPr lang="en-US" dirty="0"/>
              <a:t>If X is </a:t>
            </a:r>
            <a:r>
              <a:rPr lang="en-US" b="1" dirty="0"/>
              <a:t>continuous</a:t>
            </a:r>
            <a:r>
              <a:rPr lang="en-US" dirty="0"/>
              <a:t>, the </a:t>
            </a:r>
            <a:r>
              <a:rPr lang="en-US" b="1" dirty="0"/>
              <a:t>PDF and CDF </a:t>
            </a:r>
            <a:r>
              <a:rPr lang="en-US" dirty="0"/>
              <a:t>can be obtained by </a:t>
            </a:r>
            <a:r>
              <a:rPr lang="en-US" b="1" dirty="0"/>
              <a:t>integration</a:t>
            </a:r>
            <a:r>
              <a:rPr lang="en-US" dirty="0"/>
              <a:t> and </a:t>
            </a:r>
            <a:r>
              <a:rPr lang="en-US" b="1" dirty="0"/>
              <a:t>differentiation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9C4C4-DD5C-4ABB-A7D7-14D22880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201" y="823838"/>
            <a:ext cx="3883565" cy="5547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A4B2B-1EF6-4D75-9600-B3348448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24" y="2248998"/>
            <a:ext cx="1771650" cy="626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AF8E0-3FE0-4D93-8064-24727BAAA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371" y="2306368"/>
            <a:ext cx="5185351" cy="450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33D6F-7FFD-468E-9A98-F727D8166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778" y="3392585"/>
            <a:ext cx="3820356" cy="701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57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CA8C-BC72-4776-9D07-5059B920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25" y="140042"/>
            <a:ext cx="10515600" cy="732155"/>
          </a:xfrm>
        </p:spPr>
        <p:txBody>
          <a:bodyPr/>
          <a:lstStyle/>
          <a:p>
            <a:r>
              <a:rPr lang="en-US" dirty="0"/>
              <a:t>Normal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11A5-40B0-410B-B83B-9C0391D3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62" y="953428"/>
            <a:ext cx="11260015" cy="5447372"/>
          </a:xfrm>
        </p:spPr>
        <p:txBody>
          <a:bodyPr/>
          <a:lstStyle/>
          <a:p>
            <a:r>
              <a:rPr lang="en-US" dirty="0"/>
              <a:t>Continuous random variable is normal if its PDF-&gt;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49332-84DD-4FF3-A190-AFB3D391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462" y="959313"/>
            <a:ext cx="3660999" cy="728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0FCDD-4783-42C5-BBF8-E5592C68E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169" y="1790040"/>
            <a:ext cx="2534896" cy="1782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75DC1F-EF35-4474-B5B8-6B6CEC847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067" y="3679873"/>
            <a:ext cx="2426053" cy="16517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B8337-01B3-4DEC-BEFA-2DCDB5D98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90" y="1546713"/>
            <a:ext cx="6972667" cy="2652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982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D28E-F0E9-437B-BC0A-C3C60479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54110"/>
            <a:ext cx="10515600" cy="746223"/>
          </a:xfrm>
        </p:spPr>
        <p:txBody>
          <a:bodyPr/>
          <a:lstStyle/>
          <a:p>
            <a:r>
              <a:rPr lang="en-US" dirty="0"/>
              <a:t>Joint PDFs and expectation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ABA7-3C82-49B2-8C11-8E97D943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4" y="883090"/>
            <a:ext cx="11667978" cy="5770928"/>
          </a:xfrm>
        </p:spPr>
        <p:txBody>
          <a:bodyPr/>
          <a:lstStyle/>
          <a:p>
            <a:r>
              <a:rPr lang="en-US" dirty="0"/>
              <a:t>Let X and Y be </a:t>
            </a:r>
            <a:r>
              <a:rPr lang="en-US" b="1" dirty="0"/>
              <a:t>jointly continuous random variables </a:t>
            </a:r>
            <a:r>
              <a:rPr lang="en-US" dirty="0"/>
              <a:t>with joint PDF </a:t>
            </a:r>
            <a:r>
              <a:rPr lang="en-US" dirty="0" err="1"/>
              <a:t>fX,Y</a:t>
            </a:r>
            <a:endParaRPr lang="en-US" dirty="0"/>
          </a:p>
          <a:p>
            <a:r>
              <a:rPr lang="en-US" dirty="0"/>
              <a:t>Then probability of X,Y being in region in B</a:t>
            </a:r>
          </a:p>
          <a:p>
            <a:r>
              <a:rPr lang="en-US" dirty="0"/>
              <a:t>The marginal PDFs of X and Y can be obtained from the joint PDF</a:t>
            </a:r>
          </a:p>
          <a:p>
            <a:endParaRPr lang="en-US" dirty="0"/>
          </a:p>
          <a:p>
            <a:r>
              <a:rPr lang="en-US" dirty="0"/>
              <a:t>We can find the join PDF from joint CDF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CD540-3BC6-4AD7-8EE9-7D709651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053" y="1314009"/>
            <a:ext cx="2952750" cy="628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EAA43E-00A8-4CFE-A541-20FD810DD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813" y="2365423"/>
            <a:ext cx="428625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E6BDB9-DC5C-4D89-9883-42C210783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340" y="3092621"/>
            <a:ext cx="3200582" cy="733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3396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C9FF-AF87-457E-BBB1-2BB51E14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54110"/>
            <a:ext cx="11597640" cy="633682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B0B4-B412-482E-BB00-697B71AAB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7" y="840887"/>
            <a:ext cx="11428828" cy="5784996"/>
          </a:xfrm>
        </p:spPr>
        <p:txBody>
          <a:bodyPr/>
          <a:lstStyle/>
          <a:p>
            <a:r>
              <a:rPr lang="en-US" dirty="0"/>
              <a:t>Conditional PDF of X given event A satisfies</a:t>
            </a:r>
          </a:p>
          <a:p>
            <a:r>
              <a:rPr lang="en-US" dirty="0"/>
              <a:t>PDF has the same shape, except it is scaled in</a:t>
            </a:r>
          </a:p>
          <a:p>
            <a:pPr marL="0" indent="0">
              <a:buNone/>
            </a:pPr>
            <a:r>
              <a:rPr lang="en-US" dirty="0"/>
              <a:t>Vertical axis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BBFF6-F66A-476C-9DD1-5EA6BB48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00" y="649385"/>
            <a:ext cx="3885618" cy="813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57B5AA-BCFB-4768-AFF2-F12F30C3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93" y="1707904"/>
            <a:ext cx="3952853" cy="810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B4D895-1DEB-4F78-B546-1B5C7DCBE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785" y="2642015"/>
            <a:ext cx="3794994" cy="931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13ED5B-545F-43AA-9C4D-F791F813A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678" y="3804870"/>
            <a:ext cx="3394155" cy="654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FD7E2E-912F-4E40-A05A-A884D076D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4855" y="4700660"/>
            <a:ext cx="4018513" cy="6469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891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F5EC-9EE2-4407-9ED9-DFD9A768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3" y="125975"/>
            <a:ext cx="11499165" cy="704020"/>
          </a:xfrm>
        </p:spPr>
        <p:txBody>
          <a:bodyPr>
            <a:normAutofit/>
          </a:bodyPr>
          <a:lstStyle/>
          <a:p>
            <a:r>
              <a:rPr lang="en-US" sz="4000" dirty="0"/>
              <a:t>Finding PDF, CDF of transformed 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D194-D005-4664-9DCD-1911449E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1" y="869022"/>
            <a:ext cx="11400692" cy="5756860"/>
          </a:xfrm>
        </p:spPr>
        <p:txBody>
          <a:bodyPr/>
          <a:lstStyle/>
          <a:p>
            <a:r>
              <a:rPr lang="es-ES" dirty="0"/>
              <a:t>X ∼ U[−1, 1] and y = </a:t>
            </a:r>
            <a:r>
              <a:rPr lang="es-ES" dirty="0" err="1"/>
              <a:t>exp</a:t>
            </a:r>
            <a:r>
              <a:rPr lang="es-ES" dirty="0"/>
              <a:t>(x)</a:t>
            </a:r>
          </a:p>
          <a:p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b="1" dirty="0" err="1"/>
              <a:t>bounds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y are 1) </a:t>
            </a:r>
            <a:r>
              <a:rPr lang="es-ES" dirty="0" err="1"/>
              <a:t>exp</a:t>
            </a:r>
            <a:r>
              <a:rPr lang="es-ES" dirty="0"/>
              <a:t>(-1): -1/e   2) </a:t>
            </a:r>
            <a:r>
              <a:rPr lang="es-ES" dirty="0" err="1"/>
              <a:t>exp</a:t>
            </a:r>
            <a:r>
              <a:rPr lang="es-ES" dirty="0"/>
              <a:t>(1): e so [-1/e; e]</a:t>
            </a:r>
          </a:p>
          <a:p>
            <a:r>
              <a:rPr lang="en-US" dirty="0"/>
              <a:t>CDF of Y: </a:t>
            </a:r>
            <a:r>
              <a:rPr lang="en-US" dirty="0" err="1"/>
              <a:t>Fy</a:t>
            </a:r>
            <a:r>
              <a:rPr lang="en-US" dirty="0"/>
              <a:t>(y)= P(Y&lt;=y)= P (exp(X)&lt;y) or P( X&lt;ln(y) )</a:t>
            </a:r>
          </a:p>
          <a:p>
            <a:r>
              <a:rPr lang="en-US" dirty="0"/>
              <a:t>As CDF of X is : ½+ ½ *x ; P(X&lt;ln(y))= ½+ ½ * ln(y) for y in range [-1/e; e]</a:t>
            </a:r>
          </a:p>
          <a:p>
            <a:r>
              <a:rPr lang="en-US" dirty="0"/>
              <a:t>The PDF of this random variable is derivative of CDF</a:t>
            </a:r>
          </a:p>
          <a:p>
            <a:pPr marL="0" indent="0">
              <a:buNone/>
            </a:pPr>
            <a:r>
              <a:rPr lang="en-US" dirty="0"/>
              <a:t>So if we generalize the procedure: 1) Find CDF of X 2) Find X as function of Y 3) Find bounds of Y based on bounds of X and functional relationship 4) Insert expression of x found earlier as function of y and bounds to express CDF 5) To find PDF, take the derivative of CDF</a:t>
            </a:r>
          </a:p>
          <a:p>
            <a:pPr marL="2286000" lvl="5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13E6A-0910-491E-A07C-E8728614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375" y="2871200"/>
            <a:ext cx="1837756" cy="6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4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F49E77-CB6C-4700-935A-D1376A4C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96" y="1569060"/>
            <a:ext cx="10002921" cy="45081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3B2CCEB-4FAE-482F-BECB-2986F993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54" y="154110"/>
            <a:ext cx="9862625" cy="746223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16640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429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General random variables Chapter 3</vt:lpstr>
      <vt:lpstr>Continuous random variables and PDFs</vt:lpstr>
      <vt:lpstr>Expectation of continuous r.v and its properties</vt:lpstr>
      <vt:lpstr>Properties of CDF</vt:lpstr>
      <vt:lpstr>Normal random variable</vt:lpstr>
      <vt:lpstr>Joint PDFs and expectation</vt:lpstr>
      <vt:lpstr>Conditioning</vt:lpstr>
      <vt:lpstr>Finding PDF, CDF of transformed random variable</vt:lpstr>
      <vt:lpstr>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PDFs and Conditioning</dc:title>
  <dc:creator>Valiyev, Mahammad</dc:creator>
  <cp:lastModifiedBy>Valiyev, Mahammad</cp:lastModifiedBy>
  <cp:revision>58</cp:revision>
  <dcterms:created xsi:type="dcterms:W3CDTF">2020-02-05T04:56:15Z</dcterms:created>
  <dcterms:modified xsi:type="dcterms:W3CDTF">2020-06-23T08:24:12Z</dcterms:modified>
</cp:coreProperties>
</file>