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1818-52CF-4D63-AF98-02A91F0EF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F483B-6D74-4784-BC66-8A4C34219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70A7-63B9-41D8-A7A4-94BD3565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6B0-F8B4-4DD0-B41F-29033502520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107B1-8071-463B-823C-4BF05E06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77968-206B-4803-A141-A728AE03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501-C00A-45C6-8746-47501F6E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9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747E-AFD6-476C-B5A3-178B7D2D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0F361-BFA9-4ACD-80B8-C1B6C2D71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C7DF-A061-49F7-82AC-72C751AE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6B0-F8B4-4DD0-B41F-29033502520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9FAEE-4027-4E09-A8AB-1115B867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6F1F3-EC4E-4E7C-B7D4-5585FB5C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501-C00A-45C6-8746-47501F6E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4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320914-7DEF-4FE5-8DC8-7B13DB172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DA654-9A90-4E51-8758-803035D7F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03CEC-BA97-4ED0-AA49-2FFE077D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6B0-F8B4-4DD0-B41F-29033502520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58D68-4D37-42A3-9AE1-4CE83157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2768A-155B-470C-95A9-797DAF89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501-C00A-45C6-8746-47501F6E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43B56-0175-4B7B-B40B-D105AC50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7F66-3FB6-4356-BA81-A08A68E8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1A4F-8956-4906-8353-FAD8A64B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6B0-F8B4-4DD0-B41F-29033502520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8D816-86A1-4BD2-814A-EE4EB17E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A7E6-2049-4C88-A0AB-BEE0AF4E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501-C00A-45C6-8746-47501F6E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2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AEEC-4086-4F21-9855-3FBF53E7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30105-FC3A-480A-BF10-1BFB2467F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12C1C-7291-43D4-94B9-531EA311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6B0-F8B4-4DD0-B41F-29033502520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E030-E248-4E3F-80D7-3076262C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D3567-C390-42B1-A916-11776D52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501-C00A-45C6-8746-47501F6E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4EF3-1C96-415D-BC39-FBA5E3FD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D6191-4294-433B-883F-4B51E2CBE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9563A-3474-4B3B-A0EA-9BFCD3F38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AB477-47CA-481B-A2E6-C8E9A03F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6B0-F8B4-4DD0-B41F-29033502520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AD5F8-6AF2-4C8D-9482-5E7CE5EF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C83C7-7155-4834-B5CD-7B302DF3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501-C00A-45C6-8746-47501F6E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9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5E7B-583E-4E5B-82E3-834A0C8D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BB8CF-2F52-4826-BF8C-C6E78E752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FAB0F-2FD5-46E6-BA0D-11EF8E8E2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2BFCE-F16E-4336-9F47-BDDC765AF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5ABDD-88D7-42D4-B847-58CED5B54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A3EA9-171B-4BE5-AA58-E09675E8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6B0-F8B4-4DD0-B41F-29033502520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0603E-66E8-40B7-91F6-1FA7BFE4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F42A9-6323-4C13-A3EF-8AF4B77D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501-C00A-45C6-8746-47501F6E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4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DBCF-9D0F-4B0D-A358-C82CBF10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F7F24-AA0B-4C3F-8AA5-09205FCD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6B0-F8B4-4DD0-B41F-29033502520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6AE8B-091F-4D57-9CC8-9384AA53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E2167-8FA4-4D48-93B8-7DD1CFF2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501-C00A-45C6-8746-47501F6E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FE93F-A5D0-44D8-9E51-29830426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6B0-F8B4-4DD0-B41F-29033502520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344FB-18E6-41E5-8511-A6A91DD9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CAABD-4244-451A-A68B-E3C5E64A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501-C00A-45C6-8746-47501F6E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4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AFEA-3B5E-4473-9241-78E64233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30E86-C04C-453B-80C6-ECDA37C57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7076F-B87F-4CE1-9FF3-143853287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9F124-0ECB-45F8-8EE2-4C8F5F3B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6B0-F8B4-4DD0-B41F-29033502520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E4AB0-92BE-4B7C-9840-8720C7B9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9044C-FA44-4121-857A-24DB6F6F4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501-C00A-45C6-8746-47501F6E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8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AAAF-7D1C-47CC-A39E-A3A6E7D1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3D3F3C-5322-41B7-AB3B-BCB586CE7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8820F-3B05-4D12-9CC5-656BDB3AE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503C4-6B69-404F-90C0-C6E105CA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46B0-F8B4-4DD0-B41F-29033502520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3D8E4-BE28-437B-98B2-3BBDB83AB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23B35-0C60-4347-9989-7C68867E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501-C00A-45C6-8746-47501F6E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6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3E9A2-BB0A-4907-A91E-348EA846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9922-912A-4BB7-895D-773896299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5F4F-CCDA-4519-B247-69E998862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46B0-F8B4-4DD0-B41F-290335025207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47F0A-344A-4A64-AE77-E98BBD21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2E110-ADCE-406E-B7F8-6F29E9B20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CF501-C00A-45C6-8746-47501F6E2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4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61F3-1E51-42DE-AB1F-4FB3C9C49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71" y="2672861"/>
            <a:ext cx="9144000" cy="1343538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13 Bernoulli process</a:t>
            </a:r>
          </a:p>
        </p:txBody>
      </p:sp>
    </p:spTree>
    <p:extLst>
      <p:ext uri="{BB962C8B-B14F-4D97-AF65-F5344CB8AC3E}">
        <p14:creationId xmlns:p14="http://schemas.microsoft.com/office/powerpoint/2010/main" val="2224835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AB0A-1C3B-48BB-9E7F-0991907F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11124"/>
            <a:ext cx="11826240" cy="658685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Interarrival times</a:t>
            </a:r>
          </a:p>
          <a:p>
            <a:r>
              <a:rPr lang="en-US" b="1" dirty="0" err="1"/>
              <a:t>Yk</a:t>
            </a:r>
            <a:r>
              <a:rPr lang="en-US" dirty="0"/>
              <a:t> – time of the kth arrival, </a:t>
            </a:r>
            <a:r>
              <a:rPr lang="en-US" b="1" dirty="0"/>
              <a:t>Tk</a:t>
            </a:r>
            <a:r>
              <a:rPr lang="en-US" dirty="0"/>
              <a:t>-- kth Interarrival time, Tk=</a:t>
            </a:r>
            <a:r>
              <a:rPr lang="en-US" dirty="0" err="1"/>
              <a:t>Yk</a:t>
            </a:r>
            <a:r>
              <a:rPr lang="en-US" dirty="0"/>
              <a:t>- Yk-1</a:t>
            </a:r>
          </a:p>
          <a:p>
            <a:r>
              <a:rPr lang="en-US" dirty="0"/>
              <a:t>T1, T2, T3- independent </a:t>
            </a:r>
            <a:r>
              <a:rPr lang="en-US" b="1" dirty="0"/>
              <a:t>exponential random variables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F4863D-DEEF-4622-8487-0047EE6F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892" y="81914"/>
            <a:ext cx="3069321" cy="4895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029E6A-7ABE-438B-8C8F-1091D0206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" y="1714500"/>
            <a:ext cx="6664262" cy="15773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659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AB0A-1C3B-48BB-9E7F-0991907F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11124"/>
            <a:ext cx="11826240" cy="6586856"/>
          </a:xfrm>
        </p:spPr>
        <p:txBody>
          <a:bodyPr/>
          <a:lstStyle/>
          <a:p>
            <a:r>
              <a:rPr lang="en-US" b="1" dirty="0"/>
              <a:t>The kth arrival time, </a:t>
            </a:r>
            <a:r>
              <a:rPr lang="en-US" b="1" dirty="0" err="1"/>
              <a:t>Yk</a:t>
            </a:r>
            <a:r>
              <a:rPr lang="en-US" b="1" dirty="0"/>
              <a:t>= T1+ T2+…+ Tk, </a:t>
            </a:r>
            <a:r>
              <a:rPr lang="en-US" b="1" dirty="0" err="1"/>
              <a:t>Earlang</a:t>
            </a:r>
            <a:r>
              <a:rPr lang="en-US" b="1" dirty="0"/>
              <a:t> distribution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To evaluate the </a:t>
            </a:r>
            <a:r>
              <a:rPr lang="en-US" b="1" dirty="0"/>
              <a:t>PDF </a:t>
            </a:r>
            <a:r>
              <a:rPr lang="en-US" b="1" dirty="0" err="1"/>
              <a:t>f_Yk</a:t>
            </a:r>
            <a:r>
              <a:rPr lang="en-US" b="1" dirty="0"/>
              <a:t> of </a:t>
            </a:r>
            <a:r>
              <a:rPr lang="en-US" b="1" dirty="0" err="1"/>
              <a:t>Yk</a:t>
            </a:r>
            <a:r>
              <a:rPr lang="en-US" dirty="0"/>
              <a:t>, we argue that for a </a:t>
            </a:r>
            <a:r>
              <a:rPr lang="en-US" b="1" dirty="0"/>
              <a:t>small epsilon</a:t>
            </a:r>
            <a:r>
              <a:rPr lang="en-US" dirty="0"/>
              <a:t>, the product</a:t>
            </a:r>
          </a:p>
          <a:p>
            <a:pPr marL="0" indent="0">
              <a:buNone/>
            </a:pPr>
            <a:r>
              <a:rPr lang="en-US" dirty="0"/>
              <a:t>	        approximates the </a:t>
            </a:r>
            <a:r>
              <a:rPr lang="en-US" b="1" dirty="0"/>
              <a:t>probability</a:t>
            </a:r>
            <a:r>
              <a:rPr lang="en-US" dirty="0"/>
              <a:t> that the </a:t>
            </a:r>
            <a:r>
              <a:rPr lang="en-US" b="1" dirty="0"/>
              <a:t>kth arrival </a:t>
            </a:r>
            <a:r>
              <a:rPr lang="en-US" dirty="0"/>
              <a:t>occurs between times </a:t>
            </a:r>
            <a:r>
              <a:rPr lang="en-US" b="1" dirty="0"/>
              <a:t>y and y+ eps.</a:t>
            </a:r>
          </a:p>
          <a:p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0BD0C8-ADBB-4EB5-827C-E8166244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4" y="673417"/>
            <a:ext cx="3656627" cy="6753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C1B68C-F12F-4970-A0FA-56E342A70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382" y="715327"/>
            <a:ext cx="4339877" cy="610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B5AD11-1C27-47E1-B246-920AFDD3C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807" y="701040"/>
            <a:ext cx="3325940" cy="601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1CDBE6-2707-436B-8850-51C83F2B6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62" y="2153602"/>
            <a:ext cx="1244918" cy="4544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10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AB0A-1C3B-48BB-9E7F-0991907F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11124"/>
            <a:ext cx="11826240" cy="658685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Splitting and merging of Poisson Processes</a:t>
            </a:r>
          </a:p>
          <a:p>
            <a:r>
              <a:rPr lang="en-US" dirty="0"/>
              <a:t>Each arrival is </a:t>
            </a:r>
            <a:r>
              <a:rPr lang="en-US" b="1" dirty="0"/>
              <a:t>kept</a:t>
            </a:r>
            <a:r>
              <a:rPr lang="en-US" dirty="0"/>
              <a:t> with </a:t>
            </a:r>
            <a:r>
              <a:rPr lang="en-US" b="1" dirty="0"/>
              <a:t>probability p</a:t>
            </a:r>
            <a:r>
              <a:rPr lang="en-US" dirty="0"/>
              <a:t> and </a:t>
            </a:r>
            <a:r>
              <a:rPr lang="en-US" b="1" dirty="0"/>
              <a:t>discarded</a:t>
            </a:r>
            <a:r>
              <a:rPr lang="en-US" dirty="0"/>
              <a:t> with probability </a:t>
            </a:r>
            <a:r>
              <a:rPr lang="en-US" b="1" dirty="0"/>
              <a:t>1-p</a:t>
            </a:r>
            <a:r>
              <a:rPr lang="en-US" dirty="0"/>
              <a:t>, independent of what happens to other arrivals, the result of the splitting turns out to be a </a:t>
            </a:r>
            <a:r>
              <a:rPr lang="en-US" b="1" dirty="0"/>
              <a:t>Poisson process </a:t>
            </a:r>
            <a:r>
              <a:rPr lang="en-US" dirty="0"/>
              <a:t>with rate </a:t>
            </a:r>
            <a:r>
              <a:rPr lang="en-US" b="1" dirty="0" err="1"/>
              <a:t>lyamda</a:t>
            </a:r>
            <a:r>
              <a:rPr lang="en-US" b="1" dirty="0"/>
              <a:t>*p</a:t>
            </a:r>
          </a:p>
          <a:p>
            <a:r>
              <a:rPr lang="en-US" dirty="0"/>
              <a:t>Alternatively, we can start with </a:t>
            </a:r>
            <a:r>
              <a:rPr lang="en-US" b="1" dirty="0"/>
              <a:t>2 independent Poisson processes</a:t>
            </a:r>
            <a:r>
              <a:rPr lang="en-US" dirty="0"/>
              <a:t>, with rates lyamda_1 and lyamda_2 and merge them by recording an arrival whenever an arrival occurs in either process.</a:t>
            </a:r>
          </a:p>
          <a:p>
            <a:endParaRPr lang="en-US" dirty="0"/>
          </a:p>
          <a:p>
            <a:r>
              <a:rPr lang="en-US" b="1" dirty="0"/>
              <a:t>Summary</a:t>
            </a:r>
            <a:r>
              <a:rPr lang="en-US" dirty="0"/>
              <a:t>:                                                         </a:t>
            </a:r>
            <a:r>
              <a:rPr lang="en-US" b="1" dirty="0"/>
              <a:t>Bernoulli</a:t>
            </a:r>
            <a:r>
              <a:rPr lang="en-US" dirty="0"/>
              <a:t> process vs </a:t>
            </a:r>
            <a:r>
              <a:rPr lang="en-US" b="1" dirty="0"/>
              <a:t>Poisson</a:t>
            </a:r>
            <a:r>
              <a:rPr lang="en-US" dirty="0"/>
              <a:t> process</a:t>
            </a:r>
          </a:p>
          <a:p>
            <a:r>
              <a:rPr lang="en-US" b="1" dirty="0"/>
              <a:t>Interarrival times </a:t>
            </a:r>
            <a:r>
              <a:rPr lang="en-US" dirty="0"/>
              <a:t>(time until 1</a:t>
            </a:r>
            <a:r>
              <a:rPr lang="en-US" baseline="30000" dirty="0"/>
              <a:t>st</a:t>
            </a:r>
            <a:r>
              <a:rPr lang="en-US" dirty="0"/>
              <a:t> arrival):     </a:t>
            </a:r>
            <a:r>
              <a:rPr lang="en-US" b="1" dirty="0"/>
              <a:t>Geometric</a:t>
            </a:r>
            <a:r>
              <a:rPr lang="en-US" dirty="0"/>
              <a:t> vs  </a:t>
            </a:r>
            <a:r>
              <a:rPr lang="en-US" b="1" dirty="0"/>
              <a:t>exponential</a:t>
            </a:r>
          </a:p>
          <a:p>
            <a:r>
              <a:rPr lang="en-US" b="1" dirty="0"/>
              <a:t>Number of arrivals </a:t>
            </a:r>
            <a:r>
              <a:rPr lang="en-US" dirty="0"/>
              <a:t>in n time:                        </a:t>
            </a:r>
            <a:r>
              <a:rPr lang="en-US" b="1" dirty="0"/>
              <a:t>Binomial</a:t>
            </a:r>
            <a:r>
              <a:rPr lang="en-US" dirty="0"/>
              <a:t> vs </a:t>
            </a:r>
            <a:r>
              <a:rPr lang="en-US" b="1" dirty="0"/>
              <a:t>Poisson</a:t>
            </a:r>
          </a:p>
          <a:p>
            <a:r>
              <a:rPr lang="en-US" b="1" dirty="0" err="1"/>
              <a:t>K’th</a:t>
            </a:r>
            <a:r>
              <a:rPr lang="en-US" b="1" dirty="0"/>
              <a:t> arrival time</a:t>
            </a:r>
            <a:r>
              <a:rPr lang="en-US" dirty="0"/>
              <a:t>:                                              Pascal vs </a:t>
            </a:r>
            <a:r>
              <a:rPr lang="en-US" dirty="0" err="1"/>
              <a:t>Earlang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9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C8464-D28F-420F-B5C1-8C676178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" y="248284"/>
            <a:ext cx="11711940" cy="642683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Stochastic process </a:t>
            </a:r>
            <a:r>
              <a:rPr lang="en-US" dirty="0"/>
              <a:t>is a mathematical model of a </a:t>
            </a:r>
            <a:r>
              <a:rPr lang="en-US" b="1" dirty="0"/>
              <a:t>probabilistic experiment </a:t>
            </a:r>
            <a:r>
              <a:rPr lang="en-US" dirty="0"/>
              <a:t>that </a:t>
            </a:r>
            <a:r>
              <a:rPr lang="en-US" b="1" dirty="0"/>
              <a:t>evolves in time </a:t>
            </a:r>
            <a:r>
              <a:rPr lang="en-US" dirty="0"/>
              <a:t>and generates a </a:t>
            </a:r>
            <a:r>
              <a:rPr lang="en-US" b="1" dirty="0"/>
              <a:t>sequence of numerical values</a:t>
            </a:r>
          </a:p>
          <a:p>
            <a:r>
              <a:rPr lang="en-US" dirty="0"/>
              <a:t>Examples of stochastic process can be used to model: 1) </a:t>
            </a:r>
            <a:r>
              <a:rPr lang="en-US" b="1" dirty="0"/>
              <a:t>sequence of scores </a:t>
            </a:r>
            <a:r>
              <a:rPr lang="en-US" dirty="0"/>
              <a:t>in a football game 2) </a:t>
            </a:r>
            <a:r>
              <a:rPr lang="en-US" b="1" dirty="0"/>
              <a:t>sequence of failure times </a:t>
            </a:r>
            <a:r>
              <a:rPr lang="en-US" dirty="0"/>
              <a:t>of a machine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b="1" dirty="0"/>
              <a:t>Each numerical value in the sequence </a:t>
            </a:r>
            <a:r>
              <a:rPr lang="en-US" dirty="0"/>
              <a:t>is modeled by a </a:t>
            </a:r>
            <a:r>
              <a:rPr lang="en-US" b="1" dirty="0"/>
              <a:t>random variable</a:t>
            </a:r>
            <a:r>
              <a:rPr lang="en-US" dirty="0"/>
              <a:t>, so a </a:t>
            </a:r>
            <a:r>
              <a:rPr lang="en-US" b="1" dirty="0"/>
              <a:t>stochastic process </a:t>
            </a:r>
            <a:r>
              <a:rPr lang="en-US" dirty="0"/>
              <a:t>is simply  a </a:t>
            </a:r>
            <a:r>
              <a:rPr lang="en-US" b="1" dirty="0"/>
              <a:t>sequence of random variables</a:t>
            </a:r>
          </a:p>
          <a:p>
            <a:r>
              <a:rPr lang="en-US" dirty="0"/>
              <a:t>We</a:t>
            </a:r>
            <a:r>
              <a:rPr lang="az-Latn-AZ" dirty="0"/>
              <a:t> are</a:t>
            </a:r>
            <a:r>
              <a:rPr lang="en-US" dirty="0"/>
              <a:t> still dealing with a </a:t>
            </a:r>
            <a:r>
              <a:rPr lang="en-US" b="1" dirty="0"/>
              <a:t>single basic experiment </a:t>
            </a:r>
            <a:r>
              <a:rPr lang="en-US" dirty="0"/>
              <a:t>that involves </a:t>
            </a:r>
            <a:r>
              <a:rPr lang="en-US" b="1" dirty="0"/>
              <a:t>outcomes</a:t>
            </a:r>
            <a:r>
              <a:rPr lang="en-US" dirty="0"/>
              <a:t> governed by a </a:t>
            </a:r>
            <a:r>
              <a:rPr lang="en-US" b="1" dirty="0"/>
              <a:t>probability law</a:t>
            </a:r>
            <a:r>
              <a:rPr lang="en-US" dirty="0"/>
              <a:t>, and </a:t>
            </a:r>
            <a:r>
              <a:rPr lang="en-US" b="1" dirty="0"/>
              <a:t>random variables </a:t>
            </a:r>
            <a:r>
              <a:rPr lang="en-US" dirty="0"/>
              <a:t>that </a:t>
            </a:r>
            <a:r>
              <a:rPr lang="en-US" b="1" dirty="0"/>
              <a:t>inherit</a:t>
            </a:r>
            <a:r>
              <a:rPr lang="en-US" dirty="0"/>
              <a:t> their </a:t>
            </a:r>
            <a:r>
              <a:rPr lang="en-US" b="1" dirty="0"/>
              <a:t>probabilistic properties </a:t>
            </a:r>
            <a:r>
              <a:rPr lang="en-US" dirty="0"/>
              <a:t>from that law</a:t>
            </a:r>
          </a:p>
          <a:p>
            <a:r>
              <a:rPr lang="en-US" dirty="0"/>
              <a:t>However, stochastic processes involve some </a:t>
            </a:r>
            <a:r>
              <a:rPr lang="en-US" b="1" dirty="0"/>
              <a:t>change</a:t>
            </a:r>
            <a:r>
              <a:rPr lang="en-US" dirty="0"/>
              <a:t> in emphasis over our earlier models. In particular: 1) we </a:t>
            </a:r>
            <a:r>
              <a:rPr lang="en-US" b="1" dirty="0"/>
              <a:t>tend to focus </a:t>
            </a:r>
            <a:r>
              <a:rPr lang="en-US" dirty="0"/>
              <a:t>on the </a:t>
            </a:r>
            <a:r>
              <a:rPr lang="en-US" b="1" dirty="0"/>
              <a:t>dependencies</a:t>
            </a:r>
            <a:r>
              <a:rPr lang="en-US" dirty="0"/>
              <a:t> in the </a:t>
            </a:r>
            <a:r>
              <a:rPr lang="en-US" b="1" dirty="0"/>
              <a:t>sequence of values </a:t>
            </a:r>
            <a:r>
              <a:rPr lang="en-US" dirty="0"/>
              <a:t>generated by the </a:t>
            </a:r>
            <a:r>
              <a:rPr lang="en-US" b="1" dirty="0"/>
              <a:t>process</a:t>
            </a:r>
            <a:r>
              <a:rPr lang="en-US" dirty="0"/>
              <a:t> (how future depends on past)</a:t>
            </a:r>
          </a:p>
          <a:p>
            <a:pPr marL="514350" indent="-514350">
              <a:buAutoNum type="arabicParenR" startAt="2"/>
            </a:pPr>
            <a:r>
              <a:rPr lang="en-US" dirty="0"/>
              <a:t>We are often interested in </a:t>
            </a:r>
            <a:r>
              <a:rPr lang="en-US" b="1" dirty="0"/>
              <a:t>long-term averages</a:t>
            </a:r>
            <a:r>
              <a:rPr lang="en-US" dirty="0"/>
              <a:t>, involving the </a:t>
            </a:r>
            <a:r>
              <a:rPr lang="en-US" b="1" dirty="0"/>
              <a:t>entire sequence</a:t>
            </a:r>
            <a:r>
              <a:rPr lang="en-US" dirty="0"/>
              <a:t> of generated values (fraction of time machine is working)</a:t>
            </a:r>
          </a:p>
          <a:p>
            <a:pPr marL="514350" indent="-514350">
              <a:buAutoNum type="arabicParenR" startAt="2"/>
            </a:pPr>
            <a:r>
              <a:rPr lang="en-US" dirty="0"/>
              <a:t>We sometimes wish to characterize the </a:t>
            </a:r>
            <a:r>
              <a:rPr lang="en-US" b="1" dirty="0"/>
              <a:t>likelihood or frequency </a:t>
            </a:r>
            <a:r>
              <a:rPr lang="en-US" dirty="0"/>
              <a:t>of certain </a:t>
            </a:r>
            <a:r>
              <a:rPr lang="en-US" b="1" dirty="0"/>
              <a:t>boundary events </a:t>
            </a:r>
            <a:r>
              <a:rPr lang="en-US" dirty="0"/>
              <a:t>(all circuits of telephone system become </a:t>
            </a:r>
            <a:r>
              <a:rPr lang="en-US" dirty="0" err="1"/>
              <a:t>simult</a:t>
            </a:r>
            <a:r>
              <a:rPr lang="en-US" dirty="0"/>
              <a:t> busy)</a:t>
            </a:r>
          </a:p>
        </p:txBody>
      </p:sp>
    </p:spTree>
    <p:extLst>
      <p:ext uri="{BB962C8B-B14F-4D97-AF65-F5344CB8AC3E}">
        <p14:creationId xmlns:p14="http://schemas.microsoft.com/office/powerpoint/2010/main" val="375463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928E2-B326-4D70-8A2F-4AA3498F4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225424"/>
            <a:ext cx="11803380" cy="64496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wide </a:t>
            </a:r>
            <a:r>
              <a:rPr lang="en-US" b="1" dirty="0"/>
              <a:t>variety of stochastic processes</a:t>
            </a:r>
            <a:r>
              <a:rPr lang="en-US" dirty="0"/>
              <a:t>, but in this book, we will only discuss 2 major categories</a:t>
            </a:r>
          </a:p>
          <a:p>
            <a:r>
              <a:rPr lang="en-US" dirty="0"/>
              <a:t>1) </a:t>
            </a:r>
            <a:r>
              <a:rPr lang="en-US" b="1" dirty="0"/>
              <a:t>Arrival-type processes</a:t>
            </a:r>
            <a:r>
              <a:rPr lang="en-US" dirty="0"/>
              <a:t>: occurrence that have the </a:t>
            </a:r>
            <a:r>
              <a:rPr lang="en-US" b="1" dirty="0"/>
              <a:t>character of an arrival</a:t>
            </a:r>
            <a:r>
              <a:rPr lang="en-US" dirty="0"/>
              <a:t>, such as message receptions at a receiver, customer purchases at a store. </a:t>
            </a:r>
          </a:p>
          <a:p>
            <a:r>
              <a:rPr lang="en-US" dirty="0"/>
              <a:t>We will focus on models in which the </a:t>
            </a:r>
            <a:r>
              <a:rPr lang="en-US" b="1" dirty="0"/>
              <a:t>interarrival times </a:t>
            </a:r>
            <a:r>
              <a:rPr lang="en-US" dirty="0"/>
              <a:t>are </a:t>
            </a:r>
            <a:r>
              <a:rPr lang="en-US" b="1" dirty="0"/>
              <a:t>independent random variables</a:t>
            </a:r>
          </a:p>
          <a:p>
            <a:r>
              <a:rPr lang="en-US" dirty="0"/>
              <a:t>When arrival times occur in </a:t>
            </a:r>
            <a:r>
              <a:rPr lang="en-US" b="1" dirty="0">
                <a:solidFill>
                  <a:srgbClr val="FF0000"/>
                </a:solidFill>
              </a:rPr>
              <a:t>discrete time </a:t>
            </a:r>
            <a:r>
              <a:rPr lang="en-US" dirty="0"/>
              <a:t>and the </a:t>
            </a:r>
            <a:r>
              <a:rPr lang="en-US" dirty="0">
                <a:solidFill>
                  <a:srgbClr val="FF0000"/>
                </a:solidFill>
              </a:rPr>
              <a:t>interarrival times </a:t>
            </a:r>
            <a:r>
              <a:rPr lang="en-US" dirty="0"/>
              <a:t>are </a:t>
            </a:r>
            <a:r>
              <a:rPr lang="en-US" b="1" dirty="0">
                <a:solidFill>
                  <a:srgbClr val="FF0000"/>
                </a:solidFill>
              </a:rPr>
              <a:t>geometrically</a:t>
            </a:r>
            <a:r>
              <a:rPr lang="en-US" dirty="0"/>
              <a:t> distributed- this is the </a:t>
            </a:r>
            <a:r>
              <a:rPr lang="en-US" b="1" dirty="0">
                <a:solidFill>
                  <a:srgbClr val="FF0000"/>
                </a:solidFill>
              </a:rPr>
              <a:t>Bernoulli process</a:t>
            </a:r>
          </a:p>
          <a:p>
            <a:r>
              <a:rPr lang="en-US" dirty="0"/>
              <a:t>When arrivals occur in </a:t>
            </a:r>
            <a:r>
              <a:rPr lang="en-US" b="1" dirty="0">
                <a:solidFill>
                  <a:srgbClr val="FF0000"/>
                </a:solidFill>
              </a:rPr>
              <a:t>continuous time</a:t>
            </a:r>
            <a:r>
              <a:rPr lang="en-US" dirty="0"/>
              <a:t>, the </a:t>
            </a:r>
            <a:r>
              <a:rPr lang="en-US" dirty="0">
                <a:solidFill>
                  <a:srgbClr val="FF0000"/>
                </a:solidFill>
              </a:rPr>
              <a:t>interarrival times </a:t>
            </a:r>
            <a:r>
              <a:rPr lang="en-US" dirty="0"/>
              <a:t>are </a:t>
            </a:r>
            <a:r>
              <a:rPr lang="en-US" b="1" dirty="0">
                <a:solidFill>
                  <a:srgbClr val="FF0000"/>
                </a:solidFill>
              </a:rPr>
              <a:t>exponentially</a:t>
            </a:r>
            <a:r>
              <a:rPr lang="en-US" dirty="0"/>
              <a:t> distributed- this is the </a:t>
            </a:r>
            <a:r>
              <a:rPr lang="en-US" b="1" dirty="0">
                <a:solidFill>
                  <a:srgbClr val="FF0000"/>
                </a:solidFill>
              </a:rPr>
              <a:t>Poisson process</a:t>
            </a:r>
          </a:p>
          <a:p>
            <a:r>
              <a:rPr lang="en-US" b="1" dirty="0"/>
              <a:t>2) Markov processes: </a:t>
            </a:r>
            <a:r>
              <a:rPr lang="en-US" dirty="0"/>
              <a:t>here we look at experiments that </a:t>
            </a:r>
            <a:r>
              <a:rPr lang="en-US" b="1" dirty="0"/>
              <a:t>evolve in time </a:t>
            </a:r>
            <a:r>
              <a:rPr lang="en-US" dirty="0"/>
              <a:t>and in which the </a:t>
            </a:r>
            <a:r>
              <a:rPr lang="en-US" b="1" dirty="0"/>
              <a:t>future evolution </a:t>
            </a:r>
            <a:r>
              <a:rPr lang="en-US" dirty="0"/>
              <a:t>exhibits a </a:t>
            </a:r>
            <a:r>
              <a:rPr lang="en-US" b="1" dirty="0"/>
              <a:t>probabilistic dependence </a:t>
            </a:r>
            <a:r>
              <a:rPr lang="en-US" dirty="0"/>
              <a:t>on the past (</a:t>
            </a:r>
            <a:r>
              <a:rPr lang="en-US" dirty="0" err="1"/>
              <a:t>e.g</a:t>
            </a:r>
            <a:r>
              <a:rPr lang="en-US" dirty="0"/>
              <a:t> the future daily prices of a stock are dependent on past prices).</a:t>
            </a:r>
          </a:p>
          <a:p>
            <a:r>
              <a:rPr lang="en-US" dirty="0"/>
              <a:t>However, in a </a:t>
            </a:r>
            <a:r>
              <a:rPr lang="en-US" b="1" dirty="0"/>
              <a:t>Markov process </a:t>
            </a:r>
            <a:r>
              <a:rPr lang="en-US" dirty="0"/>
              <a:t>we assume a very </a:t>
            </a:r>
            <a:r>
              <a:rPr lang="en-US" b="1" dirty="0"/>
              <a:t>special type of dependence</a:t>
            </a:r>
            <a:r>
              <a:rPr lang="en-US" dirty="0"/>
              <a:t>: the </a:t>
            </a:r>
            <a:r>
              <a:rPr lang="en-US" b="1" dirty="0"/>
              <a:t>next value </a:t>
            </a:r>
            <a:r>
              <a:rPr lang="en-US" dirty="0"/>
              <a:t>depends on </a:t>
            </a:r>
            <a:r>
              <a:rPr lang="en-US" b="1" dirty="0"/>
              <a:t>past values </a:t>
            </a:r>
            <a:r>
              <a:rPr lang="en-US" dirty="0"/>
              <a:t>only through the </a:t>
            </a:r>
            <a:r>
              <a:rPr lang="en-US" b="1" dirty="0"/>
              <a:t>current value</a:t>
            </a:r>
          </a:p>
        </p:txBody>
      </p:sp>
    </p:spTree>
    <p:extLst>
      <p:ext uri="{BB962C8B-B14F-4D97-AF65-F5344CB8AC3E}">
        <p14:creationId xmlns:p14="http://schemas.microsoft.com/office/powerpoint/2010/main" val="62179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928E2-B326-4D70-8A2F-4AA3498F4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225424"/>
            <a:ext cx="11803380" cy="6449695"/>
          </a:xfrm>
        </p:spPr>
        <p:txBody>
          <a:bodyPr/>
          <a:lstStyle/>
          <a:p>
            <a:r>
              <a:rPr lang="en-US" b="1" dirty="0"/>
              <a:t>Bernoulli process </a:t>
            </a:r>
            <a:r>
              <a:rPr lang="en-US" dirty="0"/>
              <a:t>can be visualized as a </a:t>
            </a:r>
            <a:r>
              <a:rPr lang="en-US" b="1" dirty="0"/>
              <a:t>sequence of independent coin tosses</a:t>
            </a:r>
            <a:r>
              <a:rPr lang="en-US" dirty="0"/>
              <a:t>, where the </a:t>
            </a:r>
            <a:r>
              <a:rPr lang="en-US" b="1" dirty="0"/>
              <a:t>probability of heads in each toss </a:t>
            </a:r>
            <a:r>
              <a:rPr lang="en-US" dirty="0"/>
              <a:t>is a fixed number </a:t>
            </a:r>
            <a:r>
              <a:rPr lang="en-US" b="1" dirty="0"/>
              <a:t>p</a:t>
            </a:r>
          </a:p>
          <a:p>
            <a:r>
              <a:rPr lang="en-US" dirty="0"/>
              <a:t>We define </a:t>
            </a:r>
            <a:r>
              <a:rPr lang="en-US" b="1" dirty="0"/>
              <a:t>Bernoulli process </a:t>
            </a:r>
            <a:r>
              <a:rPr lang="en-US" dirty="0"/>
              <a:t>as a </a:t>
            </a:r>
            <a:r>
              <a:rPr lang="en-US" b="1" dirty="0"/>
              <a:t>sequence X1, X2</a:t>
            </a:r>
            <a:r>
              <a:rPr lang="en-US" dirty="0"/>
              <a:t>… of independent Bernoulli random variables Xi with P(Xi=1)=p, meaning </a:t>
            </a:r>
            <a:r>
              <a:rPr lang="en-US" b="1" dirty="0"/>
              <a:t>success at the </a:t>
            </a:r>
            <a:r>
              <a:rPr lang="en-US" b="1" dirty="0" err="1"/>
              <a:t>ith</a:t>
            </a:r>
            <a:r>
              <a:rPr lang="en-US" b="1" dirty="0"/>
              <a:t> trial</a:t>
            </a:r>
          </a:p>
          <a:p>
            <a:r>
              <a:rPr lang="en-US" b="1" dirty="0"/>
              <a:t>Given an arrival process</a:t>
            </a:r>
            <a:r>
              <a:rPr lang="en-US" dirty="0"/>
              <a:t>, one is often interested in random variables such as </a:t>
            </a:r>
            <a:r>
              <a:rPr lang="en-US" b="1" dirty="0"/>
              <a:t>the number of arrivals within certain time period</a:t>
            </a:r>
            <a:r>
              <a:rPr lang="en-US" dirty="0"/>
              <a:t>, or the </a:t>
            </a:r>
            <a:r>
              <a:rPr lang="en-US" b="1" dirty="0"/>
              <a:t>time until the 1</a:t>
            </a:r>
            <a:r>
              <a:rPr lang="en-US" b="1" baseline="30000" dirty="0"/>
              <a:t>st</a:t>
            </a:r>
            <a:r>
              <a:rPr lang="en-US" b="1" dirty="0"/>
              <a:t> arrival</a:t>
            </a:r>
          </a:p>
          <a:p>
            <a:r>
              <a:rPr lang="en-US" b="1" dirty="0"/>
              <a:t>Number of successes </a:t>
            </a:r>
            <a:r>
              <a:rPr lang="en-US" dirty="0"/>
              <a:t>in n independent trials is modeled as </a:t>
            </a:r>
            <a:r>
              <a:rPr lang="en-US" b="1" dirty="0"/>
              <a:t>Binomial </a:t>
            </a:r>
            <a:r>
              <a:rPr lang="en-US" b="1" dirty="0" err="1"/>
              <a:t>r.v</a:t>
            </a:r>
            <a:endParaRPr lang="en-US" b="1" dirty="0"/>
          </a:p>
          <a:p>
            <a:r>
              <a:rPr lang="en-US" b="1" dirty="0"/>
              <a:t>Time of the 1</a:t>
            </a:r>
            <a:r>
              <a:rPr lang="en-US" b="1" baseline="30000" dirty="0"/>
              <a:t>st</a:t>
            </a:r>
            <a:r>
              <a:rPr lang="en-US" b="1" dirty="0"/>
              <a:t> success </a:t>
            </a:r>
            <a:r>
              <a:rPr lang="en-US" dirty="0"/>
              <a:t>is modeled as </a:t>
            </a:r>
            <a:r>
              <a:rPr lang="en-US" b="1" dirty="0"/>
              <a:t>geometric </a:t>
            </a:r>
            <a:r>
              <a:rPr lang="en-US" b="1" dirty="0" err="1"/>
              <a:t>r.v</a:t>
            </a:r>
            <a:endParaRPr lang="en-US" b="1" dirty="0"/>
          </a:p>
          <a:p>
            <a:r>
              <a:rPr lang="en-US" dirty="0"/>
              <a:t>Bernoulli process has the property of </a:t>
            </a:r>
            <a:r>
              <a:rPr lang="en-US" dirty="0" err="1"/>
              <a:t>memorylessn</a:t>
            </a:r>
            <a:r>
              <a:rPr lang="en-US" dirty="0"/>
              <a:t> and </a:t>
            </a:r>
            <a:r>
              <a:rPr lang="en-US" dirty="0" err="1"/>
              <a:t>indep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0A8463-D4DF-4650-AA74-514A61672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762" y="3736657"/>
            <a:ext cx="2507052" cy="538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303D07-F3E8-4DA0-A505-E32FE05BA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287" y="4347210"/>
            <a:ext cx="2513376" cy="499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EA621F-FF5F-4402-A7FB-CB1BD94D9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10" y="4818696"/>
            <a:ext cx="7012777" cy="18634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361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928E2-B326-4D70-8A2F-4AA3498F4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225424"/>
            <a:ext cx="11803380" cy="6449695"/>
          </a:xfrm>
        </p:spPr>
        <p:txBody>
          <a:bodyPr/>
          <a:lstStyle/>
          <a:p>
            <a:r>
              <a:rPr lang="en-US" dirty="0"/>
              <a:t>We will concentrate on the special case where </a:t>
            </a:r>
            <a:r>
              <a:rPr lang="en-US" b="1" dirty="0"/>
              <a:t>n is large</a:t>
            </a:r>
            <a:r>
              <a:rPr lang="en-US" dirty="0"/>
              <a:t>, but </a:t>
            </a:r>
            <a:r>
              <a:rPr lang="en-US" b="1" dirty="0"/>
              <a:t>p is small</a:t>
            </a:r>
            <a:r>
              <a:rPr lang="en-US" dirty="0"/>
              <a:t>, so that the </a:t>
            </a:r>
            <a:r>
              <a:rPr lang="en-US" b="1" dirty="0"/>
              <a:t>mean np has a moderate value</a:t>
            </a:r>
          </a:p>
          <a:p>
            <a:r>
              <a:rPr lang="en-US" dirty="0"/>
              <a:t>A situation of this type arises when one passes </a:t>
            </a:r>
            <a:r>
              <a:rPr lang="en-US" b="1" dirty="0"/>
              <a:t>from discrete to continuous time</a:t>
            </a:r>
          </a:p>
          <a:p>
            <a:r>
              <a:rPr lang="en-US" b="1" dirty="0"/>
              <a:t>Mathematically</a:t>
            </a:r>
            <a:r>
              <a:rPr lang="en-US" dirty="0"/>
              <a:t>, we can address situations of this kind, by letting </a:t>
            </a:r>
            <a:r>
              <a:rPr lang="en-US" b="1" dirty="0"/>
              <a:t>n grow </a:t>
            </a:r>
            <a:r>
              <a:rPr lang="en-US" dirty="0"/>
              <a:t>while simultaneously </a:t>
            </a:r>
            <a:r>
              <a:rPr lang="en-US" b="1" dirty="0"/>
              <a:t>decreasing p</a:t>
            </a:r>
            <a:r>
              <a:rPr lang="en-US" dirty="0"/>
              <a:t>, in a manner that keeps the </a:t>
            </a:r>
            <a:r>
              <a:rPr lang="en-US" b="1" dirty="0"/>
              <a:t>product np </a:t>
            </a:r>
            <a:r>
              <a:rPr lang="en-US" dirty="0"/>
              <a:t>at a </a:t>
            </a:r>
            <a:r>
              <a:rPr lang="en-US" b="1" dirty="0"/>
              <a:t>constant value </a:t>
            </a:r>
            <a:r>
              <a:rPr lang="en-US" b="1" dirty="0" err="1"/>
              <a:t>lyamda</a:t>
            </a:r>
            <a:endParaRPr lang="en-US" b="1" dirty="0"/>
          </a:p>
          <a:p>
            <a:r>
              <a:rPr lang="en-US" dirty="0"/>
              <a:t>In the limit, it turns out that the formula for the </a:t>
            </a:r>
            <a:r>
              <a:rPr lang="en-US" b="1" dirty="0"/>
              <a:t>binomial PMF </a:t>
            </a:r>
            <a:r>
              <a:rPr lang="en-US" dirty="0"/>
              <a:t>simplifies to the </a:t>
            </a:r>
            <a:r>
              <a:rPr lang="en-US" b="1" dirty="0"/>
              <a:t>Poisson PMF</a:t>
            </a:r>
          </a:p>
          <a:p>
            <a:r>
              <a:rPr lang="en-US" dirty="0"/>
              <a:t>e is </a:t>
            </a:r>
            <a:r>
              <a:rPr lang="en-US" b="1" dirty="0"/>
              <a:t>maximum return </a:t>
            </a:r>
            <a:r>
              <a:rPr lang="en-US" dirty="0"/>
              <a:t>one can make with </a:t>
            </a:r>
            <a:r>
              <a:rPr lang="en-US" b="1" dirty="0"/>
              <a:t>continuous compounding</a:t>
            </a:r>
          </a:p>
          <a:p>
            <a:pPr marL="0" indent="0">
              <a:buNone/>
            </a:pPr>
            <a:r>
              <a:rPr lang="en-US" dirty="0"/>
              <a:t>Of 100% growth rate</a:t>
            </a:r>
          </a:p>
          <a:p>
            <a:r>
              <a:rPr lang="en-US" dirty="0"/>
              <a:t>This can also generalize to the </a:t>
            </a:r>
            <a:r>
              <a:rPr lang="en-US" b="1" dirty="0"/>
              <a:t>arbitrary number periods and rates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AED58E-EDBA-4AC8-ABE5-69436034E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550" y="3685587"/>
            <a:ext cx="1822087" cy="6688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AA1095-9180-4C2D-B765-3D3D70CCF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49" y="5167312"/>
            <a:ext cx="560425" cy="5476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B0B022-CBC2-4088-82DE-4F34BAB60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17" y="5794057"/>
            <a:ext cx="3914778" cy="652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FF6DA3-D2F9-4808-B540-4908863C9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3046" y="5807392"/>
            <a:ext cx="1801223" cy="661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54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928E2-B326-4D70-8A2F-4AA3498F4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" y="111124"/>
            <a:ext cx="12085320" cy="644969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Poisson Process</a:t>
            </a:r>
          </a:p>
          <a:p>
            <a:r>
              <a:rPr lang="en-US" dirty="0"/>
              <a:t>Poisson process is a </a:t>
            </a:r>
            <a:r>
              <a:rPr lang="en-US" b="1" dirty="0"/>
              <a:t>continuous-time analog </a:t>
            </a:r>
            <a:r>
              <a:rPr lang="en-US" dirty="0"/>
              <a:t>of the </a:t>
            </a:r>
            <a:r>
              <a:rPr lang="en-US" b="1" dirty="0"/>
              <a:t>Bernoulli process </a:t>
            </a:r>
            <a:r>
              <a:rPr lang="en-US" dirty="0"/>
              <a:t>and applies to situations where there is no way of dividing time into </a:t>
            </a:r>
            <a:r>
              <a:rPr lang="en-US" b="1" dirty="0"/>
              <a:t>discrete periods</a:t>
            </a:r>
          </a:p>
          <a:p>
            <a:r>
              <a:rPr lang="en-US" dirty="0"/>
              <a:t>For example when modeling </a:t>
            </a:r>
            <a:r>
              <a:rPr lang="en-US" b="1" dirty="0"/>
              <a:t>number of traffic accidents</a:t>
            </a:r>
            <a:r>
              <a:rPr lang="en-US" dirty="0"/>
              <a:t>, if we use Bernoulli process model, within a sec we can only </a:t>
            </a:r>
            <a:r>
              <a:rPr lang="en-US" b="1" dirty="0"/>
              <a:t>put 1 or 0</a:t>
            </a:r>
            <a:r>
              <a:rPr lang="en-US" dirty="0"/>
              <a:t>, but during that second </a:t>
            </a:r>
            <a:r>
              <a:rPr lang="en-US" b="1" dirty="0"/>
              <a:t>more than 1</a:t>
            </a:r>
            <a:r>
              <a:rPr lang="en-US" dirty="0"/>
              <a:t> accidents may be involved</a:t>
            </a:r>
          </a:p>
          <a:p>
            <a:r>
              <a:rPr lang="en-US" dirty="0"/>
              <a:t>One way around this difficulty is to choose the </a:t>
            </a:r>
            <a:r>
              <a:rPr lang="en-US" b="1" dirty="0"/>
              <a:t>lengths of a time period to be very small</a:t>
            </a:r>
            <a:r>
              <a:rPr lang="en-US" dirty="0"/>
              <a:t>, so that </a:t>
            </a:r>
            <a:r>
              <a:rPr lang="en-US" b="1" dirty="0"/>
              <a:t>probability of 2 or more accidents </a:t>
            </a:r>
            <a:r>
              <a:rPr lang="en-US" dirty="0"/>
              <a:t>become </a:t>
            </a:r>
            <a:r>
              <a:rPr lang="en-US" b="1" dirty="0"/>
              <a:t>negligible</a:t>
            </a:r>
          </a:p>
          <a:p>
            <a:r>
              <a:rPr lang="en-US" dirty="0"/>
              <a:t>We consider a limiting situation where the </a:t>
            </a:r>
            <a:r>
              <a:rPr lang="en-US" b="1" dirty="0"/>
              <a:t>length of the time period </a:t>
            </a:r>
            <a:r>
              <a:rPr lang="en-US" dirty="0"/>
              <a:t>becomes </a:t>
            </a:r>
            <a:r>
              <a:rPr lang="en-US" b="1" dirty="0"/>
              <a:t>0</a:t>
            </a:r>
            <a:r>
              <a:rPr lang="en-US" dirty="0"/>
              <a:t> and work with a </a:t>
            </a:r>
            <a:r>
              <a:rPr lang="en-US" b="1" dirty="0"/>
              <a:t>continuous-time model</a:t>
            </a:r>
          </a:p>
          <a:p>
            <a:r>
              <a:rPr lang="en-US" dirty="0"/>
              <a:t>We consider an </a:t>
            </a:r>
            <a:r>
              <a:rPr lang="en-US" b="1" dirty="0"/>
              <a:t>arrival process </a:t>
            </a:r>
            <a:r>
              <a:rPr lang="en-US" dirty="0"/>
              <a:t>that evolves in </a:t>
            </a:r>
            <a:r>
              <a:rPr lang="en-US" b="1" dirty="0"/>
              <a:t>continuous time</a:t>
            </a:r>
            <a:r>
              <a:rPr lang="en-US" dirty="0"/>
              <a:t>, in the sense that </a:t>
            </a:r>
            <a:r>
              <a:rPr lang="en-US" b="1" dirty="0"/>
              <a:t>any real number t </a:t>
            </a:r>
            <a:r>
              <a:rPr lang="en-US" dirty="0"/>
              <a:t>is a possible arrival time.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023BB-9B7E-4DC9-B0AC-3F0CD421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" y="5485447"/>
            <a:ext cx="7994768" cy="481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D382B8-C7F1-41AC-8B43-06E4B1F80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" y="6168390"/>
            <a:ext cx="9274493" cy="3467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464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AB0A-1C3B-48BB-9E7F-0991907F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11124"/>
            <a:ext cx="11826240" cy="65868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Definition of the Poisson Process</a:t>
            </a:r>
          </a:p>
          <a:p>
            <a:r>
              <a:rPr lang="en-US" dirty="0"/>
              <a:t>Arrival process is called a </a:t>
            </a:r>
            <a:r>
              <a:rPr lang="en-US" b="1" dirty="0"/>
              <a:t>Poisson process with rate </a:t>
            </a:r>
            <a:r>
              <a:rPr lang="en-US" b="1" dirty="0" err="1"/>
              <a:t>lyamda</a:t>
            </a:r>
            <a:r>
              <a:rPr lang="en-US" b="1" dirty="0"/>
              <a:t> </a:t>
            </a:r>
            <a:r>
              <a:rPr lang="en-US" dirty="0"/>
              <a:t>if it has the following properties:</a:t>
            </a:r>
          </a:p>
          <a:p>
            <a:r>
              <a:rPr lang="en-US" dirty="0"/>
              <a:t>1) </a:t>
            </a:r>
            <a:r>
              <a:rPr lang="en-US" b="1" dirty="0"/>
              <a:t>Time-homogeneity</a:t>
            </a:r>
            <a:r>
              <a:rPr lang="en-US" dirty="0"/>
              <a:t>- probability of </a:t>
            </a:r>
            <a:r>
              <a:rPr lang="en-US" b="1" dirty="0"/>
              <a:t>P(k, </a:t>
            </a:r>
            <a:r>
              <a:rPr lang="en-US" b="1" dirty="0" err="1"/>
              <a:t>tou</a:t>
            </a:r>
            <a:r>
              <a:rPr lang="en-US" b="1" dirty="0"/>
              <a:t>) of k arrivals is the same </a:t>
            </a:r>
            <a:r>
              <a:rPr lang="en-US" dirty="0"/>
              <a:t>for all intervals of the same length </a:t>
            </a:r>
            <a:r>
              <a:rPr lang="en-US" dirty="0" err="1"/>
              <a:t>tou</a:t>
            </a:r>
            <a:endParaRPr lang="en-US" dirty="0"/>
          </a:p>
          <a:p>
            <a:r>
              <a:rPr lang="en-US" dirty="0"/>
              <a:t>2) </a:t>
            </a:r>
            <a:r>
              <a:rPr lang="en-US" b="1" dirty="0"/>
              <a:t>Independence</a:t>
            </a:r>
            <a:r>
              <a:rPr lang="en-US" dirty="0"/>
              <a:t> – number of arrivals </a:t>
            </a:r>
            <a:r>
              <a:rPr lang="en-US" b="1" dirty="0"/>
              <a:t>during a particular interval </a:t>
            </a:r>
            <a:r>
              <a:rPr lang="en-US" dirty="0"/>
              <a:t>is </a:t>
            </a:r>
            <a:r>
              <a:rPr lang="en-US" b="1" dirty="0"/>
              <a:t>independent</a:t>
            </a:r>
            <a:r>
              <a:rPr lang="en-US" dirty="0"/>
              <a:t> of the </a:t>
            </a:r>
            <a:r>
              <a:rPr lang="en-US" b="1" dirty="0"/>
              <a:t>history of arrivals outside </a:t>
            </a:r>
            <a:r>
              <a:rPr lang="en-US" dirty="0"/>
              <a:t>this interval</a:t>
            </a:r>
          </a:p>
          <a:p>
            <a:r>
              <a:rPr lang="en-US" dirty="0"/>
              <a:t>3) </a:t>
            </a:r>
            <a:r>
              <a:rPr lang="en-US" b="1" dirty="0"/>
              <a:t>Small interval probabilities -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613FDF-5C45-4B89-975F-87AD41AF7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634" y="3242310"/>
            <a:ext cx="2524125" cy="1009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148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AB0A-1C3B-48BB-9E7F-0991907F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11124"/>
            <a:ext cx="11826240" cy="6586856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Number of arrivals in an interval</a:t>
            </a:r>
          </a:p>
          <a:p>
            <a:r>
              <a:rPr lang="en-US" dirty="0"/>
              <a:t>Let us consider a </a:t>
            </a:r>
            <a:r>
              <a:rPr lang="en-US" b="1" dirty="0"/>
              <a:t>fixed time interval of length r</a:t>
            </a:r>
            <a:r>
              <a:rPr lang="en-US" dirty="0"/>
              <a:t>, and partition it into</a:t>
            </a:r>
          </a:p>
          <a:p>
            <a:pPr marL="0" indent="0">
              <a:buNone/>
            </a:pPr>
            <a:r>
              <a:rPr lang="en-US" dirty="0"/>
              <a:t>Periods of </a:t>
            </a:r>
            <a:r>
              <a:rPr lang="en-US" b="1" dirty="0"/>
              <a:t>length  epsilon</a:t>
            </a:r>
            <a:r>
              <a:rPr lang="en-US" dirty="0"/>
              <a:t>, where epsilon is very small number</a:t>
            </a:r>
          </a:p>
          <a:p>
            <a:r>
              <a:rPr lang="en-US" dirty="0"/>
              <a:t>The process being studied can be approximated by a </a:t>
            </a:r>
            <a:r>
              <a:rPr lang="en-US" b="1" dirty="0"/>
              <a:t>Bernoulli process</a:t>
            </a:r>
            <a:r>
              <a:rPr lang="en-US" dirty="0"/>
              <a:t>, with the approximation becoming more and more accurate as eps becomes smaller</a:t>
            </a:r>
          </a:p>
          <a:p>
            <a:r>
              <a:rPr lang="en-US" dirty="0"/>
              <a:t>The probability P(k, </a:t>
            </a:r>
            <a:r>
              <a:rPr lang="en-US" dirty="0" err="1"/>
              <a:t>tou</a:t>
            </a:r>
            <a:r>
              <a:rPr lang="en-US" dirty="0"/>
              <a:t>) </a:t>
            </a:r>
            <a:r>
              <a:rPr lang="en-US" b="1" dirty="0"/>
              <a:t>of k arrivals 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b="1" dirty="0"/>
              <a:t>time </a:t>
            </a:r>
            <a:r>
              <a:rPr lang="en-US" b="1" dirty="0" err="1"/>
              <a:t>tou</a:t>
            </a:r>
            <a:r>
              <a:rPr lang="en-US" b="1" dirty="0"/>
              <a:t> </a:t>
            </a:r>
            <a:r>
              <a:rPr lang="en-US" dirty="0"/>
              <a:t>is approximately the same</a:t>
            </a:r>
          </a:p>
          <a:p>
            <a:pPr marL="0" indent="0">
              <a:buNone/>
            </a:pPr>
            <a:r>
              <a:rPr lang="en-US" dirty="0"/>
              <a:t>as the binomial prob of </a:t>
            </a:r>
            <a:r>
              <a:rPr lang="en-US" b="1" dirty="0"/>
              <a:t>k successes</a:t>
            </a:r>
          </a:p>
          <a:p>
            <a:pPr marL="0" indent="0">
              <a:buNone/>
            </a:pPr>
            <a:r>
              <a:rPr lang="en-US" b="1" dirty="0"/>
              <a:t>in n=</a:t>
            </a:r>
            <a:r>
              <a:rPr lang="en-US" b="1" dirty="0" err="1"/>
              <a:t>tou</a:t>
            </a:r>
            <a:r>
              <a:rPr lang="en-US" b="1" dirty="0"/>
              <a:t>/eps </a:t>
            </a:r>
            <a:r>
              <a:rPr lang="en-US" dirty="0"/>
              <a:t>independent Bernoulli</a:t>
            </a:r>
          </a:p>
          <a:p>
            <a:pPr marL="0" indent="0">
              <a:buNone/>
            </a:pPr>
            <a:r>
              <a:rPr lang="en-US" dirty="0"/>
              <a:t>trials with success prob p= </a:t>
            </a:r>
            <a:r>
              <a:rPr lang="en-US" dirty="0" err="1"/>
              <a:t>lyamda</a:t>
            </a:r>
            <a:r>
              <a:rPr lang="en-US" dirty="0"/>
              <a:t>*eps at each trial</a:t>
            </a:r>
          </a:p>
          <a:p>
            <a:r>
              <a:rPr lang="en-US" dirty="0"/>
              <a:t>While keeping the </a:t>
            </a:r>
            <a:r>
              <a:rPr lang="en-US" b="1" dirty="0"/>
              <a:t>length </a:t>
            </a:r>
            <a:r>
              <a:rPr lang="en-US" b="1" dirty="0" err="1"/>
              <a:t>tou</a:t>
            </a:r>
            <a:r>
              <a:rPr lang="en-US" b="1" dirty="0"/>
              <a:t> </a:t>
            </a:r>
            <a:r>
              <a:rPr lang="en-US" dirty="0"/>
              <a:t>of the interval </a:t>
            </a:r>
            <a:r>
              <a:rPr lang="en-US" b="1" dirty="0"/>
              <a:t>fixed</a:t>
            </a:r>
            <a:r>
              <a:rPr lang="en-US" dirty="0"/>
              <a:t>, we let the period length eps decrease to 0, we then note that the number n of periods goes to infinity, while the product np remains constant and equal to </a:t>
            </a:r>
            <a:r>
              <a:rPr lang="en-US" dirty="0" err="1"/>
              <a:t>lyam</a:t>
            </a:r>
            <a:r>
              <a:rPr lang="en-US" dirty="0"/>
              <a:t>*</a:t>
            </a:r>
            <a:r>
              <a:rPr lang="en-US" dirty="0" err="1"/>
              <a:t>tou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83504-899A-4C41-AD33-853173E47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859" y="599854"/>
            <a:ext cx="703898" cy="4768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A72D7C-E36F-4240-BAC2-39A9A0081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467269"/>
            <a:ext cx="5806439" cy="22376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4419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AB0A-1C3B-48BB-9E7F-0991907F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" y="111124"/>
            <a:ext cx="11826240" cy="6586856"/>
          </a:xfrm>
        </p:spPr>
        <p:txBody>
          <a:bodyPr/>
          <a:lstStyle/>
          <a:p>
            <a:r>
              <a:rPr lang="en-US" dirty="0"/>
              <a:t>Under these circumstances, </a:t>
            </a:r>
            <a:r>
              <a:rPr lang="en-US" b="1" dirty="0"/>
              <a:t>binomial PMF converges to a Poisson PMF </a:t>
            </a:r>
            <a:r>
              <a:rPr lang="en-US" dirty="0"/>
              <a:t>with parameter </a:t>
            </a:r>
            <a:r>
              <a:rPr lang="en-US" dirty="0" err="1"/>
              <a:t>lyam</a:t>
            </a:r>
            <a:r>
              <a:rPr lang="en-US" dirty="0"/>
              <a:t>*</a:t>
            </a:r>
            <a:r>
              <a:rPr lang="en-US" dirty="0" err="1"/>
              <a:t>tou</a:t>
            </a:r>
            <a:endParaRPr lang="en-US" dirty="0"/>
          </a:p>
          <a:p>
            <a:r>
              <a:rPr lang="en-US" dirty="0"/>
              <a:t>Using our earlier formulas for the mean and variance of the Poisson PMF we obtain</a:t>
            </a:r>
          </a:p>
          <a:p>
            <a:r>
              <a:rPr lang="en-US" dirty="0"/>
              <a:t>Time until the 1</a:t>
            </a:r>
            <a:r>
              <a:rPr lang="en-US" baseline="30000" dirty="0"/>
              <a:t>st</a:t>
            </a:r>
            <a:r>
              <a:rPr lang="en-US" dirty="0"/>
              <a:t> arrival is exponent</a:t>
            </a:r>
          </a:p>
          <a:p>
            <a:pPr marL="0" indent="0">
              <a:buNone/>
            </a:pPr>
            <a:r>
              <a:rPr lang="en-US" dirty="0"/>
              <a:t>Distributed with parameter </a:t>
            </a:r>
            <a:r>
              <a:rPr lang="en-US" dirty="0" err="1"/>
              <a:t>lyamda</a:t>
            </a:r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36E87F-0A24-49EA-8E96-C137C8D2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785" y="563880"/>
            <a:ext cx="3198495" cy="5562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69031F-B2B5-4230-9468-A83C5EC9F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009" y="1439227"/>
            <a:ext cx="1393279" cy="481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1E411-024A-4C5F-9656-08B5DEADE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24" y="1459230"/>
            <a:ext cx="1951863" cy="415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0CA8AC-4113-40DF-84A8-7B888ABAC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771" y="1534477"/>
            <a:ext cx="6511510" cy="13458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D7DB42-F5C0-4A54-8550-8622462FB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1304" y="3003232"/>
            <a:ext cx="6048375" cy="37357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273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1202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Lec 13 Bernoulli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 13 Bernoulli process</dc:title>
  <dc:creator>Valiyev, Mahammad</dc:creator>
  <cp:lastModifiedBy>Valiyev, Mahammad</cp:lastModifiedBy>
  <cp:revision>145</cp:revision>
  <dcterms:created xsi:type="dcterms:W3CDTF">2020-03-20T05:59:32Z</dcterms:created>
  <dcterms:modified xsi:type="dcterms:W3CDTF">2020-06-27T08:45:06Z</dcterms:modified>
</cp:coreProperties>
</file>