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947E-F974-49DD-BE53-51CB590AF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09BE9-3EDA-4531-9A1E-284FFD6F6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89827-755D-4D7F-93B1-BD862472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FFA-7031-4D58-88CD-99B9C233B2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C4BC-9B02-431A-BC63-E2A6559E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245E-D972-4E19-B543-600DBFA66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7741-F9EC-4B5C-85AB-5A8BE2BF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7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5E78-F186-40FC-8473-7C67C130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E7EFF-ECA2-4AAE-811C-5931F9F11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9C16-B304-4615-93FE-1FC0BABF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FFA-7031-4D58-88CD-99B9C233B2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B6A2-E19B-4C56-A709-66E0736E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3FCB-A71A-4392-8D1D-EB35D2A6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7741-F9EC-4B5C-85AB-5A8BE2BF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9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20A92-9ED4-4E83-867F-585F03380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1AF17-FF14-4E3F-A8FC-A37DB2690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9A970-B91D-438F-B01D-05B91DEE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FFA-7031-4D58-88CD-99B9C233B2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CC12A-EE2E-41CE-81CB-6658FF81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4A963-C1AF-4C22-BAB8-1D09B66A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7741-F9EC-4B5C-85AB-5A8BE2BF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2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F0D7-32C2-4A97-AF94-4AC17C23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E3F8-2716-40B4-A6F9-9A5D0C0D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6FD0-8424-429F-8144-06A00EB3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FFA-7031-4D58-88CD-99B9C233B2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CCEF-AD6B-4218-82DA-668188AE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986D-F248-4900-B219-8CBB6C35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7741-F9EC-4B5C-85AB-5A8BE2BF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5364-8C05-4C5A-96D3-3F989ABF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6A29E-EFFE-4C3A-B382-41DB91DD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F9F4-7DA6-4877-BE8E-503DE534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FFA-7031-4D58-88CD-99B9C233B2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8FDE-AD84-4328-B181-451A3E9C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72732-B66D-4D2C-9FDE-A0A52336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7741-F9EC-4B5C-85AB-5A8BE2BF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1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A5A7-C072-447A-B89C-23B3FCC8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DE1E-86A8-4F05-BB29-89922F630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E1873-7A67-48B5-B0BB-1DCAA7C77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E7879-B1DD-4ADE-952A-30BED7A7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FFA-7031-4D58-88CD-99B9C233B2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E7186-9AE7-4067-AE17-978F1CB6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2E4FE-87BC-4374-9D30-C0D0BFE2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7741-F9EC-4B5C-85AB-5A8BE2BF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1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9712-73D6-404C-8D45-A8EBCB98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620A8-9FA0-43BC-91CF-074F7E321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48756-4028-4517-B92C-851E7F503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89F8E-5F14-441F-A665-1124F483E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53382-E077-4A16-A98B-9AE7B997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A1628-939A-44A7-AF4B-6DFC24D7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FFA-7031-4D58-88CD-99B9C233B2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B52D5-7847-468E-A73A-FA717617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09A1A-F32A-49E0-84E1-FB07DF68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7741-F9EC-4B5C-85AB-5A8BE2BF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35F1-DDA8-4668-B085-293C6312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5C943-1ADC-4B44-B4CF-7693148F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FFA-7031-4D58-88CD-99B9C233B2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6DBDC-32A3-4DEE-9E8C-C9C0F69D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C2DE3-5375-48C0-A3B8-0A4CD464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7741-F9EC-4B5C-85AB-5A8BE2BF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0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A06B7-CC64-4770-AA34-682E1590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FFA-7031-4D58-88CD-99B9C233B2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6DCBB-19A0-483C-8D4B-9CBC42C0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CADED-E162-4C84-BE38-920BCC6F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7741-F9EC-4B5C-85AB-5A8BE2BF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7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9656-DD49-4721-A9DB-60A5A8CE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7209-BF66-4EAD-B479-F3F203D8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F437A-E9FA-45CB-9B28-91900F668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A6C65-5F00-4711-85AC-0BD133E6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FFA-7031-4D58-88CD-99B9C233B2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5B7C6-BD0C-4193-BF42-60BFEC34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7F9F1-07B8-4859-93D6-D278CF0C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7741-F9EC-4B5C-85AB-5A8BE2BF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4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C0C9-7C8A-4517-8ACF-F252BC26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3D235-5D03-44C3-9882-3D2979D67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00BC9-BB9A-43DC-A12A-0382B8AA6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B5580-F44E-41A1-86EF-CBFE6467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7FFA-7031-4D58-88CD-99B9C233B2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10C23-4FD7-4699-8C89-CCBF785E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2AE1C-D359-41B9-97AD-6E497907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17741-F9EC-4B5C-85AB-5A8BE2BF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70C51-88B8-4390-ADD0-CBA897CD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E04A7-C436-4C6D-833B-9F7E0779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7CB83-8808-4371-83D7-0A80D7623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7FFA-7031-4D58-88CD-99B9C233B217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C63E-0FCF-4539-9440-6E622DB25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D56D-1583-45C5-9F84-5288A06AC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17741-F9EC-4B5C-85AB-5A8BE2BF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C248-FC1F-40AD-B902-63D335A3C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</p:spTree>
    <p:extLst>
      <p:ext uri="{BB962C8B-B14F-4D97-AF65-F5344CB8AC3E}">
        <p14:creationId xmlns:p14="http://schemas.microsoft.com/office/powerpoint/2010/main" val="314675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4656-BA4F-470F-9BA5-4D6C8276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985" y="2573753"/>
            <a:ext cx="7081911" cy="1325563"/>
          </a:xfrm>
        </p:spPr>
        <p:txBody>
          <a:bodyPr/>
          <a:lstStyle/>
          <a:p>
            <a:r>
              <a:rPr lang="en-US" dirty="0"/>
              <a:t>Markov chains </a:t>
            </a:r>
            <a:r>
              <a:rPr lang="en-US" dirty="0" err="1"/>
              <a:t>lec</a:t>
            </a:r>
            <a:r>
              <a:rPr lang="en-US" dirty="0"/>
              <a:t> 2- book 7.3</a:t>
            </a:r>
          </a:p>
        </p:txBody>
      </p:sp>
    </p:spTree>
    <p:extLst>
      <p:ext uri="{BB962C8B-B14F-4D97-AF65-F5344CB8AC3E}">
        <p14:creationId xmlns:p14="http://schemas.microsoft.com/office/powerpoint/2010/main" val="59079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051B-C550-4D0B-BBB0-6DD697CC4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1" y="151569"/>
            <a:ext cx="11766452" cy="6586856"/>
          </a:xfrm>
        </p:spPr>
        <p:txBody>
          <a:bodyPr>
            <a:normAutofit/>
          </a:bodyPr>
          <a:lstStyle/>
          <a:p>
            <a:r>
              <a:rPr lang="en-US" sz="2500" dirty="0"/>
              <a:t>The </a:t>
            </a:r>
            <a:r>
              <a:rPr lang="en-US" sz="2500" b="1" dirty="0"/>
              <a:t>states</a:t>
            </a:r>
            <a:r>
              <a:rPr lang="en-US" sz="2500" dirty="0"/>
              <a:t> in a recurrent class are </a:t>
            </a:r>
            <a:r>
              <a:rPr lang="en-US" sz="2500" b="1" dirty="0"/>
              <a:t>periodic</a:t>
            </a:r>
            <a:r>
              <a:rPr lang="en-US" sz="2500" dirty="0"/>
              <a:t> if they can be grouped into </a:t>
            </a:r>
            <a:r>
              <a:rPr lang="en-US" sz="2500" b="1" dirty="0"/>
              <a:t>d&gt;1 groups </a:t>
            </a:r>
            <a:r>
              <a:rPr lang="en-US" sz="2500" dirty="0"/>
              <a:t>so that all transitions from one group lead to the next group</a:t>
            </a:r>
          </a:p>
          <a:p>
            <a:r>
              <a:rPr lang="en-US" sz="2500" dirty="0"/>
              <a:t>Then </a:t>
            </a:r>
            <a:r>
              <a:rPr lang="en-US" sz="2500" b="1" dirty="0"/>
              <a:t>state probabilities cannot converge to 1 </a:t>
            </a:r>
            <a:r>
              <a:rPr lang="en-US" sz="2500" dirty="0"/>
              <a:t>value, it fluctuates between 2 values depending whether we are in odd or even numbered state</a:t>
            </a:r>
          </a:p>
          <a:p>
            <a:r>
              <a:rPr lang="en-US" sz="2500" dirty="0"/>
              <a:t>If some state in a recurrent class has </a:t>
            </a:r>
            <a:r>
              <a:rPr lang="en-US" sz="2500" b="1" dirty="0"/>
              <a:t>transition to itself </a:t>
            </a:r>
            <a:r>
              <a:rPr lang="en-US" sz="2500" dirty="0"/>
              <a:t>then this class </a:t>
            </a:r>
            <a:r>
              <a:rPr lang="en-US" sz="2500" b="1" dirty="0"/>
              <a:t>cannot be periodic</a:t>
            </a:r>
          </a:p>
          <a:p>
            <a:r>
              <a:rPr lang="en-US" sz="2500" dirty="0"/>
              <a:t>For </a:t>
            </a:r>
            <a:r>
              <a:rPr lang="en-US" sz="2500" b="1" dirty="0"/>
              <a:t>transition probability </a:t>
            </a:r>
            <a:r>
              <a:rPr lang="en-US" sz="2500" b="1" dirty="0" err="1"/>
              <a:t>rij</a:t>
            </a:r>
            <a:r>
              <a:rPr lang="en-US" sz="2500" b="1" dirty="0"/>
              <a:t>(n) </a:t>
            </a:r>
            <a:r>
              <a:rPr lang="en-US" sz="2500" dirty="0"/>
              <a:t>to </a:t>
            </a:r>
            <a:r>
              <a:rPr lang="en-US" sz="2500" b="1" dirty="0"/>
              <a:t>converge</a:t>
            </a:r>
            <a:r>
              <a:rPr lang="en-US" sz="2500" dirty="0"/>
              <a:t> and </a:t>
            </a:r>
            <a:r>
              <a:rPr lang="en-US" sz="2500" b="1" dirty="0"/>
              <a:t>does not depend on initial value </a:t>
            </a:r>
            <a:r>
              <a:rPr lang="en-US" sz="2500" dirty="0"/>
              <a:t>it should consist of </a:t>
            </a:r>
            <a:r>
              <a:rPr lang="en-US" sz="2500" b="1" dirty="0"/>
              <a:t>single recurrent class without periodicity</a:t>
            </a:r>
          </a:p>
          <a:p>
            <a:r>
              <a:rPr lang="en-US" sz="2500" dirty="0"/>
              <a:t>If we plug infinite into n </a:t>
            </a:r>
            <a:r>
              <a:rPr lang="en-US" sz="2500" dirty="0" err="1"/>
              <a:t>r_ik</a:t>
            </a:r>
            <a:r>
              <a:rPr lang="en-US" sz="2500" dirty="0"/>
              <a:t> converges to </a:t>
            </a:r>
            <a:r>
              <a:rPr lang="en-US" sz="2500" dirty="0" err="1"/>
              <a:t>pi_ik</a:t>
            </a:r>
            <a:r>
              <a:rPr lang="en-US" sz="2500" dirty="0"/>
              <a:t> (steady state prob</a:t>
            </a:r>
          </a:p>
          <a:p>
            <a:pPr marL="0" indent="0">
              <a:buNone/>
            </a:pPr>
            <a:r>
              <a:rPr lang="en-US" sz="2500" dirty="0"/>
              <a:t>Of state k, so we will have j equations and j unknowns, however</a:t>
            </a:r>
          </a:p>
          <a:p>
            <a:pPr marL="0" indent="0">
              <a:buNone/>
            </a:pPr>
            <a:r>
              <a:rPr lang="en-US" sz="2500" dirty="0"/>
              <a:t>As pi can be 0 we need one more condition which is on the right</a:t>
            </a:r>
          </a:p>
          <a:p>
            <a:pPr marL="0" indent="0">
              <a:buNone/>
            </a:pPr>
            <a:r>
              <a:rPr lang="en-US" sz="2500" dirty="0"/>
              <a:t>And says that sum of </a:t>
            </a:r>
            <a:r>
              <a:rPr lang="en-US" sz="2500" dirty="0" err="1"/>
              <a:t>pi_s</a:t>
            </a:r>
            <a:r>
              <a:rPr lang="en-US" sz="2500" dirty="0"/>
              <a:t> should add to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4ECB9-9FBE-4D9C-84FE-DA8DB6FDC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3054520"/>
            <a:ext cx="3295650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D51C2-79CE-4912-81F5-A457640C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32" y="5201316"/>
            <a:ext cx="3247437" cy="16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9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F425-397E-472B-963C-313ACB17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274" y="2573753"/>
            <a:ext cx="2383301" cy="1325563"/>
          </a:xfrm>
        </p:spPr>
        <p:txBody>
          <a:bodyPr/>
          <a:lstStyle/>
          <a:p>
            <a:r>
              <a:rPr lang="en-GB" b="1" dirty="0"/>
              <a:t>Book 7.3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659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B47A-D158-44ED-9720-3B0CFFE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" y="151569"/>
            <a:ext cx="11893062" cy="6586855"/>
          </a:xfrm>
        </p:spPr>
        <p:txBody>
          <a:bodyPr/>
          <a:lstStyle/>
          <a:p>
            <a:r>
              <a:rPr lang="en-GB" b="1" dirty="0"/>
              <a:t>Steady state behaviour</a:t>
            </a:r>
          </a:p>
          <a:p>
            <a:r>
              <a:rPr lang="en-GB" sz="2400" dirty="0"/>
              <a:t>In </a:t>
            </a:r>
            <a:r>
              <a:rPr lang="en-GB" sz="2400" b="1" dirty="0"/>
              <a:t>Markov chain models</a:t>
            </a:r>
            <a:r>
              <a:rPr lang="en-GB" sz="2400" dirty="0"/>
              <a:t>, we are often interested in </a:t>
            </a:r>
            <a:r>
              <a:rPr lang="en-GB" sz="2400" b="1" dirty="0"/>
              <a:t>long-term state occupancy </a:t>
            </a:r>
            <a:r>
              <a:rPr lang="en-GB" sz="2400" dirty="0"/>
              <a:t>behaviour, that is, in the n-step transition probabilities </a:t>
            </a:r>
            <a:r>
              <a:rPr lang="en-GB" sz="2400" b="1" dirty="0" err="1"/>
              <a:t>rij</a:t>
            </a:r>
            <a:r>
              <a:rPr lang="en-GB" sz="2400" b="1" dirty="0"/>
              <a:t>(n) when n is very large</a:t>
            </a:r>
          </a:p>
          <a:p>
            <a:r>
              <a:rPr lang="en-GB" sz="2400" dirty="0"/>
              <a:t>If there are 2 or more classes of recurrent states, it is clear that the limiting values of </a:t>
            </a:r>
            <a:r>
              <a:rPr lang="en-GB" sz="2400" dirty="0" err="1"/>
              <a:t>rij</a:t>
            </a:r>
            <a:r>
              <a:rPr lang="en-GB" sz="2400" dirty="0"/>
              <a:t>(n) must </a:t>
            </a:r>
            <a:r>
              <a:rPr lang="en-GB" sz="2400" b="1" dirty="0"/>
              <a:t>depend on the initial state</a:t>
            </a:r>
          </a:p>
          <a:p>
            <a:r>
              <a:rPr lang="en-GB" sz="2400" b="1" dirty="0"/>
              <a:t>Asymptotic behaviour </a:t>
            </a:r>
            <a:r>
              <a:rPr lang="en-GB" sz="2400" dirty="0"/>
              <a:t>of a </a:t>
            </a:r>
            <a:r>
              <a:rPr lang="en-GB" sz="2400" b="1" dirty="0"/>
              <a:t>multiclass chain </a:t>
            </a:r>
            <a:r>
              <a:rPr lang="en-GB" sz="2400" dirty="0"/>
              <a:t>can be understood in terms of the asymptotic behaviour of a </a:t>
            </a:r>
            <a:r>
              <a:rPr lang="en-GB" sz="2400" b="1" dirty="0"/>
              <a:t>single-class chain</a:t>
            </a:r>
          </a:p>
          <a:p>
            <a:r>
              <a:rPr lang="en-GB" sz="2400" dirty="0"/>
              <a:t>Even for chains with a single recurrent class, the </a:t>
            </a:r>
            <a:r>
              <a:rPr lang="en-GB" sz="2400" dirty="0" err="1"/>
              <a:t>r_ij</a:t>
            </a:r>
            <a:r>
              <a:rPr lang="en-GB" sz="2400" dirty="0"/>
              <a:t>(n) may fail to converge, it state is periodic so there we will analyse whether </a:t>
            </a:r>
            <a:r>
              <a:rPr lang="en-GB" sz="2400" b="1" dirty="0"/>
              <a:t>n is even or odd</a:t>
            </a:r>
          </a:p>
          <a:p>
            <a:r>
              <a:rPr lang="en-GB" sz="2400" dirty="0"/>
              <a:t>Thus, we assert that for every state j, the probability </a:t>
            </a:r>
            <a:r>
              <a:rPr lang="en-GB" sz="2400" b="1" dirty="0" err="1"/>
              <a:t>rij</a:t>
            </a:r>
            <a:r>
              <a:rPr lang="en-GB" sz="2400" b="1" dirty="0"/>
              <a:t>(n) being at state j</a:t>
            </a:r>
            <a:r>
              <a:rPr lang="en-GB" sz="2400" dirty="0"/>
              <a:t>, approaches a </a:t>
            </a:r>
            <a:r>
              <a:rPr lang="en-GB" sz="2400" b="1" dirty="0"/>
              <a:t>limiting value </a:t>
            </a:r>
            <a:r>
              <a:rPr lang="en-GB" sz="2400" dirty="0"/>
              <a:t>that is independent of the initial state I, provided we </a:t>
            </a:r>
            <a:r>
              <a:rPr lang="en-GB" sz="2400" b="1" dirty="0"/>
              <a:t>exclude</a:t>
            </a:r>
            <a:r>
              <a:rPr lang="en-GB" sz="2400" dirty="0"/>
              <a:t> the 2 situations (multiple recurrent classes and a periodic class)</a:t>
            </a:r>
          </a:p>
          <a:p>
            <a:r>
              <a:rPr lang="en-GB" sz="2400" dirty="0"/>
              <a:t>The limiting value is denoted by </a:t>
            </a:r>
            <a:r>
              <a:rPr lang="en-GB" sz="2400" dirty="0" err="1"/>
              <a:t>pi_j</a:t>
            </a:r>
            <a:r>
              <a:rPr lang="en-GB" sz="2400" dirty="0"/>
              <a:t>, and is called the </a:t>
            </a:r>
            <a:r>
              <a:rPr lang="en-GB" sz="2400" b="1" dirty="0"/>
              <a:t>steady-state probability of j</a:t>
            </a:r>
          </a:p>
          <a:p>
            <a:r>
              <a:rPr lang="en-GB" sz="2400" b="1" dirty="0"/>
              <a:t>Steady-State Convergence theorem: </a:t>
            </a:r>
            <a:r>
              <a:rPr lang="en-GB" sz="2400" dirty="0"/>
              <a:t>3 properties of converged probabilities </a:t>
            </a:r>
            <a:r>
              <a:rPr lang="en-GB" sz="2400" dirty="0" err="1"/>
              <a:t>pi_j</a:t>
            </a:r>
            <a:endParaRPr lang="en-GB" sz="2400" dirty="0"/>
          </a:p>
          <a:p>
            <a:r>
              <a:rPr lang="en-GB" sz="2400" b="1" dirty="0"/>
              <a:t>1) For each j 		   for all </a:t>
            </a:r>
            <a:r>
              <a:rPr lang="en-GB" sz="2400" b="1" dirty="0" err="1"/>
              <a:t>i</a:t>
            </a:r>
            <a:r>
              <a:rPr lang="en-GB" sz="2400" b="1" dirty="0"/>
              <a:t>; 2) 			          3) Trans              Recur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9782F-0C2C-46E5-82A5-0E2A8A84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842" y="4526280"/>
            <a:ext cx="4388168" cy="388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942474-3613-4B65-9043-947E3E73B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122" y="5755004"/>
            <a:ext cx="1836230" cy="462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795049-42CE-4E89-8D4D-1AC047D00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637" y="5741669"/>
            <a:ext cx="1399223" cy="6929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B64D4-0654-42E6-A0D3-D5F956D65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027" y="5759767"/>
            <a:ext cx="991553" cy="682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92B96-F05D-45E5-ABCC-10C17A894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0684" y="5833110"/>
            <a:ext cx="786221" cy="40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9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B47A-D158-44ED-9720-3B0CFFE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" y="151569"/>
            <a:ext cx="11893062" cy="6586855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steady-state probabilities         </a:t>
            </a:r>
            <a:r>
              <a:rPr lang="en-GB" dirty="0"/>
              <a:t>sum to 1 and form a probability distribution on the state space, called the </a:t>
            </a:r>
            <a:r>
              <a:rPr lang="en-GB" b="1" dirty="0"/>
              <a:t>stationary distribution </a:t>
            </a:r>
            <a:r>
              <a:rPr lang="en-GB" dirty="0"/>
              <a:t>of the chain</a:t>
            </a:r>
          </a:p>
          <a:p>
            <a:r>
              <a:rPr lang="en-GB" dirty="0"/>
              <a:t>Using the total probability theorem, we have</a:t>
            </a:r>
          </a:p>
          <a:p>
            <a:r>
              <a:rPr lang="en-GB" dirty="0"/>
              <a:t>                              </a:t>
            </a:r>
            <a:r>
              <a:rPr lang="en-GB" b="1" dirty="0"/>
              <a:t>Balance equations</a:t>
            </a:r>
          </a:p>
          <a:p>
            <a:r>
              <a:rPr lang="en-US" b="1" dirty="0"/>
              <a:t>Steady-state probabilities as expected state frequencies</a:t>
            </a:r>
          </a:p>
          <a:p>
            <a:r>
              <a:rPr lang="en-US" dirty="0"/>
              <a:t>For a Markov chain with a single class which is </a:t>
            </a:r>
            <a:r>
              <a:rPr lang="en-US" b="1" dirty="0"/>
              <a:t>aperiodic</a:t>
            </a:r>
            <a:r>
              <a:rPr lang="en-US" dirty="0"/>
              <a:t>, the steady-state probabilities         satisfy                         where </a:t>
            </a:r>
            <a:r>
              <a:rPr lang="en-US" dirty="0" err="1"/>
              <a:t>v_ij</a:t>
            </a:r>
            <a:r>
              <a:rPr lang="en-US" dirty="0"/>
              <a:t>(n) is the </a:t>
            </a:r>
            <a:r>
              <a:rPr lang="en-US" b="1" dirty="0"/>
              <a:t>expected value </a:t>
            </a:r>
            <a:r>
              <a:rPr lang="en-US" dirty="0"/>
              <a:t>of the number of visits to state j within  the 1</a:t>
            </a:r>
            <a:r>
              <a:rPr lang="en-US" baseline="30000" dirty="0"/>
              <a:t>st</a:t>
            </a:r>
            <a:r>
              <a:rPr lang="en-US" dirty="0"/>
              <a:t> n transitions, starting from state I</a:t>
            </a:r>
          </a:p>
          <a:p>
            <a:r>
              <a:rPr lang="en-US" dirty="0"/>
              <a:t>Based on interpretation, </a:t>
            </a:r>
            <a:r>
              <a:rPr lang="en-US" dirty="0" err="1"/>
              <a:t>pi_j</a:t>
            </a:r>
            <a:r>
              <a:rPr lang="en-US" dirty="0"/>
              <a:t> is the </a:t>
            </a:r>
            <a:r>
              <a:rPr lang="en-US" b="1" dirty="0"/>
              <a:t>long term expected fraction of time </a:t>
            </a:r>
            <a:r>
              <a:rPr lang="en-US" dirty="0"/>
              <a:t>that the state is equal to j</a:t>
            </a:r>
          </a:p>
          <a:p>
            <a:r>
              <a:rPr lang="en-US" dirty="0"/>
              <a:t>Each time that </a:t>
            </a:r>
            <a:r>
              <a:rPr lang="en-US" b="1" dirty="0"/>
              <a:t>state j is visited</a:t>
            </a:r>
            <a:r>
              <a:rPr lang="en-US" dirty="0"/>
              <a:t>, there is probability </a:t>
            </a:r>
            <a:r>
              <a:rPr lang="en-US" dirty="0" err="1"/>
              <a:t>p_jk</a:t>
            </a:r>
            <a:r>
              <a:rPr lang="en-US" dirty="0"/>
              <a:t> that the next transition takes us to state k</a:t>
            </a:r>
          </a:p>
          <a:p>
            <a:r>
              <a:rPr lang="en-US" dirty="0"/>
              <a:t>We conclude that              can be viewed as the </a:t>
            </a:r>
            <a:r>
              <a:rPr lang="en-US" b="1" dirty="0"/>
              <a:t>long-term expected fraction </a:t>
            </a:r>
            <a:r>
              <a:rPr lang="en-US" dirty="0"/>
              <a:t>of transitions that move the state from j to k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57D21D-BF48-46E3-8276-155BEBE1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322" y="114300"/>
            <a:ext cx="482918" cy="5039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26E7BB-88D1-4B24-907C-B0CEAC69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262" y="520064"/>
            <a:ext cx="1926908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E32318-A445-4AB7-AF51-9F6946CDD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9460" y="1073466"/>
            <a:ext cx="4853940" cy="737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7E136-8695-49FF-B6A2-CCEA64CA9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" y="1507807"/>
            <a:ext cx="2286000" cy="50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5B44A-EEC4-4344-B157-4C06E3E80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150" y="2995613"/>
            <a:ext cx="480261" cy="456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0A07A-32A2-470A-8706-CC15626EC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080" y="2977515"/>
            <a:ext cx="1668780" cy="5433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BD0A34-737F-4C8F-AEA9-8BA686D12E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8494" y="5628322"/>
            <a:ext cx="826191" cy="452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355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B47A-D158-44ED-9720-3B0CFFE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" y="151569"/>
            <a:ext cx="11893062" cy="6586855"/>
          </a:xfrm>
        </p:spPr>
        <p:txBody>
          <a:bodyPr/>
          <a:lstStyle/>
          <a:p>
            <a:r>
              <a:rPr lang="en-GB" dirty="0" err="1"/>
              <a:t>Q_jk</a:t>
            </a:r>
            <a:r>
              <a:rPr lang="en-GB" dirty="0"/>
              <a:t>(n) is the expected number of transitions that take</a:t>
            </a:r>
          </a:p>
          <a:p>
            <a:pPr marL="0" indent="0">
              <a:buNone/>
            </a:pPr>
            <a:r>
              <a:rPr lang="en-GB" dirty="0"/>
              <a:t>Us from state j to k</a:t>
            </a:r>
          </a:p>
          <a:p>
            <a:r>
              <a:rPr lang="en-GB" dirty="0"/>
              <a:t>Given the frequency interpretation of                     the balance eq.</a:t>
            </a:r>
          </a:p>
          <a:p>
            <a:pPr marL="0" indent="0">
              <a:buNone/>
            </a:pPr>
            <a:r>
              <a:rPr lang="en-GB" dirty="0"/>
              <a:t>Has an intuitive meaning</a:t>
            </a:r>
          </a:p>
          <a:p>
            <a:r>
              <a:rPr lang="en-GB" dirty="0"/>
              <a:t>It expresses the fact that the </a:t>
            </a:r>
            <a:r>
              <a:rPr lang="en-GB" b="1" dirty="0"/>
              <a:t>expected frequency       </a:t>
            </a:r>
            <a:r>
              <a:rPr lang="en-GB" dirty="0"/>
              <a:t>of </a:t>
            </a:r>
            <a:r>
              <a:rPr lang="en-GB" b="1" dirty="0"/>
              <a:t>visits</a:t>
            </a:r>
            <a:r>
              <a:rPr lang="en-GB" dirty="0"/>
              <a:t> to j is equal to the sum of the </a:t>
            </a:r>
            <a:r>
              <a:rPr lang="en-GB" b="1" dirty="0"/>
              <a:t>expected frequencies               </a:t>
            </a:r>
            <a:r>
              <a:rPr lang="en-GB" dirty="0"/>
              <a:t>of transitions that </a:t>
            </a:r>
            <a:r>
              <a:rPr lang="en-GB" b="1" dirty="0"/>
              <a:t>lead to j  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28BB72-67D9-489D-9B13-6DEB988A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0" y="45720"/>
            <a:ext cx="2842260" cy="7853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A7A92F-EB77-46E3-AE9B-E670E657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084" y="1170622"/>
            <a:ext cx="1381955" cy="338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2D12BF-BA9E-46DF-9991-DB30F23FC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734" y="964882"/>
            <a:ext cx="1484401" cy="658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1EF2B5-4FE6-47F5-8D16-0A41AEBCC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712" y="2116455"/>
            <a:ext cx="349568" cy="478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042B6-11C1-45D4-8515-D7138F21B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2571" y="2679382"/>
            <a:ext cx="931339" cy="498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330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B47A-D158-44ED-9720-3B0CFFE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" y="151569"/>
            <a:ext cx="11893062" cy="6586855"/>
          </a:xfrm>
        </p:spPr>
        <p:txBody>
          <a:bodyPr/>
          <a:lstStyle/>
          <a:p>
            <a:r>
              <a:rPr lang="en-GB" b="1" dirty="0"/>
              <a:t>Birth-death processes</a:t>
            </a:r>
          </a:p>
          <a:p>
            <a:r>
              <a:rPr lang="en-GB" b="1" dirty="0"/>
              <a:t>Birth-death process </a:t>
            </a:r>
            <a:r>
              <a:rPr lang="en-GB" dirty="0"/>
              <a:t>is a Markov chain in which the states are </a:t>
            </a:r>
            <a:r>
              <a:rPr lang="en-GB" b="1" dirty="0"/>
              <a:t>linearly arranged </a:t>
            </a:r>
            <a:r>
              <a:rPr lang="en-GB" dirty="0"/>
              <a:t>and </a:t>
            </a:r>
            <a:r>
              <a:rPr lang="en-GB" b="1" dirty="0"/>
              <a:t>transitions</a:t>
            </a:r>
            <a:r>
              <a:rPr lang="en-GB" dirty="0"/>
              <a:t> can only occur </a:t>
            </a:r>
            <a:r>
              <a:rPr lang="en-GB" b="1" dirty="0"/>
              <a:t>to a neighbouring state</a:t>
            </a:r>
            <a:r>
              <a:rPr lang="en-GB" dirty="0"/>
              <a:t>, or else leave the state unchanged</a:t>
            </a:r>
          </a:p>
          <a:p>
            <a:endParaRPr lang="en-GB" dirty="0"/>
          </a:p>
          <a:p>
            <a:r>
              <a:rPr lang="en-GB" dirty="0"/>
              <a:t>Local balance law tells</a:t>
            </a:r>
          </a:p>
          <a:p>
            <a:r>
              <a:rPr lang="en-GB" dirty="0"/>
              <a:t>                        rho=b/d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6FA513-6040-4710-93BB-36AD1977E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785" y="1563052"/>
            <a:ext cx="4820215" cy="1683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76B0C-55B1-4478-8DDC-7F6BDC35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56422"/>
            <a:ext cx="6829425" cy="6244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768783-D08E-4C72-8D23-F3959824F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012" y="2565082"/>
            <a:ext cx="2175057" cy="406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51998-C914-4A14-9A85-271E1B4D3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17" y="2908934"/>
            <a:ext cx="2125708" cy="611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686A1-4CB9-45EA-81B7-163319C16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0" y="3599498"/>
            <a:ext cx="3867150" cy="542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5D2E4-1F47-47D6-A025-4FF0A474B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540" y="3646170"/>
            <a:ext cx="7640955" cy="3481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486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B47A-D158-44ED-9720-3B0CFFE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" y="151569"/>
            <a:ext cx="11893062" cy="658685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Markov chains 7.4</a:t>
            </a:r>
          </a:p>
          <a:p>
            <a:r>
              <a:rPr lang="en-US" dirty="0"/>
              <a:t>Assuming a </a:t>
            </a:r>
            <a:r>
              <a:rPr lang="en-US" b="1" dirty="0"/>
              <a:t>single class of recurrent states </a:t>
            </a:r>
            <a:r>
              <a:rPr lang="en-US" dirty="0"/>
              <a:t>then, meaning that probabilities of </a:t>
            </a:r>
            <a:r>
              <a:rPr lang="en-US" b="1" dirty="0"/>
              <a:t>settling to some states </a:t>
            </a:r>
            <a:r>
              <a:rPr lang="en-US" dirty="0"/>
              <a:t>converge to some value</a:t>
            </a:r>
          </a:p>
          <a:p>
            <a:r>
              <a:rPr lang="en-US" dirty="0"/>
              <a:t>Probability of </a:t>
            </a:r>
            <a:r>
              <a:rPr lang="en-US" b="1" dirty="0"/>
              <a:t>reaching to j’s state </a:t>
            </a:r>
            <a:r>
              <a:rPr lang="en-US" dirty="0"/>
              <a:t>at n’s transition when n is large enough converges to some value and it is </a:t>
            </a:r>
            <a:r>
              <a:rPr lang="en-US" b="1" dirty="0"/>
              <a:t>independent of initial state </a:t>
            </a:r>
            <a:r>
              <a:rPr lang="en-US" dirty="0"/>
              <a:t>P(</a:t>
            </a:r>
            <a:r>
              <a:rPr lang="en-US" dirty="0" err="1"/>
              <a:t>Xn</a:t>
            </a:r>
            <a:r>
              <a:rPr lang="en-US" dirty="0"/>
              <a:t>=j)=</a:t>
            </a:r>
            <a:r>
              <a:rPr lang="en-US" dirty="0" err="1"/>
              <a:t>pj</a:t>
            </a:r>
            <a:endParaRPr lang="en-US" dirty="0"/>
          </a:p>
          <a:p>
            <a:r>
              <a:rPr lang="en-US" dirty="0"/>
              <a:t>We need to understand </a:t>
            </a:r>
            <a:r>
              <a:rPr lang="en-US" b="1" dirty="0"/>
              <a:t>when randomness takes over </a:t>
            </a:r>
            <a:r>
              <a:rPr lang="en-US" dirty="0"/>
              <a:t>the initial state</a:t>
            </a:r>
          </a:p>
          <a:p>
            <a:r>
              <a:rPr lang="en-US" dirty="0"/>
              <a:t>If </a:t>
            </a:r>
            <a:r>
              <a:rPr lang="en-US" b="1" dirty="0"/>
              <a:t>transition probabilities are low </a:t>
            </a:r>
            <a:r>
              <a:rPr lang="en-US" dirty="0"/>
              <a:t>we need </a:t>
            </a:r>
            <a:r>
              <a:rPr lang="en-US" b="1" dirty="0"/>
              <a:t>a lot of trials </a:t>
            </a:r>
            <a:r>
              <a:rPr lang="en-US" dirty="0"/>
              <a:t>for </a:t>
            </a:r>
            <a:r>
              <a:rPr lang="en-US" b="1" dirty="0"/>
              <a:t>randomness</a:t>
            </a:r>
            <a:r>
              <a:rPr lang="en-US" dirty="0"/>
              <a:t> to </a:t>
            </a:r>
            <a:r>
              <a:rPr lang="en-US" b="1" dirty="0"/>
              <a:t>dominate</a:t>
            </a:r>
            <a:r>
              <a:rPr lang="en-US" dirty="0"/>
              <a:t> because initial conditions will matter a lot</a:t>
            </a:r>
          </a:p>
          <a:p>
            <a:r>
              <a:rPr lang="en-US" dirty="0"/>
              <a:t>We calculate </a:t>
            </a:r>
            <a:r>
              <a:rPr lang="en-US" dirty="0" err="1"/>
              <a:t>Pi_B</a:t>
            </a:r>
            <a:r>
              <a:rPr lang="en-US" dirty="0"/>
              <a:t> for different values of B and want to achieve </a:t>
            </a:r>
            <a:r>
              <a:rPr lang="en-US" dirty="0" err="1"/>
              <a:t>pi_B</a:t>
            </a:r>
            <a:r>
              <a:rPr lang="en-US" dirty="0"/>
              <a:t> of 0.01, so we find out that B (given my and </a:t>
            </a:r>
            <a:r>
              <a:rPr lang="en-US" dirty="0" err="1"/>
              <a:t>lyamda</a:t>
            </a:r>
            <a:r>
              <a:rPr lang="en-US" dirty="0"/>
              <a:t>) is approximately 106</a:t>
            </a:r>
          </a:p>
          <a:p>
            <a:r>
              <a:rPr lang="en-US" dirty="0"/>
              <a:t>ai is </a:t>
            </a:r>
            <a:r>
              <a:rPr lang="en-US" b="1" dirty="0"/>
              <a:t>absorption probability </a:t>
            </a:r>
            <a:r>
              <a:rPr lang="en-US" dirty="0"/>
              <a:t>and </a:t>
            </a:r>
            <a:r>
              <a:rPr lang="en-US" dirty="0" err="1"/>
              <a:t>i</a:t>
            </a:r>
            <a:r>
              <a:rPr lang="en-US" dirty="0"/>
              <a:t> refers to the initial state</a:t>
            </a:r>
          </a:p>
          <a:p>
            <a:r>
              <a:rPr lang="en-US" dirty="0"/>
              <a:t>Probability of </a:t>
            </a:r>
            <a:r>
              <a:rPr lang="en-US" b="1" dirty="0"/>
              <a:t>ending up at some state </a:t>
            </a:r>
            <a:r>
              <a:rPr lang="en-US" dirty="0"/>
              <a:t>equals to the </a:t>
            </a:r>
            <a:r>
              <a:rPr lang="en-US" b="1" dirty="0"/>
              <a:t>sum</a:t>
            </a:r>
            <a:r>
              <a:rPr lang="en-US" dirty="0"/>
              <a:t> of</a:t>
            </a:r>
          </a:p>
          <a:p>
            <a:pPr marL="0" indent="0">
              <a:buNone/>
            </a:pPr>
            <a:r>
              <a:rPr lang="en-US" b="1" dirty="0"/>
              <a:t>Probabilities of different ways </a:t>
            </a:r>
            <a:r>
              <a:rPr lang="en-US" dirty="0"/>
              <a:t>that this event can happen</a:t>
            </a:r>
          </a:p>
          <a:p>
            <a:pPr marL="0" indent="0">
              <a:buNone/>
            </a:pPr>
            <a:r>
              <a:rPr lang="en-US" dirty="0"/>
              <a:t>Probability of ending up at 4 given that we started at </a:t>
            </a:r>
            <a:r>
              <a:rPr lang="en-US" dirty="0" err="1"/>
              <a:t>i</a:t>
            </a:r>
            <a:r>
              <a:rPr lang="en-US" dirty="0"/>
              <a:t> is sum</a:t>
            </a:r>
          </a:p>
          <a:p>
            <a:pPr marL="0" indent="0">
              <a:buNone/>
            </a:pPr>
            <a:r>
              <a:rPr lang="en-US" dirty="0"/>
              <a:t>Of probabilities where we can go from </a:t>
            </a:r>
            <a:r>
              <a:rPr lang="en-US" dirty="0" err="1"/>
              <a:t>i</a:t>
            </a:r>
            <a:r>
              <a:rPr lang="en-US" dirty="0"/>
              <a:t> and reach 4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7260F2-37F6-4D1B-9E03-861B3F1F6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834" y="68580"/>
            <a:ext cx="2333627" cy="500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5F7FF2-ED67-41B8-8EF4-3424C0698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984884"/>
            <a:ext cx="3647574" cy="5171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39083-0570-45A7-9F34-4460BBB0B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895" y="4818697"/>
            <a:ext cx="2533650" cy="1838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CEB7C9-43C0-437B-AA78-0F17338DB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100" y="6204585"/>
            <a:ext cx="11430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3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B47A-D158-44ED-9720-3B0CFFEE6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" y="151569"/>
            <a:ext cx="11893062" cy="658685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Now we are interested in estimating </a:t>
            </a:r>
            <a:r>
              <a:rPr lang="en-GB" b="1" dirty="0"/>
              <a:t>how many transitions </a:t>
            </a:r>
            <a:r>
              <a:rPr lang="en-GB" dirty="0"/>
              <a:t>it is needed to </a:t>
            </a:r>
            <a:r>
              <a:rPr lang="en-GB" b="1" dirty="0"/>
              <a:t>get absorbed</a:t>
            </a:r>
            <a:r>
              <a:rPr lang="en-GB" dirty="0"/>
              <a:t> into a recurrent state</a:t>
            </a:r>
          </a:p>
          <a:p>
            <a:r>
              <a:rPr lang="en-GB" dirty="0"/>
              <a:t>So it is a random variable, lets call it </a:t>
            </a:r>
            <a:r>
              <a:rPr lang="en-GB" dirty="0" err="1"/>
              <a:t>my_i</a:t>
            </a:r>
            <a:r>
              <a:rPr lang="en-GB" dirty="0"/>
              <a:t> (</a:t>
            </a:r>
            <a:r>
              <a:rPr lang="en-GB" dirty="0" err="1"/>
              <a:t>i</a:t>
            </a:r>
            <a:r>
              <a:rPr lang="en-GB" dirty="0"/>
              <a:t> indicating where we started) and we are interested in finding its expected value</a:t>
            </a:r>
          </a:p>
          <a:p>
            <a:r>
              <a:rPr lang="en-GB" dirty="0"/>
              <a:t>So  if we start at 1, after 1 transition the expected time</a:t>
            </a:r>
          </a:p>
          <a:p>
            <a:pPr marL="0" indent="0">
              <a:buNone/>
            </a:pPr>
            <a:r>
              <a:rPr lang="en-GB" dirty="0"/>
              <a:t>For absorption is 0.6*myu2+0.4*my_3 +1=my_1</a:t>
            </a:r>
          </a:p>
          <a:p>
            <a:pPr marL="0" indent="0">
              <a:buNone/>
            </a:pPr>
            <a:r>
              <a:rPr lang="en-GB" dirty="0"/>
              <a:t>So we have linear equations that tie</a:t>
            </a:r>
          </a:p>
          <a:p>
            <a:pPr marL="0" indent="0">
              <a:buNone/>
            </a:pPr>
            <a:r>
              <a:rPr lang="en-GB" dirty="0"/>
              <a:t>Together different </a:t>
            </a:r>
            <a:r>
              <a:rPr lang="en-GB" dirty="0" err="1"/>
              <a:t>my’s</a:t>
            </a:r>
            <a:endParaRPr lang="en-GB" dirty="0"/>
          </a:p>
          <a:p>
            <a:r>
              <a:rPr lang="en-GB" dirty="0"/>
              <a:t>If we have </a:t>
            </a:r>
            <a:r>
              <a:rPr lang="en-GB" b="1" dirty="0"/>
              <a:t>2 recurrent groups</a:t>
            </a:r>
            <a:r>
              <a:rPr lang="en-GB" dirty="0"/>
              <a:t>, for estimation of expected</a:t>
            </a:r>
          </a:p>
          <a:p>
            <a:pPr marL="0" indent="0">
              <a:buNone/>
            </a:pPr>
            <a:r>
              <a:rPr lang="en-GB" dirty="0"/>
              <a:t>Number of steps before absorption we can lump them together</a:t>
            </a:r>
          </a:p>
          <a:p>
            <a:r>
              <a:rPr lang="en-GB" dirty="0"/>
              <a:t>If we don’t have </a:t>
            </a:r>
            <a:r>
              <a:rPr lang="en-GB" b="1" dirty="0"/>
              <a:t>any transient states </a:t>
            </a:r>
            <a:r>
              <a:rPr lang="en-GB" dirty="0"/>
              <a:t>but only 1 recurrent group</a:t>
            </a:r>
          </a:p>
          <a:p>
            <a:pPr marL="0" indent="0">
              <a:buNone/>
            </a:pPr>
            <a:r>
              <a:rPr lang="en-GB" dirty="0"/>
              <a:t>And we are interested in estimating in </a:t>
            </a:r>
            <a:r>
              <a:rPr lang="en-GB" b="1" dirty="0"/>
              <a:t>how many transitions </a:t>
            </a:r>
            <a:r>
              <a:rPr lang="en-GB" dirty="0"/>
              <a:t>we can go from </a:t>
            </a:r>
            <a:r>
              <a:rPr lang="en-GB" b="1" dirty="0"/>
              <a:t>state </a:t>
            </a:r>
            <a:r>
              <a:rPr lang="en-GB" b="1" dirty="0" err="1"/>
              <a:t>i</a:t>
            </a:r>
            <a:r>
              <a:rPr lang="en-GB" b="1" dirty="0"/>
              <a:t> to state S</a:t>
            </a:r>
            <a:r>
              <a:rPr lang="en-GB" dirty="0"/>
              <a:t>, we can assume S is an absorbing state by deleting rows going from S</a:t>
            </a:r>
          </a:p>
        </p:txBody>
      </p:sp>
      <p:pic>
        <p:nvPicPr>
          <p:cNvPr id="2" name="Picture 1" descr="A close up of a blackboard&#10;&#10;Description automatically generated">
            <a:extLst>
              <a:ext uri="{FF2B5EF4-FFF2-40B4-BE49-F238E27FC236}">
                <a16:creationId xmlns:a16="http://schemas.microsoft.com/office/drawing/2014/main" id="{8163EA0C-711A-4541-A35F-935E15D6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367790"/>
            <a:ext cx="3505200" cy="1666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73FC94-AF9B-4EF8-8D91-1B46C6E23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107" y="3089983"/>
            <a:ext cx="2372378" cy="1949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A2C6F8-EC8A-4B35-8ED3-80B84080B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994" y="2987040"/>
            <a:ext cx="2296668" cy="6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1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F20A-C8D8-4422-8B58-69AD4DF2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5" y="137502"/>
            <a:ext cx="11907129" cy="6614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7.4 </a:t>
            </a:r>
            <a:r>
              <a:rPr lang="en-US" b="1" dirty="0"/>
              <a:t>absorption probabilities </a:t>
            </a:r>
            <a:r>
              <a:rPr lang="en-US" dirty="0"/>
              <a:t>and </a:t>
            </a:r>
            <a:r>
              <a:rPr lang="en-US" b="1" dirty="0"/>
              <a:t>expected time </a:t>
            </a:r>
            <a:r>
              <a:rPr lang="en-US" dirty="0"/>
              <a:t>to absorption (book)</a:t>
            </a:r>
          </a:p>
          <a:p>
            <a:r>
              <a:rPr lang="en-US" dirty="0"/>
              <a:t>If there are </a:t>
            </a:r>
            <a:r>
              <a:rPr lang="en-US" b="1" dirty="0"/>
              <a:t>several recurrent states</a:t>
            </a:r>
            <a:r>
              <a:rPr lang="en-US" dirty="0"/>
              <a:t>, we are interested in the </a:t>
            </a:r>
            <a:r>
              <a:rPr lang="en-US" b="1" dirty="0"/>
              <a:t>absorption probabilities</a:t>
            </a:r>
            <a:r>
              <a:rPr lang="en-US" dirty="0"/>
              <a:t> of each of the recurrent states</a:t>
            </a:r>
          </a:p>
          <a:p>
            <a:r>
              <a:rPr lang="en-US" dirty="0"/>
              <a:t>ai= P( </a:t>
            </a:r>
            <a:r>
              <a:rPr lang="en-US" dirty="0" err="1"/>
              <a:t>Xn</a:t>
            </a:r>
            <a:r>
              <a:rPr lang="en-US" dirty="0"/>
              <a:t> eventually becomes equal to the absorbing state s/ X0=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b="1" dirty="0"/>
              <a:t>Absorption probabilities </a:t>
            </a:r>
            <a:r>
              <a:rPr lang="en-US" dirty="0"/>
              <a:t>can be obtained by </a:t>
            </a:r>
            <a:r>
              <a:rPr lang="en-US" b="1" dirty="0"/>
              <a:t>solving a system of linear equations</a:t>
            </a:r>
          </a:p>
          <a:p>
            <a:r>
              <a:rPr lang="en-US" dirty="0"/>
              <a:t>A is prob of eventually reaching state s, given</a:t>
            </a:r>
          </a:p>
          <a:p>
            <a:pPr marL="0" indent="0">
              <a:buNone/>
            </a:pPr>
            <a:r>
              <a:rPr lang="en-US" dirty="0"/>
              <a:t>we start at </a:t>
            </a:r>
            <a:r>
              <a:rPr lang="en-US" dirty="0" err="1"/>
              <a:t>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529EF-489E-4C11-97FF-953664233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482" y="2635567"/>
            <a:ext cx="4418593" cy="14335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58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8291-E9C0-43D1-8EE7-7AD33A83C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23" y="193771"/>
            <a:ext cx="11653911" cy="6544653"/>
          </a:xfrm>
        </p:spPr>
        <p:txBody>
          <a:bodyPr/>
          <a:lstStyle/>
          <a:p>
            <a:r>
              <a:rPr lang="en-US" dirty="0"/>
              <a:t>New state = f(old state, noise or randomness)</a:t>
            </a:r>
          </a:p>
          <a:p>
            <a:r>
              <a:rPr lang="en-US" dirty="0"/>
              <a:t>It describes the </a:t>
            </a:r>
            <a:r>
              <a:rPr lang="en-US" b="1" dirty="0"/>
              <a:t>evolution of some process </a:t>
            </a:r>
            <a:r>
              <a:rPr lang="en-US" dirty="0"/>
              <a:t>or </a:t>
            </a:r>
            <a:r>
              <a:rPr lang="en-US" b="1" dirty="0"/>
              <a:t>variables</a:t>
            </a:r>
            <a:r>
              <a:rPr lang="en-US" dirty="0"/>
              <a:t> but in the presence of </a:t>
            </a:r>
            <a:r>
              <a:rPr lang="en-US" b="1" dirty="0"/>
              <a:t>some noise</a:t>
            </a:r>
            <a:r>
              <a:rPr lang="en-US" dirty="0"/>
              <a:t>, so that the motion itself is a bit random</a:t>
            </a:r>
          </a:p>
          <a:p>
            <a:r>
              <a:rPr lang="en-US" dirty="0"/>
              <a:t>It is </a:t>
            </a:r>
            <a:r>
              <a:rPr lang="en-US" b="1" dirty="0"/>
              <a:t>general framework</a:t>
            </a:r>
            <a:r>
              <a:rPr lang="en-US" dirty="0"/>
              <a:t>, so that you can describe any process with it</a:t>
            </a:r>
          </a:p>
          <a:p>
            <a:r>
              <a:rPr lang="en-US" dirty="0"/>
              <a:t>Markov assumption: the </a:t>
            </a:r>
            <a:r>
              <a:rPr lang="en-US" b="1" dirty="0"/>
              <a:t>past has no bearing into the future</a:t>
            </a:r>
            <a:r>
              <a:rPr lang="en-US" dirty="0"/>
              <a:t>, the only information that affects the probability is your </a:t>
            </a:r>
            <a:r>
              <a:rPr lang="en-US" b="1" dirty="0"/>
              <a:t>current state</a:t>
            </a:r>
          </a:p>
          <a:p>
            <a:r>
              <a:rPr lang="en-US" dirty="0"/>
              <a:t>The goal is to </a:t>
            </a:r>
            <a:r>
              <a:rPr lang="en-US" b="1" dirty="0"/>
              <a:t>make predictions </a:t>
            </a:r>
            <a:r>
              <a:rPr lang="en-US" dirty="0"/>
              <a:t>about the </a:t>
            </a:r>
            <a:r>
              <a:rPr lang="en-US" b="1" dirty="0"/>
              <a:t>possible next point </a:t>
            </a:r>
            <a:r>
              <a:rPr lang="en-US" dirty="0"/>
              <a:t>the state will reach in given amount of time</a:t>
            </a:r>
          </a:p>
          <a:p>
            <a:r>
              <a:rPr lang="en-US" dirty="0"/>
              <a:t>We won’t be able to tell the exact location, but we can identify the possible cases and assign the probabilities</a:t>
            </a:r>
          </a:p>
          <a:p>
            <a:r>
              <a:rPr lang="en-US" dirty="0"/>
              <a:t>2 good facts about the generic example: 1) </a:t>
            </a:r>
            <a:r>
              <a:rPr lang="en-US" b="1" dirty="0"/>
              <a:t>probabilities converge</a:t>
            </a:r>
            <a:r>
              <a:rPr lang="en-US" dirty="0"/>
              <a:t>, that is not dependent on number of steps probability of moving from one state to the other is the same 2) probabilities </a:t>
            </a:r>
            <a:r>
              <a:rPr lang="en-US" b="1" dirty="0"/>
              <a:t>does not depend </a:t>
            </a:r>
            <a:r>
              <a:rPr lang="en-US" dirty="0"/>
              <a:t>on initial state</a:t>
            </a:r>
          </a:p>
        </p:txBody>
      </p:sp>
    </p:spTree>
    <p:extLst>
      <p:ext uri="{BB962C8B-B14F-4D97-AF65-F5344CB8AC3E}">
        <p14:creationId xmlns:p14="http://schemas.microsoft.com/office/powerpoint/2010/main" val="123477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0A212-F70D-4A22-98DA-F632ED3C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"/>
            <a:ext cx="11826240" cy="66065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Expected time to absorption</a:t>
            </a:r>
          </a:p>
          <a:p>
            <a:r>
              <a:rPr lang="en-US" b="1" dirty="0"/>
              <a:t>Expected number of steps </a:t>
            </a:r>
            <a:r>
              <a:rPr lang="en-US" dirty="0"/>
              <a:t>until a recurrent state is entered (absorption event), starting from a particular transient state</a:t>
            </a:r>
          </a:p>
          <a:p>
            <a:endParaRPr lang="en-US" dirty="0"/>
          </a:p>
          <a:p>
            <a:r>
              <a:rPr lang="en-US" dirty="0"/>
              <a:t>We can </a:t>
            </a:r>
            <a:r>
              <a:rPr lang="en-US" b="1" dirty="0"/>
              <a:t>derive equations for the </a:t>
            </a:r>
            <a:r>
              <a:rPr lang="en-US" b="1" dirty="0" err="1"/>
              <a:t>my_i</a:t>
            </a:r>
            <a:r>
              <a:rPr lang="en-US" b="1" dirty="0"/>
              <a:t> </a:t>
            </a:r>
            <a:r>
              <a:rPr lang="en-US" dirty="0"/>
              <a:t>by using the </a:t>
            </a:r>
            <a:r>
              <a:rPr lang="en-US" b="1" dirty="0"/>
              <a:t>total expectation theorem</a:t>
            </a:r>
            <a:r>
              <a:rPr lang="en-US" dirty="0"/>
              <a:t>, </a:t>
            </a:r>
            <a:r>
              <a:rPr lang="en-US" dirty="0" err="1"/>
              <a:t>i.e</a:t>
            </a:r>
            <a:r>
              <a:rPr lang="en-US" dirty="0"/>
              <a:t>  time to absorption starting from a </a:t>
            </a:r>
            <a:r>
              <a:rPr lang="en-US" b="1" dirty="0"/>
              <a:t>transient state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is equal to </a:t>
            </a:r>
            <a:r>
              <a:rPr lang="en-US" b="1" dirty="0"/>
              <a:t>1 +</a:t>
            </a:r>
            <a:r>
              <a:rPr lang="en-US" dirty="0"/>
              <a:t> the expected time to absorption starting from the next state, which is j, with </a:t>
            </a:r>
            <a:r>
              <a:rPr lang="en-US" dirty="0" err="1"/>
              <a:t>pr</a:t>
            </a:r>
            <a:r>
              <a:rPr lang="en-US" dirty="0"/>
              <a:t> </a:t>
            </a:r>
            <a:r>
              <a:rPr lang="en-US" dirty="0" err="1"/>
              <a:t>pij</a:t>
            </a:r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0B48A4-4B4F-4145-B566-E4E23F191C7E}"/>
              </a:ext>
            </a:extLst>
          </p:cNvPr>
          <p:cNvGrpSpPr/>
          <p:nvPr/>
        </p:nvGrpSpPr>
        <p:grpSpPr>
          <a:xfrm>
            <a:off x="297180" y="1577340"/>
            <a:ext cx="11530965" cy="388620"/>
            <a:chOff x="182880" y="1554480"/>
            <a:chExt cx="11530965" cy="3886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FC5326-37F3-4FAE-A29F-69E749720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1554480"/>
              <a:ext cx="7319010" cy="388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D35FAA-568F-4D5A-AE98-0111234DA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6655" y="1600200"/>
              <a:ext cx="4187190" cy="320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974A9F5-CACA-47DB-BB23-333E3B2EA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911" y="3333750"/>
            <a:ext cx="7483769" cy="2289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8254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49FC-9FB7-4F5C-8051-5F7FA23FB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"/>
            <a:ext cx="11849100" cy="6560820"/>
          </a:xfrm>
        </p:spPr>
        <p:txBody>
          <a:bodyPr/>
          <a:lstStyle/>
          <a:p>
            <a:r>
              <a:rPr lang="en-US" b="1" dirty="0"/>
              <a:t>Mean 1</a:t>
            </a:r>
            <a:r>
              <a:rPr lang="en-US" b="1" baseline="30000" dirty="0"/>
              <a:t>st</a:t>
            </a:r>
            <a:r>
              <a:rPr lang="en-US" b="1" dirty="0"/>
              <a:t> passage and recurrence times</a:t>
            </a:r>
          </a:p>
          <a:p>
            <a:r>
              <a:rPr lang="en-US" dirty="0"/>
              <a:t>The idea used to calculate the </a:t>
            </a:r>
            <a:r>
              <a:rPr lang="en-US" b="1" dirty="0"/>
              <a:t>expected time to absorption </a:t>
            </a:r>
            <a:r>
              <a:rPr lang="en-US" dirty="0"/>
              <a:t>can also be used to calculate the expected time to reach a </a:t>
            </a:r>
            <a:r>
              <a:rPr lang="en-US" b="1" dirty="0"/>
              <a:t>particular recurrent state</a:t>
            </a:r>
            <a:r>
              <a:rPr lang="en-US" dirty="0"/>
              <a:t>, starting from any other state</a:t>
            </a:r>
          </a:p>
          <a:p>
            <a:r>
              <a:rPr lang="en-US" dirty="0"/>
              <a:t>We denote </a:t>
            </a:r>
            <a:r>
              <a:rPr lang="en-US" dirty="0" err="1"/>
              <a:t>ti</a:t>
            </a:r>
            <a:r>
              <a:rPr lang="en-US" dirty="0"/>
              <a:t>, the </a:t>
            </a:r>
            <a:r>
              <a:rPr lang="en-US" b="1" dirty="0"/>
              <a:t>mean 1</a:t>
            </a:r>
            <a:r>
              <a:rPr lang="en-US" b="1" baseline="30000" dirty="0"/>
              <a:t>st</a:t>
            </a:r>
            <a:r>
              <a:rPr lang="en-US" b="1" dirty="0"/>
              <a:t> passage time from state </a:t>
            </a:r>
            <a:r>
              <a:rPr lang="en-US" b="1" dirty="0" err="1"/>
              <a:t>i</a:t>
            </a:r>
            <a:r>
              <a:rPr lang="en-US" b="1" dirty="0"/>
              <a:t> to state s</a:t>
            </a:r>
            <a:r>
              <a:rPr lang="en-US" dirty="0"/>
              <a:t>, defined by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may consider a </a:t>
            </a:r>
            <a:r>
              <a:rPr lang="en-US" b="1" dirty="0"/>
              <a:t>new Markov chain which is identical to the original</a:t>
            </a:r>
            <a:r>
              <a:rPr lang="en-US" dirty="0"/>
              <a:t>, except that the special state s is converted into an </a:t>
            </a:r>
            <a:r>
              <a:rPr lang="en-US" b="1" dirty="0"/>
              <a:t>absorbing state </a:t>
            </a:r>
            <a:r>
              <a:rPr lang="en-US" b="1" dirty="0" err="1"/>
              <a:t>pss</a:t>
            </a:r>
            <a:r>
              <a:rPr lang="en-US" b="1" dirty="0"/>
              <a:t>=1</a:t>
            </a:r>
          </a:p>
          <a:p>
            <a:r>
              <a:rPr lang="en-US" dirty="0"/>
              <a:t>We then compute </a:t>
            </a:r>
            <a:r>
              <a:rPr lang="en-US" dirty="0" err="1"/>
              <a:t>ti</a:t>
            </a:r>
            <a:r>
              <a:rPr lang="en-US" dirty="0"/>
              <a:t> as the </a:t>
            </a:r>
            <a:r>
              <a:rPr lang="en-US" b="1" dirty="0"/>
              <a:t>expected number of steps to absorption </a:t>
            </a:r>
            <a:r>
              <a:rPr lang="en-US" dirty="0"/>
              <a:t>starting from </a:t>
            </a:r>
            <a:r>
              <a:rPr lang="en-US" dirty="0" err="1"/>
              <a:t>i</a:t>
            </a:r>
            <a:r>
              <a:rPr lang="en-US" dirty="0"/>
              <a:t>, using the formulas given earlier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A0FCE-D302-41BF-9270-41D335EB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874" y="2371724"/>
            <a:ext cx="8404966" cy="8515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2A305-9319-4735-A3D9-79B661D4B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9" y="4781550"/>
            <a:ext cx="3969727" cy="819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9339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1039-2476-45F1-A9CF-F649D30BF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1124"/>
            <a:ext cx="11826240" cy="6541135"/>
          </a:xfrm>
        </p:spPr>
        <p:txBody>
          <a:bodyPr/>
          <a:lstStyle/>
          <a:p>
            <a:r>
              <a:rPr lang="en-US" b="1" dirty="0"/>
              <a:t>Mean recurrence time of special state s, defined as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We can obtain         , once we have the 1</a:t>
            </a:r>
            <a:r>
              <a:rPr lang="en-US" baseline="30000" dirty="0"/>
              <a:t>st</a:t>
            </a:r>
            <a:r>
              <a:rPr lang="en-US" dirty="0"/>
              <a:t> passage times </a:t>
            </a:r>
            <a:r>
              <a:rPr lang="en-US" dirty="0" err="1"/>
              <a:t>ti</a:t>
            </a:r>
            <a:r>
              <a:rPr lang="en-US" dirty="0"/>
              <a:t>, by using the eq. 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DD378-50B4-4F21-ABF2-A6DB2007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915" y="516254"/>
            <a:ext cx="8119415" cy="786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3E3D23-AD36-495E-84F1-C985E5D4D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614" y="1462087"/>
            <a:ext cx="611505" cy="682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5C3720-B04A-4399-88CE-42CD43FCB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099" y="2106930"/>
            <a:ext cx="2128911" cy="864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006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8291-E9C0-43D1-8EE7-7AD33A83C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23" y="125191"/>
            <a:ext cx="11854377" cy="6544653"/>
          </a:xfrm>
        </p:spPr>
        <p:txBody>
          <a:bodyPr/>
          <a:lstStyle/>
          <a:p>
            <a:r>
              <a:rPr lang="en-US" dirty="0"/>
              <a:t>We 1</a:t>
            </a:r>
            <a:r>
              <a:rPr lang="en-US" baseline="30000" dirty="0"/>
              <a:t>st</a:t>
            </a:r>
            <a:r>
              <a:rPr lang="en-US" dirty="0"/>
              <a:t> consider </a:t>
            </a:r>
            <a:r>
              <a:rPr lang="en-US" b="1" dirty="0"/>
              <a:t>discrete-time Markov chains</a:t>
            </a:r>
            <a:r>
              <a:rPr lang="en-US" dirty="0"/>
              <a:t>, in which the </a:t>
            </a:r>
            <a:r>
              <a:rPr lang="en-US" b="1" dirty="0"/>
              <a:t>state changes </a:t>
            </a:r>
            <a:r>
              <a:rPr lang="en-US" dirty="0"/>
              <a:t>at </a:t>
            </a:r>
            <a:r>
              <a:rPr lang="en-US" b="1" dirty="0"/>
              <a:t>certain discrete time instants</a:t>
            </a:r>
            <a:r>
              <a:rPr lang="en-US" dirty="0"/>
              <a:t>, indexed by an integer variable n</a:t>
            </a:r>
          </a:p>
          <a:p>
            <a:r>
              <a:rPr lang="en-US" dirty="0"/>
              <a:t>At each time step n, the </a:t>
            </a:r>
            <a:r>
              <a:rPr lang="en-US" b="1" dirty="0"/>
              <a:t>state of the chain </a:t>
            </a:r>
            <a:r>
              <a:rPr lang="en-US" dirty="0"/>
              <a:t>is denoted by </a:t>
            </a:r>
            <a:r>
              <a:rPr lang="en-US" b="1" dirty="0" err="1"/>
              <a:t>Xn</a:t>
            </a:r>
            <a:r>
              <a:rPr lang="en-US" dirty="0"/>
              <a:t>, and belongs to a </a:t>
            </a:r>
            <a:r>
              <a:rPr lang="en-US" b="1" dirty="0"/>
              <a:t>finite set S </a:t>
            </a:r>
            <a:r>
              <a:rPr lang="en-US" dirty="0"/>
              <a:t>of possible states, called the state space</a:t>
            </a:r>
          </a:p>
          <a:p>
            <a:r>
              <a:rPr lang="en-US" dirty="0"/>
              <a:t>We will assume that S=1,2,..m</a:t>
            </a:r>
          </a:p>
          <a:p>
            <a:r>
              <a:rPr lang="en-US" b="1" dirty="0"/>
              <a:t>Markov chain </a:t>
            </a:r>
            <a:r>
              <a:rPr lang="en-US" dirty="0"/>
              <a:t>is described in terms of its </a:t>
            </a:r>
            <a:r>
              <a:rPr lang="en-US" b="1" dirty="0"/>
              <a:t>transition probabilities </a:t>
            </a:r>
            <a:r>
              <a:rPr lang="en-US" b="1" dirty="0" err="1"/>
              <a:t>pij</a:t>
            </a:r>
            <a:r>
              <a:rPr lang="en-US" dirty="0"/>
              <a:t>, whenever the state happens to be </a:t>
            </a:r>
            <a:r>
              <a:rPr lang="en-US" dirty="0" err="1"/>
              <a:t>i</a:t>
            </a:r>
            <a:r>
              <a:rPr lang="en-US" dirty="0"/>
              <a:t>, there is probability </a:t>
            </a:r>
            <a:r>
              <a:rPr lang="en-US" b="1" dirty="0" err="1"/>
              <a:t>pij</a:t>
            </a:r>
            <a:r>
              <a:rPr lang="en-US" dirty="0"/>
              <a:t> that the next state is equal to j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key assumption </a:t>
            </a:r>
            <a:r>
              <a:rPr lang="en-US" dirty="0"/>
              <a:t>underlying </a:t>
            </a:r>
            <a:r>
              <a:rPr lang="en-US" b="1" dirty="0"/>
              <a:t>Markov chains </a:t>
            </a:r>
            <a:r>
              <a:rPr lang="en-US" dirty="0"/>
              <a:t>is that the </a:t>
            </a:r>
            <a:r>
              <a:rPr lang="en-US" b="1" dirty="0"/>
              <a:t>transition probabilities</a:t>
            </a:r>
            <a:r>
              <a:rPr lang="en-US" dirty="0"/>
              <a:t> </a:t>
            </a:r>
            <a:r>
              <a:rPr lang="en-US" dirty="0" err="1"/>
              <a:t>pij</a:t>
            </a:r>
            <a:r>
              <a:rPr lang="en-US" dirty="0"/>
              <a:t> apply whenever state </a:t>
            </a:r>
            <a:r>
              <a:rPr lang="en-US" dirty="0" err="1"/>
              <a:t>i</a:t>
            </a:r>
            <a:r>
              <a:rPr lang="en-US" dirty="0"/>
              <a:t> is visited, no matter what happened in the past, and no matter how state </a:t>
            </a:r>
            <a:r>
              <a:rPr lang="en-US" dirty="0" err="1"/>
              <a:t>i</a:t>
            </a:r>
            <a:r>
              <a:rPr lang="en-US" dirty="0"/>
              <a:t> was reached.      </a:t>
            </a:r>
            <a:r>
              <a:rPr lang="en-US" b="1" dirty="0"/>
              <a:t>Mathematically: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For all times n and for all states </a:t>
            </a:r>
            <a:r>
              <a:rPr lang="en-US" dirty="0" err="1"/>
              <a:t>i,j</a:t>
            </a:r>
            <a:r>
              <a:rPr lang="en-US" dirty="0"/>
              <a:t>. Transition probabilities sum to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FE8DE7-CA11-4EA9-A56E-963F4FD6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08" y="3222088"/>
            <a:ext cx="4131212" cy="6643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795836-4401-4375-8A90-2C49065D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" y="5111114"/>
            <a:ext cx="11488646" cy="1106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005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8291-E9C0-43D1-8EE7-7AD33A83C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23" y="148051"/>
            <a:ext cx="11653911" cy="65446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Specification of Markov models. </a:t>
            </a:r>
            <a:r>
              <a:rPr lang="en-US" dirty="0"/>
              <a:t>A Markov chain model is specified by: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of states S=1,2…m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of </a:t>
            </a:r>
            <a:r>
              <a:rPr lang="en-US" b="1" dirty="0"/>
              <a:t>possible transitions</a:t>
            </a:r>
            <a:r>
              <a:rPr lang="en-US" dirty="0"/>
              <a:t>, those pairs (</a:t>
            </a:r>
            <a:r>
              <a:rPr lang="en-US" dirty="0" err="1"/>
              <a:t>i,j</a:t>
            </a:r>
            <a:r>
              <a:rPr lang="en-US" dirty="0"/>
              <a:t>) for which </a:t>
            </a:r>
            <a:r>
              <a:rPr lang="en-US" dirty="0" err="1"/>
              <a:t>pij</a:t>
            </a:r>
            <a:r>
              <a:rPr lang="en-US" dirty="0"/>
              <a:t>&gt;0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Numerical values of those </a:t>
            </a:r>
            <a:r>
              <a:rPr lang="en-US" dirty="0" err="1"/>
              <a:t>pij</a:t>
            </a:r>
            <a:r>
              <a:rPr lang="en-US" dirty="0"/>
              <a:t> that are positive</a:t>
            </a:r>
          </a:p>
          <a:p>
            <a:r>
              <a:rPr lang="en-US" b="1" dirty="0"/>
              <a:t>Markov chain </a:t>
            </a:r>
            <a:r>
              <a:rPr lang="en-US" dirty="0"/>
              <a:t>specified by this model is a </a:t>
            </a:r>
            <a:r>
              <a:rPr lang="en-US" b="1" dirty="0"/>
              <a:t>sequence of random variables </a:t>
            </a:r>
            <a:r>
              <a:rPr lang="en-US" dirty="0"/>
              <a:t>X0, X1, X2… that take values in S and which satisfy</a:t>
            </a:r>
          </a:p>
          <a:p>
            <a:r>
              <a:rPr lang="en-US" b="1" dirty="0"/>
              <a:t>All of the elements </a:t>
            </a:r>
            <a:r>
              <a:rPr lang="en-US" dirty="0"/>
              <a:t>of a Markov chain model can be encoded in a </a:t>
            </a:r>
            <a:r>
              <a:rPr lang="en-US" b="1" dirty="0"/>
              <a:t>transition probability matrix</a:t>
            </a:r>
            <a:r>
              <a:rPr lang="en-US" dirty="0"/>
              <a:t>, which is 2D array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05BAAD-1C33-4B90-A778-29D68053E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571" y="2618422"/>
            <a:ext cx="4969414" cy="399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4C3B03-23EA-4D9E-A1F2-0A980DBE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921" y="3544252"/>
            <a:ext cx="2544359" cy="1279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801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8291-E9C0-43D1-8EE7-7AD33A83C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23" y="193771"/>
            <a:ext cx="11653911" cy="65446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Probability of a path</a:t>
            </a:r>
          </a:p>
          <a:p>
            <a:r>
              <a:rPr lang="en-US" dirty="0"/>
              <a:t>P(Xo=i0, X1=i1, </a:t>
            </a:r>
            <a:r>
              <a:rPr lang="en-US" dirty="0" err="1"/>
              <a:t>Xn</a:t>
            </a:r>
            <a:r>
              <a:rPr lang="en-US" dirty="0"/>
              <a:t>=</a:t>
            </a:r>
            <a:r>
              <a:rPr lang="en-US" dirty="0" err="1"/>
              <a:t>i_n</a:t>
            </a:r>
            <a:r>
              <a:rPr lang="en-US" dirty="0"/>
              <a:t>)=P(Xo=i0)*pio_i1*pi1_i2*…*pin-1_in</a:t>
            </a:r>
          </a:p>
          <a:p>
            <a:r>
              <a:rPr lang="en-US" dirty="0"/>
              <a:t>We just 2 use laws here: Bayes rule and Markov property</a:t>
            </a:r>
          </a:p>
          <a:p>
            <a:pPr marL="0" indent="0">
              <a:buNone/>
            </a:pPr>
            <a:r>
              <a:rPr lang="en-US" b="1" dirty="0"/>
              <a:t>n-step transition probabilities</a:t>
            </a:r>
          </a:p>
          <a:p>
            <a:r>
              <a:rPr lang="en-US" dirty="0"/>
              <a:t>Many Markov chain problems require the calculation of the </a:t>
            </a:r>
            <a:r>
              <a:rPr lang="en-US" b="1" dirty="0"/>
              <a:t>probability law </a:t>
            </a:r>
            <a:r>
              <a:rPr lang="en-US" dirty="0"/>
              <a:t>of the </a:t>
            </a:r>
            <a:r>
              <a:rPr lang="en-US" b="1" dirty="0"/>
              <a:t>state</a:t>
            </a:r>
            <a:r>
              <a:rPr lang="en-US" dirty="0"/>
              <a:t> at </a:t>
            </a:r>
            <a:r>
              <a:rPr lang="en-US" b="1" dirty="0"/>
              <a:t>some future time, conditioned on the current state</a:t>
            </a:r>
          </a:p>
          <a:p>
            <a:r>
              <a:rPr lang="en-US" dirty="0"/>
              <a:t>This probability law is captured by the n-step transition probabilities</a:t>
            </a:r>
          </a:p>
          <a:p>
            <a:r>
              <a:rPr lang="en-US" dirty="0"/>
              <a:t>             is the probability that the state after n time</a:t>
            </a:r>
          </a:p>
          <a:p>
            <a:r>
              <a:rPr lang="en-US" dirty="0"/>
              <a:t>             periods will be j, given that the current state is I</a:t>
            </a:r>
          </a:p>
          <a:p>
            <a:r>
              <a:rPr lang="en-US" b="1" dirty="0"/>
              <a:t>Chapman-Kolmogorov</a:t>
            </a:r>
            <a:r>
              <a:rPr lang="en-US" dirty="0"/>
              <a:t> equation us used to calculate the </a:t>
            </a:r>
            <a:r>
              <a:rPr lang="en-US" b="1" dirty="0"/>
              <a:t>n-step transition probabilities</a:t>
            </a:r>
            <a:r>
              <a:rPr lang="en-US" dirty="0"/>
              <a:t>, starting with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E781B7-BA8E-40B5-9706-7756A29B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135" y="91440"/>
            <a:ext cx="7790996" cy="581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5CA142-3126-42BC-8812-880DBDD8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362" y="3575684"/>
            <a:ext cx="3742892" cy="4705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2CDF3-BE62-4BB2-AE10-A0B732BB0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09" y="3644264"/>
            <a:ext cx="1031819" cy="6305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AF7EDC-D209-4BE8-9F1E-0C942E89A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525" y="5079682"/>
            <a:ext cx="5976880" cy="8410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2D7ED-FB47-41B6-B58F-77B90E247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9467" y="5101809"/>
            <a:ext cx="1422846" cy="461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987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8291-E9C0-43D1-8EE7-7AD33A83C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23" y="193771"/>
            <a:ext cx="11653911" cy="6544653"/>
          </a:xfrm>
        </p:spPr>
        <p:txBody>
          <a:bodyPr/>
          <a:lstStyle/>
          <a:p>
            <a:r>
              <a:rPr lang="en-US" dirty="0"/>
              <a:t>Basically, we want to calculate the </a:t>
            </a:r>
            <a:r>
              <a:rPr lang="en-US" b="1" dirty="0"/>
              <a:t>probability</a:t>
            </a:r>
            <a:r>
              <a:rPr lang="en-US" dirty="0"/>
              <a:t> that</a:t>
            </a:r>
          </a:p>
          <a:p>
            <a:pPr marL="0" indent="0">
              <a:buNone/>
            </a:pPr>
            <a:r>
              <a:rPr lang="en-US" dirty="0"/>
              <a:t>We go </a:t>
            </a:r>
            <a:r>
              <a:rPr lang="en-US" b="1" dirty="0"/>
              <a:t>from </a:t>
            </a:r>
            <a:r>
              <a:rPr lang="en-US" b="1" dirty="0" err="1"/>
              <a:t>ith</a:t>
            </a:r>
            <a:r>
              <a:rPr lang="en-US" b="1" dirty="0"/>
              <a:t> to </a:t>
            </a:r>
            <a:r>
              <a:rPr lang="en-US" b="1" dirty="0" err="1"/>
              <a:t>jth</a:t>
            </a:r>
            <a:r>
              <a:rPr lang="en-US" b="1" dirty="0"/>
              <a:t> </a:t>
            </a:r>
            <a:r>
              <a:rPr lang="en-US" dirty="0"/>
              <a:t>state in </a:t>
            </a:r>
            <a:r>
              <a:rPr lang="en-US" b="1" dirty="0"/>
              <a:t>n time steps</a:t>
            </a:r>
          </a:p>
          <a:p>
            <a:pPr marL="0" indent="0">
              <a:buNone/>
            </a:pPr>
            <a:r>
              <a:rPr lang="en-US" dirty="0"/>
              <a:t>Formula tells that we go from </a:t>
            </a:r>
            <a:r>
              <a:rPr lang="en-US" b="1" dirty="0" err="1"/>
              <a:t>i</a:t>
            </a:r>
            <a:r>
              <a:rPr lang="en-US" b="1" dirty="0"/>
              <a:t> to k in n-1</a:t>
            </a:r>
            <a:r>
              <a:rPr lang="en-US" dirty="0"/>
              <a:t> timesteps</a:t>
            </a:r>
          </a:p>
          <a:p>
            <a:pPr marL="0" indent="0">
              <a:buNone/>
            </a:pPr>
            <a:r>
              <a:rPr lang="en-US" dirty="0"/>
              <a:t>And then in 1 step from k to j. Also there are m ways to</a:t>
            </a:r>
          </a:p>
          <a:p>
            <a:pPr marL="0" indent="0">
              <a:buNone/>
            </a:pPr>
            <a:r>
              <a:rPr lang="en-US" dirty="0"/>
              <a:t>Go to j in 1 time step</a:t>
            </a:r>
          </a:p>
          <a:p>
            <a:r>
              <a:rPr lang="en-US" dirty="0" err="1"/>
              <a:t>Rij</a:t>
            </a:r>
            <a:r>
              <a:rPr lang="en-US" dirty="0"/>
              <a:t>(n) can be obtained by </a:t>
            </a:r>
            <a:r>
              <a:rPr lang="en-US" b="1" dirty="0"/>
              <a:t>multiplication of matrix </a:t>
            </a:r>
            <a:r>
              <a:rPr lang="en-US" dirty="0"/>
              <a:t>of (</a:t>
            </a:r>
            <a:r>
              <a:rPr lang="en-US" b="1" dirty="0"/>
              <a:t>n-1)-step transition </a:t>
            </a:r>
            <a:r>
              <a:rPr lang="en-US" dirty="0"/>
              <a:t>probabilities </a:t>
            </a:r>
            <a:r>
              <a:rPr lang="en-US" dirty="0" err="1"/>
              <a:t>rij</a:t>
            </a:r>
            <a:r>
              <a:rPr lang="en-US" dirty="0"/>
              <a:t>(n-1), with the </a:t>
            </a:r>
            <a:r>
              <a:rPr lang="en-US" b="1" dirty="0"/>
              <a:t>one-step transition probability </a:t>
            </a:r>
            <a:r>
              <a:rPr lang="en-US" dirty="0"/>
              <a:t>matrix, thus, the </a:t>
            </a:r>
            <a:r>
              <a:rPr lang="en-US" b="1" dirty="0"/>
              <a:t>n-step transition probability </a:t>
            </a:r>
            <a:r>
              <a:rPr lang="en-US" dirty="0"/>
              <a:t>matrix is the </a:t>
            </a:r>
            <a:r>
              <a:rPr lang="en-US" b="1" dirty="0"/>
              <a:t>n-</a:t>
            </a:r>
            <a:r>
              <a:rPr lang="en-US" b="1" dirty="0" err="1"/>
              <a:t>th</a:t>
            </a:r>
            <a:r>
              <a:rPr lang="en-US" b="1" dirty="0"/>
              <a:t> power</a:t>
            </a:r>
            <a:r>
              <a:rPr lang="en-US" dirty="0"/>
              <a:t> of the transition probability matrix</a:t>
            </a:r>
          </a:p>
          <a:p>
            <a:r>
              <a:rPr lang="en-US" dirty="0"/>
              <a:t>Absorbing state, states that are infinitely repeated, once reached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F1F953-EDCF-4635-88BA-FD5E1C3E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265" y="0"/>
            <a:ext cx="3594735" cy="2501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709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8291-E9C0-43D1-8EE7-7AD33A83C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63" y="102331"/>
            <a:ext cx="11653911" cy="6544653"/>
          </a:xfrm>
        </p:spPr>
        <p:txBody>
          <a:bodyPr>
            <a:normAutofit/>
          </a:bodyPr>
          <a:lstStyle/>
          <a:p>
            <a:r>
              <a:rPr lang="en-GB" sz="2400" dirty="0"/>
              <a:t>State </a:t>
            </a:r>
            <a:r>
              <a:rPr lang="en-GB" sz="2400" dirty="0" err="1"/>
              <a:t>i</a:t>
            </a:r>
            <a:r>
              <a:rPr lang="en-GB" sz="2400" dirty="0"/>
              <a:t> is </a:t>
            </a:r>
            <a:r>
              <a:rPr lang="en-GB" sz="2400" b="1" dirty="0"/>
              <a:t>recurrent</a:t>
            </a:r>
            <a:r>
              <a:rPr lang="en-GB" sz="2400" dirty="0"/>
              <a:t> if: starting from </a:t>
            </a:r>
            <a:r>
              <a:rPr lang="en-GB" sz="2400" dirty="0" err="1"/>
              <a:t>i</a:t>
            </a:r>
            <a:r>
              <a:rPr lang="en-GB" sz="2400" dirty="0"/>
              <a:t>, and from wherever you can go, there is </a:t>
            </a:r>
            <a:r>
              <a:rPr lang="en-GB" sz="2400" b="1" dirty="0"/>
              <a:t>a way of returning to I</a:t>
            </a:r>
          </a:p>
          <a:p>
            <a:r>
              <a:rPr lang="en-GB" sz="2400" dirty="0"/>
              <a:t>We say that </a:t>
            </a:r>
            <a:r>
              <a:rPr lang="en-GB" sz="2400" dirty="0" err="1"/>
              <a:t>i</a:t>
            </a:r>
            <a:r>
              <a:rPr lang="en-GB" sz="2400" dirty="0"/>
              <a:t> is </a:t>
            </a:r>
            <a:r>
              <a:rPr lang="en-GB" sz="2400" b="1" dirty="0"/>
              <a:t>recurrent</a:t>
            </a:r>
            <a:r>
              <a:rPr lang="en-GB" sz="2400" dirty="0"/>
              <a:t> if for all j that belong to A(</a:t>
            </a:r>
            <a:r>
              <a:rPr lang="en-GB" sz="2400" dirty="0" err="1"/>
              <a:t>i</a:t>
            </a:r>
            <a:r>
              <a:rPr lang="en-GB" sz="2400" dirty="0"/>
              <a:t>) (set of states that are accessible from </a:t>
            </a:r>
            <a:r>
              <a:rPr lang="en-GB" sz="2400" dirty="0" err="1"/>
              <a:t>i</a:t>
            </a:r>
            <a:r>
              <a:rPr lang="en-GB" sz="2400" dirty="0"/>
              <a:t>), I is also accessible from j</a:t>
            </a:r>
          </a:p>
          <a:p>
            <a:r>
              <a:rPr lang="en-GB" sz="2400" dirty="0"/>
              <a:t>Thus, from </a:t>
            </a:r>
            <a:r>
              <a:rPr lang="en-GB" sz="2400" b="1" dirty="0"/>
              <a:t>any future state</a:t>
            </a:r>
            <a:r>
              <a:rPr lang="en-GB" sz="2400" dirty="0"/>
              <a:t>, there is always some </a:t>
            </a:r>
            <a:r>
              <a:rPr lang="en-GB" sz="2400" b="1" dirty="0"/>
              <a:t>probability of returning to I</a:t>
            </a:r>
            <a:r>
              <a:rPr lang="en-GB" sz="2400" dirty="0"/>
              <a:t>, and given enough time, this is certain to happen</a:t>
            </a:r>
          </a:p>
          <a:p>
            <a:r>
              <a:rPr lang="en-GB" sz="2400" dirty="0"/>
              <a:t>By repeating this argument, if a </a:t>
            </a:r>
            <a:r>
              <a:rPr lang="en-GB" sz="2400" b="1" dirty="0"/>
              <a:t>recurrent</a:t>
            </a:r>
            <a:r>
              <a:rPr lang="en-GB" sz="2400" dirty="0"/>
              <a:t> state is visited once, it is certain to be revisited an </a:t>
            </a:r>
            <a:r>
              <a:rPr lang="en-GB" sz="2400" b="1" dirty="0"/>
              <a:t>infinite number of times</a:t>
            </a:r>
          </a:p>
          <a:p>
            <a:r>
              <a:rPr lang="en-GB" sz="2400" dirty="0"/>
              <a:t>A state is called </a:t>
            </a:r>
            <a:r>
              <a:rPr lang="en-GB" sz="2400" b="1" dirty="0"/>
              <a:t>transient</a:t>
            </a:r>
            <a:r>
              <a:rPr lang="en-GB" sz="2400" dirty="0"/>
              <a:t> if it is </a:t>
            </a:r>
            <a:r>
              <a:rPr lang="en-GB" sz="2400" b="1" dirty="0"/>
              <a:t>not recurrent, </a:t>
            </a:r>
            <a:r>
              <a:rPr lang="en-GB" sz="2400" dirty="0"/>
              <a:t>thus, a state I is transient if there is a state j that is accessible from </a:t>
            </a:r>
            <a:r>
              <a:rPr lang="en-GB" sz="2400" dirty="0" err="1"/>
              <a:t>i</a:t>
            </a:r>
            <a:r>
              <a:rPr lang="en-GB" sz="2400" dirty="0"/>
              <a:t>, but </a:t>
            </a:r>
            <a:r>
              <a:rPr lang="en-GB" sz="2400" dirty="0" err="1"/>
              <a:t>i</a:t>
            </a:r>
            <a:r>
              <a:rPr lang="en-GB" sz="2400" dirty="0"/>
              <a:t> is not accessible from j</a:t>
            </a:r>
          </a:p>
          <a:p>
            <a:r>
              <a:rPr lang="en-GB" sz="2400" dirty="0"/>
              <a:t>If </a:t>
            </a:r>
            <a:r>
              <a:rPr lang="en-GB" sz="2400" dirty="0" err="1"/>
              <a:t>i</a:t>
            </a:r>
            <a:r>
              <a:rPr lang="en-GB" sz="2400" dirty="0"/>
              <a:t> is a </a:t>
            </a:r>
            <a:r>
              <a:rPr lang="en-GB" sz="2400" b="1" dirty="0"/>
              <a:t>recurrent state</a:t>
            </a:r>
            <a:r>
              <a:rPr lang="en-GB" sz="2400" dirty="0"/>
              <a:t>, the set of states that are accessible from i form a </a:t>
            </a:r>
            <a:r>
              <a:rPr lang="en-GB" sz="2400" b="1" dirty="0"/>
              <a:t>recurrent class</a:t>
            </a:r>
            <a:r>
              <a:rPr lang="en-GB" sz="2400" dirty="0"/>
              <a:t>, meaning that states in A(</a:t>
            </a:r>
            <a:r>
              <a:rPr lang="en-GB" sz="2400" dirty="0" err="1"/>
              <a:t>i</a:t>
            </a:r>
            <a:r>
              <a:rPr lang="en-GB" sz="2400" dirty="0"/>
              <a:t>) are all accessible from each other and no state outside is accessible from them</a:t>
            </a:r>
          </a:p>
          <a:p>
            <a:r>
              <a:rPr lang="en-GB" sz="2400" dirty="0"/>
              <a:t>Markov chain can be decomposed into recurrent and transient states</a:t>
            </a:r>
          </a:p>
          <a:p>
            <a:r>
              <a:rPr lang="en-GB" sz="2400" b="1" dirty="0"/>
              <a:t>Decomposition</a:t>
            </a:r>
            <a:r>
              <a:rPr lang="en-GB" sz="2400" dirty="0"/>
              <a:t> provides a powerful </a:t>
            </a:r>
            <a:r>
              <a:rPr lang="en-GB" sz="2400" b="1" dirty="0"/>
              <a:t>conceptual tool </a:t>
            </a:r>
            <a:r>
              <a:rPr lang="en-GB" sz="2400" dirty="0"/>
              <a:t>for reasoning about </a:t>
            </a:r>
            <a:r>
              <a:rPr lang="en-GB" sz="2400" b="1" dirty="0"/>
              <a:t>Markov chains </a:t>
            </a:r>
            <a:r>
              <a:rPr lang="en-GB" sz="2400" dirty="0"/>
              <a:t>and visualizing </a:t>
            </a:r>
            <a:r>
              <a:rPr lang="en-GB" sz="2400" b="1" dirty="0"/>
              <a:t>the evolution of their state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0DCBEE-C9E4-4A58-8930-C9E9C65E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140" y="4701540"/>
            <a:ext cx="2979420" cy="900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351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8291-E9C0-43D1-8EE7-7AD33A83C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23" y="193771"/>
            <a:ext cx="11653911" cy="6544653"/>
          </a:xfrm>
        </p:spPr>
        <p:txBody>
          <a:bodyPr>
            <a:normAutofit/>
          </a:bodyPr>
          <a:lstStyle/>
          <a:p>
            <a:r>
              <a:rPr lang="en-US" dirty="0"/>
              <a:t>For the purpose of understanding </a:t>
            </a:r>
            <a:r>
              <a:rPr lang="en-US" b="1" dirty="0"/>
              <a:t>long-term behavior </a:t>
            </a:r>
            <a:r>
              <a:rPr lang="en-US" dirty="0"/>
              <a:t>of Markov chains, it is important to </a:t>
            </a:r>
            <a:r>
              <a:rPr lang="en-US" b="1" dirty="0"/>
              <a:t>analyze chains </a:t>
            </a:r>
            <a:r>
              <a:rPr lang="en-US" dirty="0"/>
              <a:t>that consist of a </a:t>
            </a:r>
            <a:r>
              <a:rPr lang="en-US" b="1" dirty="0"/>
              <a:t>single recurrent class</a:t>
            </a:r>
          </a:p>
          <a:p>
            <a:r>
              <a:rPr lang="en-US" dirty="0"/>
              <a:t>For the purpose of understanding </a:t>
            </a:r>
            <a:r>
              <a:rPr lang="en-US" b="1" dirty="0"/>
              <a:t>short-term behavior</a:t>
            </a:r>
            <a:r>
              <a:rPr lang="en-US" dirty="0"/>
              <a:t>, it is also important to analyze the mechanism by which </a:t>
            </a:r>
            <a:r>
              <a:rPr lang="en-US" b="1" dirty="0"/>
              <a:t>any particular class </a:t>
            </a:r>
            <a:r>
              <a:rPr lang="en-US" dirty="0"/>
              <a:t>of recurrent states is </a:t>
            </a:r>
            <a:r>
              <a:rPr lang="en-US" b="1" dirty="0"/>
              <a:t>entered</a:t>
            </a:r>
            <a:r>
              <a:rPr lang="en-US" dirty="0"/>
              <a:t> starting from a given transient state</a:t>
            </a:r>
          </a:p>
          <a:p>
            <a:pPr marL="0" indent="0">
              <a:buNone/>
            </a:pPr>
            <a:r>
              <a:rPr lang="en-US" dirty="0"/>
              <a:t>Periodicity</a:t>
            </a:r>
          </a:p>
          <a:p>
            <a:r>
              <a:rPr lang="en-US" dirty="0"/>
              <a:t>A recurrent class is said to be </a:t>
            </a:r>
            <a:r>
              <a:rPr lang="en-US" b="1" dirty="0"/>
              <a:t>periodic</a:t>
            </a:r>
            <a:r>
              <a:rPr lang="en-US" dirty="0"/>
              <a:t> if its </a:t>
            </a:r>
            <a:r>
              <a:rPr lang="en-US" b="1" dirty="0"/>
              <a:t>states</a:t>
            </a:r>
            <a:r>
              <a:rPr lang="en-US" dirty="0"/>
              <a:t> </a:t>
            </a:r>
            <a:r>
              <a:rPr lang="en-US" b="1" dirty="0"/>
              <a:t>can be grouped </a:t>
            </a:r>
            <a:r>
              <a:rPr lang="en-US" dirty="0"/>
              <a:t>in d&gt;1 disjoint subsets s1, s2…</a:t>
            </a:r>
            <a:r>
              <a:rPr lang="en-US" dirty="0" err="1"/>
              <a:t>sd</a:t>
            </a:r>
            <a:r>
              <a:rPr lang="en-US" dirty="0"/>
              <a:t> so that all transitions from one subset lead to the next subset</a:t>
            </a:r>
          </a:p>
          <a:p>
            <a:r>
              <a:rPr lang="en-US" dirty="0"/>
              <a:t>Thus, in </a:t>
            </a:r>
            <a:r>
              <a:rPr lang="en-US" b="1" dirty="0"/>
              <a:t>periodic recurrent class</a:t>
            </a:r>
            <a:r>
              <a:rPr lang="en-US" dirty="0"/>
              <a:t>, we move through the </a:t>
            </a:r>
            <a:r>
              <a:rPr lang="en-US" b="1" dirty="0"/>
              <a:t>sequence of subsets </a:t>
            </a:r>
            <a:r>
              <a:rPr lang="en-US" dirty="0"/>
              <a:t>in order, and </a:t>
            </a:r>
            <a:r>
              <a:rPr lang="en-US" b="1" dirty="0"/>
              <a:t>after d steps</a:t>
            </a:r>
            <a:r>
              <a:rPr lang="en-US" dirty="0"/>
              <a:t>, we end up in the </a:t>
            </a:r>
            <a:r>
              <a:rPr lang="en-US" b="1" dirty="0"/>
              <a:t>same subset</a:t>
            </a:r>
          </a:p>
          <a:p>
            <a:r>
              <a:rPr lang="en-US" dirty="0"/>
              <a:t>Given a </a:t>
            </a:r>
            <a:r>
              <a:rPr lang="en-US" b="1" dirty="0"/>
              <a:t>periodic recurrent class</a:t>
            </a:r>
            <a:r>
              <a:rPr lang="en-US" dirty="0"/>
              <a:t>, a positive time n, and a state </a:t>
            </a:r>
            <a:r>
              <a:rPr lang="en-US" dirty="0" err="1"/>
              <a:t>i</a:t>
            </a:r>
            <a:r>
              <a:rPr lang="en-US" dirty="0"/>
              <a:t> in the class, there must exist 1 or more states j for which </a:t>
            </a:r>
            <a:r>
              <a:rPr lang="en-US" dirty="0" err="1"/>
              <a:t>rij</a:t>
            </a:r>
            <a:r>
              <a:rPr lang="en-US" dirty="0"/>
              <a:t>(n)=0, the reason is that starting from I, only one the sets </a:t>
            </a:r>
            <a:r>
              <a:rPr lang="en-US" dirty="0" err="1"/>
              <a:t>Sk</a:t>
            </a:r>
            <a:r>
              <a:rPr lang="en-US" dirty="0"/>
              <a:t> is possible at time n</a:t>
            </a:r>
          </a:p>
        </p:txBody>
      </p:sp>
    </p:spTree>
    <p:extLst>
      <p:ext uri="{BB962C8B-B14F-4D97-AF65-F5344CB8AC3E}">
        <p14:creationId xmlns:p14="http://schemas.microsoft.com/office/powerpoint/2010/main" val="257263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8291-E9C0-43D1-8EE7-7AD33A83C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23" y="193771"/>
            <a:ext cx="11653911" cy="6544653"/>
          </a:xfrm>
        </p:spPr>
        <p:txBody>
          <a:bodyPr/>
          <a:lstStyle/>
          <a:p>
            <a:r>
              <a:rPr lang="en-US" dirty="0"/>
              <a:t>Thus a way to </a:t>
            </a:r>
            <a:r>
              <a:rPr lang="en-US" b="1" dirty="0"/>
              <a:t>verify aperiodicity </a:t>
            </a:r>
            <a:r>
              <a:rPr lang="en-US" dirty="0"/>
              <a:t>of a given recurrent class R, is to check whether there is a </a:t>
            </a:r>
            <a:r>
              <a:rPr lang="en-US" b="1" dirty="0"/>
              <a:t>special time n&gt;=1 </a:t>
            </a:r>
            <a:r>
              <a:rPr lang="en-US" dirty="0"/>
              <a:t>and a </a:t>
            </a:r>
            <a:r>
              <a:rPr lang="en-US" b="1" dirty="0"/>
              <a:t>special state </a:t>
            </a:r>
            <a:r>
              <a:rPr lang="en-US" dirty="0"/>
              <a:t>within R from which </a:t>
            </a:r>
            <a:r>
              <a:rPr lang="en-US" b="1" dirty="0"/>
              <a:t>all states in R </a:t>
            </a:r>
            <a:r>
              <a:rPr lang="en-US" dirty="0"/>
              <a:t>can be reached in n steps, </a:t>
            </a:r>
            <a:r>
              <a:rPr lang="en-US" dirty="0" err="1"/>
              <a:t>rij</a:t>
            </a:r>
            <a:r>
              <a:rPr lang="en-US" dirty="0"/>
              <a:t>(n)&gt;0 for all j</a:t>
            </a:r>
          </a:p>
          <a:p>
            <a:r>
              <a:rPr lang="en-US" dirty="0"/>
              <a:t>Converse is also true. If a </a:t>
            </a:r>
            <a:r>
              <a:rPr lang="en-US" b="1" dirty="0"/>
              <a:t>recurrent class R </a:t>
            </a:r>
            <a:r>
              <a:rPr lang="en-US" dirty="0"/>
              <a:t>is aperiodic, then there exists a </a:t>
            </a:r>
            <a:r>
              <a:rPr lang="en-US" b="1" dirty="0"/>
              <a:t>time n</a:t>
            </a:r>
            <a:r>
              <a:rPr lang="en-US" dirty="0"/>
              <a:t> such that </a:t>
            </a:r>
            <a:r>
              <a:rPr lang="en-US" dirty="0" err="1"/>
              <a:t>rij</a:t>
            </a:r>
            <a:r>
              <a:rPr lang="en-US" dirty="0"/>
              <a:t>(n)&gt;0 for every </a:t>
            </a:r>
            <a:r>
              <a:rPr lang="en-US" dirty="0" err="1"/>
              <a:t>i</a:t>
            </a:r>
            <a:r>
              <a:rPr lang="en-US" dirty="0"/>
              <a:t> and j in R</a:t>
            </a:r>
          </a:p>
        </p:txBody>
      </p:sp>
    </p:spTree>
    <p:extLst>
      <p:ext uri="{BB962C8B-B14F-4D97-AF65-F5344CB8AC3E}">
        <p14:creationId xmlns:p14="http://schemas.microsoft.com/office/powerpoint/2010/main" val="269143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2370</Words>
  <Application>Microsoft Office PowerPoint</Application>
  <PresentationFormat>Widescreen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Markov chains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Markov chains lec 2- book 7.3</vt:lpstr>
      <vt:lpstr>PowerPoint Presentation</vt:lpstr>
      <vt:lpstr>Book 7.3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chains</dc:title>
  <dc:creator>Valiyev, Mahammad</dc:creator>
  <cp:lastModifiedBy>Valiyev, Mahammad</cp:lastModifiedBy>
  <cp:revision>235</cp:revision>
  <dcterms:created xsi:type="dcterms:W3CDTF">2020-03-31T06:44:22Z</dcterms:created>
  <dcterms:modified xsi:type="dcterms:W3CDTF">2020-06-26T19:09:52Z</dcterms:modified>
</cp:coreProperties>
</file>