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139D-DE05-45EB-A1DD-784C44F50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61F89-52B4-4366-80BB-2CBB0D3B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AA17-2701-4A0F-A546-83A1D466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ED42-A9D4-4A61-B6B3-D73952BD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2B63-9FC6-4C67-AE80-267C10BC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1105-AF88-4499-8924-542A0E7A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4B1C-1FCC-4A19-9C6B-F9903960E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3996-1C61-4A1B-BE3E-B2544E8D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C4C1-B0AE-47D3-9F23-72BD8EB8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95DF-D10A-46F2-A335-43409992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30E3A-2565-44E5-B8D9-4C255FC9A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2F37B-4AEA-49DF-8B6D-59BC44DB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94A-B74E-4ED9-A0AA-E60D6CCA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99EF-55B6-4812-AA8B-31EE3FC2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7CC1-85E0-4FF4-A838-41D23C5F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B364-0B2F-484F-BD39-5DC5C902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B547-70DF-4EEB-B7A2-A41A472D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438E-6AD1-4C0A-B17C-16ADFA3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06E8-3041-4581-8ACA-40AEE30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FC82-1149-415B-B0D8-8CE74781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C402-8500-4014-8D3F-EB77585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074C-80AC-4B21-84D6-0375BCE1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38A8-4CEE-4A9D-9BB7-DA61573C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1D39-333B-4D34-AD75-1B79435B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BAAC-84B8-415A-A613-AFB7EB6D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774A-1CF7-4571-BFEA-97809A5C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EA59-3137-45FD-9C3A-9668E2DEC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5A2AD-862F-4FE3-B43E-2B0A0434C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620B-DEB3-45F8-8622-D9355F5E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10E10-770D-4D54-8FFB-067542D2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1562-D281-48B3-B66C-F1DD3CE1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1684-C899-455A-8213-B65EB1C2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1A05B-4188-4CDA-9C91-4DE5D689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B20F6-4E36-4C15-9F41-354EDD45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D63E8-D834-4D95-BFCA-52EBF4D60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32D4F-3B80-4755-BF9A-AFF33A2C8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1BCA4-3B4F-4128-BE6B-0339C925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9CB6D-8C58-4E1C-9E5D-62C5209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79A9B-88C9-481C-9197-7022A335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2C34-D420-4DDE-AE32-DA92DE17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FC983-5553-429F-9DC2-AA16F422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E1538-9622-4694-8143-DB02AB9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6C19-554B-44F0-8A4C-1069D31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3599D-4637-4B97-8431-3229888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432AA-2D28-4AFF-9FB2-9B96FF4D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5677F-FAA1-4B91-8135-FD761EF8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2758-6B25-4A9E-B600-A0BDFA8F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63B6-A5EC-4BA5-94CB-7B08A530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1DC6-3B5E-4D69-AEB0-FCFCE487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E48E-9254-49F8-8D8F-1F1C33EC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0A68-85AA-4E5B-A47C-19D017CD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13368-43AC-4F9C-A5B2-701901E7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EFF8-514C-4621-894F-A13B2976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34173-C6C1-4188-870B-15AB4608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E3FBF-3AF3-4C02-9A33-89F69DA5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796C-47D1-458A-ADBD-09CEECFB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5914-5086-4737-8F03-86CA61C9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61F8B-97D0-4DC2-96BD-6D0F76A4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6CA4-681B-403E-8325-FF563EED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82AAC-2EC1-4510-8B97-791FAF94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B41E-C216-4194-8360-B3B225100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7215-26AF-4A91-B83A-085552FDE574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4DCE-3E94-4BA9-A361-253AA81C5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C8FB-F1C8-4CD9-BC0D-A6F35F286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71E2-2365-4599-8A17-7B12EDD6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42D8-B8E4-48F5-8176-CB7CF6EA9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474" y="2616590"/>
            <a:ext cx="9144000" cy="1202861"/>
          </a:xfrm>
        </p:spPr>
        <p:txBody>
          <a:bodyPr/>
          <a:lstStyle/>
          <a:p>
            <a:r>
              <a:rPr lang="en-US" dirty="0"/>
              <a:t>Unit 4</a:t>
            </a:r>
          </a:p>
        </p:txBody>
      </p:sp>
    </p:spTree>
    <p:extLst>
      <p:ext uri="{BB962C8B-B14F-4D97-AF65-F5344CB8AC3E}">
        <p14:creationId xmlns:p14="http://schemas.microsoft.com/office/powerpoint/2010/main" val="66655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Markov and Chebyshev inequalities</a:t>
            </a:r>
          </a:p>
          <a:p>
            <a:r>
              <a:rPr lang="en-US" dirty="0"/>
              <a:t>These inequalities use the </a:t>
            </a:r>
            <a:r>
              <a:rPr lang="en-US" b="1" dirty="0"/>
              <a:t>mean and the variance of a random variable </a:t>
            </a:r>
            <a:r>
              <a:rPr lang="en-US" dirty="0"/>
              <a:t>to draw conclusions on the </a:t>
            </a:r>
            <a:r>
              <a:rPr lang="en-US" b="1" dirty="0"/>
              <a:t>probabilities of certain events</a:t>
            </a:r>
          </a:p>
          <a:p>
            <a:r>
              <a:rPr lang="en-US" dirty="0"/>
              <a:t>They are useful in situations where </a:t>
            </a:r>
            <a:r>
              <a:rPr lang="en-US" b="1" dirty="0"/>
              <a:t>exact values or bounds for the mean and variance of random variable</a:t>
            </a:r>
            <a:r>
              <a:rPr lang="en-US" dirty="0"/>
              <a:t> X are </a:t>
            </a:r>
            <a:r>
              <a:rPr lang="en-US" b="1" dirty="0"/>
              <a:t>easily</a:t>
            </a:r>
            <a:r>
              <a:rPr lang="en-US" dirty="0"/>
              <a:t> computable, but the </a:t>
            </a:r>
            <a:r>
              <a:rPr lang="en-US" b="1" dirty="0"/>
              <a:t>distribution of X </a:t>
            </a:r>
            <a:r>
              <a:rPr lang="en-US" dirty="0"/>
              <a:t>is either </a:t>
            </a:r>
            <a:r>
              <a:rPr lang="en-US" b="1" dirty="0"/>
              <a:t>unavailable or hard to calculate</a:t>
            </a:r>
          </a:p>
          <a:p>
            <a:r>
              <a:rPr lang="en-US" b="1" dirty="0"/>
              <a:t>Markov inequality</a:t>
            </a:r>
            <a:r>
              <a:rPr lang="en-US" dirty="0"/>
              <a:t>, loosely speaking, asserts that if a </a:t>
            </a:r>
            <a:r>
              <a:rPr lang="en-US" b="1" dirty="0">
                <a:solidFill>
                  <a:srgbClr val="FF0000"/>
                </a:solidFill>
              </a:rPr>
              <a:t>nonnegative</a:t>
            </a:r>
            <a:r>
              <a:rPr lang="en-US" b="1" dirty="0"/>
              <a:t> random variable has a small mean</a:t>
            </a:r>
            <a:r>
              <a:rPr lang="en-US" dirty="0"/>
              <a:t>, then the </a:t>
            </a:r>
            <a:r>
              <a:rPr lang="en-US" b="1" dirty="0"/>
              <a:t>probability</a:t>
            </a:r>
            <a:r>
              <a:rPr lang="en-US" dirty="0"/>
              <a:t> that it takes a </a:t>
            </a:r>
            <a:r>
              <a:rPr lang="en-US" b="1" dirty="0"/>
              <a:t>large value </a:t>
            </a:r>
            <a:r>
              <a:rPr lang="en-US" dirty="0"/>
              <a:t>must also be </a:t>
            </a:r>
            <a:r>
              <a:rPr lang="en-US" b="1" dirty="0"/>
              <a:t>small</a:t>
            </a:r>
          </a:p>
          <a:p>
            <a:r>
              <a:rPr lang="en-US" b="1" dirty="0"/>
              <a:t>Derivation: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3521-D6E0-490F-BE50-39BD2B68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8" y="5477827"/>
            <a:ext cx="2312989" cy="671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BF5FF-CDD8-4E8D-9E04-605DF978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348" y="5307329"/>
            <a:ext cx="997132" cy="473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162F50-DF50-454E-8C36-22E607D6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40" y="5728334"/>
            <a:ext cx="1619250" cy="421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2B519-863F-47C3-8BA8-F6FDA89D4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787" y="5554980"/>
            <a:ext cx="4723448" cy="434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27874-4A78-4A1A-9C27-70921BD8F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072" y="5371147"/>
            <a:ext cx="2743826" cy="572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E1582D-DBFB-4E3D-AC22-9E78C464F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925" y="3747134"/>
            <a:ext cx="5589018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372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r>
              <a:rPr lang="en-US" b="1" dirty="0"/>
              <a:t>Chebyshev inequality</a:t>
            </a:r>
          </a:p>
          <a:p>
            <a:r>
              <a:rPr lang="en-US" dirty="0"/>
              <a:t>Loosely speaking, it asserts that if a </a:t>
            </a:r>
            <a:r>
              <a:rPr lang="en-US" b="1" dirty="0"/>
              <a:t>random variable has small variance</a:t>
            </a:r>
            <a:r>
              <a:rPr lang="en-US" dirty="0"/>
              <a:t>, then the probability that it takes a </a:t>
            </a:r>
            <a:r>
              <a:rPr lang="en-US" b="1" dirty="0"/>
              <a:t>value far from its mean </a:t>
            </a:r>
            <a:r>
              <a:rPr lang="en-US" dirty="0"/>
              <a:t>is also </a:t>
            </a:r>
            <a:r>
              <a:rPr lang="en-US" b="1" dirty="0"/>
              <a:t>small</a:t>
            </a:r>
            <a:r>
              <a:rPr lang="en-US" dirty="0"/>
              <a:t>, also </a:t>
            </a:r>
            <a:r>
              <a:rPr lang="en-US" b="1" dirty="0"/>
              <a:t>Chebyshev inequality </a:t>
            </a:r>
            <a:r>
              <a:rPr lang="en-US" b="1" dirty="0">
                <a:solidFill>
                  <a:srgbClr val="FF0000"/>
                </a:solidFill>
              </a:rPr>
              <a:t>does not </a:t>
            </a:r>
            <a:r>
              <a:rPr lang="en-US" dirty="0">
                <a:solidFill>
                  <a:srgbClr val="FF0000"/>
                </a:solidFill>
              </a:rPr>
              <a:t>require </a:t>
            </a:r>
            <a:r>
              <a:rPr lang="en-US" dirty="0"/>
              <a:t>the random variable to be </a:t>
            </a:r>
            <a:r>
              <a:rPr lang="en-US" b="1" dirty="0">
                <a:solidFill>
                  <a:srgbClr val="FF0000"/>
                </a:solidFill>
              </a:rPr>
              <a:t>nonnegative</a:t>
            </a:r>
          </a:p>
          <a:p>
            <a:r>
              <a:rPr lang="en-US" dirty="0"/>
              <a:t>To derive Chebyshev inequality, we</a:t>
            </a:r>
          </a:p>
          <a:p>
            <a:pPr marL="0" indent="0">
              <a:buNone/>
            </a:pPr>
            <a:r>
              <a:rPr lang="en-US" dirty="0"/>
              <a:t>Consider the nonnegative </a:t>
            </a:r>
            <a:r>
              <a:rPr lang="en-US" dirty="0" err="1"/>
              <a:t>r.v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apply the Markov </a:t>
            </a:r>
            <a:r>
              <a:rPr lang="en-US" dirty="0" err="1"/>
              <a:t>ineq</a:t>
            </a:r>
            <a:r>
              <a:rPr lang="en-US" dirty="0"/>
              <a:t> with a=c^2</a:t>
            </a:r>
          </a:p>
          <a:p>
            <a:pPr marL="0" indent="0">
              <a:buNone/>
            </a:pPr>
            <a:r>
              <a:rPr lang="en-US" dirty="0"/>
              <a:t>We obtain then                                                          and then we use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and get Chebyshev </a:t>
            </a:r>
            <a:r>
              <a:rPr lang="en-US" dirty="0" err="1"/>
              <a:t>ineq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There is also an alternative view of </a:t>
            </a:r>
            <a:r>
              <a:rPr lang="en-US" dirty="0" err="1"/>
              <a:t>ineq</a:t>
            </a:r>
            <a:r>
              <a:rPr lang="en-US" dirty="0"/>
              <a:t> </a:t>
            </a:r>
          </a:p>
          <a:p>
            <a:r>
              <a:rPr lang="en-US" dirty="0"/>
              <a:t>The Cheb. Inequality tends to be </a:t>
            </a:r>
            <a:r>
              <a:rPr lang="en-US" b="1" dirty="0"/>
              <a:t>more powerful </a:t>
            </a:r>
            <a:r>
              <a:rPr lang="en-US" dirty="0"/>
              <a:t>than the </a:t>
            </a:r>
            <a:r>
              <a:rPr lang="en-US" b="1" dirty="0"/>
              <a:t>Markov </a:t>
            </a:r>
            <a:r>
              <a:rPr lang="en-US" b="1" dirty="0" err="1"/>
              <a:t>ineq</a:t>
            </a:r>
            <a:r>
              <a:rPr lang="en-US" b="1" dirty="0"/>
              <a:t> </a:t>
            </a:r>
            <a:r>
              <a:rPr lang="en-US" dirty="0"/>
              <a:t>(in a sense that the </a:t>
            </a:r>
            <a:r>
              <a:rPr lang="en-US" b="1" dirty="0"/>
              <a:t>bounds</a:t>
            </a:r>
            <a:r>
              <a:rPr lang="en-US" dirty="0"/>
              <a:t> it provides are </a:t>
            </a:r>
            <a:r>
              <a:rPr lang="en-US" b="1" dirty="0"/>
              <a:t>more accurate</a:t>
            </a:r>
            <a:r>
              <a:rPr lang="en-US" dirty="0"/>
              <a:t>), because it also uses </a:t>
            </a:r>
            <a:r>
              <a:rPr lang="en-US" b="1" dirty="0"/>
              <a:t>info</a:t>
            </a:r>
            <a:r>
              <a:rPr lang="en-US" dirty="0"/>
              <a:t> on the </a:t>
            </a:r>
            <a:r>
              <a:rPr lang="en-US" b="1" dirty="0"/>
              <a:t>variance of X</a:t>
            </a:r>
            <a:r>
              <a:rPr lang="en-US" dirty="0"/>
              <a:t>. Still the mean and var of </a:t>
            </a:r>
            <a:r>
              <a:rPr lang="en-US" dirty="0" err="1"/>
              <a:t>r.v</a:t>
            </a:r>
            <a:r>
              <a:rPr lang="en-US" dirty="0"/>
              <a:t> are only a </a:t>
            </a:r>
            <a:r>
              <a:rPr lang="en-US" b="1" dirty="0"/>
              <a:t>rough summary </a:t>
            </a:r>
            <a:r>
              <a:rPr lang="en-US" dirty="0"/>
              <a:t>of its properties, and we can’t expect the </a:t>
            </a:r>
            <a:r>
              <a:rPr lang="en-US" b="1" dirty="0"/>
              <a:t>bounds</a:t>
            </a:r>
            <a:r>
              <a:rPr lang="en-US" dirty="0"/>
              <a:t> to be close approx. of </a:t>
            </a:r>
            <a:r>
              <a:rPr lang="en-US" dirty="0" err="1"/>
              <a:t>probabil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5990E5-35F2-4F18-AA56-9038980A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02" y="1923097"/>
            <a:ext cx="5632298" cy="1323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2E072-9E9E-44C3-8472-7A64F99A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752" y="2395537"/>
            <a:ext cx="1299326" cy="484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B867A-9B70-4878-8B2F-9F14332DB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905" y="3519487"/>
            <a:ext cx="4173714" cy="732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20A1E9-6973-4794-99BB-93D6FBC08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360" y="3314700"/>
            <a:ext cx="14630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79C92-33F3-4C01-80CC-2F1CDAEBF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7922" y="3745230"/>
            <a:ext cx="1607630" cy="369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0130A-E015-4D91-859C-44EEFE12B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887" y="4389120"/>
            <a:ext cx="3053716" cy="640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352FA-3439-4B7D-9AA3-3F391607B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107" y="114300"/>
            <a:ext cx="5774861" cy="512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389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weak law of large numbers</a:t>
            </a:r>
          </a:p>
          <a:p>
            <a:r>
              <a:rPr lang="en-US" dirty="0"/>
              <a:t>The </a:t>
            </a:r>
            <a:r>
              <a:rPr lang="en-US" b="1" dirty="0"/>
              <a:t>weak law of large numbers </a:t>
            </a:r>
            <a:r>
              <a:rPr lang="en-US" dirty="0"/>
              <a:t>asserts that the </a:t>
            </a:r>
            <a:r>
              <a:rPr lang="en-US" b="1" dirty="0"/>
              <a:t>sample mean </a:t>
            </a:r>
            <a:r>
              <a:rPr lang="en-US" dirty="0"/>
              <a:t>of a </a:t>
            </a:r>
            <a:r>
              <a:rPr lang="en-US" b="1" dirty="0"/>
              <a:t>large number</a:t>
            </a:r>
            <a:r>
              <a:rPr lang="en-US" dirty="0"/>
              <a:t> </a:t>
            </a:r>
            <a:r>
              <a:rPr lang="en-US" b="1" dirty="0"/>
              <a:t>of independent identically distributed random variables </a:t>
            </a:r>
            <a:r>
              <a:rPr lang="en-US" dirty="0"/>
              <a:t>is very close to the </a:t>
            </a:r>
            <a:r>
              <a:rPr lang="en-US" b="1" dirty="0"/>
              <a:t>true mean</a:t>
            </a:r>
            <a:r>
              <a:rPr lang="en-US" dirty="0"/>
              <a:t>, with high probability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Chebyshev inequality if we let n grow large it approaches to 0, thus Mn approaches </a:t>
            </a:r>
            <a:r>
              <a:rPr lang="en-US" dirty="0" err="1"/>
              <a:t>myu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WLL</a:t>
            </a:r>
            <a:r>
              <a:rPr lang="en-US" dirty="0"/>
              <a:t> </a:t>
            </a:r>
            <a:r>
              <a:rPr lang="en-US" b="1" dirty="0"/>
              <a:t>states</a:t>
            </a:r>
            <a:r>
              <a:rPr lang="en-US" dirty="0"/>
              <a:t> that for</a:t>
            </a:r>
          </a:p>
          <a:p>
            <a:pPr marL="0" indent="0">
              <a:buNone/>
            </a:pPr>
            <a:r>
              <a:rPr lang="en-US" dirty="0"/>
              <a:t>Large n, the </a:t>
            </a:r>
            <a:r>
              <a:rPr lang="en-US" b="1" dirty="0"/>
              <a:t>bulk of </a:t>
            </a:r>
            <a:r>
              <a:rPr lang="en-US" b="1" dirty="0" err="1"/>
              <a:t>distrib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Of Mn is </a:t>
            </a:r>
            <a:r>
              <a:rPr lang="en-US" b="1" dirty="0"/>
              <a:t>concentrated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Near mean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0893E-D86C-446A-B488-7E7858ED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" y="1917382"/>
            <a:ext cx="2663192" cy="6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42728-EE02-44F2-B21E-8EC9CCDB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54" y="1912620"/>
            <a:ext cx="5165979" cy="693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79816-9953-4572-8C68-F45C3002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2693670"/>
            <a:ext cx="9537296" cy="803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7ED28-4D7E-4E3E-BA9F-4E4D4B74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072" y="1912620"/>
            <a:ext cx="3828288" cy="500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0474F-0B95-4553-8053-D4BB51333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520" y="4011929"/>
            <a:ext cx="7703820" cy="1897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35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>
            <a:normAutofit/>
          </a:bodyPr>
          <a:lstStyle/>
          <a:p>
            <a:r>
              <a:rPr lang="en-US" b="1" dirty="0"/>
              <a:t>Convergence in probability</a:t>
            </a:r>
          </a:p>
          <a:p>
            <a:r>
              <a:rPr lang="en-US" dirty="0"/>
              <a:t>We can interpret the weak law of large numbers as stating that </a:t>
            </a:r>
            <a:r>
              <a:rPr lang="en-US" b="1" dirty="0"/>
              <a:t>Mn converges to mean</a:t>
            </a:r>
          </a:p>
          <a:p>
            <a:r>
              <a:rPr lang="en-US" dirty="0"/>
              <a:t>We now talk about convergence of sequence M1, M2, M3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Chebyshev inequality </a:t>
            </a:r>
            <a:r>
              <a:rPr lang="en-US" dirty="0"/>
              <a:t>implies that if all </a:t>
            </a:r>
            <a:r>
              <a:rPr lang="en-US" dirty="0" err="1"/>
              <a:t>Yn</a:t>
            </a:r>
            <a:r>
              <a:rPr lang="en-US" dirty="0"/>
              <a:t> have the same mean my and var(</a:t>
            </a:r>
            <a:r>
              <a:rPr lang="en-US" dirty="0" err="1"/>
              <a:t>Yn</a:t>
            </a:r>
            <a:r>
              <a:rPr lang="en-US" dirty="0"/>
              <a:t>) converges to 0, then </a:t>
            </a:r>
            <a:r>
              <a:rPr lang="en-US" dirty="0" err="1"/>
              <a:t>Yn</a:t>
            </a:r>
            <a:r>
              <a:rPr lang="en-US" dirty="0"/>
              <a:t> converges to my in probability</a:t>
            </a:r>
          </a:p>
          <a:p>
            <a:r>
              <a:rPr lang="en-US" dirty="0"/>
              <a:t>If the </a:t>
            </a:r>
            <a:r>
              <a:rPr lang="en-US" dirty="0" err="1"/>
              <a:t>r.v.</a:t>
            </a:r>
            <a:r>
              <a:rPr lang="en-US" dirty="0"/>
              <a:t> Y1, Y2 have a PMF or PDF and converge in </a:t>
            </a:r>
            <a:r>
              <a:rPr lang="en-US" b="1" dirty="0"/>
              <a:t>probability to a</a:t>
            </a:r>
            <a:r>
              <a:rPr lang="en-US" dirty="0"/>
              <a:t>, then according to convergence, almost all of the PMF or PDF of </a:t>
            </a:r>
            <a:r>
              <a:rPr lang="en-US" dirty="0" err="1"/>
              <a:t>Yn</a:t>
            </a:r>
            <a:r>
              <a:rPr lang="en-US" dirty="0"/>
              <a:t> is concentrated </a:t>
            </a:r>
            <a:r>
              <a:rPr lang="en-US" b="1" dirty="0"/>
              <a:t>within eps </a:t>
            </a:r>
            <a:r>
              <a:rPr lang="en-US" dirty="0"/>
              <a:t>of a for </a:t>
            </a:r>
            <a:r>
              <a:rPr lang="en-US" b="1" dirty="0"/>
              <a:t>large values </a:t>
            </a:r>
            <a:r>
              <a:rPr lang="en-US" dirty="0"/>
              <a:t>of n</a:t>
            </a:r>
          </a:p>
          <a:p>
            <a:r>
              <a:rPr lang="en-US" dirty="0"/>
              <a:t>So for every </a:t>
            </a:r>
            <a:r>
              <a:rPr lang="en-US" b="1" dirty="0"/>
              <a:t>eps&gt;0</a:t>
            </a:r>
            <a:r>
              <a:rPr lang="en-US" dirty="0"/>
              <a:t>, and </a:t>
            </a:r>
            <a:r>
              <a:rPr lang="en-US" b="1" dirty="0"/>
              <a:t>for </a:t>
            </a:r>
            <a:r>
              <a:rPr lang="en-US" b="1" dirty="0" err="1"/>
              <a:t>sigm</a:t>
            </a:r>
            <a:r>
              <a:rPr lang="en-US" b="1" dirty="0"/>
              <a:t>&gt;0</a:t>
            </a:r>
            <a:r>
              <a:rPr lang="en-US" dirty="0"/>
              <a:t>, there exists </a:t>
            </a:r>
            <a:r>
              <a:rPr lang="en-US" b="1" dirty="0"/>
              <a:t>such n0</a:t>
            </a:r>
            <a:r>
              <a:rPr lang="en-US" dirty="0"/>
              <a:t>, such that (above), where epsilon can be though as accuracy level, sigma- </a:t>
            </a:r>
            <a:r>
              <a:rPr lang="en-US" b="1" dirty="0"/>
              <a:t>confidence interval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738FF1-E743-4BC1-AE43-58C00A69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" y="2127884"/>
            <a:ext cx="5866348" cy="14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184885-3FD8-4567-BDB5-F014CE9A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92" y="2118360"/>
            <a:ext cx="5556773" cy="149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5D95A-1AA0-412D-AF5D-7814E9C3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067" y="5330189"/>
            <a:ext cx="4259185" cy="430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98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Central limit theorem (book)</a:t>
            </a:r>
          </a:p>
          <a:p>
            <a:r>
              <a:rPr lang="en-US" dirty="0"/>
              <a:t>According to WLL, the distribution of the sample mean</a:t>
            </a:r>
          </a:p>
          <a:p>
            <a:pPr marL="0" indent="0">
              <a:buNone/>
            </a:pPr>
            <a:r>
              <a:rPr lang="en-US" dirty="0"/>
              <a:t>Is increasingly concentrated in the near vicinity of the true mean </a:t>
            </a:r>
            <a:r>
              <a:rPr lang="en-US" dirty="0" err="1"/>
              <a:t>myu</a:t>
            </a:r>
            <a:r>
              <a:rPr lang="en-US" dirty="0"/>
              <a:t>., and its variance tends to 0</a:t>
            </a:r>
          </a:p>
          <a:p>
            <a:r>
              <a:rPr lang="en-US" dirty="0"/>
              <a:t>On the other hand the var of sum  increases to infinity, and </a:t>
            </a:r>
            <a:r>
              <a:rPr lang="en-US" dirty="0" err="1"/>
              <a:t>distrib</a:t>
            </a:r>
            <a:r>
              <a:rPr lang="en-US" dirty="0"/>
              <a:t> Sn also does not converge to anything meaningful</a:t>
            </a:r>
          </a:p>
          <a:p>
            <a:r>
              <a:rPr lang="en-US" dirty="0"/>
              <a:t>We can construct another distribution by subtracting from Sn its mean which is n*my and dividing by its std which is sigma*sqrt(n), so that we got distribution with 0 mean and std or variance of 1</a:t>
            </a:r>
          </a:p>
          <a:p>
            <a:r>
              <a:rPr lang="en-US" dirty="0"/>
              <a:t>The </a:t>
            </a:r>
            <a:r>
              <a:rPr lang="en-US" b="1" dirty="0"/>
              <a:t>CLT asserts </a:t>
            </a:r>
            <a:r>
              <a:rPr lang="en-US" dirty="0"/>
              <a:t>that the distribution of this scaled random variable </a:t>
            </a:r>
            <a:r>
              <a:rPr lang="en-US" b="1" dirty="0"/>
              <a:t>approaches normal distribution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6242C7-755F-42A5-9C9E-64E1554C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21" y="439102"/>
            <a:ext cx="3540819" cy="452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5322B2-44A6-4BC4-9D0C-D4BDF610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1654492"/>
            <a:ext cx="3544891" cy="471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03F76-FF85-4B62-9A54-23C68A20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42" y="4683442"/>
            <a:ext cx="4944138" cy="711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81A4B-B68A-40B0-8883-43E582730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" y="5115877"/>
            <a:ext cx="3720584" cy="690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13DAD-9FF7-41CC-8431-8B2DB9B4C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" y="6104572"/>
            <a:ext cx="6053830" cy="524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00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8" y="133984"/>
            <a:ext cx="11894820" cy="6563995"/>
          </a:xfrm>
        </p:spPr>
        <p:txBody>
          <a:bodyPr>
            <a:normAutofit/>
          </a:bodyPr>
          <a:lstStyle/>
          <a:p>
            <a:r>
              <a:rPr lang="en-US" sz="2400" dirty="0"/>
              <a:t>CLT places </a:t>
            </a:r>
            <a:r>
              <a:rPr lang="en-US" sz="2400" b="1" dirty="0"/>
              <a:t>no requirement on distribution of X</a:t>
            </a:r>
          </a:p>
          <a:p>
            <a:pPr marL="0" indent="0">
              <a:buNone/>
            </a:pPr>
            <a:r>
              <a:rPr lang="en-US" sz="2400" dirty="0"/>
              <a:t>, which could be </a:t>
            </a:r>
            <a:r>
              <a:rPr lang="en-US" sz="2400" b="1" dirty="0"/>
              <a:t>discrete, continuous, mixed</a:t>
            </a:r>
          </a:p>
          <a:p>
            <a:r>
              <a:rPr lang="en-US" sz="2400" dirty="0"/>
              <a:t>CLT is of tremendous </a:t>
            </a:r>
            <a:r>
              <a:rPr lang="en-US" sz="2400" b="1" dirty="0"/>
              <a:t>importance</a:t>
            </a:r>
            <a:r>
              <a:rPr lang="en-US" sz="2400" dirty="0"/>
              <a:t> for several</a:t>
            </a:r>
          </a:p>
          <a:p>
            <a:pPr marL="0" indent="0">
              <a:buNone/>
            </a:pPr>
            <a:r>
              <a:rPr lang="en-US" sz="2400" dirty="0"/>
              <a:t>Reasons, both </a:t>
            </a:r>
            <a:r>
              <a:rPr lang="en-US" sz="2400" b="1" dirty="0"/>
              <a:t>conceptual and practical</a:t>
            </a:r>
            <a:r>
              <a:rPr lang="en-US" sz="2400" dirty="0"/>
              <a:t>:</a:t>
            </a:r>
          </a:p>
          <a:p>
            <a:pPr marL="514350" indent="-514350">
              <a:buAutoNum type="arabicParenR"/>
            </a:pPr>
            <a:r>
              <a:rPr lang="en-US" sz="2400" dirty="0"/>
              <a:t>On a </a:t>
            </a:r>
            <a:r>
              <a:rPr lang="en-US" sz="2400" b="1" dirty="0"/>
              <a:t>conceptual side</a:t>
            </a:r>
            <a:r>
              <a:rPr lang="en-US" sz="2400" dirty="0"/>
              <a:t>, it indicates that the</a:t>
            </a:r>
          </a:p>
          <a:p>
            <a:pPr marL="0" indent="0">
              <a:buNone/>
            </a:pPr>
            <a:r>
              <a:rPr lang="en-US" sz="2400" b="1" dirty="0"/>
              <a:t>Sum</a:t>
            </a:r>
            <a:r>
              <a:rPr lang="en-US" sz="2400" dirty="0"/>
              <a:t> of a large number of </a:t>
            </a:r>
            <a:r>
              <a:rPr lang="en-US" sz="2400" b="1" dirty="0" err="1"/>
              <a:t>indep</a:t>
            </a:r>
            <a:r>
              <a:rPr lang="en-US" sz="2400" b="1" dirty="0"/>
              <a:t> </a:t>
            </a:r>
            <a:r>
              <a:rPr lang="en-US" sz="2400" b="1" dirty="0" err="1"/>
              <a:t>r.v</a:t>
            </a:r>
            <a:r>
              <a:rPr lang="en-US" sz="2400" b="1" dirty="0"/>
              <a:t> </a:t>
            </a:r>
            <a:r>
              <a:rPr lang="en-US" sz="2400" dirty="0"/>
              <a:t>is approx. </a:t>
            </a:r>
            <a:r>
              <a:rPr lang="en-US" sz="2400" b="1" dirty="0"/>
              <a:t>normal.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As such, it applies to </a:t>
            </a:r>
            <a:r>
              <a:rPr lang="en-US" sz="2400" b="1" dirty="0"/>
              <a:t>many situations </a:t>
            </a:r>
            <a:r>
              <a:rPr lang="en-US" sz="2400" dirty="0"/>
              <a:t>in which a </a:t>
            </a:r>
            <a:r>
              <a:rPr lang="en-US" sz="2400" b="1" dirty="0"/>
              <a:t>random effect </a:t>
            </a:r>
            <a:r>
              <a:rPr lang="en-US" sz="2400" dirty="0"/>
              <a:t>is the </a:t>
            </a:r>
            <a:r>
              <a:rPr lang="en-US" sz="2400" b="1" dirty="0"/>
              <a:t>sum of a large number </a:t>
            </a:r>
            <a:r>
              <a:rPr lang="en-US" sz="2400" dirty="0"/>
              <a:t>of </a:t>
            </a:r>
            <a:r>
              <a:rPr lang="en-US" sz="2400" b="1" dirty="0"/>
              <a:t>small but independent random factors</a:t>
            </a:r>
          </a:p>
          <a:p>
            <a:pPr marL="0" indent="0">
              <a:buNone/>
            </a:pPr>
            <a:r>
              <a:rPr lang="en-US" sz="2400" dirty="0"/>
              <a:t>2) On a </a:t>
            </a:r>
            <a:r>
              <a:rPr lang="en-US" sz="2400" b="1" dirty="0"/>
              <a:t>practical</a:t>
            </a:r>
            <a:r>
              <a:rPr lang="en-US" sz="2400" dirty="0"/>
              <a:t>, CLT eliminates the </a:t>
            </a:r>
            <a:r>
              <a:rPr lang="en-US" sz="2400" b="1" dirty="0"/>
              <a:t>need for detailed probabilistic models</a:t>
            </a:r>
            <a:r>
              <a:rPr lang="en-US" sz="2400" dirty="0"/>
              <a:t>, and for </a:t>
            </a:r>
            <a:r>
              <a:rPr lang="en-US" sz="2400" b="1" dirty="0"/>
              <a:t>tedious</a:t>
            </a:r>
            <a:r>
              <a:rPr lang="en-US" sz="2400" dirty="0"/>
              <a:t> manipulations of </a:t>
            </a:r>
            <a:r>
              <a:rPr lang="en-US" sz="2400" b="1" dirty="0"/>
              <a:t>PMFs and PDFs</a:t>
            </a:r>
            <a:r>
              <a:rPr lang="en-US" sz="2400" dirty="0"/>
              <a:t>. Rather it allows the </a:t>
            </a:r>
            <a:r>
              <a:rPr lang="en-US" sz="2400" b="1" dirty="0"/>
              <a:t>calculation of certain probabilities </a:t>
            </a:r>
            <a:r>
              <a:rPr lang="en-US" sz="2400" dirty="0"/>
              <a:t>by simply referring to the </a:t>
            </a:r>
            <a:r>
              <a:rPr lang="en-US" sz="2400" b="1" dirty="0"/>
              <a:t>normal CDF table, requiring knowledge of only means and variances</a:t>
            </a:r>
          </a:p>
          <a:p>
            <a:r>
              <a:rPr lang="en-US" sz="2400" dirty="0"/>
              <a:t>So </a:t>
            </a:r>
            <a:r>
              <a:rPr lang="en-US" sz="2400" b="1" dirty="0"/>
              <a:t>CLT allows </a:t>
            </a:r>
            <a:r>
              <a:rPr lang="en-US" sz="2400" dirty="0"/>
              <a:t>us to </a:t>
            </a:r>
            <a:r>
              <a:rPr lang="en-US" sz="2400" b="1" dirty="0"/>
              <a:t>calculate probabilities </a:t>
            </a:r>
            <a:r>
              <a:rPr lang="en-US" sz="2400" dirty="0"/>
              <a:t>related to </a:t>
            </a:r>
            <a:r>
              <a:rPr lang="en-US" sz="2400" b="1" dirty="0"/>
              <a:t>Zn</a:t>
            </a:r>
            <a:r>
              <a:rPr lang="en-US" sz="2400" dirty="0"/>
              <a:t>, </a:t>
            </a:r>
            <a:r>
              <a:rPr lang="en-US" sz="2400" b="1" dirty="0"/>
              <a:t>as if Zn were normal </a:t>
            </a:r>
            <a:r>
              <a:rPr lang="en-US" sz="2400" dirty="0"/>
              <a:t>and since normality is preserved </a:t>
            </a:r>
            <a:r>
              <a:rPr lang="en-US" sz="2400" b="1" dirty="0"/>
              <a:t>under linear transformations</a:t>
            </a:r>
            <a:r>
              <a:rPr lang="en-US" sz="2400" dirty="0"/>
              <a:t>, this is equivalent to </a:t>
            </a:r>
            <a:r>
              <a:rPr lang="en-US" sz="2400" b="1" dirty="0"/>
              <a:t>treating Sn </a:t>
            </a:r>
            <a:r>
              <a:rPr lang="en-US" sz="2400" dirty="0"/>
              <a:t>as a </a:t>
            </a:r>
            <a:r>
              <a:rPr lang="en-US" sz="2400" b="1" dirty="0"/>
              <a:t>random variable </a:t>
            </a:r>
            <a:r>
              <a:rPr lang="en-US" sz="2400" dirty="0"/>
              <a:t>with mean </a:t>
            </a:r>
            <a:r>
              <a:rPr lang="en-US" sz="2400" b="1" dirty="0"/>
              <a:t>n*my </a:t>
            </a:r>
            <a:r>
              <a:rPr lang="en-US" sz="2400" dirty="0"/>
              <a:t>and </a:t>
            </a:r>
            <a:r>
              <a:rPr lang="en-US" sz="2400" b="1" dirty="0"/>
              <a:t>variance n*sigma^2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BFB70-3A02-4961-8157-B1214E52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14" y="74294"/>
            <a:ext cx="5320593" cy="3020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475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normal approximation </a:t>
            </a:r>
            <a:r>
              <a:rPr lang="en-US" dirty="0"/>
              <a:t>is increasingly </a:t>
            </a:r>
            <a:r>
              <a:rPr lang="en-US" b="1" dirty="0"/>
              <a:t>accurate</a:t>
            </a:r>
            <a:r>
              <a:rPr lang="en-US" dirty="0"/>
              <a:t> as </a:t>
            </a:r>
            <a:r>
              <a:rPr lang="en-US" b="1" dirty="0"/>
              <a:t>n tends to infinity</a:t>
            </a:r>
            <a:r>
              <a:rPr lang="en-US" dirty="0"/>
              <a:t>, but in practice we are faced with </a:t>
            </a:r>
            <a:r>
              <a:rPr lang="en-US" b="1" dirty="0"/>
              <a:t>specific and finite values of n</a:t>
            </a:r>
          </a:p>
          <a:p>
            <a:r>
              <a:rPr lang="en-US" dirty="0"/>
              <a:t>It would be useful to know </a:t>
            </a:r>
            <a:r>
              <a:rPr lang="en-US" b="1" dirty="0"/>
              <a:t>how large n </a:t>
            </a:r>
            <a:r>
              <a:rPr lang="en-US" dirty="0"/>
              <a:t>should be before the approximation can be </a:t>
            </a:r>
            <a:r>
              <a:rPr lang="en-US" b="1" dirty="0"/>
              <a:t>trusted</a:t>
            </a:r>
            <a:r>
              <a:rPr lang="en-US" dirty="0"/>
              <a:t>, but there are </a:t>
            </a:r>
            <a:r>
              <a:rPr lang="en-US" b="1" dirty="0"/>
              <a:t>no simple and general guidelines</a:t>
            </a:r>
          </a:p>
          <a:p>
            <a:r>
              <a:rPr lang="en-US" dirty="0"/>
              <a:t>Much depends on whether the </a:t>
            </a:r>
            <a:r>
              <a:rPr lang="en-US" b="1" dirty="0"/>
              <a:t>distribution of the Xi is close to normal </a:t>
            </a:r>
            <a:r>
              <a:rPr lang="en-US" dirty="0"/>
              <a:t>and whether it is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not</a:t>
            </a:r>
          </a:p>
          <a:p>
            <a:r>
              <a:rPr lang="en-US" dirty="0"/>
              <a:t>For example if </a:t>
            </a:r>
            <a:r>
              <a:rPr lang="en-US" b="1" dirty="0"/>
              <a:t>Xi are uniform</a:t>
            </a:r>
            <a:r>
              <a:rPr lang="en-US" dirty="0"/>
              <a:t>, then </a:t>
            </a:r>
            <a:r>
              <a:rPr lang="en-US" b="1" dirty="0"/>
              <a:t>S8 is already very close to normal</a:t>
            </a:r>
            <a:r>
              <a:rPr lang="en-US" dirty="0"/>
              <a:t>, but if </a:t>
            </a:r>
            <a:r>
              <a:rPr lang="en-US" b="1" dirty="0"/>
              <a:t>Xi are exponential</a:t>
            </a:r>
            <a:r>
              <a:rPr lang="en-US" dirty="0"/>
              <a:t>, a </a:t>
            </a:r>
            <a:r>
              <a:rPr lang="en-US" b="1" dirty="0"/>
              <a:t>significantly larger n </a:t>
            </a:r>
            <a:r>
              <a:rPr lang="en-US" dirty="0"/>
              <a:t>will be needed before the distribution of Sn is close to a normal one</a:t>
            </a:r>
          </a:p>
        </p:txBody>
      </p:sp>
    </p:spTree>
    <p:extLst>
      <p:ext uri="{BB962C8B-B14F-4D97-AF65-F5344CB8AC3E}">
        <p14:creationId xmlns:p14="http://schemas.microsoft.com/office/powerpoint/2010/main" val="26962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 </a:t>
            </a:r>
            <a:r>
              <a:rPr lang="en-US" b="1" dirty="0" err="1"/>
              <a:t>Moivre</a:t>
            </a:r>
            <a:r>
              <a:rPr lang="en-US" b="1" dirty="0"/>
              <a:t>-Laplace approximation to the Binomial</a:t>
            </a:r>
          </a:p>
          <a:p>
            <a:r>
              <a:rPr lang="en-US" b="1" dirty="0"/>
              <a:t>Binomial</a:t>
            </a:r>
            <a:r>
              <a:rPr lang="en-US" dirty="0"/>
              <a:t> </a:t>
            </a:r>
            <a:r>
              <a:rPr lang="en-US" dirty="0" err="1"/>
              <a:t>r.v</a:t>
            </a:r>
            <a:r>
              <a:rPr lang="en-US" dirty="0"/>
              <a:t> Sn with parameters n and p can be viewed as the sum of n independent Bernoulli random variables X1…</a:t>
            </a:r>
            <a:r>
              <a:rPr lang="en-US" dirty="0" err="1"/>
              <a:t>Xn</a:t>
            </a:r>
            <a:r>
              <a:rPr lang="en-US" dirty="0"/>
              <a:t> with common parameter p</a:t>
            </a:r>
          </a:p>
          <a:p>
            <a:endParaRPr lang="en-US" dirty="0"/>
          </a:p>
          <a:p>
            <a:r>
              <a:rPr lang="en-US" dirty="0"/>
              <a:t>We are now interested in estimating the probability of the event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Approximation of this form is </a:t>
            </a:r>
            <a:r>
              <a:rPr lang="en-US" dirty="0" err="1"/>
              <a:t>equiv</a:t>
            </a:r>
            <a:endParaRPr lang="en-US" dirty="0"/>
          </a:p>
          <a:p>
            <a:r>
              <a:rPr lang="en-US" dirty="0"/>
              <a:t>                                                                             to treating Sn as a normal </a:t>
            </a:r>
            <a:r>
              <a:rPr lang="en-US" dirty="0" err="1"/>
              <a:t>r.v</a:t>
            </a:r>
            <a:r>
              <a:rPr lang="en-US" dirty="0"/>
              <a:t> with 	                                                                     mean np and variance np(1-p)</a:t>
            </a:r>
          </a:p>
          <a:p>
            <a:r>
              <a:rPr lang="en-US" dirty="0"/>
              <a:t>More accurate approximation may be possible if we </a:t>
            </a:r>
            <a:r>
              <a:rPr lang="en-US" b="1" dirty="0"/>
              <a:t>replace k and l by k-1/2 and  l+1/2</a:t>
            </a:r>
            <a:r>
              <a:rPr lang="en-US" dirty="0"/>
              <a:t> respectively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08FB37-F14A-4AB9-8687-3C67F3E4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" y="1516380"/>
            <a:ext cx="2660809" cy="563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D9093D-226F-4CCF-B529-96E4ED22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64" y="1549717"/>
            <a:ext cx="2032637" cy="461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8860F0-92A4-4BC0-B682-1EEAB9353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057" y="1544954"/>
            <a:ext cx="4138328" cy="535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B56FD-F6E5-4373-8BA2-600E922C9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482" y="1886902"/>
            <a:ext cx="1504982" cy="536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F457D-CD22-4C58-9688-51D61A042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131" y="2520315"/>
            <a:ext cx="2026569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7E97F-0F6B-44A5-A0FC-5D4F6B6A53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52" y="2480310"/>
            <a:ext cx="8698802" cy="1062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C319C-E04E-4E13-B036-C107858EA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52" y="3706177"/>
            <a:ext cx="5922103" cy="1323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91D4DA-106F-4D45-BE71-F356CF04A8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8482" y="5391150"/>
            <a:ext cx="5095875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946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Strong law of large numbers</a:t>
            </a:r>
          </a:p>
          <a:p>
            <a:r>
              <a:rPr lang="en-US" dirty="0"/>
              <a:t>The </a:t>
            </a:r>
            <a:r>
              <a:rPr lang="en-US" b="1" dirty="0"/>
              <a:t>strong law of large numbers </a:t>
            </a:r>
            <a:r>
              <a:rPr lang="en-US" dirty="0"/>
              <a:t>is similar to the </a:t>
            </a:r>
            <a:r>
              <a:rPr lang="en-US" b="1" dirty="0"/>
              <a:t>weak law </a:t>
            </a:r>
            <a:r>
              <a:rPr lang="en-US" dirty="0"/>
              <a:t>in that is also deals with the </a:t>
            </a:r>
            <a:r>
              <a:rPr lang="en-US" b="1" dirty="0"/>
              <a:t>convergence of the sample mean to true mean</a:t>
            </a:r>
            <a:r>
              <a:rPr lang="en-US" dirty="0"/>
              <a:t>, it is different, however, because it refers to </a:t>
            </a:r>
            <a:r>
              <a:rPr lang="en-US" b="1" dirty="0"/>
              <a:t>another type of convergence</a:t>
            </a:r>
          </a:p>
          <a:p>
            <a:r>
              <a:rPr lang="en-US" dirty="0"/>
              <a:t>We can think of like we are doing an</a:t>
            </a:r>
          </a:p>
          <a:p>
            <a:pPr marL="0" indent="0">
              <a:buNone/>
            </a:pPr>
            <a:r>
              <a:rPr lang="en-US" b="1" dirty="0"/>
              <a:t>Infinitely long experiment </a:t>
            </a:r>
            <a:r>
              <a:rPr lang="en-US" dirty="0"/>
              <a:t>and generate</a:t>
            </a:r>
          </a:p>
          <a:p>
            <a:pPr marL="0" indent="0">
              <a:buNone/>
            </a:pPr>
            <a:r>
              <a:rPr lang="en-US" dirty="0"/>
              <a:t>A sequence of values, </a:t>
            </a:r>
            <a:r>
              <a:rPr lang="en-US" b="1" dirty="0"/>
              <a:t>one value for each</a:t>
            </a:r>
          </a:p>
          <a:p>
            <a:pPr marL="0" indent="0">
              <a:buNone/>
            </a:pPr>
            <a:r>
              <a:rPr lang="en-US" dirty="0"/>
              <a:t>One of the random variables in the sequence X1, X2, and thus it is best to think of the sample space as a set of infinite sequences ( x1, x2…) of real numbers, any such sequence is a possible outcome of the experiment</a:t>
            </a:r>
          </a:p>
          <a:p>
            <a:r>
              <a:rPr lang="en-US" dirty="0"/>
              <a:t>If we consider the set A, consisting of a sequence (x1, x2 …) whose long term average is my </a:t>
            </a:r>
          </a:p>
          <a:p>
            <a:r>
              <a:rPr lang="en-US" dirty="0"/>
              <a:t>The SLL states that </a:t>
            </a:r>
            <a:r>
              <a:rPr lang="en-US" b="1" dirty="0"/>
              <a:t>all of the probability </a:t>
            </a:r>
            <a:r>
              <a:rPr lang="en-US" dirty="0"/>
              <a:t>is concentrated </a:t>
            </a:r>
            <a:r>
              <a:rPr lang="en-US" b="1" dirty="0"/>
              <a:t>on this particular subset</a:t>
            </a:r>
            <a:r>
              <a:rPr lang="en-US" dirty="0"/>
              <a:t> of the sample space</a:t>
            </a:r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DA1B9-D62A-4C04-A865-E0E5A3DA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1857375"/>
            <a:ext cx="5723572" cy="1713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A3F1B3-3BE1-42BC-983E-005BCCEC3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629" y="5167312"/>
            <a:ext cx="4482691" cy="501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31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AF6A-E2C9-48BE-8BAE-CCDAF802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14300"/>
            <a:ext cx="11849100" cy="65411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difference</a:t>
            </a:r>
            <a:r>
              <a:rPr lang="en-US" dirty="0"/>
              <a:t> between the weak and the strong law is </a:t>
            </a:r>
            <a:r>
              <a:rPr lang="en-US" b="1" dirty="0"/>
              <a:t>subtle</a:t>
            </a:r>
            <a:r>
              <a:rPr lang="en-US" dirty="0"/>
              <a:t> and deserves </a:t>
            </a:r>
            <a:r>
              <a:rPr lang="en-US" b="1" dirty="0"/>
              <a:t>close scrutiny</a:t>
            </a:r>
          </a:p>
          <a:p>
            <a:r>
              <a:rPr lang="en-US" dirty="0"/>
              <a:t>The weak law states that the probability                                of a significant </a:t>
            </a:r>
            <a:r>
              <a:rPr lang="en-US" b="1" dirty="0"/>
              <a:t>deviation from mean </a:t>
            </a:r>
            <a:r>
              <a:rPr lang="en-US" dirty="0"/>
              <a:t>goes to zero as n approaches infinity, still for any </a:t>
            </a:r>
            <a:r>
              <a:rPr lang="en-US" b="1" dirty="0"/>
              <a:t>finite n</a:t>
            </a:r>
            <a:r>
              <a:rPr lang="en-US" dirty="0"/>
              <a:t>, there is </a:t>
            </a:r>
            <a:r>
              <a:rPr lang="en-US" b="1" dirty="0"/>
              <a:t>probability</a:t>
            </a:r>
            <a:r>
              <a:rPr lang="en-US" dirty="0"/>
              <a:t> can be </a:t>
            </a:r>
            <a:r>
              <a:rPr lang="en-US" b="1" dirty="0"/>
              <a:t>positive</a:t>
            </a:r>
            <a:r>
              <a:rPr lang="en-US" dirty="0"/>
              <a:t> and Mn can deviate from mean </a:t>
            </a:r>
            <a:r>
              <a:rPr lang="en-US" dirty="0" err="1"/>
              <a:t>signif</a:t>
            </a:r>
            <a:r>
              <a:rPr lang="en-US" dirty="0"/>
              <a:t>.</a:t>
            </a:r>
          </a:p>
          <a:p>
            <a:r>
              <a:rPr lang="en-US" dirty="0"/>
              <a:t>The weak law provides no conclusive info on the number of such deviations, but strong law does</a:t>
            </a:r>
          </a:p>
          <a:p>
            <a:r>
              <a:rPr lang="en-US" dirty="0"/>
              <a:t>For any given eps&gt;0, the probability that the difference between Mn and mean will exceed eps an infinite number of times is equal to 0 </a:t>
            </a:r>
          </a:p>
          <a:p>
            <a:r>
              <a:rPr lang="en-US" dirty="0"/>
              <a:t>We have often talked </a:t>
            </a:r>
            <a:r>
              <a:rPr lang="en-US" b="1" dirty="0"/>
              <a:t>intuitively</a:t>
            </a:r>
            <a:r>
              <a:rPr lang="en-US" dirty="0"/>
              <a:t> about the </a:t>
            </a:r>
            <a:r>
              <a:rPr lang="en-US" b="1" dirty="0"/>
              <a:t>probability of an event A </a:t>
            </a:r>
            <a:r>
              <a:rPr lang="en-US" dirty="0"/>
              <a:t>as the </a:t>
            </a:r>
            <a:r>
              <a:rPr lang="en-US" b="1" dirty="0"/>
              <a:t>frequency</a:t>
            </a:r>
            <a:r>
              <a:rPr lang="en-US" dirty="0"/>
              <a:t> with which it </a:t>
            </a:r>
            <a:r>
              <a:rPr lang="en-US" b="1" dirty="0"/>
              <a:t>occurs</a:t>
            </a:r>
            <a:r>
              <a:rPr lang="en-US" dirty="0"/>
              <a:t> in an </a:t>
            </a:r>
            <a:r>
              <a:rPr lang="en-US" b="1" dirty="0"/>
              <a:t>infinitely long sequence of </a:t>
            </a:r>
            <a:r>
              <a:rPr lang="en-US" b="1" dirty="0" err="1"/>
              <a:t>indep</a:t>
            </a:r>
            <a:r>
              <a:rPr lang="en-US" b="1" dirty="0"/>
              <a:t> trials</a:t>
            </a:r>
          </a:p>
          <a:p>
            <a:r>
              <a:rPr lang="en-US" dirty="0"/>
              <a:t>The strong law </a:t>
            </a:r>
            <a:r>
              <a:rPr lang="en-US" b="1" dirty="0"/>
              <a:t>backs this intuition </a:t>
            </a:r>
            <a:r>
              <a:rPr lang="en-US" dirty="0"/>
              <a:t>and establishes that the </a:t>
            </a:r>
            <a:r>
              <a:rPr lang="en-US" b="1" dirty="0"/>
              <a:t>long-term frequency of occurrence of A </a:t>
            </a:r>
            <a:r>
              <a:rPr lang="en-US" dirty="0"/>
              <a:t>is indeed equal to </a:t>
            </a:r>
            <a:r>
              <a:rPr lang="en-US" b="1" dirty="0"/>
              <a:t>P(A)</a:t>
            </a:r>
            <a:r>
              <a:rPr lang="en-US" dirty="0"/>
              <a:t>, with essential certainty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BED30-9537-4484-A874-D1EB6B6E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89" y="927734"/>
            <a:ext cx="2334949" cy="489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326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6537-BB21-4D47-B86D-8D11C3705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" y="67162"/>
            <a:ext cx="11921198" cy="6685330"/>
          </a:xfrm>
        </p:spPr>
        <p:txBody>
          <a:bodyPr/>
          <a:lstStyle/>
          <a:p>
            <a:r>
              <a:rPr lang="en-US" dirty="0"/>
              <a:t>To measure the </a:t>
            </a:r>
            <a:r>
              <a:rPr lang="en-US" b="1" dirty="0"/>
              <a:t>avg height </a:t>
            </a:r>
            <a:r>
              <a:rPr lang="en-US" dirty="0"/>
              <a:t>of penguins, we can measure the </a:t>
            </a:r>
            <a:r>
              <a:rPr lang="en-US" b="1" dirty="0"/>
              <a:t>height of N penguins and divide by N</a:t>
            </a:r>
          </a:p>
          <a:p>
            <a:r>
              <a:rPr lang="en-US" dirty="0"/>
              <a:t>This will be an </a:t>
            </a:r>
            <a:r>
              <a:rPr lang="en-US" b="1" dirty="0"/>
              <a:t>estimate of expected value </a:t>
            </a:r>
            <a:r>
              <a:rPr lang="en-US" dirty="0"/>
              <a:t>-  </a:t>
            </a:r>
            <a:r>
              <a:rPr lang="en-US" b="1" dirty="0"/>
              <a:t>sample mean</a:t>
            </a:r>
          </a:p>
          <a:p>
            <a:r>
              <a:rPr lang="en-US" b="1" dirty="0"/>
              <a:t>Expected value </a:t>
            </a:r>
            <a:r>
              <a:rPr lang="en-US" dirty="0"/>
              <a:t>is the </a:t>
            </a:r>
            <a:r>
              <a:rPr lang="en-US" b="1" dirty="0"/>
              <a:t>mean over entire population</a:t>
            </a:r>
            <a:r>
              <a:rPr lang="en-US" dirty="0"/>
              <a:t>, </a:t>
            </a:r>
            <a:r>
              <a:rPr lang="en-US" b="1" dirty="0"/>
              <a:t>sample mean </a:t>
            </a:r>
            <a:r>
              <a:rPr lang="en-US" dirty="0"/>
              <a:t>is the avg over </a:t>
            </a:r>
            <a:r>
              <a:rPr lang="en-US" b="1" dirty="0"/>
              <a:t>smaller sample</a:t>
            </a:r>
          </a:p>
          <a:p>
            <a:r>
              <a:rPr lang="en-US" b="1" dirty="0"/>
              <a:t>Expected value </a:t>
            </a:r>
            <a:r>
              <a:rPr lang="en-US" dirty="0"/>
              <a:t>is a </a:t>
            </a:r>
            <a:r>
              <a:rPr lang="en-US" b="1" dirty="0"/>
              <a:t>number</a:t>
            </a:r>
            <a:r>
              <a:rPr lang="en-US" dirty="0"/>
              <a:t>, however </a:t>
            </a:r>
            <a:r>
              <a:rPr lang="en-US" b="1" dirty="0"/>
              <a:t>sample mean </a:t>
            </a:r>
            <a:r>
              <a:rPr lang="en-US" dirty="0"/>
              <a:t>is a </a:t>
            </a:r>
            <a:r>
              <a:rPr lang="en-US" b="1" dirty="0"/>
              <a:t>random variable</a:t>
            </a:r>
          </a:p>
          <a:p>
            <a:r>
              <a:rPr lang="en-US" dirty="0"/>
              <a:t>As </a:t>
            </a:r>
            <a:r>
              <a:rPr lang="en-US" b="1" dirty="0"/>
              <a:t>n goes to inf</a:t>
            </a:r>
            <a:r>
              <a:rPr lang="en-US" dirty="0"/>
              <a:t>, </a:t>
            </a:r>
            <a:r>
              <a:rPr lang="en-US" b="1" dirty="0"/>
              <a:t>sample mean </a:t>
            </a:r>
            <a:r>
              <a:rPr lang="en-US" dirty="0"/>
              <a:t>should get </a:t>
            </a:r>
            <a:r>
              <a:rPr lang="en-US" b="1" dirty="0"/>
              <a:t>close to expected value</a:t>
            </a:r>
          </a:p>
          <a:p>
            <a:r>
              <a:rPr lang="en-US" b="1" dirty="0"/>
              <a:t>Markov inequality</a:t>
            </a:r>
            <a:r>
              <a:rPr lang="en-US" dirty="0"/>
              <a:t>: say we have a </a:t>
            </a:r>
            <a:r>
              <a:rPr lang="en-US" b="1" dirty="0"/>
              <a:t>random variable X </a:t>
            </a:r>
            <a:r>
              <a:rPr lang="en-US" dirty="0"/>
              <a:t>that takes nonnegative values. Then E[X]= sum over all x’s x*px(x)</a:t>
            </a:r>
          </a:p>
          <a:p>
            <a:r>
              <a:rPr lang="en-US" dirty="0"/>
              <a:t>If we take values of only specific x’s that are greater than a then E[X]&gt;=</a:t>
            </a:r>
          </a:p>
          <a:p>
            <a:r>
              <a:rPr lang="en-US" dirty="0"/>
              <a:t>So x is greater or equal to a, thus we can plug a into x</a:t>
            </a:r>
          </a:p>
          <a:p>
            <a:r>
              <a:rPr lang="en-US" dirty="0"/>
              <a:t>And sum of probabilities of x’s that are greater/equal than a is P(X&gt;=a)</a:t>
            </a:r>
          </a:p>
          <a:p>
            <a:r>
              <a:rPr lang="en-US" b="1" dirty="0"/>
              <a:t>Markov inequality </a:t>
            </a:r>
            <a:r>
              <a:rPr lang="en-US" dirty="0"/>
              <a:t>gives </a:t>
            </a:r>
            <a:r>
              <a:rPr lang="en-US" b="1" dirty="0"/>
              <a:t>upper bound </a:t>
            </a:r>
            <a:r>
              <a:rPr lang="en-US" dirty="0"/>
              <a:t>for probability of random variable being </a:t>
            </a:r>
            <a:r>
              <a:rPr lang="en-US" b="1" dirty="0"/>
              <a:t>equal or greater some constant</a:t>
            </a:r>
            <a:r>
              <a:rPr lang="en-US" dirty="0"/>
              <a:t>. If E[x] is small then P(X&gt;=a) is also small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D8FDE-C2E9-466A-8137-373F50A5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90" y="3918585"/>
            <a:ext cx="1332649" cy="813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32958-8AE1-4289-852A-9266A2C8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20" y="4665345"/>
            <a:ext cx="1840851" cy="706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C922F-01A2-4986-AFAF-1457FB39A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5674" y="5123497"/>
            <a:ext cx="1636326" cy="6372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579D2E-9257-4960-9D86-5375A338C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81" y="3781278"/>
            <a:ext cx="1838179" cy="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3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AF6A-E2C9-48BE-8BAE-CCDAF802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" y="65404"/>
            <a:ext cx="12108180" cy="65411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Summary of Chapter</a:t>
            </a:r>
          </a:p>
          <a:p>
            <a:r>
              <a:rPr lang="en-US" dirty="0"/>
              <a:t>On a </a:t>
            </a:r>
            <a:r>
              <a:rPr lang="en-US" b="1" dirty="0"/>
              <a:t>conceptual</a:t>
            </a:r>
            <a:r>
              <a:rPr lang="en-US" dirty="0"/>
              <a:t> side, the </a:t>
            </a:r>
            <a:r>
              <a:rPr lang="en-US" b="1" dirty="0"/>
              <a:t>explored laws </a:t>
            </a:r>
            <a:r>
              <a:rPr lang="en-US" dirty="0"/>
              <a:t>put a </a:t>
            </a:r>
            <a:r>
              <a:rPr lang="en-US" b="1" dirty="0"/>
              <a:t>firm ground </a:t>
            </a:r>
            <a:r>
              <a:rPr lang="en-US" dirty="0"/>
              <a:t>for the </a:t>
            </a:r>
            <a:r>
              <a:rPr lang="en-US" b="1" dirty="0"/>
              <a:t>interpretation of probability as relative frequency</a:t>
            </a:r>
            <a:r>
              <a:rPr lang="en-US" dirty="0"/>
              <a:t> in a large number of independent trials</a:t>
            </a:r>
          </a:p>
          <a:p>
            <a:r>
              <a:rPr lang="en-US" dirty="0"/>
              <a:t>On a </a:t>
            </a:r>
            <a:r>
              <a:rPr lang="en-US" b="1" dirty="0"/>
              <a:t>practical</a:t>
            </a:r>
            <a:r>
              <a:rPr lang="en-US" dirty="0"/>
              <a:t> side, they allow the </a:t>
            </a:r>
            <a:r>
              <a:rPr lang="en-US" b="1" dirty="0"/>
              <a:t>approximate calculation </a:t>
            </a:r>
            <a:r>
              <a:rPr lang="en-US" dirty="0"/>
              <a:t>of probabilities in models that involve </a:t>
            </a:r>
            <a:r>
              <a:rPr lang="en-US" b="1" dirty="0"/>
              <a:t>sums of independent random variables</a:t>
            </a:r>
          </a:p>
          <a:p>
            <a:pPr marL="0" indent="0">
              <a:buNone/>
            </a:pPr>
            <a:r>
              <a:rPr lang="en-US" dirty="0"/>
              <a:t>We discussed </a:t>
            </a:r>
            <a:r>
              <a:rPr lang="en-US" b="1" dirty="0"/>
              <a:t>3 major laws </a:t>
            </a:r>
            <a:r>
              <a:rPr lang="en-US" dirty="0"/>
              <a:t>that take the form of </a:t>
            </a:r>
            <a:r>
              <a:rPr lang="en-US" b="1" dirty="0"/>
              <a:t>limit theorems</a:t>
            </a:r>
          </a:p>
          <a:p>
            <a:pPr marL="514350" indent="-514350">
              <a:buAutoNum type="arabicParenR"/>
            </a:pPr>
            <a:r>
              <a:rPr lang="en-US" b="1" dirty="0"/>
              <a:t>Weak Law of large numbers – </a:t>
            </a:r>
            <a:r>
              <a:rPr lang="en-US" dirty="0"/>
              <a:t>indicates that the </a:t>
            </a:r>
            <a:r>
              <a:rPr lang="en-US" b="1" dirty="0"/>
              <a:t>sample mean </a:t>
            </a:r>
            <a:r>
              <a:rPr lang="en-US" dirty="0"/>
              <a:t>is very likely to be </a:t>
            </a:r>
            <a:r>
              <a:rPr lang="en-US" b="1" dirty="0"/>
              <a:t>close to the true mean</a:t>
            </a:r>
            <a:r>
              <a:rPr lang="en-US" dirty="0"/>
              <a:t>, as the </a:t>
            </a:r>
            <a:r>
              <a:rPr lang="en-US" b="1" dirty="0"/>
              <a:t>sample size increases</a:t>
            </a:r>
            <a:r>
              <a:rPr lang="en-US" dirty="0"/>
              <a:t>. It is based on Cheb </a:t>
            </a:r>
            <a:r>
              <a:rPr lang="en-US" dirty="0" err="1"/>
              <a:t>ineq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b="1" dirty="0"/>
              <a:t>Central limit theorem- </a:t>
            </a:r>
            <a:r>
              <a:rPr lang="en-US" dirty="0"/>
              <a:t>asserts that the </a:t>
            </a:r>
            <a:r>
              <a:rPr lang="en-US" b="1" dirty="0"/>
              <a:t>sum of a large number of </a:t>
            </a:r>
            <a:r>
              <a:rPr lang="en-US" b="1" dirty="0" err="1"/>
              <a:t>indep</a:t>
            </a:r>
            <a:r>
              <a:rPr lang="en-US" b="1" dirty="0"/>
              <a:t> </a:t>
            </a:r>
            <a:r>
              <a:rPr lang="en-US" b="1" dirty="0" err="1"/>
              <a:t>r.v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approximately normal </a:t>
            </a:r>
          </a:p>
          <a:p>
            <a:pPr marL="514350" indent="-514350">
              <a:buAutoNum type="arabicParenR"/>
            </a:pPr>
            <a:r>
              <a:rPr lang="en-US" b="1" dirty="0"/>
              <a:t>Strong law of large numbers – </a:t>
            </a:r>
            <a:r>
              <a:rPr lang="en-US" dirty="0"/>
              <a:t>makes more emphatic connection of </a:t>
            </a:r>
            <a:r>
              <a:rPr lang="en-US" b="1" dirty="0"/>
              <a:t>probabilities and relative frequencies</a:t>
            </a:r>
            <a:r>
              <a:rPr lang="en-US" dirty="0"/>
              <a:t>, and is often an important tool in theoretical studies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3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AF6A-E2C9-48BE-8BAE-CCDAF802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95" y="0"/>
            <a:ext cx="11849100" cy="654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Weak vs strong law of large numbers</a:t>
            </a:r>
          </a:p>
          <a:p>
            <a:r>
              <a:rPr lang="en-GB" sz="2400" dirty="0"/>
              <a:t>In </a:t>
            </a:r>
            <a:r>
              <a:rPr lang="en-GB" sz="2400" b="1" dirty="0"/>
              <a:t>real life and applied statistics</a:t>
            </a:r>
            <a:r>
              <a:rPr lang="en-GB" sz="2400" dirty="0"/>
              <a:t>, there is </a:t>
            </a:r>
            <a:r>
              <a:rPr lang="en-GB" sz="2400" b="1" dirty="0"/>
              <a:t>not much of a difference</a:t>
            </a:r>
            <a:r>
              <a:rPr lang="en-GB" sz="2400" dirty="0"/>
              <a:t>. Roughly speaking, what both the strong and weak law of large numbers state is that the </a:t>
            </a:r>
            <a:r>
              <a:rPr lang="en-GB" sz="2400" b="1" dirty="0"/>
              <a:t>more times you repeat a random experiment</a:t>
            </a:r>
            <a:r>
              <a:rPr lang="en-GB" sz="2400" dirty="0"/>
              <a:t> the </a:t>
            </a:r>
            <a:r>
              <a:rPr lang="en-GB" sz="2400" b="1" dirty="0"/>
              <a:t>closer and closer the average </a:t>
            </a:r>
            <a:r>
              <a:rPr lang="en-GB" sz="2400" dirty="0"/>
              <a:t>of the empirical results </a:t>
            </a:r>
            <a:r>
              <a:rPr lang="en-GB" sz="2400" b="1" dirty="0"/>
              <a:t>get to the expected value of the random variable</a:t>
            </a:r>
            <a:r>
              <a:rPr lang="en-GB" sz="2400" dirty="0"/>
              <a:t>. The </a:t>
            </a:r>
            <a:r>
              <a:rPr lang="en-GB" sz="2400" b="1" dirty="0"/>
              <a:t>weak law </a:t>
            </a:r>
            <a:r>
              <a:rPr lang="en-GB" sz="2400" dirty="0"/>
              <a:t>tells you that you can get </a:t>
            </a:r>
            <a:r>
              <a:rPr lang="en-GB" sz="2400" b="1" dirty="0"/>
              <a:t>as close as you wish to the expected value </a:t>
            </a:r>
            <a:r>
              <a:rPr lang="en-GB" sz="2400" dirty="0"/>
              <a:t>provided you </a:t>
            </a:r>
            <a:r>
              <a:rPr lang="en-GB" sz="2400" b="1" dirty="0"/>
              <a:t>repeat the experiment a LARGE number of times</a:t>
            </a:r>
            <a:r>
              <a:rPr lang="en-GB" sz="2400" dirty="0"/>
              <a:t>. But it </a:t>
            </a:r>
            <a:r>
              <a:rPr lang="en-GB" sz="2400" b="1" dirty="0"/>
              <a:t>doesn’t say anything about your empirical average being the SAME as the expected value in the limit</a:t>
            </a:r>
            <a:r>
              <a:rPr lang="en-GB" sz="2400" dirty="0"/>
              <a:t>. This is the substantial difference between both, the strong law tells you that </a:t>
            </a:r>
            <a:r>
              <a:rPr lang="en-GB" sz="2400" b="1" dirty="0"/>
              <a:t>not only can you approach as much as you wish</a:t>
            </a:r>
            <a:r>
              <a:rPr lang="en-GB" sz="2400" dirty="0"/>
              <a:t>, but also that the empirical average is </a:t>
            </a:r>
            <a:r>
              <a:rPr lang="en-GB" sz="2400" b="1" dirty="0"/>
              <a:t>EQUAL</a:t>
            </a:r>
            <a:r>
              <a:rPr lang="en-GB" sz="2400" dirty="0"/>
              <a:t> to the expected value in the limit (as n approaches infinity). As I said before, in most practical situations (if not all) the weak law justifies the notion of frequency and allows us to make some useful predictions</a:t>
            </a:r>
          </a:p>
          <a:p>
            <a:r>
              <a:rPr lang="en-GB" dirty="0"/>
              <a:t>The weak law </a:t>
            </a:r>
            <a:r>
              <a:rPr lang="en-GB" b="1" dirty="0"/>
              <a:t>guarantees that the probability that the sample mean is far away from the true average goes to zero</a:t>
            </a:r>
            <a:r>
              <a:rPr lang="en-GB" dirty="0"/>
              <a:t>.  The strong law, on the other hand, guarantees that events of the form "the sample mean is far away from the true average" </a:t>
            </a:r>
            <a:r>
              <a:rPr lang="en-GB" b="1" dirty="0"/>
              <a:t>eventually stop happening</a:t>
            </a:r>
            <a:r>
              <a:rPr lang="en-GB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967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AF6A-E2C9-48BE-8BAE-CCDAF802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3984"/>
            <a:ext cx="11849100" cy="65411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CLT vs LL</a:t>
            </a:r>
          </a:p>
          <a:p>
            <a:r>
              <a:rPr lang="en-GB" dirty="0"/>
              <a:t>The </a:t>
            </a:r>
            <a:r>
              <a:rPr lang="en-GB" b="1" dirty="0"/>
              <a:t>law of large numbers </a:t>
            </a:r>
            <a:r>
              <a:rPr lang="en-GB" dirty="0"/>
              <a:t>states that the </a:t>
            </a:r>
            <a:r>
              <a:rPr lang="en-GB" b="1" dirty="0"/>
              <a:t>sample mean </a:t>
            </a:r>
            <a:r>
              <a:rPr lang="en-GB" dirty="0"/>
              <a:t>of independent and identically distributed observations </a:t>
            </a:r>
            <a:r>
              <a:rPr lang="en-GB" b="1" dirty="0"/>
              <a:t>converges to a certain value</a:t>
            </a:r>
            <a:r>
              <a:rPr lang="en-GB" dirty="0"/>
              <a:t>. The central limit theorem describes the </a:t>
            </a:r>
            <a:r>
              <a:rPr lang="en-GB" b="1" dirty="0"/>
              <a:t>distribution</a:t>
            </a:r>
            <a:r>
              <a:rPr lang="en-GB" dirty="0"/>
              <a:t> of the </a:t>
            </a:r>
            <a:r>
              <a:rPr lang="en-GB" b="1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between the sample mean and that value</a:t>
            </a:r>
          </a:p>
          <a:p>
            <a:r>
              <a:rPr lang="en-GB" dirty="0"/>
              <a:t>The </a:t>
            </a:r>
            <a:r>
              <a:rPr lang="en-GB" b="1" dirty="0"/>
              <a:t>Central Limit Theorem </a:t>
            </a:r>
            <a:r>
              <a:rPr lang="en-GB" dirty="0"/>
              <a:t>says that when we </a:t>
            </a:r>
            <a:r>
              <a:rPr lang="en-GB" b="1" dirty="0"/>
              <a:t>add independent random variables</a:t>
            </a:r>
            <a:r>
              <a:rPr lang="en-GB" dirty="0"/>
              <a:t> their (normalised) sum will tend to a </a:t>
            </a:r>
            <a:r>
              <a:rPr lang="en-GB" b="1" dirty="0"/>
              <a:t>normal distribution</a:t>
            </a:r>
            <a:r>
              <a:rPr lang="en-GB" dirty="0"/>
              <a:t>, whereas LL states that the </a:t>
            </a:r>
            <a:r>
              <a:rPr lang="en-GB" b="1" dirty="0"/>
              <a:t>sample average converges to the Expected Value of the RV </a:t>
            </a:r>
            <a:r>
              <a:rPr lang="en-GB" dirty="0"/>
              <a:t>as n tends to infinity. Again IID RVs are assumed.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0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r>
              <a:rPr lang="en-US" dirty="0"/>
              <a:t>We can apply Markov’s inequality to another random variable (X-</a:t>
            </a:r>
            <a:r>
              <a:rPr lang="en-US" dirty="0" err="1"/>
              <a:t>myu</a:t>
            </a:r>
            <a:r>
              <a:rPr lang="en-US" dirty="0"/>
              <a:t>)^2</a:t>
            </a:r>
          </a:p>
          <a:p>
            <a:r>
              <a:rPr lang="en-US" dirty="0"/>
              <a:t>                                                         LHS is var(X): RHS is</a:t>
            </a:r>
          </a:p>
          <a:p>
            <a:r>
              <a:rPr lang="en-US" b="1" dirty="0"/>
              <a:t>Interpretation</a:t>
            </a:r>
            <a:r>
              <a:rPr lang="en-US" dirty="0"/>
              <a:t> is that </a:t>
            </a:r>
            <a:r>
              <a:rPr lang="en-US" b="1" dirty="0"/>
              <a:t>if variance is </a:t>
            </a:r>
            <a:r>
              <a:rPr lang="en-US" dirty="0"/>
              <a:t>small then probability of </a:t>
            </a:r>
            <a:r>
              <a:rPr lang="en-US" b="1" dirty="0"/>
              <a:t>x being far away </a:t>
            </a:r>
            <a:r>
              <a:rPr lang="en-US" dirty="0"/>
              <a:t>from </a:t>
            </a:r>
            <a:r>
              <a:rPr lang="en-US" b="1" dirty="0"/>
              <a:t>avg is also small</a:t>
            </a:r>
          </a:p>
          <a:p>
            <a:r>
              <a:rPr lang="en-US" dirty="0"/>
              <a:t>We can do the similar derivation for the case of continuous random variable</a:t>
            </a:r>
          </a:p>
          <a:p>
            <a:r>
              <a:rPr lang="en-US" dirty="0"/>
              <a:t>This is just eq. of the variance:</a:t>
            </a:r>
          </a:p>
          <a:p>
            <a:r>
              <a:rPr lang="en-US" dirty="0"/>
              <a:t>If we interrupt this integral in the following way</a:t>
            </a:r>
          </a:p>
          <a:p>
            <a:r>
              <a:rPr lang="en-US" dirty="0"/>
              <a:t>(x-</a:t>
            </a:r>
            <a:r>
              <a:rPr lang="en-US" dirty="0" err="1"/>
              <a:t>myu</a:t>
            </a:r>
            <a:r>
              <a:rPr lang="en-US" dirty="0"/>
              <a:t>) is greater or equal to c, so we can replace it with c and take out of integration as it is const we get c^2*(P(X&lt;my-c))+ P (X&gt;</a:t>
            </a:r>
            <a:r>
              <a:rPr lang="en-US" dirty="0" err="1"/>
              <a:t>my+c</a:t>
            </a:r>
            <a:r>
              <a:rPr lang="en-US" dirty="0"/>
              <a:t>) )</a:t>
            </a:r>
          </a:p>
          <a:p>
            <a:r>
              <a:rPr lang="en-US" dirty="0"/>
              <a:t>So, overall we get                                          </a:t>
            </a:r>
          </a:p>
          <a:p>
            <a:r>
              <a:rPr lang="en-US" dirty="0"/>
              <a:t>If we rearrange the equation, we get </a:t>
            </a:r>
          </a:p>
          <a:p>
            <a:endParaRPr lang="en-US" dirty="0"/>
          </a:p>
          <a:p>
            <a:r>
              <a:rPr lang="en-US" dirty="0"/>
              <a:t>So Markov inequality:                                    Chebyshev </a:t>
            </a:r>
            <a:r>
              <a:rPr lang="en-US" dirty="0" err="1"/>
              <a:t>Ineq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92DCF-9629-404C-A2B8-0509E32E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9" y="478228"/>
            <a:ext cx="4239577" cy="727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8608DC-793D-4097-92BE-0CC6DCF5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68" y="535524"/>
            <a:ext cx="2966150" cy="76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0C4FF-6518-4242-9541-63C09F551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67" y="2499360"/>
            <a:ext cx="2907506" cy="563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DEE1C-4EEB-4F5E-9FFD-DD84F9E4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640" y="3088005"/>
            <a:ext cx="4614920" cy="592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E3689-B5B9-40CB-96FD-321454BB7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422" y="4009072"/>
            <a:ext cx="2357440" cy="4714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AF8C27-16CC-4296-9E2B-4E133F31D46F}"/>
              </a:ext>
            </a:extLst>
          </p:cNvPr>
          <p:cNvGrpSpPr/>
          <p:nvPr/>
        </p:nvGrpSpPr>
        <p:grpSpPr>
          <a:xfrm>
            <a:off x="3115408" y="4485542"/>
            <a:ext cx="3140392" cy="463550"/>
            <a:chOff x="3124200" y="4476750"/>
            <a:chExt cx="3140392" cy="4635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A74E31-63E8-4AC0-8492-387C06DFD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4200" y="4476750"/>
              <a:ext cx="556260" cy="463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10FE97-7C7E-48ED-93DF-FA798E086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2841" y="4480560"/>
              <a:ext cx="2571751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7771846-5EA3-4D0C-ADF9-979B0FAF38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6039" y="4719637"/>
            <a:ext cx="2693021" cy="766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C570E4-3789-4E59-BDF0-8CD3977FA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1185" y="4766310"/>
            <a:ext cx="2642235" cy="651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E84D21-998E-4B36-9AE7-FC43AC96D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627" y="5849228"/>
            <a:ext cx="2597835" cy="7577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ADE8F1-758E-4022-A422-608FB138B7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5030" y="5870844"/>
            <a:ext cx="2693021" cy="766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07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r>
              <a:rPr lang="en-US" b="1" dirty="0"/>
              <a:t>Convergence</a:t>
            </a:r>
            <a:r>
              <a:rPr lang="en-US" dirty="0"/>
              <a:t> means say with increasing terms in a sequence, we will eventually enter </a:t>
            </a:r>
            <a:r>
              <a:rPr lang="en-US" b="1" dirty="0"/>
              <a:t>some region around a</a:t>
            </a:r>
            <a:r>
              <a:rPr lang="en-US" dirty="0"/>
              <a:t>, say a+/- epsilon and stay there</a:t>
            </a:r>
          </a:p>
          <a:p>
            <a:r>
              <a:rPr lang="en-US" b="1" dirty="0"/>
              <a:t>Law of large numbers </a:t>
            </a:r>
            <a:r>
              <a:rPr lang="en-US" dirty="0"/>
              <a:t>is a </a:t>
            </a:r>
            <a:r>
              <a:rPr lang="en-US" b="1" dirty="0"/>
              <a:t>theorem</a:t>
            </a:r>
            <a:r>
              <a:rPr lang="en-US" dirty="0"/>
              <a:t> that describes the </a:t>
            </a:r>
            <a:r>
              <a:rPr lang="en-US" b="1" dirty="0"/>
              <a:t>result</a:t>
            </a:r>
            <a:r>
              <a:rPr lang="en-US" dirty="0"/>
              <a:t> of performing the </a:t>
            </a:r>
            <a:r>
              <a:rPr lang="en-US" b="1" dirty="0"/>
              <a:t>same experiment </a:t>
            </a:r>
            <a:r>
              <a:rPr lang="en-US" dirty="0"/>
              <a:t>a large number of times</a:t>
            </a:r>
          </a:p>
          <a:p>
            <a:r>
              <a:rPr lang="en-US" dirty="0"/>
              <a:t>According to the </a:t>
            </a:r>
            <a:r>
              <a:rPr lang="en-US" b="1" dirty="0"/>
              <a:t>LLN</a:t>
            </a:r>
            <a:r>
              <a:rPr lang="en-US" dirty="0"/>
              <a:t>, the </a:t>
            </a:r>
            <a:r>
              <a:rPr lang="en-US" b="1" dirty="0"/>
              <a:t>avg of results obtained from a large number of trials </a:t>
            </a:r>
            <a:r>
              <a:rPr lang="en-US" dirty="0"/>
              <a:t>should be </a:t>
            </a:r>
            <a:r>
              <a:rPr lang="en-US" b="1" dirty="0"/>
              <a:t>close to the expected value </a:t>
            </a:r>
            <a:r>
              <a:rPr lang="en-US" dirty="0"/>
              <a:t>and will tend to become </a:t>
            </a:r>
            <a:r>
              <a:rPr lang="en-US" b="1" dirty="0"/>
              <a:t>closer</a:t>
            </a:r>
            <a:r>
              <a:rPr lang="en-US" dirty="0"/>
              <a:t> to the expected value as </a:t>
            </a:r>
            <a:r>
              <a:rPr lang="en-US" b="1" dirty="0"/>
              <a:t>more trials </a:t>
            </a:r>
            <a:r>
              <a:rPr lang="en-US" dirty="0"/>
              <a:t>are performed</a:t>
            </a:r>
          </a:p>
          <a:p>
            <a:r>
              <a:rPr lang="en-US" dirty="0"/>
              <a:t>Given a </a:t>
            </a:r>
            <a:r>
              <a:rPr lang="en-US" b="1" dirty="0"/>
              <a:t>series of random variables Yi </a:t>
            </a:r>
            <a:r>
              <a:rPr lang="en-US" dirty="0"/>
              <a:t>all having the </a:t>
            </a:r>
            <a:r>
              <a:rPr lang="en-US" b="1" dirty="0"/>
              <a:t>same finite mean and variance</a:t>
            </a:r>
            <a:r>
              <a:rPr lang="en-US" dirty="0"/>
              <a:t>, the average of their sum, converges to the </a:t>
            </a:r>
            <a:r>
              <a:rPr lang="en-US" b="1" dirty="0"/>
              <a:t>avg of Yi</a:t>
            </a:r>
          </a:p>
          <a:p>
            <a:r>
              <a:rPr lang="en-US" dirty="0"/>
              <a:t>This is known as a </a:t>
            </a:r>
            <a:r>
              <a:rPr lang="en-US" b="1" dirty="0"/>
              <a:t>weak law of large numbers</a:t>
            </a:r>
          </a:p>
          <a:p>
            <a:r>
              <a:rPr lang="en-US" b="1" dirty="0"/>
              <a:t>Yi are all independently and identically distributed </a:t>
            </a:r>
            <a:r>
              <a:rPr lang="en-US" b="1" dirty="0" err="1"/>
              <a:t>r.v</a:t>
            </a:r>
            <a:r>
              <a:rPr lang="en-US" b="1" dirty="0"/>
              <a:t> with same my and var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83E63E-13B0-454F-A181-FB8F2002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33" y="3644923"/>
            <a:ext cx="1986232" cy="969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18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Sequence of random variables </a:t>
            </a:r>
            <a:r>
              <a:rPr lang="en-US" dirty="0"/>
              <a:t>means an </a:t>
            </a:r>
            <a:r>
              <a:rPr lang="en-US" b="1" dirty="0"/>
              <a:t>arrangement of random variables</a:t>
            </a:r>
          </a:p>
          <a:p>
            <a:r>
              <a:rPr lang="en-US" dirty="0"/>
              <a:t>So, the sequence of random variables mean the </a:t>
            </a:r>
            <a:r>
              <a:rPr lang="en-US" b="1" dirty="0"/>
              <a:t>sequence of realizations </a:t>
            </a:r>
            <a:r>
              <a:rPr lang="en-US" dirty="0"/>
              <a:t>of random variable: xi, xi+1, xi+2</a:t>
            </a:r>
          </a:p>
          <a:p>
            <a:r>
              <a:rPr lang="en-GB" dirty="0"/>
              <a:t>If you actually do the die-rolling you'll get a sequence of numbers, perhaps 4,3,6,1,1,4,2</a:t>
            </a:r>
          </a:p>
          <a:p>
            <a:r>
              <a:rPr lang="en-GB" dirty="0"/>
              <a:t>Example of converging sequence </a:t>
            </a:r>
            <a:r>
              <a:rPr lang="en-GB" dirty="0" err="1"/>
              <a:t>xn</a:t>
            </a:r>
            <a:r>
              <a:rPr lang="en-GB" dirty="0"/>
              <a:t>=1/n, then as n grows </a:t>
            </a:r>
            <a:r>
              <a:rPr lang="en-GB" dirty="0" err="1"/>
              <a:t>xn</a:t>
            </a:r>
            <a:r>
              <a:rPr lang="en-GB" dirty="0"/>
              <a:t> -&gt; 0</a:t>
            </a:r>
          </a:p>
          <a:p>
            <a:r>
              <a:rPr lang="en-US" dirty="0"/>
              <a:t>Now </a:t>
            </a:r>
            <a:r>
              <a:rPr lang="en-US" b="1" dirty="0"/>
              <a:t>instead of numbers</a:t>
            </a:r>
            <a:r>
              <a:rPr lang="en-US" dirty="0"/>
              <a:t>, we think about </a:t>
            </a:r>
            <a:r>
              <a:rPr lang="en-US" b="1" dirty="0"/>
              <a:t>distribution of a random variable</a:t>
            </a:r>
          </a:p>
          <a:p>
            <a:r>
              <a:rPr lang="en-US" dirty="0"/>
              <a:t>So, it means </a:t>
            </a:r>
            <a:r>
              <a:rPr lang="en-US" b="1" dirty="0"/>
              <a:t>distribution of a random variable </a:t>
            </a:r>
            <a:r>
              <a:rPr lang="en-US" dirty="0"/>
              <a:t>gets inside </a:t>
            </a:r>
            <a:r>
              <a:rPr lang="en-US" b="1" dirty="0"/>
              <a:t>some interval </a:t>
            </a:r>
            <a:r>
              <a:rPr lang="en-US" dirty="0"/>
              <a:t>as n grows larger, so that probability of falling outside of band converges to 0</a:t>
            </a:r>
          </a:p>
          <a:p>
            <a:endParaRPr lang="en-US" dirty="0"/>
          </a:p>
          <a:p>
            <a:r>
              <a:rPr lang="en-US" dirty="0"/>
              <a:t>So that means probability distribution of random variables is dynamic</a:t>
            </a:r>
          </a:p>
          <a:p>
            <a:r>
              <a:rPr lang="en-US" dirty="0"/>
              <a:t>However, </a:t>
            </a:r>
            <a:r>
              <a:rPr lang="en-US" b="1" dirty="0"/>
              <a:t>convergence of random variable</a:t>
            </a:r>
            <a:r>
              <a:rPr lang="en-US" dirty="0"/>
              <a:t>, </a:t>
            </a:r>
            <a:r>
              <a:rPr lang="en-US" b="1" dirty="0"/>
              <a:t>does not </a:t>
            </a:r>
            <a:r>
              <a:rPr lang="en-US" dirty="0"/>
              <a:t>imply anything about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expected value or variance</a:t>
            </a:r>
            <a:r>
              <a:rPr lang="en-US" dirty="0"/>
              <a:t>, so although </a:t>
            </a:r>
            <a:r>
              <a:rPr lang="en-US" b="1" dirty="0"/>
              <a:t>tail disappears</a:t>
            </a:r>
            <a:r>
              <a:rPr lang="en-US" dirty="0"/>
              <a:t>, it still affects the </a:t>
            </a:r>
            <a:r>
              <a:rPr lang="en-US" b="1" dirty="0"/>
              <a:t>expected value and variance </a:t>
            </a:r>
            <a:r>
              <a:rPr lang="en-US" dirty="0"/>
              <a:t>if is still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89388-A43E-4FC9-9652-5570CB2F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795" y="3522053"/>
            <a:ext cx="809625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F6940-DBB7-48D4-9857-FB319D7E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91" y="3929062"/>
            <a:ext cx="3252424" cy="551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F235E-AACD-4D87-B682-86E72BCD3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52" y="3876674"/>
            <a:ext cx="3705958" cy="5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0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r>
              <a:rPr lang="en-US" b="1" dirty="0"/>
              <a:t>Central limit theorem</a:t>
            </a:r>
          </a:p>
          <a:p>
            <a:r>
              <a:rPr lang="en-US" dirty="0"/>
              <a:t>We look at Sn=X1+X2+…+</a:t>
            </a:r>
            <a:r>
              <a:rPr lang="en-US" dirty="0" err="1"/>
              <a:t>Xn</a:t>
            </a:r>
            <a:r>
              <a:rPr lang="en-US" dirty="0"/>
              <a:t> which has mean of n*my and variance= n*sigma^2</a:t>
            </a:r>
          </a:p>
          <a:p>
            <a:r>
              <a:rPr lang="en-US" dirty="0"/>
              <a:t>So </a:t>
            </a:r>
            <a:r>
              <a:rPr lang="en-US" b="1" dirty="0"/>
              <a:t>mean and variance </a:t>
            </a:r>
            <a:r>
              <a:rPr lang="en-US" dirty="0"/>
              <a:t>of Sn grows as we involve </a:t>
            </a:r>
            <a:r>
              <a:rPr lang="en-US" b="1" dirty="0"/>
              <a:t>more X’s</a:t>
            </a:r>
          </a:p>
          <a:p>
            <a:r>
              <a:rPr lang="en-US" dirty="0"/>
              <a:t>If we divide Sn by n, we get mean of </a:t>
            </a:r>
            <a:r>
              <a:rPr lang="en-US" dirty="0" err="1"/>
              <a:t>myu</a:t>
            </a:r>
            <a:r>
              <a:rPr lang="en-US" dirty="0"/>
              <a:t> and variance of</a:t>
            </a:r>
          </a:p>
          <a:p>
            <a:r>
              <a:rPr lang="en-US" dirty="0"/>
              <a:t> However, if we divide Sn by sqrt(n), the variance is </a:t>
            </a:r>
            <a:r>
              <a:rPr lang="en-US" b="1" dirty="0"/>
              <a:t>sigma^2</a:t>
            </a:r>
            <a:r>
              <a:rPr lang="en-US" dirty="0"/>
              <a:t> and it is const</a:t>
            </a:r>
          </a:p>
          <a:p>
            <a:r>
              <a:rPr lang="en-US" dirty="0"/>
              <a:t>Now we consider a case when we subtract from Sn its mean and divide by its std and thus we get a </a:t>
            </a:r>
            <a:r>
              <a:rPr lang="en-US" dirty="0" err="1"/>
              <a:t>r.v</a:t>
            </a:r>
            <a:r>
              <a:rPr lang="en-US" dirty="0"/>
              <a:t> with 0 mean and 1 std </a:t>
            </a:r>
          </a:p>
          <a:p>
            <a:r>
              <a:rPr lang="en-US" dirty="0"/>
              <a:t>In the limit Z becomes a variable with std norm </a:t>
            </a:r>
            <a:r>
              <a:rPr lang="en-US" dirty="0" err="1"/>
              <a:t>distrib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CD0587-298A-4AEF-B23F-6154A7C7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297" y="1638668"/>
            <a:ext cx="814177" cy="448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43EB6B-7B89-426D-B6FD-1CBD734C9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3157537"/>
            <a:ext cx="3892219" cy="789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485C9-A49C-48E1-A5A6-D2CBC5B4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404" y="4074794"/>
            <a:ext cx="4942436" cy="862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91497-ED93-451B-A84C-40D41CF0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2" y="4020503"/>
            <a:ext cx="4280151" cy="10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6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Central limit theorem</a:t>
            </a:r>
          </a:p>
          <a:p>
            <a:r>
              <a:rPr lang="en-US" sz="2400" dirty="0"/>
              <a:t>It is a statement that </a:t>
            </a:r>
            <a:r>
              <a:rPr lang="en-US" sz="2400" b="1" dirty="0"/>
              <a:t>CDF</a:t>
            </a:r>
            <a:r>
              <a:rPr lang="en-US" sz="2400" dirty="0"/>
              <a:t> of </a:t>
            </a:r>
            <a:r>
              <a:rPr lang="en-US" sz="2400" b="1" dirty="0"/>
              <a:t>sum</a:t>
            </a:r>
            <a:r>
              <a:rPr lang="en-US" sz="2400" dirty="0"/>
              <a:t> of </a:t>
            </a:r>
            <a:r>
              <a:rPr lang="en-US" sz="2400" b="1" dirty="0"/>
              <a:t>large number of independent and identically distributed random variables </a:t>
            </a:r>
            <a:r>
              <a:rPr lang="en-US" sz="2400" dirty="0"/>
              <a:t>approach </a:t>
            </a:r>
            <a:r>
              <a:rPr lang="en-US" sz="2400" b="1" dirty="0" err="1"/>
              <a:t>cdf</a:t>
            </a:r>
            <a:r>
              <a:rPr lang="en-US" sz="2400" b="1" dirty="0"/>
              <a:t> of normal variable</a:t>
            </a:r>
          </a:p>
          <a:p>
            <a:r>
              <a:rPr lang="en-US" sz="2400" dirty="0"/>
              <a:t>In general with </a:t>
            </a:r>
            <a:r>
              <a:rPr lang="en-US" sz="2400" b="1" dirty="0"/>
              <a:t>n=15 </a:t>
            </a:r>
            <a:r>
              <a:rPr lang="en-US" sz="2400" dirty="0"/>
              <a:t>we can reach </a:t>
            </a:r>
            <a:r>
              <a:rPr lang="en-US" sz="2400" b="1" dirty="0"/>
              <a:t>good approximations </a:t>
            </a:r>
            <a:r>
              <a:rPr lang="en-US" sz="2400" dirty="0"/>
              <a:t>and use </a:t>
            </a:r>
            <a:r>
              <a:rPr lang="en-US" sz="2400" b="1" dirty="0"/>
              <a:t>normal curve</a:t>
            </a:r>
          </a:p>
          <a:p>
            <a:r>
              <a:rPr lang="en-US" sz="2400" dirty="0"/>
              <a:t>It </a:t>
            </a:r>
            <a:r>
              <a:rPr lang="en-US" sz="2400" b="1" dirty="0"/>
              <a:t>depends</a:t>
            </a:r>
            <a:r>
              <a:rPr lang="en-US" sz="2400" dirty="0"/>
              <a:t> heavily on </a:t>
            </a:r>
            <a:r>
              <a:rPr lang="en-US" sz="2400" b="1" dirty="0"/>
              <a:t>distribution of x’s</a:t>
            </a:r>
          </a:p>
          <a:p>
            <a:r>
              <a:rPr lang="en-US" sz="2400" dirty="0"/>
              <a:t>However, it can also approximate the </a:t>
            </a:r>
            <a:r>
              <a:rPr lang="en-US" sz="2400" b="1" dirty="0"/>
              <a:t>PMF of binomial with 0.5 correction</a:t>
            </a:r>
          </a:p>
        </p:txBody>
      </p:sp>
    </p:spTree>
    <p:extLst>
      <p:ext uri="{BB962C8B-B14F-4D97-AF65-F5344CB8AC3E}">
        <p14:creationId xmlns:p14="http://schemas.microsoft.com/office/powerpoint/2010/main" val="232479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33984"/>
            <a:ext cx="11894820" cy="656399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Book</a:t>
            </a:r>
          </a:p>
          <a:p>
            <a:r>
              <a:rPr lang="en-US" b="1" dirty="0"/>
              <a:t>Limit theorems </a:t>
            </a:r>
            <a:r>
              <a:rPr lang="en-US" dirty="0"/>
              <a:t>are related to the </a:t>
            </a:r>
            <a:r>
              <a:rPr lang="en-US" b="1" dirty="0"/>
              <a:t>asymptotic </a:t>
            </a:r>
            <a:r>
              <a:rPr lang="en-US" b="1" dirty="0" err="1"/>
              <a:t>behaviour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b="1" dirty="0"/>
              <a:t>sequence of random variables</a:t>
            </a:r>
          </a:p>
          <a:p>
            <a:r>
              <a:rPr lang="en-US" dirty="0"/>
              <a:t>Let’s discuss a case when we have a </a:t>
            </a:r>
            <a:r>
              <a:rPr lang="en-US" b="1" dirty="0"/>
              <a:t>sequence</a:t>
            </a:r>
            <a:r>
              <a:rPr lang="en-US" dirty="0"/>
              <a:t> of </a:t>
            </a:r>
            <a:r>
              <a:rPr lang="en-US" dirty="0" err="1"/>
              <a:t>i.i.d</a:t>
            </a:r>
            <a:r>
              <a:rPr lang="en-US" dirty="0"/>
              <a:t> </a:t>
            </a:r>
            <a:r>
              <a:rPr lang="en-US" dirty="0" err="1"/>
              <a:t>r.v</a:t>
            </a:r>
            <a:r>
              <a:rPr lang="en-US" dirty="0"/>
              <a:t> X1,X2… With </a:t>
            </a:r>
          </a:p>
          <a:p>
            <a:r>
              <a:rPr lang="en-US" dirty="0"/>
              <a:t>Let </a:t>
            </a:r>
            <a:r>
              <a:rPr lang="en-US" b="1" dirty="0"/>
              <a:t>Sn=X1+…+</a:t>
            </a:r>
            <a:r>
              <a:rPr lang="en-US" b="1" dirty="0" err="1"/>
              <a:t>Xn</a:t>
            </a:r>
            <a:r>
              <a:rPr lang="en-US" b="1" dirty="0"/>
              <a:t> </a:t>
            </a:r>
            <a:r>
              <a:rPr lang="en-US" dirty="0"/>
              <a:t>be the sum of the 1</a:t>
            </a:r>
            <a:r>
              <a:rPr lang="en-US" baseline="30000" dirty="0"/>
              <a:t>st</a:t>
            </a:r>
            <a:r>
              <a:rPr lang="en-US" dirty="0"/>
              <a:t> n of them</a:t>
            </a:r>
          </a:p>
          <a:p>
            <a:r>
              <a:rPr lang="en-US" dirty="0"/>
              <a:t>Limit theorems are mostly </a:t>
            </a:r>
            <a:r>
              <a:rPr lang="en-US" b="1" dirty="0"/>
              <a:t>concerned</a:t>
            </a:r>
            <a:r>
              <a:rPr lang="en-US" dirty="0"/>
              <a:t> with the </a:t>
            </a:r>
            <a:r>
              <a:rPr lang="en-US" b="1" dirty="0"/>
              <a:t>properties of Sn </a:t>
            </a:r>
            <a:r>
              <a:rPr lang="en-US" dirty="0"/>
              <a:t>and related random variables as </a:t>
            </a:r>
            <a:r>
              <a:rPr lang="en-US" b="1" dirty="0"/>
              <a:t>n becomes large</a:t>
            </a:r>
          </a:p>
          <a:p>
            <a:r>
              <a:rPr lang="en-US" dirty="0"/>
              <a:t>As X’s are independent var(Sn)=var(X1)+..=            as n increases, variance of Sn increases and does not converge to any value</a:t>
            </a:r>
          </a:p>
          <a:p>
            <a:r>
              <a:rPr lang="en-US" dirty="0"/>
              <a:t>However, situation is different if we divide Sn by n, that is sample mean</a:t>
            </a:r>
          </a:p>
          <a:p>
            <a:r>
              <a:rPr lang="en-US" dirty="0"/>
              <a:t>                                                                                    that means </a:t>
            </a:r>
            <a:r>
              <a:rPr lang="en-US" b="1" dirty="0"/>
              <a:t>variance of Mn decreases to 0 </a:t>
            </a:r>
            <a:r>
              <a:rPr lang="en-US" dirty="0"/>
              <a:t>as n increases, and the </a:t>
            </a:r>
            <a:r>
              <a:rPr lang="en-US" b="1" dirty="0"/>
              <a:t>value of Mn </a:t>
            </a:r>
            <a:r>
              <a:rPr lang="en-US" dirty="0"/>
              <a:t>must be very </a:t>
            </a:r>
            <a:r>
              <a:rPr lang="en-US" b="1" dirty="0"/>
              <a:t>close to mean</a:t>
            </a:r>
            <a:r>
              <a:rPr lang="en-US" dirty="0"/>
              <a:t>, meaning that </a:t>
            </a:r>
            <a:r>
              <a:rPr lang="en-US" b="1" dirty="0"/>
              <a:t>sample mean Mn </a:t>
            </a:r>
            <a:r>
              <a:rPr lang="en-US" dirty="0"/>
              <a:t>(ran. Var) </a:t>
            </a:r>
            <a:r>
              <a:rPr lang="en-US" b="1" dirty="0"/>
              <a:t>converges</a:t>
            </a:r>
            <a:r>
              <a:rPr lang="en-US" dirty="0"/>
              <a:t> to the </a:t>
            </a:r>
            <a:r>
              <a:rPr lang="en-US" b="1" dirty="0"/>
              <a:t>true mean </a:t>
            </a:r>
            <a:r>
              <a:rPr lang="en-US" dirty="0"/>
              <a:t>(number)          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DB0E6C-51E5-4798-88D1-9C5675C9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784" y="1504949"/>
            <a:ext cx="478156" cy="434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58B32E-F3F9-4082-9051-65EC71E4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577" y="1403984"/>
            <a:ext cx="606743" cy="53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933C4-8225-43A3-83B4-118262957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365" y="3328987"/>
            <a:ext cx="730704" cy="511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5D557-7076-44E2-A978-FBB109AF5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4840973"/>
            <a:ext cx="2959722" cy="606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CE5A7-E6FF-4E14-9CFC-90F97D306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454" y="4835697"/>
            <a:ext cx="3470495" cy="629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036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BC97-8FCE-48BB-9252-7C2C68C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111124"/>
            <a:ext cx="11940540" cy="6563995"/>
          </a:xfrm>
        </p:spPr>
        <p:txBody>
          <a:bodyPr/>
          <a:lstStyle/>
          <a:p>
            <a:r>
              <a:rPr lang="en-US" dirty="0"/>
              <a:t>We will now consider a quantity which is </a:t>
            </a:r>
            <a:r>
              <a:rPr lang="en-US" b="1" dirty="0"/>
              <a:t>intermediate between Sn and Mn</a:t>
            </a:r>
          </a:p>
          <a:p>
            <a:r>
              <a:rPr lang="en-US" dirty="0"/>
              <a:t>We 1</a:t>
            </a:r>
            <a:r>
              <a:rPr lang="en-US" baseline="30000" dirty="0"/>
              <a:t>st</a:t>
            </a:r>
            <a:r>
              <a:rPr lang="en-US" dirty="0"/>
              <a:t> subtract           from Sn, to obtain the 0 mean </a:t>
            </a:r>
            <a:r>
              <a:rPr lang="en-US" dirty="0" err="1"/>
              <a:t>r.v.</a:t>
            </a:r>
            <a:r>
              <a:rPr lang="en-US" dirty="0"/>
              <a:t> Sn-n*my and then divide by               to form  a </a:t>
            </a:r>
            <a:r>
              <a:rPr lang="en-US" dirty="0" err="1"/>
              <a:t>r.v.</a:t>
            </a:r>
            <a:r>
              <a:rPr lang="en-US" dirty="0"/>
              <a:t>                            With</a:t>
            </a:r>
          </a:p>
          <a:p>
            <a:r>
              <a:rPr lang="en-US" dirty="0"/>
              <a:t>Distribution of Zn </a:t>
            </a:r>
            <a:r>
              <a:rPr lang="en-US" b="1" dirty="0"/>
              <a:t>neither spreads nor shrinks to a point</a:t>
            </a:r>
            <a:r>
              <a:rPr lang="en-US" dirty="0"/>
              <a:t>, since the mean and variance of Zn remain unchanged as n increases</a:t>
            </a:r>
          </a:p>
          <a:p>
            <a:r>
              <a:rPr lang="en-US" dirty="0"/>
              <a:t>The CLT is concerned with the </a:t>
            </a:r>
            <a:r>
              <a:rPr lang="en-US" b="1" dirty="0"/>
              <a:t>asymptotic shape of the distribution of Zn </a:t>
            </a:r>
            <a:r>
              <a:rPr lang="en-US" dirty="0"/>
              <a:t>and asserts that </a:t>
            </a:r>
            <a:r>
              <a:rPr lang="en-US" b="1" dirty="0"/>
              <a:t>it becomes the standard normal distribution</a:t>
            </a:r>
          </a:p>
          <a:p>
            <a:r>
              <a:rPr lang="en-US" b="1" dirty="0"/>
              <a:t>Limit theorems are useful for several reasons:</a:t>
            </a:r>
          </a:p>
          <a:p>
            <a:r>
              <a:rPr lang="en-US" b="1" dirty="0"/>
              <a:t>1) Conceptually, they provide an interpretation of expectations (as well as probabilities) in terms of a long sequence of identical independent </a:t>
            </a:r>
            <a:r>
              <a:rPr lang="en-US" b="1" dirty="0" err="1"/>
              <a:t>exper</a:t>
            </a:r>
            <a:r>
              <a:rPr lang="en-US" b="1" dirty="0"/>
              <a:t>(s)</a:t>
            </a:r>
          </a:p>
          <a:p>
            <a:r>
              <a:rPr lang="en-US" b="1" dirty="0"/>
              <a:t>2) They allow for an approximate analysis of the properties of </a:t>
            </a:r>
            <a:r>
              <a:rPr lang="en-US" b="1" dirty="0" err="1"/>
              <a:t>r.v</a:t>
            </a:r>
            <a:r>
              <a:rPr lang="en-US" b="1" dirty="0"/>
              <a:t> such as Sn, contrasted with an exact analysis which would require a formula for the PMF or PDF of Sn</a:t>
            </a:r>
          </a:p>
          <a:p>
            <a:r>
              <a:rPr lang="en-US" b="1" dirty="0"/>
              <a:t>3) They play a major role in inference and statistics, in presence of large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D6162C-7605-4478-B2DD-10687427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655320"/>
            <a:ext cx="560070" cy="373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40696-F1F2-49E7-A3EA-B2D4A876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27" y="1070610"/>
            <a:ext cx="852869" cy="461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FD874-B583-4316-A877-FB3F8943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374" y="990745"/>
            <a:ext cx="1589576" cy="658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498FA-A659-477E-A8EE-7B21676FF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481" y="1086802"/>
            <a:ext cx="1366593" cy="536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267AF-524A-472D-AC40-740FFE946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1197" y="1138237"/>
            <a:ext cx="1563207" cy="439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009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2893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Valiyev, Mahammad</dc:creator>
  <cp:lastModifiedBy>Valiyev, Mahammad</cp:lastModifiedBy>
  <cp:revision>283</cp:revision>
  <dcterms:created xsi:type="dcterms:W3CDTF">2020-04-21T06:56:43Z</dcterms:created>
  <dcterms:modified xsi:type="dcterms:W3CDTF">2020-06-26T06:27:42Z</dcterms:modified>
</cp:coreProperties>
</file>