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3" r:id="rId7"/>
    <p:sldId id="261" r:id="rId8"/>
    <p:sldId id="262"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4F6D2-738D-4838-A662-018FC811C6AD}" type="datetimeFigureOut">
              <a:rPr lang="en-US" smtClean="0"/>
              <a:t>6/25/2020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A5F5F-DC50-45CB-AAA6-59190B4E7794}" type="slidenum">
              <a:rPr lang="en-US" smtClean="0"/>
              <a:t>‹#›</a:t>
            </a:fld>
            <a:endParaRPr lang="en-US"/>
          </a:p>
        </p:txBody>
      </p:sp>
    </p:spTree>
    <p:extLst>
      <p:ext uri="{BB962C8B-B14F-4D97-AF65-F5344CB8AC3E}">
        <p14:creationId xmlns:p14="http://schemas.microsoft.com/office/powerpoint/2010/main" val="64649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CA5F5F-DC50-45CB-AAA6-59190B4E7794}" type="slidenum">
              <a:rPr lang="en-US" smtClean="0"/>
              <a:t>1</a:t>
            </a:fld>
            <a:endParaRPr lang="en-US"/>
          </a:p>
        </p:txBody>
      </p:sp>
    </p:spTree>
    <p:extLst>
      <p:ext uri="{BB962C8B-B14F-4D97-AF65-F5344CB8AC3E}">
        <p14:creationId xmlns:p14="http://schemas.microsoft.com/office/powerpoint/2010/main" val="1765081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9105-DF79-41B1-A08E-A7D52B617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35BF5B-08B5-4B4A-A302-D67200FA3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DA3C11-DEB5-40A7-951B-ECAA622D7F56}"/>
              </a:ext>
            </a:extLst>
          </p:cNvPr>
          <p:cNvSpPr>
            <a:spLocks noGrp="1"/>
          </p:cNvSpPr>
          <p:nvPr>
            <p:ph type="dt" sz="half" idx="10"/>
          </p:nvPr>
        </p:nvSpPr>
        <p:spPr/>
        <p:txBody>
          <a:bodyPr/>
          <a:lstStyle/>
          <a:p>
            <a:fld id="{0330597C-0D60-433D-8231-1DF9C87B99FA}" type="datetimeFigureOut">
              <a:rPr lang="en-US" smtClean="0"/>
              <a:t>6/25/2020</a:t>
            </a:fld>
            <a:endParaRPr lang="en-US"/>
          </a:p>
        </p:txBody>
      </p:sp>
      <p:sp>
        <p:nvSpPr>
          <p:cNvPr id="5" name="Footer Placeholder 4">
            <a:extLst>
              <a:ext uri="{FF2B5EF4-FFF2-40B4-BE49-F238E27FC236}">
                <a16:creationId xmlns:a16="http://schemas.microsoft.com/office/drawing/2014/main" id="{93079A4F-5864-428D-B133-B8FCCD6A6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4A939-62D4-40BC-804F-4C285461B352}"/>
              </a:ext>
            </a:extLst>
          </p:cNvPr>
          <p:cNvSpPr>
            <a:spLocks noGrp="1"/>
          </p:cNvSpPr>
          <p:nvPr>
            <p:ph type="sldNum" sz="quarter" idx="12"/>
          </p:nvPr>
        </p:nvSpPr>
        <p:spPr/>
        <p:txBody>
          <a:bodyPr/>
          <a:lstStyle/>
          <a:p>
            <a:fld id="{E3D0CDF2-DBF0-4EEF-A3DC-8BC45E192F35}" type="slidenum">
              <a:rPr lang="en-US" smtClean="0"/>
              <a:t>‹#›</a:t>
            </a:fld>
            <a:endParaRPr lang="en-US"/>
          </a:p>
        </p:txBody>
      </p:sp>
    </p:spTree>
    <p:extLst>
      <p:ext uri="{BB962C8B-B14F-4D97-AF65-F5344CB8AC3E}">
        <p14:creationId xmlns:p14="http://schemas.microsoft.com/office/powerpoint/2010/main" val="41205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22EF-0F22-4B8A-AE03-178A285AF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F20A2F-D1A3-4758-B9B1-760CAA77A6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39B14-684F-4218-B45C-3B3193380F61}"/>
              </a:ext>
            </a:extLst>
          </p:cNvPr>
          <p:cNvSpPr>
            <a:spLocks noGrp="1"/>
          </p:cNvSpPr>
          <p:nvPr>
            <p:ph type="dt" sz="half" idx="10"/>
          </p:nvPr>
        </p:nvSpPr>
        <p:spPr/>
        <p:txBody>
          <a:bodyPr/>
          <a:lstStyle/>
          <a:p>
            <a:fld id="{0330597C-0D60-433D-8231-1DF9C87B99FA}" type="datetimeFigureOut">
              <a:rPr lang="en-US" smtClean="0"/>
              <a:t>6/25/2020</a:t>
            </a:fld>
            <a:endParaRPr lang="en-US"/>
          </a:p>
        </p:txBody>
      </p:sp>
      <p:sp>
        <p:nvSpPr>
          <p:cNvPr id="5" name="Footer Placeholder 4">
            <a:extLst>
              <a:ext uri="{FF2B5EF4-FFF2-40B4-BE49-F238E27FC236}">
                <a16:creationId xmlns:a16="http://schemas.microsoft.com/office/drawing/2014/main" id="{BF9EADB6-A88D-4CBB-A209-ABDE2DE96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23CE8-E678-451F-8690-3936CEF4DD01}"/>
              </a:ext>
            </a:extLst>
          </p:cNvPr>
          <p:cNvSpPr>
            <a:spLocks noGrp="1"/>
          </p:cNvSpPr>
          <p:nvPr>
            <p:ph type="sldNum" sz="quarter" idx="12"/>
          </p:nvPr>
        </p:nvSpPr>
        <p:spPr/>
        <p:txBody>
          <a:bodyPr/>
          <a:lstStyle/>
          <a:p>
            <a:fld id="{E3D0CDF2-DBF0-4EEF-A3DC-8BC45E192F35}" type="slidenum">
              <a:rPr lang="en-US" smtClean="0"/>
              <a:t>‹#›</a:t>
            </a:fld>
            <a:endParaRPr lang="en-US"/>
          </a:p>
        </p:txBody>
      </p:sp>
    </p:spTree>
    <p:extLst>
      <p:ext uri="{BB962C8B-B14F-4D97-AF65-F5344CB8AC3E}">
        <p14:creationId xmlns:p14="http://schemas.microsoft.com/office/powerpoint/2010/main" val="174793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2841B-0C43-418C-9F25-699F73C03A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E1F6EB-8DCA-49B0-A7D0-47BC19C600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CFBD7-CFA7-4B4C-B8ED-76512EE82041}"/>
              </a:ext>
            </a:extLst>
          </p:cNvPr>
          <p:cNvSpPr>
            <a:spLocks noGrp="1"/>
          </p:cNvSpPr>
          <p:nvPr>
            <p:ph type="dt" sz="half" idx="10"/>
          </p:nvPr>
        </p:nvSpPr>
        <p:spPr/>
        <p:txBody>
          <a:bodyPr/>
          <a:lstStyle/>
          <a:p>
            <a:fld id="{0330597C-0D60-433D-8231-1DF9C87B99FA}" type="datetimeFigureOut">
              <a:rPr lang="en-US" smtClean="0"/>
              <a:t>6/25/2020</a:t>
            </a:fld>
            <a:endParaRPr lang="en-US"/>
          </a:p>
        </p:txBody>
      </p:sp>
      <p:sp>
        <p:nvSpPr>
          <p:cNvPr id="5" name="Footer Placeholder 4">
            <a:extLst>
              <a:ext uri="{FF2B5EF4-FFF2-40B4-BE49-F238E27FC236}">
                <a16:creationId xmlns:a16="http://schemas.microsoft.com/office/drawing/2014/main" id="{EF5E6AC8-1227-4849-805A-6F8BBAC55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8E599-FDEB-4E23-8F24-7DBBBCE689CA}"/>
              </a:ext>
            </a:extLst>
          </p:cNvPr>
          <p:cNvSpPr>
            <a:spLocks noGrp="1"/>
          </p:cNvSpPr>
          <p:nvPr>
            <p:ph type="sldNum" sz="quarter" idx="12"/>
          </p:nvPr>
        </p:nvSpPr>
        <p:spPr/>
        <p:txBody>
          <a:bodyPr/>
          <a:lstStyle/>
          <a:p>
            <a:fld id="{E3D0CDF2-DBF0-4EEF-A3DC-8BC45E192F35}" type="slidenum">
              <a:rPr lang="en-US" smtClean="0"/>
              <a:t>‹#›</a:t>
            </a:fld>
            <a:endParaRPr lang="en-US"/>
          </a:p>
        </p:txBody>
      </p:sp>
    </p:spTree>
    <p:extLst>
      <p:ext uri="{BB962C8B-B14F-4D97-AF65-F5344CB8AC3E}">
        <p14:creationId xmlns:p14="http://schemas.microsoft.com/office/powerpoint/2010/main" val="182235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344B-59C0-40A5-B5D2-A4C0419FFA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AB83BC-EDCC-4E40-9194-B618751347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23C3C-7E52-426C-AF25-AB917716E22E}"/>
              </a:ext>
            </a:extLst>
          </p:cNvPr>
          <p:cNvSpPr>
            <a:spLocks noGrp="1"/>
          </p:cNvSpPr>
          <p:nvPr>
            <p:ph type="dt" sz="half" idx="10"/>
          </p:nvPr>
        </p:nvSpPr>
        <p:spPr/>
        <p:txBody>
          <a:bodyPr/>
          <a:lstStyle/>
          <a:p>
            <a:fld id="{0330597C-0D60-433D-8231-1DF9C87B99FA}" type="datetimeFigureOut">
              <a:rPr lang="en-US" smtClean="0"/>
              <a:t>6/25/2020</a:t>
            </a:fld>
            <a:endParaRPr lang="en-US"/>
          </a:p>
        </p:txBody>
      </p:sp>
      <p:sp>
        <p:nvSpPr>
          <p:cNvPr id="5" name="Footer Placeholder 4">
            <a:extLst>
              <a:ext uri="{FF2B5EF4-FFF2-40B4-BE49-F238E27FC236}">
                <a16:creationId xmlns:a16="http://schemas.microsoft.com/office/drawing/2014/main" id="{71EA3040-7A6B-475E-B31D-406F1F6C1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609DE-7030-47D7-A247-39E94E12A19F}"/>
              </a:ext>
            </a:extLst>
          </p:cNvPr>
          <p:cNvSpPr>
            <a:spLocks noGrp="1"/>
          </p:cNvSpPr>
          <p:nvPr>
            <p:ph type="sldNum" sz="quarter" idx="12"/>
          </p:nvPr>
        </p:nvSpPr>
        <p:spPr/>
        <p:txBody>
          <a:bodyPr/>
          <a:lstStyle/>
          <a:p>
            <a:fld id="{E3D0CDF2-DBF0-4EEF-A3DC-8BC45E192F35}" type="slidenum">
              <a:rPr lang="en-US" smtClean="0"/>
              <a:t>‹#›</a:t>
            </a:fld>
            <a:endParaRPr lang="en-US"/>
          </a:p>
        </p:txBody>
      </p:sp>
    </p:spTree>
    <p:extLst>
      <p:ext uri="{BB962C8B-B14F-4D97-AF65-F5344CB8AC3E}">
        <p14:creationId xmlns:p14="http://schemas.microsoft.com/office/powerpoint/2010/main" val="157166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CD88-C57C-4DF4-BC37-2ED8F5144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D4B6D7-909D-477C-B05A-4231F46FA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FBB99A-85DF-49AC-BE3F-AC8FE3BEF0FA}"/>
              </a:ext>
            </a:extLst>
          </p:cNvPr>
          <p:cNvSpPr>
            <a:spLocks noGrp="1"/>
          </p:cNvSpPr>
          <p:nvPr>
            <p:ph type="dt" sz="half" idx="10"/>
          </p:nvPr>
        </p:nvSpPr>
        <p:spPr/>
        <p:txBody>
          <a:bodyPr/>
          <a:lstStyle/>
          <a:p>
            <a:fld id="{0330597C-0D60-433D-8231-1DF9C87B99FA}" type="datetimeFigureOut">
              <a:rPr lang="en-US" smtClean="0"/>
              <a:t>6/25/2020</a:t>
            </a:fld>
            <a:endParaRPr lang="en-US"/>
          </a:p>
        </p:txBody>
      </p:sp>
      <p:sp>
        <p:nvSpPr>
          <p:cNvPr id="5" name="Footer Placeholder 4">
            <a:extLst>
              <a:ext uri="{FF2B5EF4-FFF2-40B4-BE49-F238E27FC236}">
                <a16:creationId xmlns:a16="http://schemas.microsoft.com/office/drawing/2014/main" id="{5E88CFB3-30E6-4EA8-969B-BF876745C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90D8A-4696-4ABB-B5FF-FE498219C6F2}"/>
              </a:ext>
            </a:extLst>
          </p:cNvPr>
          <p:cNvSpPr>
            <a:spLocks noGrp="1"/>
          </p:cNvSpPr>
          <p:nvPr>
            <p:ph type="sldNum" sz="quarter" idx="12"/>
          </p:nvPr>
        </p:nvSpPr>
        <p:spPr/>
        <p:txBody>
          <a:bodyPr/>
          <a:lstStyle/>
          <a:p>
            <a:fld id="{E3D0CDF2-DBF0-4EEF-A3DC-8BC45E192F35}" type="slidenum">
              <a:rPr lang="en-US" smtClean="0"/>
              <a:t>‹#›</a:t>
            </a:fld>
            <a:endParaRPr lang="en-US"/>
          </a:p>
        </p:txBody>
      </p:sp>
    </p:spTree>
    <p:extLst>
      <p:ext uri="{BB962C8B-B14F-4D97-AF65-F5344CB8AC3E}">
        <p14:creationId xmlns:p14="http://schemas.microsoft.com/office/powerpoint/2010/main" val="155411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1DBB-F610-4B30-A649-DA1DE19DB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5BE05D-E0BD-4197-84C0-E0F077FD7E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2AC09D-8978-4048-AFC8-D0334B9B2F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4F216F-3240-4C7C-8AC9-5C26C5B5330B}"/>
              </a:ext>
            </a:extLst>
          </p:cNvPr>
          <p:cNvSpPr>
            <a:spLocks noGrp="1"/>
          </p:cNvSpPr>
          <p:nvPr>
            <p:ph type="dt" sz="half" idx="10"/>
          </p:nvPr>
        </p:nvSpPr>
        <p:spPr/>
        <p:txBody>
          <a:bodyPr/>
          <a:lstStyle/>
          <a:p>
            <a:fld id="{0330597C-0D60-433D-8231-1DF9C87B99FA}" type="datetimeFigureOut">
              <a:rPr lang="en-US" smtClean="0"/>
              <a:t>6/25/2020</a:t>
            </a:fld>
            <a:endParaRPr lang="en-US"/>
          </a:p>
        </p:txBody>
      </p:sp>
      <p:sp>
        <p:nvSpPr>
          <p:cNvPr id="6" name="Footer Placeholder 5">
            <a:extLst>
              <a:ext uri="{FF2B5EF4-FFF2-40B4-BE49-F238E27FC236}">
                <a16:creationId xmlns:a16="http://schemas.microsoft.com/office/drawing/2014/main" id="{F3D301CB-70C0-4602-B5BC-312B0880CB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C89F8-9DE5-46EE-89C3-268AF0ED7234}"/>
              </a:ext>
            </a:extLst>
          </p:cNvPr>
          <p:cNvSpPr>
            <a:spLocks noGrp="1"/>
          </p:cNvSpPr>
          <p:nvPr>
            <p:ph type="sldNum" sz="quarter" idx="12"/>
          </p:nvPr>
        </p:nvSpPr>
        <p:spPr/>
        <p:txBody>
          <a:bodyPr/>
          <a:lstStyle/>
          <a:p>
            <a:fld id="{E3D0CDF2-DBF0-4EEF-A3DC-8BC45E192F35}" type="slidenum">
              <a:rPr lang="en-US" smtClean="0"/>
              <a:t>‹#›</a:t>
            </a:fld>
            <a:endParaRPr lang="en-US"/>
          </a:p>
        </p:txBody>
      </p:sp>
    </p:spTree>
    <p:extLst>
      <p:ext uri="{BB962C8B-B14F-4D97-AF65-F5344CB8AC3E}">
        <p14:creationId xmlns:p14="http://schemas.microsoft.com/office/powerpoint/2010/main" val="75856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D273-66B5-45E0-8EF0-985B1170E5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476EDB-14F3-42E6-A8CC-77A69A9B1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6DBAF4-1D4A-44A3-8DEB-4BD1F9806C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1734B7-2265-4661-ABBD-BBCC10A99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E4B244-EE42-4B37-84A3-3CE3F2416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88F2B-7EFC-4B74-BC97-310117CFCA45}"/>
              </a:ext>
            </a:extLst>
          </p:cNvPr>
          <p:cNvSpPr>
            <a:spLocks noGrp="1"/>
          </p:cNvSpPr>
          <p:nvPr>
            <p:ph type="dt" sz="half" idx="10"/>
          </p:nvPr>
        </p:nvSpPr>
        <p:spPr/>
        <p:txBody>
          <a:bodyPr/>
          <a:lstStyle/>
          <a:p>
            <a:fld id="{0330597C-0D60-433D-8231-1DF9C87B99FA}" type="datetimeFigureOut">
              <a:rPr lang="en-US" smtClean="0"/>
              <a:t>6/25/2020</a:t>
            </a:fld>
            <a:endParaRPr lang="en-US"/>
          </a:p>
        </p:txBody>
      </p:sp>
      <p:sp>
        <p:nvSpPr>
          <p:cNvPr id="8" name="Footer Placeholder 7">
            <a:extLst>
              <a:ext uri="{FF2B5EF4-FFF2-40B4-BE49-F238E27FC236}">
                <a16:creationId xmlns:a16="http://schemas.microsoft.com/office/drawing/2014/main" id="{C54753ED-4F89-4F8C-8632-B1B966A608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FDD218-FC54-492E-8DA0-499C3AEF9C54}"/>
              </a:ext>
            </a:extLst>
          </p:cNvPr>
          <p:cNvSpPr>
            <a:spLocks noGrp="1"/>
          </p:cNvSpPr>
          <p:nvPr>
            <p:ph type="sldNum" sz="quarter" idx="12"/>
          </p:nvPr>
        </p:nvSpPr>
        <p:spPr/>
        <p:txBody>
          <a:bodyPr/>
          <a:lstStyle/>
          <a:p>
            <a:fld id="{E3D0CDF2-DBF0-4EEF-A3DC-8BC45E192F35}" type="slidenum">
              <a:rPr lang="en-US" smtClean="0"/>
              <a:t>‹#›</a:t>
            </a:fld>
            <a:endParaRPr lang="en-US"/>
          </a:p>
        </p:txBody>
      </p:sp>
    </p:spTree>
    <p:extLst>
      <p:ext uri="{BB962C8B-B14F-4D97-AF65-F5344CB8AC3E}">
        <p14:creationId xmlns:p14="http://schemas.microsoft.com/office/powerpoint/2010/main" val="221921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BDE4-FFC5-4A9C-AB8E-16450051A0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0E6370-E0C2-4F21-AC7A-3123A84FC81C}"/>
              </a:ext>
            </a:extLst>
          </p:cNvPr>
          <p:cNvSpPr>
            <a:spLocks noGrp="1"/>
          </p:cNvSpPr>
          <p:nvPr>
            <p:ph type="dt" sz="half" idx="10"/>
          </p:nvPr>
        </p:nvSpPr>
        <p:spPr/>
        <p:txBody>
          <a:bodyPr/>
          <a:lstStyle/>
          <a:p>
            <a:fld id="{0330597C-0D60-433D-8231-1DF9C87B99FA}" type="datetimeFigureOut">
              <a:rPr lang="en-US" smtClean="0"/>
              <a:t>6/25/2020</a:t>
            </a:fld>
            <a:endParaRPr lang="en-US"/>
          </a:p>
        </p:txBody>
      </p:sp>
      <p:sp>
        <p:nvSpPr>
          <p:cNvPr id="4" name="Footer Placeholder 3">
            <a:extLst>
              <a:ext uri="{FF2B5EF4-FFF2-40B4-BE49-F238E27FC236}">
                <a16:creationId xmlns:a16="http://schemas.microsoft.com/office/drawing/2014/main" id="{884CF605-ECE8-44C0-8BC3-4B5B412685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6F54F2-CF1A-4B05-9219-9108CE2B8C70}"/>
              </a:ext>
            </a:extLst>
          </p:cNvPr>
          <p:cNvSpPr>
            <a:spLocks noGrp="1"/>
          </p:cNvSpPr>
          <p:nvPr>
            <p:ph type="sldNum" sz="quarter" idx="12"/>
          </p:nvPr>
        </p:nvSpPr>
        <p:spPr/>
        <p:txBody>
          <a:bodyPr/>
          <a:lstStyle/>
          <a:p>
            <a:fld id="{E3D0CDF2-DBF0-4EEF-A3DC-8BC45E192F35}" type="slidenum">
              <a:rPr lang="en-US" smtClean="0"/>
              <a:t>‹#›</a:t>
            </a:fld>
            <a:endParaRPr lang="en-US"/>
          </a:p>
        </p:txBody>
      </p:sp>
    </p:spTree>
    <p:extLst>
      <p:ext uri="{BB962C8B-B14F-4D97-AF65-F5344CB8AC3E}">
        <p14:creationId xmlns:p14="http://schemas.microsoft.com/office/powerpoint/2010/main" val="911559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8226-73D3-40F6-90BB-9240815C2728}"/>
              </a:ext>
            </a:extLst>
          </p:cNvPr>
          <p:cNvSpPr>
            <a:spLocks noGrp="1"/>
          </p:cNvSpPr>
          <p:nvPr>
            <p:ph type="dt" sz="half" idx="10"/>
          </p:nvPr>
        </p:nvSpPr>
        <p:spPr/>
        <p:txBody>
          <a:bodyPr/>
          <a:lstStyle/>
          <a:p>
            <a:fld id="{0330597C-0D60-433D-8231-1DF9C87B99FA}" type="datetimeFigureOut">
              <a:rPr lang="en-US" smtClean="0"/>
              <a:t>6/25/2020</a:t>
            </a:fld>
            <a:endParaRPr lang="en-US"/>
          </a:p>
        </p:txBody>
      </p:sp>
      <p:sp>
        <p:nvSpPr>
          <p:cNvPr id="3" name="Footer Placeholder 2">
            <a:extLst>
              <a:ext uri="{FF2B5EF4-FFF2-40B4-BE49-F238E27FC236}">
                <a16:creationId xmlns:a16="http://schemas.microsoft.com/office/drawing/2014/main" id="{4F09B638-FE54-4252-A618-FFEDDDED1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EB997E-83E0-4E14-9AE4-F7A9F1851AB7}"/>
              </a:ext>
            </a:extLst>
          </p:cNvPr>
          <p:cNvSpPr>
            <a:spLocks noGrp="1"/>
          </p:cNvSpPr>
          <p:nvPr>
            <p:ph type="sldNum" sz="quarter" idx="12"/>
          </p:nvPr>
        </p:nvSpPr>
        <p:spPr/>
        <p:txBody>
          <a:bodyPr/>
          <a:lstStyle/>
          <a:p>
            <a:fld id="{E3D0CDF2-DBF0-4EEF-A3DC-8BC45E192F35}" type="slidenum">
              <a:rPr lang="en-US" smtClean="0"/>
              <a:t>‹#›</a:t>
            </a:fld>
            <a:endParaRPr lang="en-US"/>
          </a:p>
        </p:txBody>
      </p:sp>
    </p:spTree>
    <p:extLst>
      <p:ext uri="{BB962C8B-B14F-4D97-AF65-F5344CB8AC3E}">
        <p14:creationId xmlns:p14="http://schemas.microsoft.com/office/powerpoint/2010/main" val="30758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036C-BB5B-4A9F-AA4B-A56AB3937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5138A6-6D2F-46A5-AC75-1C7B99B149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06D546-391A-4651-A90D-236F51ACA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2203D-A563-40FA-9657-F4EA701BEDC0}"/>
              </a:ext>
            </a:extLst>
          </p:cNvPr>
          <p:cNvSpPr>
            <a:spLocks noGrp="1"/>
          </p:cNvSpPr>
          <p:nvPr>
            <p:ph type="dt" sz="half" idx="10"/>
          </p:nvPr>
        </p:nvSpPr>
        <p:spPr/>
        <p:txBody>
          <a:bodyPr/>
          <a:lstStyle/>
          <a:p>
            <a:fld id="{0330597C-0D60-433D-8231-1DF9C87B99FA}" type="datetimeFigureOut">
              <a:rPr lang="en-US" smtClean="0"/>
              <a:t>6/25/2020</a:t>
            </a:fld>
            <a:endParaRPr lang="en-US"/>
          </a:p>
        </p:txBody>
      </p:sp>
      <p:sp>
        <p:nvSpPr>
          <p:cNvPr id="6" name="Footer Placeholder 5">
            <a:extLst>
              <a:ext uri="{FF2B5EF4-FFF2-40B4-BE49-F238E27FC236}">
                <a16:creationId xmlns:a16="http://schemas.microsoft.com/office/drawing/2014/main" id="{90DD82EA-3DD6-4CAD-9A61-A75A276A4C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A436C-B1D0-4963-8BC1-CBB60538B513}"/>
              </a:ext>
            </a:extLst>
          </p:cNvPr>
          <p:cNvSpPr>
            <a:spLocks noGrp="1"/>
          </p:cNvSpPr>
          <p:nvPr>
            <p:ph type="sldNum" sz="quarter" idx="12"/>
          </p:nvPr>
        </p:nvSpPr>
        <p:spPr/>
        <p:txBody>
          <a:bodyPr/>
          <a:lstStyle/>
          <a:p>
            <a:fld id="{E3D0CDF2-DBF0-4EEF-A3DC-8BC45E192F35}" type="slidenum">
              <a:rPr lang="en-US" smtClean="0"/>
              <a:t>‹#›</a:t>
            </a:fld>
            <a:endParaRPr lang="en-US"/>
          </a:p>
        </p:txBody>
      </p:sp>
    </p:spTree>
    <p:extLst>
      <p:ext uri="{BB962C8B-B14F-4D97-AF65-F5344CB8AC3E}">
        <p14:creationId xmlns:p14="http://schemas.microsoft.com/office/powerpoint/2010/main" val="23695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A9F-F407-42E0-A0E6-5DE012273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9BCD4A-BFE1-4795-B309-A09BEB322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6BBC8B-EE1D-46E8-AD7D-E04D326FF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EAEC6-601E-4330-9B23-0693263FD677}"/>
              </a:ext>
            </a:extLst>
          </p:cNvPr>
          <p:cNvSpPr>
            <a:spLocks noGrp="1"/>
          </p:cNvSpPr>
          <p:nvPr>
            <p:ph type="dt" sz="half" idx="10"/>
          </p:nvPr>
        </p:nvSpPr>
        <p:spPr/>
        <p:txBody>
          <a:bodyPr/>
          <a:lstStyle/>
          <a:p>
            <a:fld id="{0330597C-0D60-433D-8231-1DF9C87B99FA}" type="datetimeFigureOut">
              <a:rPr lang="en-US" smtClean="0"/>
              <a:t>6/25/2020</a:t>
            </a:fld>
            <a:endParaRPr lang="en-US"/>
          </a:p>
        </p:txBody>
      </p:sp>
      <p:sp>
        <p:nvSpPr>
          <p:cNvPr id="6" name="Footer Placeholder 5">
            <a:extLst>
              <a:ext uri="{FF2B5EF4-FFF2-40B4-BE49-F238E27FC236}">
                <a16:creationId xmlns:a16="http://schemas.microsoft.com/office/drawing/2014/main" id="{3B885DD8-9601-4A97-8CE6-F5CB4BEFF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6235B-D691-4E29-BD9E-3E4C82C64329}"/>
              </a:ext>
            </a:extLst>
          </p:cNvPr>
          <p:cNvSpPr>
            <a:spLocks noGrp="1"/>
          </p:cNvSpPr>
          <p:nvPr>
            <p:ph type="sldNum" sz="quarter" idx="12"/>
          </p:nvPr>
        </p:nvSpPr>
        <p:spPr/>
        <p:txBody>
          <a:bodyPr/>
          <a:lstStyle/>
          <a:p>
            <a:fld id="{E3D0CDF2-DBF0-4EEF-A3DC-8BC45E192F35}" type="slidenum">
              <a:rPr lang="en-US" smtClean="0"/>
              <a:t>‹#›</a:t>
            </a:fld>
            <a:endParaRPr lang="en-US"/>
          </a:p>
        </p:txBody>
      </p:sp>
    </p:spTree>
    <p:extLst>
      <p:ext uri="{BB962C8B-B14F-4D97-AF65-F5344CB8AC3E}">
        <p14:creationId xmlns:p14="http://schemas.microsoft.com/office/powerpoint/2010/main" val="15921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F47590-7CB9-4676-9190-AF0267A425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B32FC2-5BFD-4CBD-81C6-C0DCDB2F33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C10B3-C90F-402C-9FFB-A596E7508B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0597C-0D60-433D-8231-1DF9C87B99FA}" type="datetimeFigureOut">
              <a:rPr lang="en-US" smtClean="0"/>
              <a:t>6/25/2020</a:t>
            </a:fld>
            <a:endParaRPr lang="en-US"/>
          </a:p>
        </p:txBody>
      </p:sp>
      <p:sp>
        <p:nvSpPr>
          <p:cNvPr id="5" name="Footer Placeholder 4">
            <a:extLst>
              <a:ext uri="{FF2B5EF4-FFF2-40B4-BE49-F238E27FC236}">
                <a16:creationId xmlns:a16="http://schemas.microsoft.com/office/drawing/2014/main" id="{D28880FB-CD35-40DA-A5B1-4036C7BDE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2D3D35-7A60-44CB-9A06-1BD55DBB3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0CDF2-DBF0-4EEF-A3DC-8BC45E192F35}" type="slidenum">
              <a:rPr lang="en-US" smtClean="0"/>
              <a:t>‹#›</a:t>
            </a:fld>
            <a:endParaRPr lang="en-US"/>
          </a:p>
        </p:txBody>
      </p:sp>
    </p:spTree>
    <p:extLst>
      <p:ext uri="{BB962C8B-B14F-4D97-AF65-F5344CB8AC3E}">
        <p14:creationId xmlns:p14="http://schemas.microsoft.com/office/powerpoint/2010/main" val="3892089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12" Type="http://schemas.openxmlformats.org/officeDocument/2006/relationships/image" Target="../media/image78.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29.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8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6963-7CBE-45B5-B8B1-84D24AEA0CB2}"/>
              </a:ext>
            </a:extLst>
          </p:cNvPr>
          <p:cNvSpPr>
            <a:spLocks noGrp="1"/>
          </p:cNvSpPr>
          <p:nvPr>
            <p:ph type="ctrTitle"/>
          </p:nvPr>
        </p:nvSpPr>
        <p:spPr/>
        <p:txBody>
          <a:bodyPr/>
          <a:lstStyle/>
          <a:p>
            <a:r>
              <a:rPr lang="en-US" dirty="0"/>
              <a:t>Bayesian Statistical Inference</a:t>
            </a:r>
          </a:p>
        </p:txBody>
      </p:sp>
    </p:spTree>
    <p:extLst>
      <p:ext uri="{BB962C8B-B14F-4D97-AF65-F5344CB8AC3E}">
        <p14:creationId xmlns:p14="http://schemas.microsoft.com/office/powerpoint/2010/main" val="120372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DD968-3107-4CC3-83FA-E297DAB614BF}"/>
              </a:ext>
            </a:extLst>
          </p:cNvPr>
          <p:cNvSpPr>
            <a:spLocks noGrp="1"/>
          </p:cNvSpPr>
          <p:nvPr>
            <p:ph idx="1"/>
          </p:nvPr>
        </p:nvSpPr>
        <p:spPr>
          <a:xfrm>
            <a:off x="60960" y="65404"/>
            <a:ext cx="12108180" cy="6495415"/>
          </a:xfrm>
        </p:spPr>
        <p:txBody>
          <a:bodyPr/>
          <a:lstStyle/>
          <a:p>
            <a:pPr marL="0" indent="0">
              <a:buNone/>
            </a:pPr>
            <a:r>
              <a:rPr lang="en-GB" dirty="0"/>
              <a:t>Classification of statistical inference problems (</a:t>
            </a:r>
            <a:r>
              <a:rPr lang="en-GB" b="1" dirty="0"/>
              <a:t>estimation</a:t>
            </a:r>
            <a:r>
              <a:rPr lang="en-GB" dirty="0"/>
              <a:t> vs </a:t>
            </a:r>
            <a:r>
              <a:rPr lang="en-GB" b="1" dirty="0"/>
              <a:t>hypothesis</a:t>
            </a:r>
            <a:r>
              <a:rPr lang="en-GB" dirty="0"/>
              <a:t> </a:t>
            </a:r>
            <a:r>
              <a:rPr lang="en-GB" b="1" dirty="0"/>
              <a:t>testing</a:t>
            </a:r>
            <a:r>
              <a:rPr lang="en-GB" dirty="0"/>
              <a:t>)</a:t>
            </a:r>
          </a:p>
          <a:p>
            <a:r>
              <a:rPr lang="en-GB" dirty="0"/>
              <a:t>In an </a:t>
            </a:r>
            <a:r>
              <a:rPr lang="en-GB" b="1" dirty="0"/>
              <a:t>estimation problem</a:t>
            </a:r>
            <a:r>
              <a:rPr lang="en-GB" dirty="0"/>
              <a:t>, </a:t>
            </a:r>
            <a:r>
              <a:rPr lang="en-GB" b="1" dirty="0"/>
              <a:t>model</a:t>
            </a:r>
            <a:r>
              <a:rPr lang="en-GB" dirty="0"/>
              <a:t> is fully </a:t>
            </a:r>
            <a:r>
              <a:rPr lang="en-GB" b="1" dirty="0"/>
              <a:t>specified</a:t>
            </a:r>
            <a:r>
              <a:rPr lang="en-GB" dirty="0"/>
              <a:t>, except for an </a:t>
            </a:r>
            <a:r>
              <a:rPr lang="en-GB" b="1" dirty="0"/>
              <a:t>unknown</a:t>
            </a:r>
            <a:r>
              <a:rPr lang="en-GB" dirty="0"/>
              <a:t>, possibly multidimensional parameter, </a:t>
            </a:r>
            <a:r>
              <a:rPr lang="en-GB" b="1" dirty="0"/>
              <a:t>theta</a:t>
            </a:r>
            <a:r>
              <a:rPr lang="en-GB" dirty="0"/>
              <a:t>, which we wish to estimate</a:t>
            </a:r>
          </a:p>
          <a:p>
            <a:r>
              <a:rPr lang="en-GB" dirty="0"/>
              <a:t>The parameter can be viewed as either a </a:t>
            </a:r>
            <a:r>
              <a:rPr lang="en-GB" b="1" dirty="0" err="1"/>
              <a:t>r.v.</a:t>
            </a:r>
            <a:r>
              <a:rPr lang="en-GB" b="1" dirty="0"/>
              <a:t> </a:t>
            </a:r>
            <a:r>
              <a:rPr lang="en-GB" dirty="0"/>
              <a:t>(Bayesian approach) or as an </a:t>
            </a:r>
            <a:r>
              <a:rPr lang="en-GB" b="1" dirty="0"/>
              <a:t>unknown constant </a:t>
            </a:r>
            <a:r>
              <a:rPr lang="en-GB" dirty="0"/>
              <a:t>(classical approach)</a:t>
            </a:r>
          </a:p>
          <a:p>
            <a:r>
              <a:rPr lang="en-GB" dirty="0"/>
              <a:t>The usual objective is to arrive at an </a:t>
            </a:r>
            <a:r>
              <a:rPr lang="en-GB" b="1" dirty="0"/>
              <a:t>estimate of theta </a:t>
            </a:r>
            <a:r>
              <a:rPr lang="en-GB" dirty="0"/>
              <a:t>that is </a:t>
            </a:r>
            <a:r>
              <a:rPr lang="en-GB" b="1" dirty="0"/>
              <a:t>close to the true value </a:t>
            </a:r>
            <a:r>
              <a:rPr lang="en-GB" dirty="0"/>
              <a:t>in some sense (e.g. using </a:t>
            </a:r>
            <a:r>
              <a:rPr lang="en-GB" b="1" dirty="0"/>
              <a:t>polling data</a:t>
            </a:r>
            <a:r>
              <a:rPr lang="en-GB" dirty="0"/>
              <a:t>, estimate the </a:t>
            </a:r>
            <a:r>
              <a:rPr lang="en-GB" b="1" dirty="0"/>
              <a:t>fraction</a:t>
            </a:r>
            <a:r>
              <a:rPr lang="en-GB" dirty="0"/>
              <a:t> of a voter population that prefers candidate A over candidate B)</a:t>
            </a:r>
          </a:p>
          <a:p>
            <a:r>
              <a:rPr lang="en-GB" dirty="0"/>
              <a:t>In a </a:t>
            </a:r>
            <a:r>
              <a:rPr lang="en-GB" b="1" dirty="0"/>
              <a:t>binary hypothesis testing </a:t>
            </a:r>
            <a:r>
              <a:rPr lang="en-GB" dirty="0"/>
              <a:t>problem, we start with </a:t>
            </a:r>
            <a:r>
              <a:rPr lang="en-GB" b="1" dirty="0"/>
              <a:t>2 hypotheses </a:t>
            </a:r>
            <a:r>
              <a:rPr lang="en-GB" dirty="0"/>
              <a:t>and use the </a:t>
            </a:r>
            <a:r>
              <a:rPr lang="en-GB" b="1" dirty="0"/>
              <a:t>available data </a:t>
            </a:r>
            <a:r>
              <a:rPr lang="en-GB" dirty="0"/>
              <a:t>to decide which of the 2 is true (e.g. given a </a:t>
            </a:r>
            <a:r>
              <a:rPr lang="en-GB" b="1" dirty="0"/>
              <a:t>set of trials </a:t>
            </a:r>
            <a:r>
              <a:rPr lang="en-GB" dirty="0"/>
              <a:t>with 2 alternative </a:t>
            </a:r>
            <a:r>
              <a:rPr lang="en-GB" b="1" dirty="0"/>
              <a:t>medical treatments</a:t>
            </a:r>
            <a:r>
              <a:rPr lang="en-GB" dirty="0"/>
              <a:t>, decide which treatment is </a:t>
            </a:r>
            <a:r>
              <a:rPr lang="en-GB" b="1" dirty="0"/>
              <a:t>most effective</a:t>
            </a:r>
            <a:r>
              <a:rPr lang="en-GB" dirty="0"/>
              <a:t>)</a:t>
            </a:r>
          </a:p>
          <a:p>
            <a:r>
              <a:rPr lang="en-GB" dirty="0"/>
              <a:t>More generally, in a </a:t>
            </a:r>
            <a:r>
              <a:rPr lang="en-GB" b="1" dirty="0"/>
              <a:t>m-</a:t>
            </a:r>
            <a:r>
              <a:rPr lang="en-GB" b="1" dirty="0" err="1"/>
              <a:t>ary</a:t>
            </a:r>
            <a:r>
              <a:rPr lang="en-GB" b="1" dirty="0"/>
              <a:t> hypothesis testing problem</a:t>
            </a:r>
            <a:r>
              <a:rPr lang="en-GB" dirty="0"/>
              <a:t>, there is a </a:t>
            </a:r>
            <a:r>
              <a:rPr lang="en-GB" b="1" dirty="0"/>
              <a:t>finite number </a:t>
            </a:r>
            <a:r>
              <a:rPr lang="en-GB" dirty="0"/>
              <a:t>m of competing hypotheses, the performance </a:t>
            </a:r>
            <a:r>
              <a:rPr lang="en-GB" b="1" dirty="0"/>
              <a:t>of particular method </a:t>
            </a:r>
            <a:r>
              <a:rPr lang="en-GB" dirty="0"/>
              <a:t>is judged by the </a:t>
            </a:r>
            <a:r>
              <a:rPr lang="en-GB" b="1" dirty="0"/>
              <a:t>probability</a:t>
            </a:r>
            <a:r>
              <a:rPr lang="en-GB" dirty="0"/>
              <a:t> that it makes an </a:t>
            </a:r>
            <a:r>
              <a:rPr lang="en-GB" b="1" dirty="0"/>
              <a:t>erroneous decision</a:t>
            </a:r>
          </a:p>
        </p:txBody>
      </p:sp>
    </p:spTree>
    <p:extLst>
      <p:ext uri="{BB962C8B-B14F-4D97-AF65-F5344CB8AC3E}">
        <p14:creationId xmlns:p14="http://schemas.microsoft.com/office/powerpoint/2010/main" val="372667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83820" y="111124"/>
            <a:ext cx="12039600" cy="6518275"/>
          </a:xfrm>
        </p:spPr>
        <p:txBody>
          <a:bodyPr>
            <a:normAutofit fontScale="92500" lnSpcReduction="20000"/>
          </a:bodyPr>
          <a:lstStyle/>
          <a:p>
            <a:r>
              <a:rPr lang="en-US" dirty="0"/>
              <a:t>Y=g(X) + W, relates 2 </a:t>
            </a:r>
            <a:r>
              <a:rPr lang="en-US" dirty="0" err="1"/>
              <a:t>r.v</a:t>
            </a:r>
            <a:r>
              <a:rPr lang="en-US" dirty="0"/>
              <a:t> X and Y. W is 0 mean noise and g is unknown function</a:t>
            </a:r>
          </a:p>
          <a:p>
            <a:r>
              <a:rPr lang="en-US" dirty="0"/>
              <a:t>Problems of this type, where the </a:t>
            </a:r>
            <a:r>
              <a:rPr lang="en-US" b="1" dirty="0"/>
              <a:t>uncertain object </a:t>
            </a:r>
            <a:r>
              <a:rPr lang="en-US" dirty="0"/>
              <a:t>(</a:t>
            </a:r>
            <a:r>
              <a:rPr lang="en-US" b="1" dirty="0"/>
              <a:t>function g</a:t>
            </a:r>
            <a:r>
              <a:rPr lang="en-US" dirty="0"/>
              <a:t>, in this case) </a:t>
            </a:r>
            <a:r>
              <a:rPr lang="en-US" b="1" dirty="0"/>
              <a:t>cannot</a:t>
            </a:r>
            <a:r>
              <a:rPr lang="en-US" dirty="0"/>
              <a:t> be described by a </a:t>
            </a:r>
            <a:r>
              <a:rPr lang="en-US" b="1" dirty="0"/>
              <a:t>fixed number </a:t>
            </a:r>
            <a:r>
              <a:rPr lang="en-US" dirty="0"/>
              <a:t>of parameters, are called </a:t>
            </a:r>
            <a:r>
              <a:rPr lang="en-US" b="1" dirty="0"/>
              <a:t>nonparametric</a:t>
            </a:r>
          </a:p>
          <a:p>
            <a:pPr marL="0" indent="0">
              <a:buNone/>
            </a:pPr>
            <a:r>
              <a:rPr lang="en-US" dirty="0"/>
              <a:t>Major </a:t>
            </a:r>
            <a:r>
              <a:rPr lang="en-US" b="1" dirty="0"/>
              <a:t>terms</a:t>
            </a:r>
            <a:r>
              <a:rPr lang="en-US" dirty="0"/>
              <a:t>, </a:t>
            </a:r>
            <a:r>
              <a:rPr lang="en-US" b="1" dirty="0"/>
              <a:t>problems</a:t>
            </a:r>
            <a:r>
              <a:rPr lang="en-US" dirty="0"/>
              <a:t> and </a:t>
            </a:r>
            <a:r>
              <a:rPr lang="en-US" b="1" dirty="0"/>
              <a:t>methods</a:t>
            </a:r>
            <a:r>
              <a:rPr lang="en-US" dirty="0"/>
              <a:t> in this chapter</a:t>
            </a:r>
          </a:p>
          <a:p>
            <a:r>
              <a:rPr lang="en-US" b="1" dirty="0"/>
              <a:t>Bayesian statistics </a:t>
            </a:r>
            <a:r>
              <a:rPr lang="en-US" dirty="0"/>
              <a:t>treats unknown parameters as </a:t>
            </a:r>
            <a:r>
              <a:rPr lang="en-US" dirty="0" err="1"/>
              <a:t>r.v</a:t>
            </a:r>
            <a:r>
              <a:rPr lang="en-US" dirty="0"/>
              <a:t> with known </a:t>
            </a:r>
            <a:r>
              <a:rPr lang="en-US" b="1" dirty="0"/>
              <a:t>prior </a:t>
            </a:r>
            <a:r>
              <a:rPr lang="en-US" b="1" dirty="0" err="1"/>
              <a:t>distrib</a:t>
            </a:r>
            <a:endParaRPr lang="en-US" b="1" dirty="0"/>
          </a:p>
          <a:p>
            <a:r>
              <a:rPr lang="en-US" b="1" dirty="0"/>
              <a:t>Parameter estimation, </a:t>
            </a:r>
            <a:r>
              <a:rPr lang="en-US" dirty="0"/>
              <a:t>we want to generate </a:t>
            </a:r>
            <a:r>
              <a:rPr lang="en-US" b="1" dirty="0"/>
              <a:t>estimates</a:t>
            </a:r>
            <a:r>
              <a:rPr lang="en-US" dirty="0"/>
              <a:t> that are </a:t>
            </a:r>
            <a:r>
              <a:rPr lang="en-US" b="1" dirty="0"/>
              <a:t>close to the true values</a:t>
            </a:r>
            <a:r>
              <a:rPr lang="en-US" dirty="0"/>
              <a:t> of the parameters</a:t>
            </a:r>
          </a:p>
          <a:p>
            <a:r>
              <a:rPr lang="en-US" b="1" dirty="0"/>
              <a:t>In hypothesis testing, </a:t>
            </a:r>
            <a:r>
              <a:rPr lang="en-US" dirty="0"/>
              <a:t>the unknown parameter takes one of a </a:t>
            </a:r>
            <a:r>
              <a:rPr lang="en-US" b="1" dirty="0"/>
              <a:t>finite number </a:t>
            </a:r>
            <a:r>
              <a:rPr lang="en-US" dirty="0"/>
              <a:t>of values, corresponding to </a:t>
            </a:r>
            <a:r>
              <a:rPr lang="en-US" b="1" dirty="0"/>
              <a:t>competing hypotheses</a:t>
            </a:r>
            <a:r>
              <a:rPr lang="en-US" dirty="0"/>
              <a:t>, we want to choose one of the hypotheses, aiming to achieve </a:t>
            </a:r>
            <a:r>
              <a:rPr lang="en-US" b="1" dirty="0"/>
              <a:t>small probability of error</a:t>
            </a:r>
          </a:p>
          <a:p>
            <a:pPr marL="0" indent="0">
              <a:buNone/>
            </a:pPr>
            <a:r>
              <a:rPr lang="en-US" b="1" dirty="0"/>
              <a:t>Principal Bayesian inference methods</a:t>
            </a:r>
          </a:p>
          <a:p>
            <a:pPr marL="514350" indent="-514350">
              <a:buAutoNum type="alphaLcParenR"/>
            </a:pPr>
            <a:r>
              <a:rPr lang="en-US" b="1" dirty="0"/>
              <a:t>Maximum a posteriori probability </a:t>
            </a:r>
            <a:r>
              <a:rPr lang="en-US" dirty="0"/>
              <a:t>(MAP) rule. Out of the possible parameter values/hypotheses, select one with max conditional/posterior prob given the data</a:t>
            </a:r>
          </a:p>
          <a:p>
            <a:pPr marL="514350" indent="-514350">
              <a:buAutoNum type="alphaLcParenR"/>
            </a:pPr>
            <a:r>
              <a:rPr lang="en-US" b="1" dirty="0"/>
              <a:t>Least mean squares estimation</a:t>
            </a:r>
            <a:r>
              <a:rPr lang="en-US" dirty="0"/>
              <a:t>. Select an estimator/function of the data that </a:t>
            </a:r>
            <a:r>
              <a:rPr lang="en-US" b="1" dirty="0"/>
              <a:t>minimizes</a:t>
            </a:r>
            <a:r>
              <a:rPr lang="en-US" dirty="0"/>
              <a:t> the </a:t>
            </a:r>
            <a:r>
              <a:rPr lang="en-US" b="1" dirty="0"/>
              <a:t>mean squared error </a:t>
            </a:r>
            <a:r>
              <a:rPr lang="en-US" dirty="0"/>
              <a:t>between the parameter and its estimate</a:t>
            </a:r>
          </a:p>
          <a:p>
            <a:pPr marL="514350" indent="-514350">
              <a:buAutoNum type="alphaLcParenR"/>
            </a:pPr>
            <a:r>
              <a:rPr lang="en-US" b="1" dirty="0"/>
              <a:t>Linear least mean square estimation</a:t>
            </a:r>
            <a:r>
              <a:rPr lang="en-US" dirty="0"/>
              <a:t>. Select an estimator which is a </a:t>
            </a:r>
            <a:r>
              <a:rPr lang="en-US" b="1" dirty="0"/>
              <a:t>linear function </a:t>
            </a:r>
            <a:r>
              <a:rPr lang="en-US" dirty="0"/>
              <a:t>of the data and </a:t>
            </a:r>
            <a:r>
              <a:rPr lang="en-US" b="1" dirty="0"/>
              <a:t>minimizes</a:t>
            </a:r>
            <a:r>
              <a:rPr lang="en-US" dirty="0"/>
              <a:t> the mean squared error between the parameter and its estimate. This may result in </a:t>
            </a:r>
            <a:r>
              <a:rPr lang="en-US" b="1" dirty="0"/>
              <a:t>higher mean sq. error</a:t>
            </a:r>
            <a:r>
              <a:rPr lang="en-US" dirty="0"/>
              <a:t>, but requires </a:t>
            </a:r>
            <a:r>
              <a:rPr lang="en-US" b="1" dirty="0"/>
              <a:t>simple calculation </a:t>
            </a:r>
            <a:r>
              <a:rPr lang="en-US" dirty="0"/>
              <a:t>based on only </a:t>
            </a:r>
            <a:r>
              <a:rPr lang="en-US" b="1" dirty="0"/>
              <a:t>means, variances and covariances </a:t>
            </a:r>
            <a:r>
              <a:rPr lang="en-US" dirty="0"/>
              <a:t>of the random variables</a:t>
            </a:r>
          </a:p>
          <a:p>
            <a:endParaRPr lang="en-US" dirty="0"/>
          </a:p>
        </p:txBody>
      </p:sp>
    </p:spTree>
    <p:extLst>
      <p:ext uri="{BB962C8B-B14F-4D97-AF65-F5344CB8AC3E}">
        <p14:creationId xmlns:p14="http://schemas.microsoft.com/office/powerpoint/2010/main" val="101277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711940" cy="6518275"/>
          </a:xfrm>
        </p:spPr>
        <p:txBody>
          <a:bodyPr/>
          <a:lstStyle/>
          <a:p>
            <a:pPr marL="0" indent="0">
              <a:buNone/>
            </a:pPr>
            <a:r>
              <a:rPr lang="en-US" b="1" dirty="0"/>
              <a:t>8.1 Bayesian inference and the posterior distribution </a:t>
            </a:r>
          </a:p>
          <a:p>
            <a:r>
              <a:rPr lang="en-US" dirty="0"/>
              <a:t>In </a:t>
            </a:r>
            <a:r>
              <a:rPr lang="en-US" b="1" dirty="0"/>
              <a:t>Bayesian inference</a:t>
            </a:r>
            <a:r>
              <a:rPr lang="en-US" dirty="0"/>
              <a:t>, the unknown quantity of interest, which we denote by </a:t>
            </a:r>
            <a:r>
              <a:rPr lang="en-US" b="1" dirty="0"/>
              <a:t>theta</a:t>
            </a:r>
            <a:r>
              <a:rPr lang="en-US" dirty="0"/>
              <a:t>, is modeled as </a:t>
            </a:r>
            <a:r>
              <a:rPr lang="en-US" b="1" dirty="0" err="1"/>
              <a:t>r.v.</a:t>
            </a:r>
            <a:r>
              <a:rPr lang="en-US" b="1" dirty="0"/>
              <a:t> </a:t>
            </a:r>
            <a:r>
              <a:rPr lang="en-US" dirty="0"/>
              <a:t>or as a </a:t>
            </a:r>
            <a:r>
              <a:rPr lang="en-US" b="1" dirty="0"/>
              <a:t>finite collection </a:t>
            </a:r>
            <a:r>
              <a:rPr lang="en-US" dirty="0"/>
              <a:t>of </a:t>
            </a:r>
            <a:r>
              <a:rPr lang="en-US" dirty="0" err="1"/>
              <a:t>r.v.</a:t>
            </a:r>
            <a:endParaRPr lang="en-US" dirty="0"/>
          </a:p>
          <a:p>
            <a:r>
              <a:rPr lang="en-US" dirty="0"/>
              <a:t>Here, theta, may represent physical quantities, such as the position and velocity of a vehicle, or a set of unknown parameters of a probabilistic model</a:t>
            </a:r>
          </a:p>
          <a:p>
            <a:r>
              <a:rPr lang="en-US" dirty="0"/>
              <a:t>We aim to extract info about theta, based on observing a </a:t>
            </a:r>
            <a:r>
              <a:rPr lang="en-US" b="1" dirty="0"/>
              <a:t>collection</a:t>
            </a:r>
            <a:r>
              <a:rPr lang="en-US" dirty="0"/>
              <a:t> of X=(X1…</a:t>
            </a:r>
            <a:r>
              <a:rPr lang="en-US" dirty="0" err="1"/>
              <a:t>Xn</a:t>
            </a:r>
            <a:r>
              <a:rPr lang="en-US" dirty="0"/>
              <a:t>) of related </a:t>
            </a:r>
            <a:r>
              <a:rPr lang="en-US" b="1" dirty="0"/>
              <a:t>random variables</a:t>
            </a:r>
            <a:r>
              <a:rPr lang="en-US" dirty="0"/>
              <a:t>, called observations, measurements or an </a:t>
            </a:r>
            <a:r>
              <a:rPr lang="en-US" b="1" dirty="0"/>
              <a:t>observation vector</a:t>
            </a:r>
            <a:r>
              <a:rPr lang="en-US" dirty="0"/>
              <a:t>. </a:t>
            </a:r>
          </a:p>
          <a:p>
            <a:r>
              <a:rPr lang="en-US" dirty="0"/>
              <a:t>For this, we assume that we know the </a:t>
            </a:r>
            <a:r>
              <a:rPr lang="en-US" b="1" dirty="0"/>
              <a:t>joint distribution </a:t>
            </a:r>
            <a:r>
              <a:rPr lang="en-US" dirty="0"/>
              <a:t>of theta and X, a) prior distribution                   b) conditional distribution             </a:t>
            </a:r>
          </a:p>
          <a:p>
            <a:r>
              <a:rPr lang="en-US" dirty="0"/>
              <a:t>Once a particular value of x of X has been observed, a complete answer to the Bayesian inference problem is provided by </a:t>
            </a:r>
            <a:r>
              <a:rPr lang="en-US" b="1" dirty="0"/>
              <a:t>the posterior distribution</a:t>
            </a:r>
          </a:p>
          <a:p>
            <a:pPr marL="0" indent="0">
              <a:buNone/>
            </a:pPr>
            <a:endParaRPr lang="en-US" dirty="0"/>
          </a:p>
        </p:txBody>
      </p:sp>
      <p:pic>
        <p:nvPicPr>
          <p:cNvPr id="2" name="Picture 1">
            <a:extLst>
              <a:ext uri="{FF2B5EF4-FFF2-40B4-BE49-F238E27FC236}">
                <a16:creationId xmlns:a16="http://schemas.microsoft.com/office/drawing/2014/main" id="{9CFA3CCC-9EC9-49A7-B7B4-2855A6905380}"/>
              </a:ext>
            </a:extLst>
          </p:cNvPr>
          <p:cNvPicPr>
            <a:picLocks noChangeAspect="1"/>
          </p:cNvPicPr>
          <p:nvPr/>
        </p:nvPicPr>
        <p:blipFill>
          <a:blip r:embed="rId2"/>
          <a:stretch>
            <a:fillRect/>
          </a:stretch>
        </p:blipFill>
        <p:spPr>
          <a:xfrm>
            <a:off x="3112769" y="4151947"/>
            <a:ext cx="1330780" cy="465773"/>
          </a:xfrm>
          <a:prstGeom prst="rect">
            <a:avLst/>
          </a:prstGeom>
          <a:ln>
            <a:solidFill>
              <a:schemeClr val="tx1"/>
            </a:solidFill>
          </a:ln>
        </p:spPr>
      </p:pic>
      <p:pic>
        <p:nvPicPr>
          <p:cNvPr id="4" name="Picture 3">
            <a:extLst>
              <a:ext uri="{FF2B5EF4-FFF2-40B4-BE49-F238E27FC236}">
                <a16:creationId xmlns:a16="http://schemas.microsoft.com/office/drawing/2014/main" id="{72D84B9B-591F-4122-9AD3-D5D36E361FA6}"/>
              </a:ext>
            </a:extLst>
          </p:cNvPr>
          <p:cNvPicPr>
            <a:picLocks noChangeAspect="1"/>
          </p:cNvPicPr>
          <p:nvPr/>
        </p:nvPicPr>
        <p:blipFill>
          <a:blip r:embed="rId3"/>
          <a:stretch>
            <a:fillRect/>
          </a:stretch>
        </p:blipFill>
        <p:spPr>
          <a:xfrm>
            <a:off x="8457247" y="4197667"/>
            <a:ext cx="1792743" cy="442913"/>
          </a:xfrm>
          <a:prstGeom prst="rect">
            <a:avLst/>
          </a:prstGeom>
          <a:ln>
            <a:solidFill>
              <a:schemeClr val="tx1"/>
            </a:solidFill>
          </a:ln>
        </p:spPr>
      </p:pic>
      <p:pic>
        <p:nvPicPr>
          <p:cNvPr id="5" name="Picture 4">
            <a:extLst>
              <a:ext uri="{FF2B5EF4-FFF2-40B4-BE49-F238E27FC236}">
                <a16:creationId xmlns:a16="http://schemas.microsoft.com/office/drawing/2014/main" id="{CFB287F0-2FCA-4FE9-A889-3BBA873222F1}"/>
              </a:ext>
            </a:extLst>
          </p:cNvPr>
          <p:cNvPicPr>
            <a:picLocks noChangeAspect="1"/>
          </p:cNvPicPr>
          <p:nvPr/>
        </p:nvPicPr>
        <p:blipFill>
          <a:blip r:embed="rId4"/>
          <a:stretch>
            <a:fillRect/>
          </a:stretch>
        </p:blipFill>
        <p:spPr>
          <a:xfrm>
            <a:off x="10536554" y="5116830"/>
            <a:ext cx="1295019" cy="392430"/>
          </a:xfrm>
          <a:prstGeom prst="rect">
            <a:avLst/>
          </a:prstGeom>
          <a:ln>
            <a:solidFill>
              <a:schemeClr val="tx1"/>
            </a:solidFill>
          </a:ln>
        </p:spPr>
      </p:pic>
      <p:pic>
        <p:nvPicPr>
          <p:cNvPr id="6" name="Picture 5">
            <a:extLst>
              <a:ext uri="{FF2B5EF4-FFF2-40B4-BE49-F238E27FC236}">
                <a16:creationId xmlns:a16="http://schemas.microsoft.com/office/drawing/2014/main" id="{A4FA77DF-2976-4D7C-8AD2-39B2A9C1A6E9}"/>
              </a:ext>
            </a:extLst>
          </p:cNvPr>
          <p:cNvPicPr>
            <a:picLocks noChangeAspect="1"/>
          </p:cNvPicPr>
          <p:nvPr/>
        </p:nvPicPr>
        <p:blipFill>
          <a:blip r:embed="rId5"/>
          <a:stretch>
            <a:fillRect/>
          </a:stretch>
        </p:blipFill>
        <p:spPr>
          <a:xfrm>
            <a:off x="5301329" y="5631180"/>
            <a:ext cx="6769703" cy="1135380"/>
          </a:xfrm>
          <a:prstGeom prst="rect">
            <a:avLst/>
          </a:prstGeom>
          <a:ln>
            <a:solidFill>
              <a:schemeClr val="tx1"/>
            </a:solidFill>
          </a:ln>
        </p:spPr>
      </p:pic>
    </p:spTree>
    <p:extLst>
      <p:ext uri="{BB962C8B-B14F-4D97-AF65-F5344CB8AC3E}">
        <p14:creationId xmlns:p14="http://schemas.microsoft.com/office/powerpoint/2010/main" val="313452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711940" cy="6518275"/>
          </a:xfrm>
        </p:spPr>
        <p:txBody>
          <a:bodyPr/>
          <a:lstStyle/>
          <a:p>
            <a:endParaRPr lang="en-US"/>
          </a:p>
        </p:txBody>
      </p:sp>
      <p:pic>
        <p:nvPicPr>
          <p:cNvPr id="2" name="Picture 1">
            <a:extLst>
              <a:ext uri="{FF2B5EF4-FFF2-40B4-BE49-F238E27FC236}">
                <a16:creationId xmlns:a16="http://schemas.microsoft.com/office/drawing/2014/main" id="{B1CE6C26-847E-4EE9-89D9-A6BF5E99E2EC}"/>
              </a:ext>
            </a:extLst>
          </p:cNvPr>
          <p:cNvPicPr>
            <a:picLocks noChangeAspect="1"/>
          </p:cNvPicPr>
          <p:nvPr/>
        </p:nvPicPr>
        <p:blipFill>
          <a:blip r:embed="rId2"/>
          <a:stretch>
            <a:fillRect/>
          </a:stretch>
        </p:blipFill>
        <p:spPr>
          <a:xfrm>
            <a:off x="6606540" y="253365"/>
            <a:ext cx="5404485" cy="6033578"/>
          </a:xfrm>
          <a:prstGeom prst="rect">
            <a:avLst/>
          </a:prstGeom>
          <a:ln>
            <a:solidFill>
              <a:schemeClr val="tx1"/>
            </a:solidFill>
          </a:ln>
        </p:spPr>
      </p:pic>
    </p:spTree>
    <p:extLst>
      <p:ext uri="{BB962C8B-B14F-4D97-AF65-F5344CB8AC3E}">
        <p14:creationId xmlns:p14="http://schemas.microsoft.com/office/powerpoint/2010/main" val="993266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711940" cy="6518275"/>
          </a:xfrm>
        </p:spPr>
        <p:txBody>
          <a:bodyPr/>
          <a:lstStyle/>
          <a:p>
            <a:pPr marL="0" indent="0">
              <a:buNone/>
            </a:pPr>
            <a:r>
              <a:rPr lang="en-US" b="1" dirty="0"/>
              <a:t>Point estimation, hypothesis testing and the map rule</a:t>
            </a:r>
          </a:p>
          <a:p>
            <a:r>
              <a:rPr lang="en-US" dirty="0"/>
              <a:t>Given the </a:t>
            </a:r>
            <a:r>
              <a:rPr lang="en-US" b="1" dirty="0"/>
              <a:t>value of x </a:t>
            </a:r>
            <a:r>
              <a:rPr lang="en-US" dirty="0"/>
              <a:t>of the observation, we select a value of theta, that maximizes the posterior distribution</a:t>
            </a:r>
          </a:p>
          <a:p>
            <a:endParaRPr lang="en-US" dirty="0"/>
          </a:p>
          <a:p>
            <a:r>
              <a:rPr lang="en-US" dirty="0"/>
              <a:t> this is called the </a:t>
            </a:r>
            <a:r>
              <a:rPr lang="en-US" b="1" dirty="0"/>
              <a:t>Maximum a posteriori probability </a:t>
            </a:r>
            <a:r>
              <a:rPr lang="en-US" dirty="0"/>
              <a:t>(MAP) rule</a:t>
            </a:r>
          </a:p>
          <a:p>
            <a:r>
              <a:rPr lang="en-US" dirty="0"/>
              <a:t>When theta is </a:t>
            </a:r>
            <a:r>
              <a:rPr lang="en-US" b="1" dirty="0"/>
              <a:t>discrete</a:t>
            </a:r>
            <a:r>
              <a:rPr lang="en-US" dirty="0"/>
              <a:t>, the MAP rule has an important </a:t>
            </a:r>
            <a:r>
              <a:rPr lang="en-US" b="1" dirty="0"/>
              <a:t>optimality</a:t>
            </a:r>
          </a:p>
          <a:p>
            <a:pPr marL="0" indent="0">
              <a:buNone/>
            </a:pPr>
            <a:r>
              <a:rPr lang="en-US" dirty="0"/>
              <a:t>Property, since it chooses </a:t>
            </a:r>
            <a:r>
              <a:rPr lang="en-US" b="1" dirty="0"/>
              <a:t>theta</a:t>
            </a:r>
            <a:r>
              <a:rPr lang="en-US" dirty="0"/>
              <a:t> to the </a:t>
            </a:r>
            <a:r>
              <a:rPr lang="en-US" b="1" dirty="0"/>
              <a:t>most likely value </a:t>
            </a:r>
            <a:r>
              <a:rPr lang="en-US" dirty="0"/>
              <a:t>of theta, it</a:t>
            </a:r>
          </a:p>
          <a:p>
            <a:pPr marL="0" indent="0">
              <a:buNone/>
            </a:pPr>
            <a:r>
              <a:rPr lang="en-US" b="1" dirty="0"/>
              <a:t>Maximizes</a:t>
            </a:r>
            <a:r>
              <a:rPr lang="en-US" dirty="0"/>
              <a:t> the </a:t>
            </a:r>
            <a:r>
              <a:rPr lang="en-US" b="1" dirty="0"/>
              <a:t>probability</a:t>
            </a:r>
            <a:r>
              <a:rPr lang="en-US" dirty="0"/>
              <a:t> of </a:t>
            </a:r>
            <a:r>
              <a:rPr lang="en-US" b="1" dirty="0"/>
              <a:t>correct decision </a:t>
            </a:r>
            <a:r>
              <a:rPr lang="en-US" dirty="0"/>
              <a:t>for any given value x</a:t>
            </a:r>
          </a:p>
          <a:p>
            <a:r>
              <a:rPr lang="en-US" dirty="0"/>
              <a:t>The form of the </a:t>
            </a:r>
            <a:r>
              <a:rPr lang="en-US" b="1" dirty="0"/>
              <a:t>posterior distribution</a:t>
            </a:r>
            <a:r>
              <a:rPr lang="en-US" dirty="0"/>
              <a:t>, as given by Bayes’ rule,</a:t>
            </a:r>
          </a:p>
          <a:p>
            <a:pPr marL="0" indent="0">
              <a:buNone/>
            </a:pPr>
            <a:r>
              <a:rPr lang="en-US" dirty="0"/>
              <a:t>Allows an important </a:t>
            </a:r>
            <a:r>
              <a:rPr lang="en-US" b="1" dirty="0"/>
              <a:t>computational shortcut</a:t>
            </a:r>
            <a:r>
              <a:rPr lang="en-US" dirty="0"/>
              <a:t>: the </a:t>
            </a:r>
            <a:r>
              <a:rPr lang="en-US" b="1" dirty="0"/>
              <a:t>denominator</a:t>
            </a:r>
            <a:r>
              <a:rPr lang="en-US" dirty="0"/>
              <a:t> is the</a:t>
            </a:r>
          </a:p>
          <a:p>
            <a:pPr marL="0" indent="0">
              <a:buNone/>
            </a:pPr>
            <a:r>
              <a:rPr lang="en-US" b="1" dirty="0"/>
              <a:t>Same</a:t>
            </a:r>
            <a:r>
              <a:rPr lang="en-US" dirty="0"/>
              <a:t> for all theta and depends </a:t>
            </a:r>
            <a:r>
              <a:rPr lang="en-US" b="1" dirty="0"/>
              <a:t>only on the value of x </a:t>
            </a:r>
            <a:r>
              <a:rPr lang="en-US" dirty="0"/>
              <a:t>of the observation</a:t>
            </a:r>
          </a:p>
          <a:p>
            <a:r>
              <a:rPr lang="en-US" dirty="0"/>
              <a:t>Thus, to maximize the posterior, we only need to choose a value of theta that maximizes the numerator, calculation of the denominator is unnecessary</a:t>
            </a:r>
          </a:p>
          <a:p>
            <a:endParaRPr lang="en-US" dirty="0"/>
          </a:p>
          <a:p>
            <a:endParaRPr lang="en-US" dirty="0"/>
          </a:p>
        </p:txBody>
      </p:sp>
      <p:pic>
        <p:nvPicPr>
          <p:cNvPr id="2" name="Picture 1">
            <a:extLst>
              <a:ext uri="{FF2B5EF4-FFF2-40B4-BE49-F238E27FC236}">
                <a16:creationId xmlns:a16="http://schemas.microsoft.com/office/drawing/2014/main" id="{43BABAB7-728D-4E6F-B89B-505A1F6680B1}"/>
              </a:ext>
            </a:extLst>
          </p:cNvPr>
          <p:cNvPicPr>
            <a:picLocks noChangeAspect="1"/>
          </p:cNvPicPr>
          <p:nvPr/>
        </p:nvPicPr>
        <p:blipFill>
          <a:blip r:embed="rId2"/>
          <a:stretch>
            <a:fillRect/>
          </a:stretch>
        </p:blipFill>
        <p:spPr>
          <a:xfrm>
            <a:off x="6056947" y="1097280"/>
            <a:ext cx="3521393" cy="466925"/>
          </a:xfrm>
          <a:prstGeom prst="rect">
            <a:avLst/>
          </a:prstGeom>
          <a:ln>
            <a:solidFill>
              <a:schemeClr val="tx1"/>
            </a:solidFill>
          </a:ln>
        </p:spPr>
      </p:pic>
      <p:pic>
        <p:nvPicPr>
          <p:cNvPr id="4" name="Picture 3">
            <a:extLst>
              <a:ext uri="{FF2B5EF4-FFF2-40B4-BE49-F238E27FC236}">
                <a16:creationId xmlns:a16="http://schemas.microsoft.com/office/drawing/2014/main" id="{79665CC4-1A1B-482E-B9C6-BB7BCE25254C}"/>
              </a:ext>
            </a:extLst>
          </p:cNvPr>
          <p:cNvPicPr>
            <a:picLocks noChangeAspect="1"/>
          </p:cNvPicPr>
          <p:nvPr/>
        </p:nvPicPr>
        <p:blipFill>
          <a:blip r:embed="rId3"/>
          <a:stretch>
            <a:fillRect/>
          </a:stretch>
        </p:blipFill>
        <p:spPr>
          <a:xfrm>
            <a:off x="531494" y="1506854"/>
            <a:ext cx="5280780" cy="619126"/>
          </a:xfrm>
          <a:prstGeom prst="rect">
            <a:avLst/>
          </a:prstGeom>
          <a:ln>
            <a:solidFill>
              <a:schemeClr val="tx1"/>
            </a:solidFill>
          </a:ln>
        </p:spPr>
      </p:pic>
      <p:pic>
        <p:nvPicPr>
          <p:cNvPr id="5" name="Picture 4">
            <a:extLst>
              <a:ext uri="{FF2B5EF4-FFF2-40B4-BE49-F238E27FC236}">
                <a16:creationId xmlns:a16="http://schemas.microsoft.com/office/drawing/2014/main" id="{7978C228-8E39-400F-B0B4-E8F602441EF8}"/>
              </a:ext>
            </a:extLst>
          </p:cNvPr>
          <p:cNvPicPr>
            <a:picLocks noChangeAspect="1"/>
          </p:cNvPicPr>
          <p:nvPr/>
        </p:nvPicPr>
        <p:blipFill>
          <a:blip r:embed="rId4"/>
          <a:stretch>
            <a:fillRect/>
          </a:stretch>
        </p:blipFill>
        <p:spPr>
          <a:xfrm>
            <a:off x="6172199" y="1612582"/>
            <a:ext cx="5570225" cy="557023"/>
          </a:xfrm>
          <a:prstGeom prst="rect">
            <a:avLst/>
          </a:prstGeom>
          <a:ln>
            <a:solidFill>
              <a:schemeClr val="tx1"/>
            </a:solidFill>
          </a:ln>
        </p:spPr>
      </p:pic>
      <p:pic>
        <p:nvPicPr>
          <p:cNvPr id="6" name="Picture 5">
            <a:extLst>
              <a:ext uri="{FF2B5EF4-FFF2-40B4-BE49-F238E27FC236}">
                <a16:creationId xmlns:a16="http://schemas.microsoft.com/office/drawing/2014/main" id="{FDED6B52-EA42-4686-A8AC-2016C092DDF1}"/>
              </a:ext>
            </a:extLst>
          </p:cNvPr>
          <p:cNvPicPr>
            <a:picLocks noChangeAspect="1"/>
          </p:cNvPicPr>
          <p:nvPr/>
        </p:nvPicPr>
        <p:blipFill>
          <a:blip r:embed="rId5"/>
          <a:stretch>
            <a:fillRect/>
          </a:stretch>
        </p:blipFill>
        <p:spPr>
          <a:xfrm>
            <a:off x="10289857" y="2315527"/>
            <a:ext cx="1762125" cy="1495425"/>
          </a:xfrm>
          <a:prstGeom prst="rect">
            <a:avLst/>
          </a:prstGeom>
          <a:ln>
            <a:solidFill>
              <a:schemeClr val="tx1"/>
            </a:solidFill>
          </a:ln>
        </p:spPr>
      </p:pic>
      <p:pic>
        <p:nvPicPr>
          <p:cNvPr id="7" name="Picture 6">
            <a:extLst>
              <a:ext uri="{FF2B5EF4-FFF2-40B4-BE49-F238E27FC236}">
                <a16:creationId xmlns:a16="http://schemas.microsoft.com/office/drawing/2014/main" id="{49566511-2843-4C9D-8131-D3275A8E0C54}"/>
              </a:ext>
            </a:extLst>
          </p:cNvPr>
          <p:cNvPicPr>
            <a:picLocks noChangeAspect="1"/>
          </p:cNvPicPr>
          <p:nvPr/>
        </p:nvPicPr>
        <p:blipFill>
          <a:blip r:embed="rId6"/>
          <a:stretch>
            <a:fillRect/>
          </a:stretch>
        </p:blipFill>
        <p:spPr>
          <a:xfrm>
            <a:off x="10323195" y="3908107"/>
            <a:ext cx="1695450" cy="1419225"/>
          </a:xfrm>
          <a:prstGeom prst="rect">
            <a:avLst/>
          </a:prstGeom>
          <a:ln>
            <a:solidFill>
              <a:schemeClr val="tx1"/>
            </a:solidFill>
          </a:ln>
        </p:spPr>
      </p:pic>
    </p:spTree>
    <p:extLst>
      <p:ext uri="{BB962C8B-B14F-4D97-AF65-F5344CB8AC3E}">
        <p14:creationId xmlns:p14="http://schemas.microsoft.com/office/powerpoint/2010/main" val="4188263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711940" cy="6518275"/>
          </a:xfrm>
        </p:spPr>
        <p:txBody>
          <a:bodyPr/>
          <a:lstStyle/>
          <a:p>
            <a:pPr marL="0" indent="0">
              <a:buNone/>
            </a:pPr>
            <a:r>
              <a:rPr lang="en-US" b="1" dirty="0"/>
              <a:t>Point estimation</a:t>
            </a:r>
          </a:p>
          <a:p>
            <a:r>
              <a:rPr lang="en-US" dirty="0"/>
              <a:t>In an </a:t>
            </a:r>
            <a:r>
              <a:rPr lang="en-US" b="1" dirty="0"/>
              <a:t>estimation problem</a:t>
            </a:r>
            <a:r>
              <a:rPr lang="en-US" dirty="0"/>
              <a:t>, given the </a:t>
            </a:r>
            <a:r>
              <a:rPr lang="en-US" b="1" dirty="0"/>
              <a:t>observed value </a:t>
            </a:r>
            <a:r>
              <a:rPr lang="en-US" dirty="0"/>
              <a:t>of x of X, the posterior distribution captures </a:t>
            </a:r>
            <a:r>
              <a:rPr lang="en-US" b="1" dirty="0"/>
              <a:t>all the relevant information </a:t>
            </a:r>
            <a:r>
              <a:rPr lang="en-US" dirty="0"/>
              <a:t>provided by x</a:t>
            </a:r>
          </a:p>
          <a:p>
            <a:r>
              <a:rPr lang="en-US" dirty="0"/>
              <a:t>However, we </a:t>
            </a:r>
            <a:r>
              <a:rPr lang="en-US" b="1" dirty="0"/>
              <a:t>may be interested </a:t>
            </a:r>
            <a:r>
              <a:rPr lang="en-US" dirty="0"/>
              <a:t>in certain quantities that </a:t>
            </a:r>
            <a:r>
              <a:rPr lang="en-US" b="1" dirty="0"/>
              <a:t>summarize</a:t>
            </a:r>
            <a:r>
              <a:rPr lang="en-US" dirty="0"/>
              <a:t> </a:t>
            </a:r>
            <a:r>
              <a:rPr lang="en-US" b="1" dirty="0"/>
              <a:t>properties</a:t>
            </a:r>
            <a:r>
              <a:rPr lang="en-US" dirty="0"/>
              <a:t> of the </a:t>
            </a:r>
            <a:r>
              <a:rPr lang="en-US" b="1" dirty="0"/>
              <a:t>posterior</a:t>
            </a:r>
            <a:r>
              <a:rPr lang="en-US" dirty="0"/>
              <a:t>, </a:t>
            </a:r>
            <a:r>
              <a:rPr lang="en-US" dirty="0" err="1"/>
              <a:t>e.g</a:t>
            </a:r>
            <a:r>
              <a:rPr lang="en-US" dirty="0"/>
              <a:t> point estimate, which is a single numerical value that represents our </a:t>
            </a:r>
            <a:r>
              <a:rPr lang="en-US" b="1" dirty="0"/>
              <a:t>best guess of the value of theta</a:t>
            </a:r>
          </a:p>
          <a:p>
            <a:r>
              <a:rPr lang="en-US" dirty="0"/>
              <a:t>We use the term </a:t>
            </a:r>
            <a:r>
              <a:rPr lang="en-US" b="1" dirty="0"/>
              <a:t>estimate</a:t>
            </a:r>
            <a:r>
              <a:rPr lang="en-US" dirty="0"/>
              <a:t> to refer to the numerical value of theta that we choose to report on the basis of the </a:t>
            </a:r>
            <a:r>
              <a:rPr lang="en-US" b="1" dirty="0"/>
              <a:t>actual observation x</a:t>
            </a:r>
            <a:r>
              <a:rPr lang="en-US" dirty="0"/>
              <a:t>.</a:t>
            </a:r>
          </a:p>
          <a:p>
            <a:r>
              <a:rPr lang="en-US" dirty="0"/>
              <a:t>The value of theta is to be determined by </a:t>
            </a:r>
            <a:r>
              <a:rPr lang="en-US" b="1" dirty="0"/>
              <a:t>applying some function g </a:t>
            </a:r>
            <a:r>
              <a:rPr lang="en-US" dirty="0"/>
              <a:t>to the observation x, resulting in theta=g(x)</a:t>
            </a:r>
          </a:p>
          <a:p>
            <a:r>
              <a:rPr lang="en-US" dirty="0"/>
              <a:t>The </a:t>
            </a:r>
            <a:r>
              <a:rPr lang="en-US" dirty="0" err="1"/>
              <a:t>r.v.</a:t>
            </a:r>
            <a:r>
              <a:rPr lang="en-US" dirty="0"/>
              <a:t>                       is called an </a:t>
            </a:r>
            <a:r>
              <a:rPr lang="en-US" b="1" dirty="0"/>
              <a:t>estimator</a:t>
            </a:r>
            <a:r>
              <a:rPr lang="en-US" dirty="0"/>
              <a:t>, and its realized value equals g(x) whenever the </a:t>
            </a:r>
            <a:r>
              <a:rPr lang="en-US" dirty="0" err="1"/>
              <a:t>r.v</a:t>
            </a:r>
            <a:r>
              <a:rPr lang="en-US" dirty="0"/>
              <a:t> X takes the value x</a:t>
            </a:r>
          </a:p>
          <a:p>
            <a:r>
              <a:rPr lang="en-US" dirty="0"/>
              <a:t>The reason that </a:t>
            </a:r>
            <a:r>
              <a:rPr lang="en-US" dirty="0" err="1"/>
              <a:t>theta_hat</a:t>
            </a:r>
            <a:r>
              <a:rPr lang="en-US" dirty="0"/>
              <a:t> is </a:t>
            </a:r>
            <a:r>
              <a:rPr lang="en-US" b="1" dirty="0" err="1"/>
              <a:t>r.v.</a:t>
            </a:r>
            <a:r>
              <a:rPr lang="en-US" b="1" dirty="0"/>
              <a:t> </a:t>
            </a:r>
            <a:r>
              <a:rPr lang="en-US" dirty="0"/>
              <a:t>is that the </a:t>
            </a:r>
            <a:r>
              <a:rPr lang="en-US" b="1" dirty="0"/>
              <a:t>outcome</a:t>
            </a:r>
            <a:r>
              <a:rPr lang="en-US" dirty="0"/>
              <a:t> of the estimation procedure depends on the random </a:t>
            </a:r>
            <a:r>
              <a:rPr lang="en-US" b="1" dirty="0"/>
              <a:t>value of the observation</a:t>
            </a:r>
          </a:p>
        </p:txBody>
      </p:sp>
      <p:pic>
        <p:nvPicPr>
          <p:cNvPr id="2" name="Picture 1">
            <a:extLst>
              <a:ext uri="{FF2B5EF4-FFF2-40B4-BE49-F238E27FC236}">
                <a16:creationId xmlns:a16="http://schemas.microsoft.com/office/drawing/2014/main" id="{AB147152-037B-4F80-A39E-B76147587995}"/>
              </a:ext>
            </a:extLst>
          </p:cNvPr>
          <p:cNvPicPr>
            <a:picLocks noChangeAspect="1"/>
          </p:cNvPicPr>
          <p:nvPr/>
        </p:nvPicPr>
        <p:blipFill>
          <a:blip r:embed="rId2"/>
          <a:stretch>
            <a:fillRect/>
          </a:stretch>
        </p:blipFill>
        <p:spPr>
          <a:xfrm>
            <a:off x="1713986" y="4602405"/>
            <a:ext cx="1532041" cy="484823"/>
          </a:xfrm>
          <a:prstGeom prst="rect">
            <a:avLst/>
          </a:prstGeom>
          <a:ln>
            <a:solidFill>
              <a:schemeClr val="tx1"/>
            </a:solidFill>
          </a:ln>
        </p:spPr>
      </p:pic>
    </p:spTree>
    <p:extLst>
      <p:ext uri="{BB962C8B-B14F-4D97-AF65-F5344CB8AC3E}">
        <p14:creationId xmlns:p14="http://schemas.microsoft.com/office/powerpoint/2010/main" val="2097821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711940" cy="6518275"/>
          </a:xfrm>
        </p:spPr>
        <p:txBody>
          <a:bodyPr>
            <a:normAutofit/>
          </a:bodyPr>
          <a:lstStyle/>
          <a:p>
            <a:r>
              <a:rPr lang="en-US" sz="2400" dirty="0"/>
              <a:t>We can use </a:t>
            </a:r>
            <a:r>
              <a:rPr lang="en-US" sz="2400" b="1" dirty="0"/>
              <a:t>different functions g </a:t>
            </a:r>
            <a:r>
              <a:rPr lang="en-US" sz="2400" dirty="0"/>
              <a:t>to form different estimators; some will be better than others</a:t>
            </a:r>
          </a:p>
          <a:p>
            <a:r>
              <a:rPr lang="en-US" sz="2400" dirty="0"/>
              <a:t>For an extreme example, consider the function that satisfies g(x)=0 for all x, the resulting estimator, theta=0, makes no use of the data, and is therefore not a good choice. 2 most popular estimators:</a:t>
            </a:r>
          </a:p>
          <a:p>
            <a:pPr marL="514350" indent="-514350">
              <a:buAutoNum type="arabicParenR"/>
            </a:pPr>
            <a:r>
              <a:rPr lang="en-US" sz="2400" b="1" dirty="0"/>
              <a:t>Maximum a posteriori probability (MAP) estimator</a:t>
            </a:r>
            <a:r>
              <a:rPr lang="en-US" sz="2400" dirty="0"/>
              <a:t>. Here, having observed x, we choose an estimate theta that </a:t>
            </a:r>
            <a:r>
              <a:rPr lang="en-US" sz="2400" b="1" dirty="0"/>
              <a:t>maximizes</a:t>
            </a:r>
            <a:r>
              <a:rPr lang="en-US" sz="2400" dirty="0"/>
              <a:t> the posterior distribution over all theta</a:t>
            </a:r>
          </a:p>
          <a:p>
            <a:pPr marL="514350" indent="-514350">
              <a:buAutoNum type="arabicParenR"/>
            </a:pPr>
            <a:r>
              <a:rPr lang="en-US" sz="2400" dirty="0"/>
              <a:t>The </a:t>
            </a:r>
            <a:r>
              <a:rPr lang="en-US" sz="2400" b="1" dirty="0"/>
              <a:t>conditional expectation </a:t>
            </a:r>
            <a:r>
              <a:rPr lang="en-US" sz="2400" dirty="0"/>
              <a:t>estimator. Here we choose the </a:t>
            </a:r>
            <a:r>
              <a:rPr lang="en-US" sz="2400" dirty="0" err="1"/>
              <a:t>est</a:t>
            </a:r>
            <a:endParaRPr lang="en-US" sz="2400" dirty="0"/>
          </a:p>
          <a:p>
            <a:r>
              <a:rPr lang="en-US" sz="2400" b="1" dirty="0"/>
              <a:t>Conditional expectation estimator </a:t>
            </a:r>
            <a:r>
              <a:rPr lang="en-US" sz="2400" dirty="0"/>
              <a:t>is called the </a:t>
            </a:r>
            <a:r>
              <a:rPr lang="en-US" sz="2400" b="1" dirty="0"/>
              <a:t>least mean squared estimator </a:t>
            </a:r>
            <a:r>
              <a:rPr lang="en-US" sz="2400" dirty="0"/>
              <a:t>because it has an important property, it </a:t>
            </a:r>
            <a:r>
              <a:rPr lang="en-US" sz="2400" b="1" dirty="0"/>
              <a:t>minimizes</a:t>
            </a:r>
            <a:r>
              <a:rPr lang="en-US" sz="2400" dirty="0"/>
              <a:t> the </a:t>
            </a:r>
            <a:r>
              <a:rPr lang="en-US" sz="2400" b="1" dirty="0"/>
              <a:t>mean squared error </a:t>
            </a:r>
            <a:r>
              <a:rPr lang="en-US" sz="2400" dirty="0"/>
              <a:t>over all estimators</a:t>
            </a:r>
          </a:p>
          <a:p>
            <a:r>
              <a:rPr lang="en-US" sz="2400" dirty="0"/>
              <a:t>Regarding MAP est. 1) if a posterior </a:t>
            </a:r>
            <a:r>
              <a:rPr lang="en-US" sz="2400" dirty="0" err="1"/>
              <a:t>distr</a:t>
            </a:r>
            <a:r>
              <a:rPr lang="en-US" sz="2400" dirty="0"/>
              <a:t> of theta is </a:t>
            </a:r>
            <a:r>
              <a:rPr lang="en-US" sz="2400" b="1" dirty="0"/>
              <a:t>symmetric</a:t>
            </a:r>
            <a:r>
              <a:rPr lang="en-US" sz="2400" dirty="0"/>
              <a:t> around its </a:t>
            </a:r>
            <a:r>
              <a:rPr lang="en-US" sz="2400" b="1" dirty="0"/>
              <a:t>conditional mean </a:t>
            </a:r>
            <a:r>
              <a:rPr lang="en-US" sz="2400" dirty="0"/>
              <a:t>and </a:t>
            </a:r>
            <a:r>
              <a:rPr lang="en-US" sz="2400" b="1" dirty="0"/>
              <a:t>unimodal</a:t>
            </a:r>
            <a:r>
              <a:rPr lang="en-US" sz="2400" dirty="0"/>
              <a:t>, the </a:t>
            </a:r>
            <a:r>
              <a:rPr lang="en-US" sz="2400" b="1" dirty="0"/>
              <a:t>max</a:t>
            </a:r>
            <a:r>
              <a:rPr lang="en-US" sz="2400" dirty="0"/>
              <a:t> occurs at </a:t>
            </a:r>
            <a:r>
              <a:rPr lang="en-US" sz="2400" b="1" dirty="0"/>
              <a:t>mean</a:t>
            </a:r>
            <a:r>
              <a:rPr lang="en-US" sz="2400" dirty="0"/>
              <a:t>. Then </a:t>
            </a:r>
            <a:r>
              <a:rPr lang="en-US" sz="2400" b="1" dirty="0"/>
              <a:t>MAP</a:t>
            </a:r>
            <a:r>
              <a:rPr lang="en-US" sz="2400" dirty="0"/>
              <a:t> </a:t>
            </a:r>
            <a:r>
              <a:rPr lang="en-US" sz="2400" b="1" dirty="0"/>
              <a:t>coincides</a:t>
            </a:r>
            <a:r>
              <a:rPr lang="en-US" sz="2400" dirty="0"/>
              <a:t> with the </a:t>
            </a:r>
            <a:r>
              <a:rPr lang="en-US" sz="2400" b="1" dirty="0"/>
              <a:t>conditional expectation estimator. </a:t>
            </a:r>
          </a:p>
          <a:p>
            <a:r>
              <a:rPr lang="en-US" sz="2400" b="1" dirty="0"/>
              <a:t>2) </a:t>
            </a:r>
            <a:r>
              <a:rPr lang="en-US" sz="2400" dirty="0"/>
              <a:t>if theta is </a:t>
            </a:r>
            <a:r>
              <a:rPr lang="en-US" sz="2400" b="1" dirty="0"/>
              <a:t>continuous</a:t>
            </a:r>
            <a:r>
              <a:rPr lang="en-US" sz="2400" dirty="0"/>
              <a:t>, the </a:t>
            </a:r>
            <a:r>
              <a:rPr lang="en-US" sz="2400" b="1" dirty="0"/>
              <a:t>actual evaluation </a:t>
            </a:r>
            <a:r>
              <a:rPr lang="en-US" sz="2400" dirty="0"/>
              <a:t>of the MAP estimate, theta, can sometimes be carried out analytically. For example, if there are no constraints on theta, by setting to 0, the </a:t>
            </a:r>
            <a:r>
              <a:rPr lang="en-US" sz="2400" b="1" dirty="0"/>
              <a:t>derivative</a:t>
            </a:r>
            <a:r>
              <a:rPr lang="en-US" sz="2400" dirty="0"/>
              <a:t> of </a:t>
            </a:r>
            <a:endParaRPr lang="en-US" sz="2400" b="1" dirty="0"/>
          </a:p>
        </p:txBody>
      </p:sp>
      <p:pic>
        <p:nvPicPr>
          <p:cNvPr id="2" name="Picture 1">
            <a:extLst>
              <a:ext uri="{FF2B5EF4-FFF2-40B4-BE49-F238E27FC236}">
                <a16:creationId xmlns:a16="http://schemas.microsoft.com/office/drawing/2014/main" id="{DE504053-71B9-40B8-9EDD-DB38B15A93E7}"/>
              </a:ext>
            </a:extLst>
          </p:cNvPr>
          <p:cNvPicPr>
            <a:picLocks noChangeAspect="1"/>
          </p:cNvPicPr>
          <p:nvPr/>
        </p:nvPicPr>
        <p:blipFill>
          <a:blip r:embed="rId2"/>
          <a:stretch>
            <a:fillRect/>
          </a:stretch>
        </p:blipFill>
        <p:spPr>
          <a:xfrm>
            <a:off x="9812654" y="2783204"/>
            <a:ext cx="2161413" cy="531495"/>
          </a:xfrm>
          <a:prstGeom prst="rect">
            <a:avLst/>
          </a:prstGeom>
          <a:ln>
            <a:solidFill>
              <a:schemeClr val="tx1"/>
            </a:solidFill>
          </a:ln>
        </p:spPr>
      </p:pic>
      <p:pic>
        <p:nvPicPr>
          <p:cNvPr id="5" name="Picture 4">
            <a:extLst>
              <a:ext uri="{FF2B5EF4-FFF2-40B4-BE49-F238E27FC236}">
                <a16:creationId xmlns:a16="http://schemas.microsoft.com/office/drawing/2014/main" id="{05C09DE5-D70B-41FA-AD2D-7EED6A24A885}"/>
              </a:ext>
            </a:extLst>
          </p:cNvPr>
          <p:cNvPicPr>
            <a:picLocks noChangeAspect="1"/>
          </p:cNvPicPr>
          <p:nvPr/>
        </p:nvPicPr>
        <p:blipFill>
          <a:blip r:embed="rId3"/>
          <a:stretch>
            <a:fillRect/>
          </a:stretch>
        </p:blipFill>
        <p:spPr>
          <a:xfrm>
            <a:off x="2716530" y="5971222"/>
            <a:ext cx="1283970" cy="388570"/>
          </a:xfrm>
          <a:prstGeom prst="rect">
            <a:avLst/>
          </a:prstGeom>
          <a:ln>
            <a:solidFill>
              <a:schemeClr val="tx1"/>
            </a:solidFill>
          </a:ln>
        </p:spPr>
      </p:pic>
    </p:spTree>
    <p:extLst>
      <p:ext uri="{BB962C8B-B14F-4D97-AF65-F5344CB8AC3E}">
        <p14:creationId xmlns:p14="http://schemas.microsoft.com/office/powerpoint/2010/main" val="2702656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711940" cy="6518275"/>
          </a:xfrm>
        </p:spPr>
        <p:txBody>
          <a:bodyPr/>
          <a:lstStyle/>
          <a:p>
            <a:r>
              <a:rPr lang="en-US" dirty="0"/>
              <a:t>In the </a:t>
            </a:r>
            <a:r>
              <a:rPr lang="en-US" b="1" dirty="0"/>
              <a:t>absence</a:t>
            </a:r>
            <a:r>
              <a:rPr lang="en-US" dirty="0"/>
              <a:t> of </a:t>
            </a:r>
            <a:r>
              <a:rPr lang="en-US" b="1" dirty="0"/>
              <a:t>additional assumptions</a:t>
            </a:r>
            <a:r>
              <a:rPr lang="en-US" dirty="0"/>
              <a:t>, a </a:t>
            </a:r>
            <a:r>
              <a:rPr lang="en-US" b="1" dirty="0"/>
              <a:t>point estimate </a:t>
            </a:r>
            <a:r>
              <a:rPr lang="en-US" dirty="0"/>
              <a:t>carries </a:t>
            </a:r>
            <a:r>
              <a:rPr lang="en-US" b="1" dirty="0"/>
              <a:t>no guarantees</a:t>
            </a:r>
            <a:r>
              <a:rPr lang="en-US" dirty="0"/>
              <a:t> on its accuracy</a:t>
            </a:r>
          </a:p>
          <a:p>
            <a:r>
              <a:rPr lang="en-US" dirty="0"/>
              <a:t>For example, MAP estimate may </a:t>
            </a:r>
            <a:r>
              <a:rPr lang="en-US" b="1" dirty="0"/>
              <a:t>lie quite far </a:t>
            </a:r>
            <a:r>
              <a:rPr lang="en-US" dirty="0"/>
              <a:t>from the </a:t>
            </a:r>
            <a:r>
              <a:rPr lang="en-US" b="1" dirty="0"/>
              <a:t>bulk</a:t>
            </a:r>
            <a:r>
              <a:rPr lang="en-US" dirty="0"/>
              <a:t> of the posterior distribution</a:t>
            </a:r>
          </a:p>
          <a:p>
            <a:r>
              <a:rPr lang="en-US" dirty="0"/>
              <a:t>Thus, it is usually </a:t>
            </a:r>
            <a:r>
              <a:rPr lang="en-US" b="1" dirty="0"/>
              <a:t>desirable to also report </a:t>
            </a:r>
            <a:r>
              <a:rPr lang="en-US" dirty="0"/>
              <a:t>some additional info, such as the </a:t>
            </a:r>
            <a:r>
              <a:rPr lang="en-US" b="1" dirty="0"/>
              <a:t>conditional mean squared error</a:t>
            </a:r>
          </a:p>
          <a:p>
            <a:pPr marL="0" indent="0">
              <a:buNone/>
            </a:pPr>
            <a:endParaRPr lang="en-US" dirty="0"/>
          </a:p>
        </p:txBody>
      </p:sp>
      <p:pic>
        <p:nvPicPr>
          <p:cNvPr id="2" name="Picture 1">
            <a:extLst>
              <a:ext uri="{FF2B5EF4-FFF2-40B4-BE49-F238E27FC236}">
                <a16:creationId xmlns:a16="http://schemas.microsoft.com/office/drawing/2014/main" id="{BCFED3FD-2560-402F-8DCB-7FAE2D37D0D2}"/>
              </a:ext>
            </a:extLst>
          </p:cNvPr>
          <p:cNvPicPr>
            <a:picLocks noChangeAspect="1"/>
          </p:cNvPicPr>
          <p:nvPr/>
        </p:nvPicPr>
        <p:blipFill>
          <a:blip r:embed="rId2"/>
          <a:stretch>
            <a:fillRect/>
          </a:stretch>
        </p:blipFill>
        <p:spPr>
          <a:xfrm>
            <a:off x="5343524" y="2377440"/>
            <a:ext cx="2558415" cy="388620"/>
          </a:xfrm>
          <a:prstGeom prst="rect">
            <a:avLst/>
          </a:prstGeom>
          <a:ln>
            <a:solidFill>
              <a:schemeClr val="tx1"/>
            </a:solidFill>
          </a:ln>
        </p:spPr>
      </p:pic>
    </p:spTree>
    <p:extLst>
      <p:ext uri="{BB962C8B-B14F-4D97-AF65-F5344CB8AC3E}">
        <p14:creationId xmlns:p14="http://schemas.microsoft.com/office/powerpoint/2010/main" val="1738942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711940" cy="6518275"/>
          </a:xfrm>
        </p:spPr>
        <p:txBody>
          <a:bodyPr/>
          <a:lstStyle/>
          <a:p>
            <a:pPr marL="0" indent="0">
              <a:buNone/>
            </a:pPr>
            <a:r>
              <a:rPr lang="en-US" b="1" dirty="0"/>
              <a:t>Hypothesis testing</a:t>
            </a:r>
          </a:p>
          <a:p>
            <a:r>
              <a:rPr lang="en-US" dirty="0"/>
              <a:t>In a hypothesis testing problem, </a:t>
            </a:r>
            <a:r>
              <a:rPr lang="en-US" b="1" dirty="0"/>
              <a:t>theta takes one of m </a:t>
            </a:r>
            <a:r>
              <a:rPr lang="en-US" dirty="0"/>
              <a:t>values, </a:t>
            </a:r>
          </a:p>
          <a:p>
            <a:pPr marL="0" indent="0">
              <a:buNone/>
            </a:pPr>
            <a:r>
              <a:rPr lang="en-US" dirty="0"/>
              <a:t>Where m is usually a small integer, often m=2, in which case we have binary hypothesis testing problem.</a:t>
            </a:r>
          </a:p>
          <a:p>
            <a:r>
              <a:rPr lang="en-US" dirty="0"/>
              <a:t>We refer to the event                 as the </a:t>
            </a:r>
            <a:r>
              <a:rPr lang="en-US" dirty="0" err="1"/>
              <a:t>ith</a:t>
            </a:r>
            <a:r>
              <a:rPr lang="en-US" dirty="0"/>
              <a:t> hypothesis, and denote it by </a:t>
            </a:r>
            <a:r>
              <a:rPr lang="en-US" b="1" dirty="0"/>
              <a:t>Hi </a:t>
            </a:r>
          </a:p>
          <a:p>
            <a:r>
              <a:rPr lang="en-US" dirty="0"/>
              <a:t>Once the value x of X is observed, we may use </a:t>
            </a:r>
            <a:r>
              <a:rPr lang="en-US" b="1" dirty="0"/>
              <a:t>Bayes’ rule </a:t>
            </a:r>
            <a:r>
              <a:rPr lang="en-US" dirty="0"/>
              <a:t>to calculate the </a:t>
            </a:r>
            <a:r>
              <a:rPr lang="en-US" b="1" dirty="0"/>
              <a:t>posterior probabilities                                                 </a:t>
            </a:r>
            <a:r>
              <a:rPr lang="en-US" dirty="0"/>
              <a:t>for each I and then select the hypothesis whose </a:t>
            </a:r>
            <a:r>
              <a:rPr lang="en-US" b="1" dirty="0"/>
              <a:t>posterior probability is largest</a:t>
            </a:r>
            <a:r>
              <a:rPr lang="en-US" dirty="0"/>
              <a:t>, according to MAP rule</a:t>
            </a:r>
          </a:p>
          <a:p>
            <a:r>
              <a:rPr lang="en-US" dirty="0"/>
              <a:t>The MAP rule </a:t>
            </a:r>
            <a:r>
              <a:rPr lang="en-US" b="1" dirty="0"/>
              <a:t>minimizes</a:t>
            </a:r>
            <a:r>
              <a:rPr lang="en-US" dirty="0"/>
              <a:t> the </a:t>
            </a:r>
            <a:r>
              <a:rPr lang="en-US" b="1" dirty="0"/>
              <a:t>probability</a:t>
            </a:r>
            <a:r>
              <a:rPr lang="en-US" dirty="0"/>
              <a:t> of selecting an </a:t>
            </a:r>
            <a:r>
              <a:rPr lang="en-US" b="1" dirty="0"/>
              <a:t>incorrect hypothesis </a:t>
            </a:r>
            <a:r>
              <a:rPr lang="en-US" dirty="0"/>
              <a:t>for any observation value x, as well as the </a:t>
            </a:r>
            <a:r>
              <a:rPr lang="en-US" b="1" dirty="0"/>
              <a:t>probability of error </a:t>
            </a:r>
            <a:r>
              <a:rPr lang="en-US" dirty="0"/>
              <a:t>over all decision rules</a:t>
            </a:r>
          </a:p>
        </p:txBody>
      </p:sp>
      <p:pic>
        <p:nvPicPr>
          <p:cNvPr id="2" name="Picture 1">
            <a:extLst>
              <a:ext uri="{FF2B5EF4-FFF2-40B4-BE49-F238E27FC236}">
                <a16:creationId xmlns:a16="http://schemas.microsoft.com/office/drawing/2014/main" id="{7016745E-8E19-4A28-B6B5-C98B04C34430}"/>
              </a:ext>
            </a:extLst>
          </p:cNvPr>
          <p:cNvPicPr>
            <a:picLocks noChangeAspect="1"/>
          </p:cNvPicPr>
          <p:nvPr/>
        </p:nvPicPr>
        <p:blipFill>
          <a:blip r:embed="rId2"/>
          <a:stretch>
            <a:fillRect/>
          </a:stretch>
        </p:blipFill>
        <p:spPr>
          <a:xfrm>
            <a:off x="9520237" y="535305"/>
            <a:ext cx="1713031" cy="516256"/>
          </a:xfrm>
          <a:prstGeom prst="rect">
            <a:avLst/>
          </a:prstGeom>
          <a:ln>
            <a:solidFill>
              <a:schemeClr val="tx1"/>
            </a:solidFill>
          </a:ln>
        </p:spPr>
      </p:pic>
      <p:pic>
        <p:nvPicPr>
          <p:cNvPr id="4" name="Picture 3">
            <a:extLst>
              <a:ext uri="{FF2B5EF4-FFF2-40B4-BE49-F238E27FC236}">
                <a16:creationId xmlns:a16="http://schemas.microsoft.com/office/drawing/2014/main" id="{B3AAE89C-5B8C-4FA5-8A9A-BD5F9D4D47BF}"/>
              </a:ext>
            </a:extLst>
          </p:cNvPr>
          <p:cNvPicPr>
            <a:picLocks noChangeAspect="1"/>
          </p:cNvPicPr>
          <p:nvPr/>
        </p:nvPicPr>
        <p:blipFill>
          <a:blip r:embed="rId3"/>
          <a:stretch>
            <a:fillRect/>
          </a:stretch>
        </p:blipFill>
        <p:spPr>
          <a:xfrm>
            <a:off x="3840479" y="2094547"/>
            <a:ext cx="1028701" cy="385763"/>
          </a:xfrm>
          <a:prstGeom prst="rect">
            <a:avLst/>
          </a:prstGeom>
          <a:ln>
            <a:solidFill>
              <a:schemeClr val="tx1"/>
            </a:solidFill>
          </a:ln>
        </p:spPr>
      </p:pic>
      <p:pic>
        <p:nvPicPr>
          <p:cNvPr id="5" name="Picture 4">
            <a:extLst>
              <a:ext uri="{FF2B5EF4-FFF2-40B4-BE49-F238E27FC236}">
                <a16:creationId xmlns:a16="http://schemas.microsoft.com/office/drawing/2014/main" id="{B3F65A0F-D65C-4F0D-AA59-CDFB92B34DB9}"/>
              </a:ext>
            </a:extLst>
          </p:cNvPr>
          <p:cNvPicPr>
            <a:picLocks noChangeAspect="1"/>
          </p:cNvPicPr>
          <p:nvPr/>
        </p:nvPicPr>
        <p:blipFill>
          <a:blip r:embed="rId4"/>
          <a:stretch>
            <a:fillRect/>
          </a:stretch>
        </p:blipFill>
        <p:spPr>
          <a:xfrm>
            <a:off x="4035742" y="3063240"/>
            <a:ext cx="3520441" cy="365760"/>
          </a:xfrm>
          <a:prstGeom prst="rect">
            <a:avLst/>
          </a:prstGeom>
          <a:ln>
            <a:solidFill>
              <a:schemeClr val="tx1"/>
            </a:solidFill>
          </a:ln>
        </p:spPr>
      </p:pic>
    </p:spTree>
    <p:extLst>
      <p:ext uri="{BB962C8B-B14F-4D97-AF65-F5344CB8AC3E}">
        <p14:creationId xmlns:p14="http://schemas.microsoft.com/office/powerpoint/2010/main" val="400722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711940" cy="6518275"/>
          </a:xfrm>
        </p:spPr>
        <p:txBody>
          <a:bodyPr/>
          <a:lstStyle/>
          <a:p>
            <a:pPr marL="0" indent="0">
              <a:buNone/>
            </a:pPr>
            <a:r>
              <a:rPr lang="en-US" b="1" dirty="0"/>
              <a:t>8.3 and 8.4 From lecture</a:t>
            </a:r>
          </a:p>
          <a:p>
            <a:r>
              <a:rPr lang="en-US" sz="2600" b="1" dirty="0"/>
              <a:t>General framework in Bayesian inference </a:t>
            </a:r>
            <a:r>
              <a:rPr lang="en-US" sz="2600" dirty="0"/>
              <a:t>is the following: 1) we have/assume some </a:t>
            </a:r>
            <a:r>
              <a:rPr lang="en-US" sz="2600" b="1" dirty="0"/>
              <a:t>prior distribution </a:t>
            </a:r>
            <a:r>
              <a:rPr lang="en-US" sz="2600" dirty="0"/>
              <a:t>for the parameter of interest </a:t>
            </a:r>
            <a:r>
              <a:rPr lang="en-US" sz="2600" dirty="0" err="1"/>
              <a:t>f_theta</a:t>
            </a:r>
            <a:r>
              <a:rPr lang="en-US" sz="2600" dirty="0"/>
              <a:t> 2) we can measure some </a:t>
            </a:r>
            <a:r>
              <a:rPr lang="en-US" sz="2600" b="1" dirty="0"/>
              <a:t>other parameter </a:t>
            </a:r>
            <a:r>
              <a:rPr lang="en-US" sz="2600" dirty="0"/>
              <a:t>affected by the parameter of interest so that we know </a:t>
            </a:r>
            <a:r>
              <a:rPr lang="en-US" sz="2600" dirty="0" err="1"/>
              <a:t>fx</a:t>
            </a:r>
            <a:r>
              <a:rPr lang="en-US" sz="2600" dirty="0"/>
              <a:t>/theta 3) having </a:t>
            </a:r>
            <a:r>
              <a:rPr lang="en-US" sz="2600" dirty="0" err="1"/>
              <a:t>f_theta</a:t>
            </a:r>
            <a:r>
              <a:rPr lang="en-US" sz="2600" dirty="0"/>
              <a:t> and </a:t>
            </a:r>
            <a:r>
              <a:rPr lang="en-US" sz="2600" dirty="0" err="1"/>
              <a:t>fx</a:t>
            </a:r>
            <a:r>
              <a:rPr lang="en-US" sz="2600" dirty="0"/>
              <a:t>/theta we can also calculate </a:t>
            </a:r>
            <a:r>
              <a:rPr lang="en-US" sz="2600" dirty="0" err="1"/>
              <a:t>fx</a:t>
            </a:r>
            <a:r>
              <a:rPr lang="en-US" sz="2600" dirty="0"/>
              <a:t> 4) Having all these 3 distributions we can calculate posterior distribution of theta given new info</a:t>
            </a:r>
          </a:p>
          <a:p>
            <a:r>
              <a:rPr lang="en-US" sz="2600" dirty="0"/>
              <a:t>We can get a distribution for theta given X, if we take one particular value X.</a:t>
            </a:r>
          </a:p>
          <a:p>
            <a:r>
              <a:rPr lang="en-US" sz="2600" dirty="0"/>
              <a:t>Then we can use </a:t>
            </a:r>
            <a:r>
              <a:rPr lang="en-US" sz="2600" b="1" dirty="0"/>
              <a:t>different estimators </a:t>
            </a:r>
            <a:r>
              <a:rPr lang="en-US" sz="2600" dirty="0"/>
              <a:t>to find particular optimal  value of theta</a:t>
            </a:r>
          </a:p>
          <a:p>
            <a:r>
              <a:rPr lang="en-US" sz="2600" dirty="0"/>
              <a:t>E[theta/X] </a:t>
            </a:r>
            <a:r>
              <a:rPr lang="en-US" sz="2600" b="1" dirty="0"/>
              <a:t>minimizes</a:t>
            </a:r>
            <a:r>
              <a:rPr lang="en-US" sz="2600" dirty="0"/>
              <a:t> the </a:t>
            </a:r>
            <a:r>
              <a:rPr lang="en-US" sz="2600" b="1" dirty="0"/>
              <a:t>avg squared error</a:t>
            </a:r>
            <a:r>
              <a:rPr lang="en-US" sz="2600" dirty="0"/>
              <a:t>, as avg squared error is variance E[(X-E[X])^2], and this expression is minimized by E[X]</a:t>
            </a:r>
          </a:p>
          <a:p>
            <a:r>
              <a:rPr lang="en-US" sz="2600" dirty="0"/>
              <a:t>The </a:t>
            </a:r>
            <a:r>
              <a:rPr lang="en-US" sz="2600" b="1" dirty="0"/>
              <a:t>output from estimator </a:t>
            </a:r>
            <a:r>
              <a:rPr lang="en-US" sz="2600" dirty="0"/>
              <a:t>will be a </a:t>
            </a:r>
            <a:r>
              <a:rPr lang="en-US" sz="2600" b="1" dirty="0"/>
              <a:t>function</a:t>
            </a:r>
            <a:r>
              <a:rPr lang="en-US" sz="2600" dirty="0"/>
              <a:t> of given x, as distribution changes when we change x</a:t>
            </a:r>
          </a:p>
          <a:p>
            <a:r>
              <a:rPr lang="en-US" sz="2600" dirty="0"/>
              <a:t>To get the </a:t>
            </a:r>
            <a:r>
              <a:rPr lang="en-US" sz="2600" b="1" dirty="0"/>
              <a:t>quantitative measure </a:t>
            </a:r>
            <a:r>
              <a:rPr lang="en-US" sz="2600" dirty="0"/>
              <a:t>of the possible </a:t>
            </a:r>
            <a:r>
              <a:rPr lang="en-US" sz="2600" b="1" dirty="0"/>
              <a:t>error</a:t>
            </a:r>
            <a:r>
              <a:rPr lang="en-US" sz="2600" dirty="0"/>
              <a:t> we make if we go with the E[theta/X], is to compute the squared avg error			,          which is variance of </a:t>
            </a:r>
            <a:r>
              <a:rPr lang="en-US" sz="2600" dirty="0" err="1"/>
              <a:t>r.v</a:t>
            </a:r>
            <a:r>
              <a:rPr lang="en-US" sz="2600" dirty="0"/>
              <a:t> theta/X</a:t>
            </a:r>
          </a:p>
        </p:txBody>
      </p:sp>
      <p:pic>
        <p:nvPicPr>
          <p:cNvPr id="2" name="Picture 1">
            <a:extLst>
              <a:ext uri="{FF2B5EF4-FFF2-40B4-BE49-F238E27FC236}">
                <a16:creationId xmlns:a16="http://schemas.microsoft.com/office/drawing/2014/main" id="{F61D7D05-1883-4FD9-A85A-73F1A4463D60}"/>
              </a:ext>
            </a:extLst>
          </p:cNvPr>
          <p:cNvPicPr>
            <a:picLocks noChangeAspect="1"/>
          </p:cNvPicPr>
          <p:nvPr/>
        </p:nvPicPr>
        <p:blipFill>
          <a:blip r:embed="rId2"/>
          <a:stretch>
            <a:fillRect/>
          </a:stretch>
        </p:blipFill>
        <p:spPr>
          <a:xfrm>
            <a:off x="6938742" y="5635868"/>
            <a:ext cx="3246556" cy="371035"/>
          </a:xfrm>
          <a:prstGeom prst="rect">
            <a:avLst/>
          </a:prstGeom>
          <a:ln>
            <a:solidFill>
              <a:schemeClr val="tx1"/>
            </a:solidFill>
          </a:ln>
        </p:spPr>
      </p:pic>
    </p:spTree>
    <p:extLst>
      <p:ext uri="{BB962C8B-B14F-4D97-AF65-F5344CB8AC3E}">
        <p14:creationId xmlns:p14="http://schemas.microsoft.com/office/powerpoint/2010/main" val="154096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E3FBE-70BE-4AA3-AD28-8067C3273C2E}"/>
              </a:ext>
            </a:extLst>
          </p:cNvPr>
          <p:cNvSpPr>
            <a:spLocks noGrp="1"/>
          </p:cNvSpPr>
          <p:nvPr>
            <p:ph idx="1"/>
          </p:nvPr>
        </p:nvSpPr>
        <p:spPr>
          <a:xfrm>
            <a:off x="92611" y="95296"/>
            <a:ext cx="11949334" cy="6643129"/>
          </a:xfrm>
        </p:spPr>
        <p:txBody>
          <a:bodyPr>
            <a:normAutofit/>
          </a:bodyPr>
          <a:lstStyle/>
          <a:p>
            <a:r>
              <a:rPr lang="en-US" sz="2400" dirty="0"/>
              <a:t>We have some </a:t>
            </a:r>
            <a:r>
              <a:rPr lang="en-US" sz="2400" b="1" dirty="0"/>
              <a:t>reality</a:t>
            </a:r>
            <a:r>
              <a:rPr lang="en-US" sz="2400" dirty="0"/>
              <a:t> (customer arrivals)/ phenomena we want to model</a:t>
            </a:r>
          </a:p>
          <a:p>
            <a:r>
              <a:rPr lang="en-US" sz="2400" dirty="0"/>
              <a:t>We also have a </a:t>
            </a:r>
            <a:r>
              <a:rPr lang="en-US" sz="2400" b="1" dirty="0"/>
              <a:t>set of models</a:t>
            </a:r>
            <a:r>
              <a:rPr lang="en-US" sz="2400" dirty="0"/>
              <a:t> available and appropriate for </a:t>
            </a:r>
            <a:r>
              <a:rPr lang="en-US" sz="2400" b="1" dirty="0"/>
              <a:t>different situations </a:t>
            </a:r>
            <a:r>
              <a:rPr lang="en-US" sz="2400" dirty="0"/>
              <a:t>(Poisson)</a:t>
            </a:r>
          </a:p>
          <a:p>
            <a:r>
              <a:rPr lang="en-US" sz="2400" dirty="0"/>
              <a:t>The </a:t>
            </a:r>
            <a:r>
              <a:rPr lang="en-US" sz="2400" b="1" dirty="0"/>
              <a:t>data</a:t>
            </a:r>
            <a:r>
              <a:rPr lang="en-US" sz="2400" dirty="0"/>
              <a:t> acts as a </a:t>
            </a:r>
            <a:r>
              <a:rPr lang="en-US" sz="2400" b="1" dirty="0"/>
              <a:t>bridge</a:t>
            </a:r>
            <a:r>
              <a:rPr lang="en-US" sz="2400" dirty="0"/>
              <a:t> between </a:t>
            </a:r>
            <a:r>
              <a:rPr lang="en-US" sz="2400" b="1" dirty="0"/>
              <a:t>model and reality</a:t>
            </a:r>
            <a:r>
              <a:rPr lang="en-US" sz="2400" dirty="0"/>
              <a:t>, thus helping to choose 1) a model 2) parameters of a model</a:t>
            </a:r>
          </a:p>
          <a:p>
            <a:r>
              <a:rPr lang="en-US" sz="2400" dirty="0"/>
              <a:t>Once </a:t>
            </a:r>
            <a:r>
              <a:rPr lang="en-US" sz="2400" b="1" dirty="0"/>
              <a:t>model is chosen </a:t>
            </a:r>
            <a:r>
              <a:rPr lang="en-US" sz="2400" dirty="0"/>
              <a:t>and </a:t>
            </a:r>
            <a:r>
              <a:rPr lang="en-US" sz="2400" b="1" dirty="0"/>
              <a:t>parameters adjusted</a:t>
            </a:r>
            <a:r>
              <a:rPr lang="en-US" sz="2400" dirty="0"/>
              <a:t>, we can make </a:t>
            </a:r>
            <a:r>
              <a:rPr lang="en-US" sz="2400" b="1" dirty="0"/>
              <a:t>predictions</a:t>
            </a:r>
            <a:r>
              <a:rPr lang="en-US" sz="2400" dirty="0"/>
              <a:t> or observe some </a:t>
            </a:r>
            <a:r>
              <a:rPr lang="en-US" sz="2400" b="1" dirty="0"/>
              <a:t>hidden patterns </a:t>
            </a:r>
            <a:r>
              <a:rPr lang="en-US" sz="2400" dirty="0"/>
              <a:t>within the data</a:t>
            </a:r>
          </a:p>
          <a:p>
            <a:r>
              <a:rPr lang="en-US" sz="2400" dirty="0"/>
              <a:t>In some sense, </a:t>
            </a:r>
            <a:r>
              <a:rPr lang="en-US" sz="2400" b="1" dirty="0"/>
              <a:t>statistics and inference </a:t>
            </a:r>
            <a:r>
              <a:rPr lang="en-US" sz="2400" dirty="0"/>
              <a:t>is </a:t>
            </a:r>
            <a:r>
              <a:rPr lang="en-US" sz="2400" b="1" dirty="0"/>
              <a:t>applied exercise </a:t>
            </a:r>
            <a:r>
              <a:rPr lang="en-US" sz="2400" dirty="0"/>
              <a:t>in probability (however, in contrast to probability problems, there is </a:t>
            </a:r>
            <a:r>
              <a:rPr lang="en-US" sz="2400" b="1" dirty="0"/>
              <a:t>no unique answers</a:t>
            </a:r>
            <a:r>
              <a:rPr lang="en-US" sz="2400" dirty="0"/>
              <a:t>)</a:t>
            </a:r>
          </a:p>
          <a:p>
            <a:r>
              <a:rPr lang="en-US" sz="2400" dirty="0"/>
              <a:t>We have </a:t>
            </a:r>
            <a:r>
              <a:rPr lang="en-US" sz="2400" b="1" dirty="0"/>
              <a:t>signal output</a:t>
            </a:r>
            <a:r>
              <a:rPr lang="en-US" sz="2400" dirty="0"/>
              <a:t>, it is </a:t>
            </a:r>
            <a:r>
              <a:rPr lang="en-US" sz="2400" b="1" dirty="0"/>
              <a:t>attenuated</a:t>
            </a:r>
            <a:r>
              <a:rPr lang="en-US" sz="2400" dirty="0"/>
              <a:t>, and </a:t>
            </a:r>
            <a:r>
              <a:rPr lang="en-US" sz="2400" b="1" dirty="0"/>
              <a:t>some noise </a:t>
            </a:r>
            <a:r>
              <a:rPr lang="en-US" sz="2400" dirty="0"/>
              <a:t>is added, that</a:t>
            </a:r>
          </a:p>
          <a:p>
            <a:pPr marL="0" indent="0">
              <a:buNone/>
            </a:pPr>
            <a:r>
              <a:rPr lang="en-US" sz="2400" dirty="0"/>
              <a:t>Is recorded by a receiver, in this case given S and X we may want to estimate a. X=S*</a:t>
            </a:r>
            <a:r>
              <a:rPr lang="en-US" sz="2400" dirty="0" err="1"/>
              <a:t>a+W</a:t>
            </a:r>
            <a:endParaRPr lang="en-US" sz="2400" dirty="0"/>
          </a:p>
          <a:p>
            <a:r>
              <a:rPr lang="en-US" sz="2400" dirty="0"/>
              <a:t>In another scenario, based on input X we may want to find S if we already know a (modeled)</a:t>
            </a:r>
          </a:p>
          <a:p>
            <a:r>
              <a:rPr lang="en-US" sz="2400" dirty="0"/>
              <a:t>There are 2 types of models/approaches: 1) </a:t>
            </a:r>
            <a:r>
              <a:rPr lang="en-US" sz="2400" b="1" dirty="0"/>
              <a:t>Hypothesis testing </a:t>
            </a:r>
            <a:r>
              <a:rPr lang="en-US" sz="2400" dirty="0"/>
              <a:t>(we are interested to make </a:t>
            </a:r>
            <a:r>
              <a:rPr lang="en-US" sz="2400" b="1" dirty="0"/>
              <a:t>correct decision</a:t>
            </a:r>
            <a:r>
              <a:rPr lang="en-US" sz="2400" dirty="0"/>
              <a:t>, categorical variables are used, </a:t>
            </a:r>
            <a:r>
              <a:rPr lang="en-US" sz="2400" b="1" dirty="0"/>
              <a:t>probability</a:t>
            </a:r>
            <a:r>
              <a:rPr lang="en-US" sz="2400" dirty="0"/>
              <a:t> of making a wrong decision is of interest). 2) </a:t>
            </a:r>
            <a:r>
              <a:rPr lang="en-US" sz="2400" b="1" dirty="0"/>
              <a:t>Estimation problems </a:t>
            </a:r>
            <a:r>
              <a:rPr lang="en-US" sz="2400" dirty="0"/>
              <a:t>– we are interested in making an </a:t>
            </a:r>
            <a:r>
              <a:rPr lang="en-US" sz="2400" b="1" dirty="0"/>
              <a:t>accurate decision</a:t>
            </a:r>
            <a:r>
              <a:rPr lang="en-US" sz="2400" dirty="0"/>
              <a:t>, the </a:t>
            </a:r>
            <a:r>
              <a:rPr lang="en-US" sz="2400" b="1" dirty="0"/>
              <a:t>size of error </a:t>
            </a:r>
            <a:r>
              <a:rPr lang="en-US" sz="2400" dirty="0"/>
              <a:t>is of interest, continuous variables)</a:t>
            </a:r>
          </a:p>
        </p:txBody>
      </p:sp>
      <p:pic>
        <p:nvPicPr>
          <p:cNvPr id="4" name="Picture 3">
            <a:extLst>
              <a:ext uri="{FF2B5EF4-FFF2-40B4-BE49-F238E27FC236}">
                <a16:creationId xmlns:a16="http://schemas.microsoft.com/office/drawing/2014/main" id="{C8577689-BCC4-4564-BBF9-04F4FCE7E59E}"/>
              </a:ext>
            </a:extLst>
          </p:cNvPr>
          <p:cNvPicPr>
            <a:picLocks noChangeAspect="1"/>
          </p:cNvPicPr>
          <p:nvPr/>
        </p:nvPicPr>
        <p:blipFill>
          <a:blip r:embed="rId2"/>
          <a:stretch>
            <a:fillRect/>
          </a:stretch>
        </p:blipFill>
        <p:spPr>
          <a:xfrm>
            <a:off x="9180571" y="3009239"/>
            <a:ext cx="2931714" cy="817173"/>
          </a:xfrm>
          <a:prstGeom prst="rect">
            <a:avLst/>
          </a:prstGeom>
          <a:ln>
            <a:solidFill>
              <a:schemeClr val="tx1"/>
            </a:solidFill>
          </a:ln>
        </p:spPr>
      </p:pic>
    </p:spTree>
    <p:extLst>
      <p:ext uri="{BB962C8B-B14F-4D97-AF65-F5344CB8AC3E}">
        <p14:creationId xmlns:p14="http://schemas.microsoft.com/office/powerpoint/2010/main" val="379325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711940" cy="6518275"/>
          </a:xfrm>
        </p:spPr>
        <p:txBody>
          <a:bodyPr>
            <a:normAutofit/>
          </a:bodyPr>
          <a:lstStyle/>
          <a:p>
            <a:r>
              <a:rPr lang="en-US" sz="2600" dirty="0"/>
              <a:t>As </a:t>
            </a:r>
            <a:r>
              <a:rPr lang="en-US" sz="2600" b="1" dirty="0"/>
              <a:t>expected value estimator </a:t>
            </a:r>
            <a:r>
              <a:rPr lang="en-US" sz="2600" dirty="0"/>
              <a:t>depends on particular value of X, </a:t>
            </a:r>
            <a:r>
              <a:rPr lang="en-US" sz="2600" b="1" dirty="0"/>
              <a:t>variance</a:t>
            </a:r>
            <a:r>
              <a:rPr lang="en-US" sz="2600" dirty="0"/>
              <a:t> will also </a:t>
            </a:r>
            <a:r>
              <a:rPr lang="en-US" sz="2600" b="1" dirty="0"/>
              <a:t>vary</a:t>
            </a:r>
            <a:r>
              <a:rPr lang="en-US" sz="2600" dirty="0"/>
              <a:t>, and we can get lucky if for particular value of X, we get a narrow distribution so that the value of variance is small</a:t>
            </a:r>
          </a:p>
          <a:p>
            <a:r>
              <a:rPr lang="en-US" sz="2600" dirty="0"/>
              <a:t>The estimator error is </a:t>
            </a:r>
            <a:r>
              <a:rPr lang="en-US" sz="2600" dirty="0" err="1"/>
              <a:t>theta_hat</a:t>
            </a:r>
            <a:r>
              <a:rPr lang="en-US" sz="2600" dirty="0"/>
              <a:t>-theta is a random variable, we can find its </a:t>
            </a:r>
            <a:r>
              <a:rPr lang="en-US" sz="2600" dirty="0" err="1"/>
              <a:t>Expec</a:t>
            </a:r>
            <a:r>
              <a:rPr lang="en-US" sz="2600" dirty="0"/>
              <a:t> v.</a:t>
            </a:r>
          </a:p>
          <a:p>
            <a:r>
              <a:rPr lang="en-US" sz="2600" dirty="0"/>
              <a:t>E[</a:t>
            </a:r>
            <a:r>
              <a:rPr lang="en-US" sz="2600" dirty="0" err="1"/>
              <a:t>theta_hat</a:t>
            </a:r>
            <a:r>
              <a:rPr lang="en-US" sz="2600" dirty="0"/>
              <a:t>-theta/X]=E[</a:t>
            </a:r>
            <a:r>
              <a:rPr lang="en-US" sz="2600" dirty="0" err="1"/>
              <a:t>theta_hat</a:t>
            </a:r>
            <a:r>
              <a:rPr lang="en-US" sz="2600" dirty="0"/>
              <a:t>/X]-E[theta/X]; 1</a:t>
            </a:r>
            <a:r>
              <a:rPr lang="en-US" sz="2600" baseline="30000" dirty="0"/>
              <a:t>st</a:t>
            </a:r>
            <a:r>
              <a:rPr lang="en-US" sz="2600" dirty="0"/>
              <a:t> one if is </a:t>
            </a:r>
            <a:r>
              <a:rPr lang="en-US" sz="2600" dirty="0" err="1"/>
              <a:t>theta_hat</a:t>
            </a:r>
            <a:r>
              <a:rPr lang="en-US" sz="2600" dirty="0"/>
              <a:t> once we know what is X, and 2</a:t>
            </a:r>
            <a:r>
              <a:rPr lang="en-US" sz="2600" baseline="30000" dirty="0"/>
              <a:t>nd</a:t>
            </a:r>
            <a:r>
              <a:rPr lang="en-US" sz="2600" dirty="0"/>
              <a:t> one is </a:t>
            </a:r>
            <a:r>
              <a:rPr lang="en-US" sz="2600" dirty="0" err="1"/>
              <a:t>theta_hat</a:t>
            </a:r>
            <a:r>
              <a:rPr lang="en-US" sz="2600" dirty="0"/>
              <a:t> by definition of </a:t>
            </a:r>
            <a:r>
              <a:rPr lang="en-US" sz="2600" dirty="0" err="1"/>
              <a:t>theta_hat</a:t>
            </a:r>
            <a:r>
              <a:rPr lang="en-US" sz="2600" dirty="0"/>
              <a:t>, so =0</a:t>
            </a:r>
          </a:p>
          <a:p>
            <a:r>
              <a:rPr lang="en-US" sz="2600" dirty="0"/>
              <a:t>And this is true for any given X, so it does not depend on data</a:t>
            </a:r>
          </a:p>
          <a:p>
            <a:r>
              <a:rPr lang="en-US" sz="2600" dirty="0"/>
              <a:t>                                                      as we can take out h(X) which is constant and E[</a:t>
            </a:r>
            <a:r>
              <a:rPr lang="en-US" sz="2600" dirty="0" err="1"/>
              <a:t>theta_tilda</a:t>
            </a:r>
            <a:r>
              <a:rPr lang="en-US" sz="2600" dirty="0"/>
              <a:t>] is 0</a:t>
            </a:r>
          </a:p>
          <a:p>
            <a:r>
              <a:rPr lang="en-US" sz="2600" dirty="0"/>
              <a:t>                                                                                                           so it says covariance of </a:t>
            </a:r>
          </a:p>
          <a:p>
            <a:endParaRPr lang="en-US" sz="2600" dirty="0"/>
          </a:p>
          <a:p>
            <a:r>
              <a:rPr lang="en-US" sz="2600" dirty="0"/>
              <a:t>Error and any function X is 0. As our estimator is also function of X, then it means,</a:t>
            </a:r>
          </a:p>
          <a:p>
            <a:pPr marL="0" indent="0">
              <a:buNone/>
            </a:pPr>
            <a:r>
              <a:rPr lang="en-US" sz="2600" dirty="0"/>
              <a:t>Which means that error is not correlated with our estimate </a:t>
            </a:r>
          </a:p>
        </p:txBody>
      </p:sp>
      <p:pic>
        <p:nvPicPr>
          <p:cNvPr id="2" name="Picture 1">
            <a:extLst>
              <a:ext uri="{FF2B5EF4-FFF2-40B4-BE49-F238E27FC236}">
                <a16:creationId xmlns:a16="http://schemas.microsoft.com/office/drawing/2014/main" id="{8406829C-D550-454B-AFB5-40FF9432D7FD}"/>
              </a:ext>
            </a:extLst>
          </p:cNvPr>
          <p:cNvPicPr>
            <a:picLocks noChangeAspect="1"/>
          </p:cNvPicPr>
          <p:nvPr/>
        </p:nvPicPr>
        <p:blipFill>
          <a:blip r:embed="rId2"/>
          <a:stretch>
            <a:fillRect/>
          </a:stretch>
        </p:blipFill>
        <p:spPr>
          <a:xfrm>
            <a:off x="8997753" y="2643993"/>
            <a:ext cx="1276891" cy="436831"/>
          </a:xfrm>
          <a:prstGeom prst="rect">
            <a:avLst/>
          </a:prstGeom>
          <a:ln>
            <a:solidFill>
              <a:schemeClr val="tx1"/>
            </a:solidFill>
          </a:ln>
        </p:spPr>
      </p:pic>
      <p:pic>
        <p:nvPicPr>
          <p:cNvPr id="4" name="Picture 3">
            <a:extLst>
              <a:ext uri="{FF2B5EF4-FFF2-40B4-BE49-F238E27FC236}">
                <a16:creationId xmlns:a16="http://schemas.microsoft.com/office/drawing/2014/main" id="{2DB3CAAC-B173-4391-99F6-8C7F2D0DD602}"/>
              </a:ext>
            </a:extLst>
          </p:cNvPr>
          <p:cNvPicPr>
            <a:picLocks noChangeAspect="1"/>
          </p:cNvPicPr>
          <p:nvPr/>
        </p:nvPicPr>
        <p:blipFill>
          <a:blip r:embed="rId3"/>
          <a:stretch>
            <a:fillRect/>
          </a:stretch>
        </p:blipFill>
        <p:spPr>
          <a:xfrm>
            <a:off x="519699" y="3145446"/>
            <a:ext cx="3932136" cy="441813"/>
          </a:xfrm>
          <a:prstGeom prst="rect">
            <a:avLst/>
          </a:prstGeom>
          <a:ln>
            <a:solidFill>
              <a:schemeClr val="tx1"/>
            </a:solidFill>
          </a:ln>
        </p:spPr>
      </p:pic>
      <p:pic>
        <p:nvPicPr>
          <p:cNvPr id="5" name="Picture 4">
            <a:extLst>
              <a:ext uri="{FF2B5EF4-FFF2-40B4-BE49-F238E27FC236}">
                <a16:creationId xmlns:a16="http://schemas.microsoft.com/office/drawing/2014/main" id="{B74ED39C-C1CD-4C38-A87A-7CF905F58227}"/>
              </a:ext>
            </a:extLst>
          </p:cNvPr>
          <p:cNvPicPr>
            <a:picLocks noChangeAspect="1"/>
          </p:cNvPicPr>
          <p:nvPr/>
        </p:nvPicPr>
        <p:blipFill>
          <a:blip r:embed="rId4"/>
          <a:stretch>
            <a:fillRect/>
          </a:stretch>
        </p:blipFill>
        <p:spPr>
          <a:xfrm>
            <a:off x="269117" y="3994858"/>
            <a:ext cx="3458821" cy="695035"/>
          </a:xfrm>
          <a:prstGeom prst="rect">
            <a:avLst/>
          </a:prstGeom>
        </p:spPr>
      </p:pic>
      <p:pic>
        <p:nvPicPr>
          <p:cNvPr id="6" name="Picture 5">
            <a:extLst>
              <a:ext uri="{FF2B5EF4-FFF2-40B4-BE49-F238E27FC236}">
                <a16:creationId xmlns:a16="http://schemas.microsoft.com/office/drawing/2014/main" id="{CC0C2C53-D97C-492C-B548-B9710E0876FB}"/>
              </a:ext>
            </a:extLst>
          </p:cNvPr>
          <p:cNvPicPr>
            <a:picLocks noChangeAspect="1"/>
          </p:cNvPicPr>
          <p:nvPr/>
        </p:nvPicPr>
        <p:blipFill>
          <a:blip r:embed="rId5"/>
          <a:stretch>
            <a:fillRect/>
          </a:stretch>
        </p:blipFill>
        <p:spPr>
          <a:xfrm>
            <a:off x="3795712" y="4075601"/>
            <a:ext cx="2548817" cy="621876"/>
          </a:xfrm>
          <a:prstGeom prst="rect">
            <a:avLst/>
          </a:prstGeom>
        </p:spPr>
      </p:pic>
      <p:pic>
        <p:nvPicPr>
          <p:cNvPr id="7" name="Picture 6">
            <a:extLst>
              <a:ext uri="{FF2B5EF4-FFF2-40B4-BE49-F238E27FC236}">
                <a16:creationId xmlns:a16="http://schemas.microsoft.com/office/drawing/2014/main" id="{DAC82817-7803-4930-8399-60A37CF0D0F4}"/>
              </a:ext>
            </a:extLst>
          </p:cNvPr>
          <p:cNvPicPr>
            <a:picLocks noChangeAspect="1"/>
          </p:cNvPicPr>
          <p:nvPr/>
        </p:nvPicPr>
        <p:blipFill>
          <a:blip r:embed="rId6"/>
          <a:stretch>
            <a:fillRect/>
          </a:stretch>
        </p:blipFill>
        <p:spPr>
          <a:xfrm>
            <a:off x="6437288" y="4043143"/>
            <a:ext cx="1962150" cy="628650"/>
          </a:xfrm>
          <a:prstGeom prst="rect">
            <a:avLst/>
          </a:prstGeom>
        </p:spPr>
      </p:pic>
      <p:pic>
        <p:nvPicPr>
          <p:cNvPr id="8" name="Picture 7">
            <a:extLst>
              <a:ext uri="{FF2B5EF4-FFF2-40B4-BE49-F238E27FC236}">
                <a16:creationId xmlns:a16="http://schemas.microsoft.com/office/drawing/2014/main" id="{28C0AD5D-7F3A-4634-A686-457492792FD8}"/>
              </a:ext>
            </a:extLst>
          </p:cNvPr>
          <p:cNvPicPr>
            <a:picLocks noChangeAspect="1"/>
          </p:cNvPicPr>
          <p:nvPr/>
        </p:nvPicPr>
        <p:blipFill>
          <a:blip r:embed="rId7"/>
          <a:stretch>
            <a:fillRect/>
          </a:stretch>
        </p:blipFill>
        <p:spPr>
          <a:xfrm>
            <a:off x="10162516" y="4585333"/>
            <a:ext cx="1807698" cy="408697"/>
          </a:xfrm>
          <a:prstGeom prst="rect">
            <a:avLst/>
          </a:prstGeom>
          <a:ln>
            <a:solidFill>
              <a:schemeClr val="tx1"/>
            </a:solidFill>
          </a:ln>
        </p:spPr>
      </p:pic>
      <p:pic>
        <p:nvPicPr>
          <p:cNvPr id="9" name="Picture 8">
            <a:extLst>
              <a:ext uri="{FF2B5EF4-FFF2-40B4-BE49-F238E27FC236}">
                <a16:creationId xmlns:a16="http://schemas.microsoft.com/office/drawing/2014/main" id="{CFB1ACC1-C3D3-460D-A65A-54EBAE390DCC}"/>
              </a:ext>
            </a:extLst>
          </p:cNvPr>
          <p:cNvPicPr>
            <a:picLocks noChangeAspect="1"/>
          </p:cNvPicPr>
          <p:nvPr/>
        </p:nvPicPr>
        <p:blipFill>
          <a:blip r:embed="rId8"/>
          <a:stretch>
            <a:fillRect/>
          </a:stretch>
        </p:blipFill>
        <p:spPr>
          <a:xfrm>
            <a:off x="8589205" y="5812448"/>
            <a:ext cx="3438671" cy="746127"/>
          </a:xfrm>
          <a:prstGeom prst="rect">
            <a:avLst/>
          </a:prstGeom>
          <a:ln>
            <a:solidFill>
              <a:schemeClr val="tx1"/>
            </a:solidFill>
          </a:ln>
        </p:spPr>
      </p:pic>
    </p:spTree>
    <p:extLst>
      <p:ext uri="{BB962C8B-B14F-4D97-AF65-F5344CB8AC3E}">
        <p14:creationId xmlns:p14="http://schemas.microsoft.com/office/powerpoint/2010/main" val="98027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711940" cy="6518275"/>
          </a:xfrm>
        </p:spPr>
        <p:txBody>
          <a:bodyPr>
            <a:normAutofit lnSpcReduction="10000"/>
          </a:bodyPr>
          <a:lstStyle/>
          <a:p>
            <a:pPr marL="0" indent="0">
              <a:buNone/>
            </a:pPr>
            <a:r>
              <a:rPr lang="en-US" sz="3200" b="1" dirty="0"/>
              <a:t>Linear LMS</a:t>
            </a:r>
          </a:p>
          <a:p>
            <a:r>
              <a:rPr lang="en-US" dirty="0"/>
              <a:t>Estimators can be a </a:t>
            </a:r>
            <a:r>
              <a:rPr lang="en-US" b="1" dirty="0"/>
              <a:t>large variety of functions </a:t>
            </a:r>
            <a:r>
              <a:rPr lang="en-US" dirty="0"/>
              <a:t>(including E[theta], depending on, however, we can confine our search to only linear estimators</a:t>
            </a:r>
          </a:p>
          <a:p>
            <a:r>
              <a:rPr lang="en-US" dirty="0"/>
              <a:t>So, then we plug that into E[(theta-</a:t>
            </a:r>
            <a:r>
              <a:rPr lang="en-US" dirty="0" err="1"/>
              <a:t>theta_hat</a:t>
            </a:r>
            <a:r>
              <a:rPr lang="en-US" dirty="0"/>
              <a:t>)^2] and we get</a:t>
            </a:r>
          </a:p>
          <a:p>
            <a:pPr marL="0" indent="0">
              <a:buNone/>
            </a:pPr>
            <a:r>
              <a:rPr lang="en-US" dirty="0"/>
              <a:t>And so we want to minimize the squared error function, given we use </a:t>
            </a:r>
            <a:r>
              <a:rPr lang="en-US" b="1" dirty="0"/>
              <a:t>only linear estimators.</a:t>
            </a:r>
          </a:p>
          <a:p>
            <a:r>
              <a:rPr lang="en-US" dirty="0"/>
              <a:t>So we expand the brackets, differentiate </a:t>
            </a:r>
            <a:r>
              <a:rPr lang="en-US" dirty="0" err="1"/>
              <a:t>wrt</a:t>
            </a:r>
            <a:r>
              <a:rPr lang="en-US" dirty="0"/>
              <a:t> to </a:t>
            </a:r>
            <a:r>
              <a:rPr lang="en-US" b="1" dirty="0"/>
              <a:t>a and b </a:t>
            </a:r>
            <a:r>
              <a:rPr lang="en-US" dirty="0"/>
              <a:t>and we get the values for a and b. So </a:t>
            </a:r>
            <a:r>
              <a:rPr lang="en-US" b="1" dirty="0" err="1"/>
              <a:t>theta_hat</a:t>
            </a:r>
            <a:r>
              <a:rPr lang="en-US" b="1" dirty="0"/>
              <a:t> </a:t>
            </a:r>
            <a:r>
              <a:rPr lang="en-US" dirty="0"/>
              <a:t>has the form</a:t>
            </a:r>
          </a:p>
          <a:p>
            <a:r>
              <a:rPr lang="en-US" dirty="0"/>
              <a:t>This is the </a:t>
            </a:r>
            <a:r>
              <a:rPr lang="en-US" b="1" dirty="0"/>
              <a:t>best choice for linear estimator </a:t>
            </a:r>
            <a:r>
              <a:rPr lang="en-US" dirty="0"/>
              <a:t>that we can get</a:t>
            </a:r>
          </a:p>
          <a:p>
            <a:r>
              <a:rPr lang="en-US" dirty="0"/>
              <a:t>It has </a:t>
            </a:r>
            <a:r>
              <a:rPr lang="en-US" b="1" dirty="0"/>
              <a:t>nice interpretation</a:t>
            </a:r>
            <a:r>
              <a:rPr lang="en-US" dirty="0"/>
              <a:t>: 1) problem statement is that we want to get the </a:t>
            </a:r>
            <a:r>
              <a:rPr lang="en-US" b="1" dirty="0"/>
              <a:t>best estimate </a:t>
            </a:r>
            <a:r>
              <a:rPr lang="en-US" dirty="0"/>
              <a:t>for the theta given its distribution. 2) if we </a:t>
            </a:r>
            <a:r>
              <a:rPr lang="en-US" b="1" dirty="0"/>
              <a:t>do not have any additional info/data </a:t>
            </a:r>
            <a:r>
              <a:rPr lang="en-US" dirty="0"/>
              <a:t>then the </a:t>
            </a:r>
            <a:r>
              <a:rPr lang="en-US" b="1" dirty="0"/>
              <a:t>safest</a:t>
            </a:r>
            <a:r>
              <a:rPr lang="en-US" dirty="0"/>
              <a:t> option is to assume that it is E[theta] 3) but if we have additional data then the expression above makes sense 4) if X and theta are positively correlated, when x&gt;E[X] then our estimate should also be increased and vice versa and if there is no correlation then just we need to ignore this term.</a:t>
            </a:r>
          </a:p>
        </p:txBody>
      </p:sp>
      <p:pic>
        <p:nvPicPr>
          <p:cNvPr id="2" name="Picture 1">
            <a:extLst>
              <a:ext uri="{FF2B5EF4-FFF2-40B4-BE49-F238E27FC236}">
                <a16:creationId xmlns:a16="http://schemas.microsoft.com/office/drawing/2014/main" id="{36097412-3807-4F22-92BD-B8FE70A0CD59}"/>
              </a:ext>
            </a:extLst>
          </p:cNvPr>
          <p:cNvPicPr>
            <a:picLocks noChangeAspect="1"/>
          </p:cNvPicPr>
          <p:nvPr/>
        </p:nvPicPr>
        <p:blipFill>
          <a:blip r:embed="rId2"/>
          <a:stretch>
            <a:fillRect/>
          </a:stretch>
        </p:blipFill>
        <p:spPr>
          <a:xfrm>
            <a:off x="10119654" y="1081965"/>
            <a:ext cx="1664972" cy="416243"/>
          </a:xfrm>
          <a:prstGeom prst="rect">
            <a:avLst/>
          </a:prstGeom>
          <a:ln>
            <a:solidFill>
              <a:schemeClr val="tx1"/>
            </a:solidFill>
          </a:ln>
        </p:spPr>
      </p:pic>
      <p:pic>
        <p:nvPicPr>
          <p:cNvPr id="4" name="Picture 3">
            <a:extLst>
              <a:ext uri="{FF2B5EF4-FFF2-40B4-BE49-F238E27FC236}">
                <a16:creationId xmlns:a16="http://schemas.microsoft.com/office/drawing/2014/main" id="{93AEFBF4-D0C6-4934-8B16-1D7E3E95E696}"/>
              </a:ext>
            </a:extLst>
          </p:cNvPr>
          <p:cNvPicPr>
            <a:picLocks noChangeAspect="1"/>
          </p:cNvPicPr>
          <p:nvPr/>
        </p:nvPicPr>
        <p:blipFill>
          <a:blip r:embed="rId3"/>
          <a:stretch>
            <a:fillRect/>
          </a:stretch>
        </p:blipFill>
        <p:spPr>
          <a:xfrm>
            <a:off x="9691981" y="1548762"/>
            <a:ext cx="2218373" cy="485775"/>
          </a:xfrm>
          <a:prstGeom prst="rect">
            <a:avLst/>
          </a:prstGeom>
          <a:ln>
            <a:solidFill>
              <a:schemeClr val="tx1"/>
            </a:solidFill>
          </a:ln>
        </p:spPr>
      </p:pic>
      <p:pic>
        <p:nvPicPr>
          <p:cNvPr id="5" name="Picture 4">
            <a:extLst>
              <a:ext uri="{FF2B5EF4-FFF2-40B4-BE49-F238E27FC236}">
                <a16:creationId xmlns:a16="http://schemas.microsoft.com/office/drawing/2014/main" id="{445F38B0-76A6-4E75-9B90-C6A0BF189613}"/>
              </a:ext>
            </a:extLst>
          </p:cNvPr>
          <p:cNvPicPr>
            <a:picLocks noChangeAspect="1"/>
          </p:cNvPicPr>
          <p:nvPr/>
        </p:nvPicPr>
        <p:blipFill>
          <a:blip r:embed="rId4"/>
          <a:stretch>
            <a:fillRect/>
          </a:stretch>
        </p:blipFill>
        <p:spPr>
          <a:xfrm>
            <a:off x="8201463" y="3111672"/>
            <a:ext cx="3707399" cy="575517"/>
          </a:xfrm>
          <a:prstGeom prst="rect">
            <a:avLst/>
          </a:prstGeom>
          <a:ln>
            <a:solidFill>
              <a:schemeClr val="tx1"/>
            </a:solidFill>
          </a:ln>
        </p:spPr>
      </p:pic>
    </p:spTree>
    <p:extLst>
      <p:ext uri="{BB962C8B-B14F-4D97-AF65-F5344CB8AC3E}">
        <p14:creationId xmlns:p14="http://schemas.microsoft.com/office/powerpoint/2010/main" val="1755267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826240" cy="6518275"/>
          </a:xfrm>
        </p:spPr>
        <p:txBody>
          <a:bodyPr/>
          <a:lstStyle/>
          <a:p>
            <a:r>
              <a:rPr lang="en-US" dirty="0"/>
              <a:t>We can estimate the </a:t>
            </a:r>
            <a:r>
              <a:rPr lang="en-US" b="1" dirty="0"/>
              <a:t>avg squared error </a:t>
            </a:r>
            <a:r>
              <a:rPr lang="en-US" dirty="0"/>
              <a:t>associated with our linear mean squared estimator                                               which is</a:t>
            </a:r>
          </a:p>
          <a:p>
            <a:r>
              <a:rPr lang="en-US" dirty="0"/>
              <a:t>It makes sense, because if </a:t>
            </a:r>
            <a:r>
              <a:rPr lang="en-US" b="1" dirty="0"/>
              <a:t>X and theta are uncorrelated </a:t>
            </a:r>
            <a:r>
              <a:rPr lang="en-US" dirty="0"/>
              <a:t>then the error is just the variance, but if they are correlated somewhat then this </a:t>
            </a:r>
            <a:r>
              <a:rPr lang="en-US" b="1" dirty="0"/>
              <a:t>error is reduced</a:t>
            </a:r>
          </a:p>
          <a:p>
            <a:r>
              <a:rPr lang="en-US" dirty="0"/>
              <a:t>In extreme case, the correlation coefficient is 1, which means once we get to know the value of X, we </a:t>
            </a:r>
            <a:r>
              <a:rPr lang="en-US" b="1" dirty="0"/>
              <a:t>automatically can get the value of theta</a:t>
            </a:r>
            <a:r>
              <a:rPr lang="en-US" dirty="0"/>
              <a:t>.</a:t>
            </a:r>
          </a:p>
          <a:p>
            <a:r>
              <a:rPr lang="en-US" dirty="0"/>
              <a:t>If we have </a:t>
            </a:r>
            <a:r>
              <a:rPr lang="en-US" b="1" dirty="0"/>
              <a:t>multiple data observations</a:t>
            </a:r>
            <a:r>
              <a:rPr lang="en-US" dirty="0"/>
              <a:t>, the best estimator will have the form</a:t>
            </a:r>
          </a:p>
          <a:p>
            <a:r>
              <a:rPr lang="en-US" dirty="0"/>
              <a:t>                     , but if we again constrain the estimators to be only linear</a:t>
            </a:r>
          </a:p>
          <a:p>
            <a:r>
              <a:rPr lang="en-US" dirty="0"/>
              <a:t>So, our estimator will have the form					 and we are interested in finding optimal values of a1,a2.. And b</a:t>
            </a:r>
          </a:p>
          <a:p>
            <a:r>
              <a:rPr lang="en-US" dirty="0"/>
              <a:t>The procedure is same we need to plug this into</a:t>
            </a:r>
          </a:p>
          <a:p>
            <a:pPr marL="0" indent="0">
              <a:buNone/>
            </a:pPr>
            <a:r>
              <a:rPr lang="en-US" dirty="0"/>
              <a:t>Open the brackets, take derivatives and set them to 0. Having done this we will get a </a:t>
            </a:r>
            <a:r>
              <a:rPr lang="en-US" b="1" dirty="0"/>
              <a:t>system of linear equations </a:t>
            </a:r>
            <a:r>
              <a:rPr lang="en-US" dirty="0"/>
              <a:t>that will involve only means, variances (for finding E[X^2] ) and covariances (for finding E[X1*X2] and we apply Linear solver</a:t>
            </a:r>
          </a:p>
        </p:txBody>
      </p:sp>
      <p:pic>
        <p:nvPicPr>
          <p:cNvPr id="2" name="Picture 1">
            <a:extLst>
              <a:ext uri="{FF2B5EF4-FFF2-40B4-BE49-F238E27FC236}">
                <a16:creationId xmlns:a16="http://schemas.microsoft.com/office/drawing/2014/main" id="{3E1AD7EB-B0D7-4255-B661-BD55AE23D12C}"/>
              </a:ext>
            </a:extLst>
          </p:cNvPr>
          <p:cNvPicPr>
            <a:picLocks noChangeAspect="1"/>
          </p:cNvPicPr>
          <p:nvPr/>
        </p:nvPicPr>
        <p:blipFill>
          <a:blip r:embed="rId2"/>
          <a:stretch>
            <a:fillRect/>
          </a:stretch>
        </p:blipFill>
        <p:spPr>
          <a:xfrm>
            <a:off x="8360847" y="611504"/>
            <a:ext cx="3549213" cy="504627"/>
          </a:xfrm>
          <a:prstGeom prst="rect">
            <a:avLst/>
          </a:prstGeom>
          <a:ln>
            <a:solidFill>
              <a:schemeClr val="tx1"/>
            </a:solidFill>
          </a:ln>
        </p:spPr>
      </p:pic>
      <p:pic>
        <p:nvPicPr>
          <p:cNvPr id="4" name="Picture 3">
            <a:extLst>
              <a:ext uri="{FF2B5EF4-FFF2-40B4-BE49-F238E27FC236}">
                <a16:creationId xmlns:a16="http://schemas.microsoft.com/office/drawing/2014/main" id="{92FFFB60-5339-4E0F-92EB-7CB4251E920E}"/>
              </a:ext>
            </a:extLst>
          </p:cNvPr>
          <p:cNvPicPr>
            <a:picLocks noChangeAspect="1"/>
          </p:cNvPicPr>
          <p:nvPr/>
        </p:nvPicPr>
        <p:blipFill>
          <a:blip r:embed="rId3"/>
          <a:stretch>
            <a:fillRect/>
          </a:stretch>
        </p:blipFill>
        <p:spPr>
          <a:xfrm>
            <a:off x="3248977" y="619124"/>
            <a:ext cx="3535830" cy="478155"/>
          </a:xfrm>
          <a:prstGeom prst="rect">
            <a:avLst/>
          </a:prstGeom>
          <a:ln>
            <a:solidFill>
              <a:schemeClr val="tx1"/>
            </a:solidFill>
          </a:ln>
        </p:spPr>
      </p:pic>
      <p:pic>
        <p:nvPicPr>
          <p:cNvPr id="5" name="Picture 4">
            <a:extLst>
              <a:ext uri="{FF2B5EF4-FFF2-40B4-BE49-F238E27FC236}">
                <a16:creationId xmlns:a16="http://schemas.microsoft.com/office/drawing/2014/main" id="{14D3C9D9-780F-4F79-A615-618D2B2A8E48}"/>
              </a:ext>
            </a:extLst>
          </p:cNvPr>
          <p:cNvPicPr>
            <a:picLocks noChangeAspect="1"/>
          </p:cNvPicPr>
          <p:nvPr/>
        </p:nvPicPr>
        <p:blipFill>
          <a:blip r:embed="rId4"/>
          <a:stretch>
            <a:fillRect/>
          </a:stretch>
        </p:blipFill>
        <p:spPr>
          <a:xfrm>
            <a:off x="314325" y="3302317"/>
            <a:ext cx="1733550" cy="619125"/>
          </a:xfrm>
          <a:prstGeom prst="rect">
            <a:avLst/>
          </a:prstGeom>
          <a:ln>
            <a:solidFill>
              <a:schemeClr val="tx1"/>
            </a:solidFill>
          </a:ln>
        </p:spPr>
      </p:pic>
      <p:pic>
        <p:nvPicPr>
          <p:cNvPr id="6" name="Picture 5">
            <a:extLst>
              <a:ext uri="{FF2B5EF4-FFF2-40B4-BE49-F238E27FC236}">
                <a16:creationId xmlns:a16="http://schemas.microsoft.com/office/drawing/2014/main" id="{A3260BBD-E005-415E-8D58-542558A730E5}"/>
              </a:ext>
            </a:extLst>
          </p:cNvPr>
          <p:cNvPicPr>
            <a:picLocks noChangeAspect="1"/>
          </p:cNvPicPr>
          <p:nvPr/>
        </p:nvPicPr>
        <p:blipFill>
          <a:blip r:embed="rId5"/>
          <a:stretch>
            <a:fillRect/>
          </a:stretch>
        </p:blipFill>
        <p:spPr>
          <a:xfrm>
            <a:off x="5893116" y="3806189"/>
            <a:ext cx="3502343" cy="560375"/>
          </a:xfrm>
          <a:prstGeom prst="rect">
            <a:avLst/>
          </a:prstGeom>
          <a:ln>
            <a:solidFill>
              <a:schemeClr val="tx1"/>
            </a:solidFill>
          </a:ln>
        </p:spPr>
      </p:pic>
      <p:pic>
        <p:nvPicPr>
          <p:cNvPr id="7" name="Picture 6">
            <a:extLst>
              <a:ext uri="{FF2B5EF4-FFF2-40B4-BE49-F238E27FC236}">
                <a16:creationId xmlns:a16="http://schemas.microsoft.com/office/drawing/2014/main" id="{70D4AA5D-6451-4843-9500-30CBF3C0579E}"/>
              </a:ext>
            </a:extLst>
          </p:cNvPr>
          <p:cNvPicPr>
            <a:picLocks noChangeAspect="1"/>
          </p:cNvPicPr>
          <p:nvPr/>
        </p:nvPicPr>
        <p:blipFill>
          <a:blip r:embed="rId6"/>
          <a:stretch>
            <a:fillRect/>
          </a:stretch>
        </p:blipFill>
        <p:spPr>
          <a:xfrm>
            <a:off x="8048198" y="4685347"/>
            <a:ext cx="3965394" cy="458153"/>
          </a:xfrm>
          <a:prstGeom prst="rect">
            <a:avLst/>
          </a:prstGeom>
          <a:ln>
            <a:solidFill>
              <a:schemeClr val="tx1"/>
            </a:solidFill>
          </a:ln>
        </p:spPr>
      </p:pic>
    </p:spTree>
    <p:extLst>
      <p:ext uri="{BB962C8B-B14F-4D97-AF65-F5344CB8AC3E}">
        <p14:creationId xmlns:p14="http://schemas.microsoft.com/office/powerpoint/2010/main" val="86822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711940" cy="6518275"/>
          </a:xfrm>
        </p:spPr>
        <p:txBody>
          <a:bodyPr/>
          <a:lstStyle/>
          <a:p>
            <a:r>
              <a:rPr lang="en-US" dirty="0"/>
              <a:t>In some simpler cases we can get </a:t>
            </a:r>
            <a:r>
              <a:rPr lang="en-US" b="1" dirty="0"/>
              <a:t>closed forms </a:t>
            </a:r>
            <a:r>
              <a:rPr lang="en-US" dirty="0"/>
              <a:t>(ready analytical expressions)</a:t>
            </a:r>
          </a:p>
          <a:p>
            <a:r>
              <a:rPr lang="en-US" dirty="0"/>
              <a:t>Suppose we want to </a:t>
            </a:r>
            <a:r>
              <a:rPr lang="en-US" b="1" dirty="0"/>
              <a:t>estimate theta </a:t>
            </a:r>
            <a:r>
              <a:rPr lang="en-US" dirty="0"/>
              <a:t>which has</a:t>
            </a:r>
          </a:p>
          <a:p>
            <a:pPr marL="0" indent="0">
              <a:buNone/>
            </a:pPr>
            <a:r>
              <a:rPr lang="en-US" b="1" dirty="0"/>
              <a:t>Mean and variance </a:t>
            </a:r>
            <a:r>
              <a:rPr lang="en-US" dirty="0"/>
              <a:t>by doing measurements X, which have a random error with the mean 0, we assume that the value of theta and noises from different measurements are independent. </a:t>
            </a:r>
          </a:p>
          <a:p>
            <a:r>
              <a:rPr lang="en-US" dirty="0"/>
              <a:t>We then need to take all the measurements into account and</a:t>
            </a:r>
          </a:p>
          <a:p>
            <a:pPr marL="0" indent="0">
              <a:buNone/>
            </a:pPr>
            <a:r>
              <a:rPr lang="en-US" dirty="0"/>
              <a:t>Come up with the best single estimate for the value of parameter of interest</a:t>
            </a:r>
          </a:p>
          <a:p>
            <a:r>
              <a:rPr lang="en-US" dirty="0"/>
              <a:t>Then we can get the optimal linear estimate for the theta based on given info:</a:t>
            </a:r>
          </a:p>
          <a:p>
            <a:r>
              <a:rPr lang="en-US" dirty="0"/>
              <a:t>It has a </a:t>
            </a:r>
            <a:r>
              <a:rPr lang="en-US" b="1" dirty="0"/>
              <a:t>nice and interpretable form</a:t>
            </a:r>
            <a:r>
              <a:rPr lang="en-US" dirty="0"/>
              <a:t>:  it is the weighted average of all observations and prior mean and weight is inverse of variance</a:t>
            </a:r>
          </a:p>
          <a:p>
            <a:r>
              <a:rPr lang="en-US" dirty="0"/>
              <a:t>It means that if I’s data point is very noise it has very small weight and thus small influence on final choice of estimate and same with prior mean and var</a:t>
            </a:r>
          </a:p>
          <a:p>
            <a:r>
              <a:rPr lang="en-US" dirty="0"/>
              <a:t>Interesting thing to note is that </a:t>
            </a:r>
            <a:r>
              <a:rPr lang="en-US" b="1" dirty="0"/>
              <a:t>prior mean </a:t>
            </a:r>
            <a:r>
              <a:rPr lang="en-US" dirty="0"/>
              <a:t>is treated as just an additional data point</a:t>
            </a:r>
          </a:p>
          <a:p>
            <a:endParaRPr lang="en-US" dirty="0"/>
          </a:p>
          <a:p>
            <a:endParaRPr lang="en-US" dirty="0"/>
          </a:p>
        </p:txBody>
      </p:sp>
      <p:pic>
        <p:nvPicPr>
          <p:cNvPr id="2" name="Picture 1">
            <a:extLst>
              <a:ext uri="{FF2B5EF4-FFF2-40B4-BE49-F238E27FC236}">
                <a16:creationId xmlns:a16="http://schemas.microsoft.com/office/drawing/2014/main" id="{C4A25C03-1D30-4EBA-85AC-384D5275A84C}"/>
              </a:ext>
            </a:extLst>
          </p:cNvPr>
          <p:cNvPicPr>
            <a:picLocks noChangeAspect="1"/>
          </p:cNvPicPr>
          <p:nvPr/>
        </p:nvPicPr>
        <p:blipFill>
          <a:blip r:embed="rId2"/>
          <a:stretch>
            <a:fillRect/>
          </a:stretch>
        </p:blipFill>
        <p:spPr>
          <a:xfrm>
            <a:off x="7483832" y="616706"/>
            <a:ext cx="4503525" cy="589598"/>
          </a:xfrm>
          <a:prstGeom prst="rect">
            <a:avLst/>
          </a:prstGeom>
          <a:ln>
            <a:solidFill>
              <a:schemeClr val="tx1"/>
            </a:solidFill>
          </a:ln>
        </p:spPr>
      </p:pic>
      <p:pic>
        <p:nvPicPr>
          <p:cNvPr id="4" name="Picture 3">
            <a:extLst>
              <a:ext uri="{FF2B5EF4-FFF2-40B4-BE49-F238E27FC236}">
                <a16:creationId xmlns:a16="http://schemas.microsoft.com/office/drawing/2014/main" id="{853018FF-FDDE-472C-B744-8C4B0D7C6A92}"/>
              </a:ext>
            </a:extLst>
          </p:cNvPr>
          <p:cNvPicPr>
            <a:picLocks noChangeAspect="1"/>
          </p:cNvPicPr>
          <p:nvPr/>
        </p:nvPicPr>
        <p:blipFill>
          <a:blip r:embed="rId3"/>
          <a:stretch>
            <a:fillRect/>
          </a:stretch>
        </p:blipFill>
        <p:spPr>
          <a:xfrm>
            <a:off x="10033634" y="2016442"/>
            <a:ext cx="2082165" cy="1063471"/>
          </a:xfrm>
          <a:prstGeom prst="rect">
            <a:avLst/>
          </a:prstGeom>
          <a:ln>
            <a:solidFill>
              <a:schemeClr val="tx1"/>
            </a:solidFill>
          </a:ln>
        </p:spPr>
      </p:pic>
    </p:spTree>
    <p:extLst>
      <p:ext uri="{BB962C8B-B14F-4D97-AF65-F5344CB8AC3E}">
        <p14:creationId xmlns:p14="http://schemas.microsoft.com/office/powerpoint/2010/main" val="3671560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8B68A-3180-42E9-BA24-145400478DEE}"/>
              </a:ext>
            </a:extLst>
          </p:cNvPr>
          <p:cNvSpPr>
            <a:spLocks noGrp="1"/>
          </p:cNvSpPr>
          <p:nvPr>
            <p:ph idx="1"/>
          </p:nvPr>
        </p:nvSpPr>
        <p:spPr>
          <a:xfrm>
            <a:off x="198120" y="179704"/>
            <a:ext cx="11711940" cy="6518275"/>
          </a:xfrm>
        </p:spPr>
        <p:txBody>
          <a:bodyPr/>
          <a:lstStyle/>
          <a:p>
            <a:r>
              <a:rPr lang="en-US" dirty="0"/>
              <a:t>If in this model, all the </a:t>
            </a:r>
            <a:r>
              <a:rPr lang="en-US" b="1" dirty="0"/>
              <a:t>random var</a:t>
            </a:r>
            <a:r>
              <a:rPr lang="en-US" dirty="0"/>
              <a:t>. are </a:t>
            </a:r>
            <a:r>
              <a:rPr lang="en-US" b="1" dirty="0"/>
              <a:t>normal</a:t>
            </a:r>
            <a:r>
              <a:rPr lang="en-US" dirty="0"/>
              <a:t> (measurements), the optimal estimator turns out to be a conditional expectation</a:t>
            </a:r>
          </a:p>
          <a:p>
            <a:r>
              <a:rPr lang="en-US" dirty="0"/>
              <a:t>So that means for </a:t>
            </a:r>
            <a:r>
              <a:rPr lang="en-US" b="1" dirty="0"/>
              <a:t>normal variables</a:t>
            </a:r>
            <a:r>
              <a:rPr lang="en-US" dirty="0"/>
              <a:t>, </a:t>
            </a:r>
            <a:r>
              <a:rPr lang="en-US" b="1" dirty="0"/>
              <a:t>conditional expectations </a:t>
            </a:r>
            <a:r>
              <a:rPr lang="en-US" dirty="0"/>
              <a:t>turn out to be </a:t>
            </a:r>
            <a:r>
              <a:rPr lang="en-US" b="1" dirty="0"/>
              <a:t>linear</a:t>
            </a:r>
            <a:r>
              <a:rPr lang="en-US" dirty="0"/>
              <a:t>, which is nice property</a:t>
            </a:r>
          </a:p>
          <a:p>
            <a:r>
              <a:rPr lang="en-US" dirty="0"/>
              <a:t>Linear estimation is </a:t>
            </a:r>
            <a:r>
              <a:rPr lang="en-US" b="1" dirty="0"/>
              <a:t>pretending that all </a:t>
            </a:r>
            <a:r>
              <a:rPr lang="en-US" b="1" dirty="0" err="1"/>
              <a:t>r.v</a:t>
            </a:r>
            <a:r>
              <a:rPr lang="en-US" b="1" dirty="0"/>
              <a:t> are normal</a:t>
            </a:r>
          </a:p>
          <a:p>
            <a:r>
              <a:rPr lang="en-US" dirty="0"/>
              <a:t>If we use the </a:t>
            </a:r>
            <a:r>
              <a:rPr lang="en-US" b="1" dirty="0"/>
              <a:t>optimal estimator</a:t>
            </a:r>
            <a:r>
              <a:rPr lang="en-US" dirty="0"/>
              <a:t>, then it does not matter if we use data itself or their cubic values. </a:t>
            </a:r>
            <a:r>
              <a:rPr lang="en-US" dirty="0" err="1"/>
              <a:t>E.g</a:t>
            </a:r>
            <a:r>
              <a:rPr lang="en-US" dirty="0"/>
              <a:t> X and X^3, however, this is different for linear LMS as they will vary and we can fit different models</a:t>
            </a:r>
          </a:p>
          <a:p>
            <a:pPr marL="0" indent="0">
              <a:buNone/>
            </a:pPr>
            <a:r>
              <a:rPr lang="en-US" dirty="0"/>
              <a:t>and get better results using linear estimator with</a:t>
            </a:r>
          </a:p>
          <a:p>
            <a:pPr marL="0" indent="0">
              <a:buNone/>
            </a:pPr>
            <a:r>
              <a:rPr lang="en-US" dirty="0"/>
              <a:t>Higher order terms</a:t>
            </a:r>
          </a:p>
        </p:txBody>
      </p:sp>
      <p:pic>
        <p:nvPicPr>
          <p:cNvPr id="2" name="Picture 1">
            <a:extLst>
              <a:ext uri="{FF2B5EF4-FFF2-40B4-BE49-F238E27FC236}">
                <a16:creationId xmlns:a16="http://schemas.microsoft.com/office/drawing/2014/main" id="{177BB4B3-D5AF-46C2-A8A9-733D96FD5FE5}"/>
              </a:ext>
            </a:extLst>
          </p:cNvPr>
          <p:cNvPicPr>
            <a:picLocks noChangeAspect="1"/>
          </p:cNvPicPr>
          <p:nvPr/>
        </p:nvPicPr>
        <p:blipFill>
          <a:blip r:embed="rId2"/>
          <a:stretch>
            <a:fillRect/>
          </a:stretch>
        </p:blipFill>
        <p:spPr>
          <a:xfrm>
            <a:off x="9111614" y="565784"/>
            <a:ext cx="3017901" cy="508635"/>
          </a:xfrm>
          <a:prstGeom prst="rect">
            <a:avLst/>
          </a:prstGeom>
          <a:ln>
            <a:solidFill>
              <a:schemeClr val="tx1"/>
            </a:solidFill>
          </a:ln>
        </p:spPr>
      </p:pic>
      <p:pic>
        <p:nvPicPr>
          <p:cNvPr id="4" name="Picture 3">
            <a:extLst>
              <a:ext uri="{FF2B5EF4-FFF2-40B4-BE49-F238E27FC236}">
                <a16:creationId xmlns:a16="http://schemas.microsoft.com/office/drawing/2014/main" id="{9EE18135-F0B5-4506-83F4-5DE02E831249}"/>
              </a:ext>
            </a:extLst>
          </p:cNvPr>
          <p:cNvPicPr>
            <a:picLocks noChangeAspect="1"/>
          </p:cNvPicPr>
          <p:nvPr/>
        </p:nvPicPr>
        <p:blipFill>
          <a:blip r:embed="rId3"/>
          <a:stretch>
            <a:fillRect/>
          </a:stretch>
        </p:blipFill>
        <p:spPr>
          <a:xfrm>
            <a:off x="7507968" y="3292938"/>
            <a:ext cx="4599624" cy="1254443"/>
          </a:xfrm>
          <a:prstGeom prst="rect">
            <a:avLst/>
          </a:prstGeom>
          <a:ln>
            <a:solidFill>
              <a:schemeClr val="tx1"/>
            </a:solidFill>
          </a:ln>
        </p:spPr>
      </p:pic>
      <p:pic>
        <p:nvPicPr>
          <p:cNvPr id="5" name="Picture 4">
            <a:extLst>
              <a:ext uri="{FF2B5EF4-FFF2-40B4-BE49-F238E27FC236}">
                <a16:creationId xmlns:a16="http://schemas.microsoft.com/office/drawing/2014/main" id="{9B0841EC-4CAC-47A2-B066-E2DCB20E3260}"/>
              </a:ext>
            </a:extLst>
          </p:cNvPr>
          <p:cNvPicPr>
            <a:picLocks noChangeAspect="1"/>
          </p:cNvPicPr>
          <p:nvPr/>
        </p:nvPicPr>
        <p:blipFill>
          <a:blip r:embed="rId4"/>
          <a:stretch>
            <a:fillRect/>
          </a:stretch>
        </p:blipFill>
        <p:spPr>
          <a:xfrm>
            <a:off x="3498240" y="4385163"/>
            <a:ext cx="3254253" cy="2268631"/>
          </a:xfrm>
          <a:prstGeom prst="rect">
            <a:avLst/>
          </a:prstGeom>
          <a:ln>
            <a:solidFill>
              <a:schemeClr val="tx1"/>
            </a:solidFill>
          </a:ln>
        </p:spPr>
      </p:pic>
      <p:pic>
        <p:nvPicPr>
          <p:cNvPr id="6" name="Picture 5">
            <a:extLst>
              <a:ext uri="{FF2B5EF4-FFF2-40B4-BE49-F238E27FC236}">
                <a16:creationId xmlns:a16="http://schemas.microsoft.com/office/drawing/2014/main" id="{95DE789C-D0BA-46B4-BAA8-6E752ACD62BE}"/>
              </a:ext>
            </a:extLst>
          </p:cNvPr>
          <p:cNvPicPr>
            <a:picLocks noChangeAspect="1"/>
          </p:cNvPicPr>
          <p:nvPr/>
        </p:nvPicPr>
        <p:blipFill>
          <a:blip r:embed="rId5"/>
          <a:stretch>
            <a:fillRect/>
          </a:stretch>
        </p:blipFill>
        <p:spPr>
          <a:xfrm>
            <a:off x="7904871" y="4925890"/>
            <a:ext cx="2364544" cy="1295952"/>
          </a:xfrm>
          <a:prstGeom prst="rect">
            <a:avLst/>
          </a:prstGeom>
          <a:ln>
            <a:solidFill>
              <a:schemeClr val="tx1"/>
            </a:solidFill>
          </a:ln>
        </p:spPr>
      </p:pic>
    </p:spTree>
    <p:extLst>
      <p:ext uri="{BB962C8B-B14F-4D97-AF65-F5344CB8AC3E}">
        <p14:creationId xmlns:p14="http://schemas.microsoft.com/office/powerpoint/2010/main" val="924610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1B3F4-F1C5-4260-95D9-840F74A9E361}"/>
              </a:ext>
            </a:extLst>
          </p:cNvPr>
          <p:cNvSpPr>
            <a:spLocks noGrp="1"/>
          </p:cNvSpPr>
          <p:nvPr>
            <p:ph idx="1"/>
          </p:nvPr>
        </p:nvSpPr>
        <p:spPr>
          <a:xfrm>
            <a:off x="120746" y="95295"/>
            <a:ext cx="11963402" cy="6643129"/>
          </a:xfrm>
        </p:spPr>
        <p:txBody>
          <a:bodyPr/>
          <a:lstStyle/>
          <a:p>
            <a:pPr marL="0" indent="0">
              <a:buNone/>
            </a:pPr>
            <a:r>
              <a:rPr lang="en-US" dirty="0"/>
              <a:t>Book 8.3 </a:t>
            </a:r>
            <a:r>
              <a:rPr lang="en-US" b="1" dirty="0"/>
              <a:t>Bayesian least mean squares estimation</a:t>
            </a:r>
          </a:p>
          <a:p>
            <a:r>
              <a:rPr lang="en-US" dirty="0"/>
              <a:t>This section is about more </a:t>
            </a:r>
            <a:r>
              <a:rPr lang="en-US" b="1" dirty="0"/>
              <a:t>detailed discussion </a:t>
            </a:r>
            <a:r>
              <a:rPr lang="en-US" dirty="0"/>
              <a:t>on the </a:t>
            </a:r>
            <a:r>
              <a:rPr lang="en-US" b="1" dirty="0"/>
              <a:t>conditional expectation estimator, </a:t>
            </a:r>
            <a:r>
              <a:rPr lang="en-US" dirty="0"/>
              <a:t>and proving that it results in the least possible mean sq. error LMS</a:t>
            </a:r>
          </a:p>
          <a:p>
            <a:r>
              <a:rPr lang="en-US" dirty="0"/>
              <a:t>We can start with a simpler example of estimating theta with constant, in </a:t>
            </a:r>
          </a:p>
          <a:p>
            <a:pPr marL="0" indent="0">
              <a:buNone/>
            </a:pPr>
            <a:r>
              <a:rPr lang="en-US" dirty="0"/>
              <a:t>The absence of an observation X</a:t>
            </a:r>
          </a:p>
          <a:p>
            <a:r>
              <a:rPr lang="en-US" dirty="0"/>
              <a:t>The estimation error               is random, because theta is random, but the mean sq. error                      is a number that depends on       and can be min over </a:t>
            </a:r>
          </a:p>
          <a:p>
            <a:r>
              <a:rPr lang="en-US" dirty="0"/>
              <a:t>With this criterion, it turns out that the best possible estimate is to set      =</a:t>
            </a:r>
          </a:p>
          <a:p>
            <a:r>
              <a:rPr lang="en-US" dirty="0"/>
              <a:t>                                                                                                        1</a:t>
            </a:r>
            <a:r>
              <a:rPr lang="en-US" baseline="30000" dirty="0"/>
              <a:t>st</a:t>
            </a:r>
            <a:r>
              <a:rPr lang="en-US" dirty="0"/>
              <a:t> term in equality holds as subtracting some value from var does not change it and the 2</a:t>
            </a:r>
            <a:r>
              <a:rPr lang="en-US" baseline="30000" dirty="0"/>
              <a:t>nd</a:t>
            </a:r>
            <a:r>
              <a:rPr lang="en-US" dirty="0"/>
              <a:t> works because E[X-3]=E[X]-3. So to optimize the term on the right we need to </a:t>
            </a:r>
            <a:r>
              <a:rPr lang="en-US" b="1" dirty="0"/>
              <a:t>optimize the 2</a:t>
            </a:r>
            <a:r>
              <a:rPr lang="en-US" b="1" baseline="30000" dirty="0"/>
              <a:t>nd</a:t>
            </a:r>
            <a:r>
              <a:rPr lang="en-US" b="1" dirty="0"/>
              <a:t> term </a:t>
            </a:r>
            <a:r>
              <a:rPr lang="en-US" dirty="0"/>
              <a:t>and it has quadratic form and minimized when</a:t>
            </a:r>
          </a:p>
          <a:p>
            <a:r>
              <a:rPr lang="en-US" dirty="0"/>
              <a:t>If we substitute E[Theta] in place of </a:t>
            </a:r>
            <a:r>
              <a:rPr lang="en-US" dirty="0" err="1"/>
              <a:t>theta_h</a:t>
            </a:r>
            <a:r>
              <a:rPr lang="en-US" dirty="0"/>
              <a:t>, min value is shown to be</a:t>
            </a:r>
          </a:p>
          <a:p>
            <a:pPr marL="0" indent="0">
              <a:buNone/>
            </a:pPr>
            <a:endParaRPr lang="en-US" dirty="0"/>
          </a:p>
        </p:txBody>
      </p:sp>
      <p:pic>
        <p:nvPicPr>
          <p:cNvPr id="2" name="Picture 1">
            <a:extLst>
              <a:ext uri="{FF2B5EF4-FFF2-40B4-BE49-F238E27FC236}">
                <a16:creationId xmlns:a16="http://schemas.microsoft.com/office/drawing/2014/main" id="{447C79F4-5D1E-4C88-8863-79ECA675E882}"/>
              </a:ext>
            </a:extLst>
          </p:cNvPr>
          <p:cNvPicPr>
            <a:picLocks noChangeAspect="1"/>
          </p:cNvPicPr>
          <p:nvPr/>
        </p:nvPicPr>
        <p:blipFill>
          <a:blip r:embed="rId2"/>
          <a:stretch>
            <a:fillRect/>
          </a:stretch>
        </p:blipFill>
        <p:spPr>
          <a:xfrm>
            <a:off x="11282362" y="1440179"/>
            <a:ext cx="353378" cy="565405"/>
          </a:xfrm>
          <a:prstGeom prst="rect">
            <a:avLst/>
          </a:prstGeom>
          <a:ln>
            <a:solidFill>
              <a:schemeClr val="tx1"/>
            </a:solidFill>
          </a:ln>
        </p:spPr>
      </p:pic>
      <p:pic>
        <p:nvPicPr>
          <p:cNvPr id="4" name="Picture 3">
            <a:extLst>
              <a:ext uri="{FF2B5EF4-FFF2-40B4-BE49-F238E27FC236}">
                <a16:creationId xmlns:a16="http://schemas.microsoft.com/office/drawing/2014/main" id="{DCA78582-03C9-4E34-8847-727AA17F435C}"/>
              </a:ext>
            </a:extLst>
          </p:cNvPr>
          <p:cNvPicPr>
            <a:picLocks noChangeAspect="1"/>
          </p:cNvPicPr>
          <p:nvPr/>
        </p:nvPicPr>
        <p:blipFill>
          <a:blip r:embed="rId3"/>
          <a:stretch>
            <a:fillRect/>
          </a:stretch>
        </p:blipFill>
        <p:spPr>
          <a:xfrm>
            <a:off x="3609974" y="2565082"/>
            <a:ext cx="826191" cy="452438"/>
          </a:xfrm>
          <a:prstGeom prst="rect">
            <a:avLst/>
          </a:prstGeom>
          <a:ln>
            <a:solidFill>
              <a:schemeClr val="tx1"/>
            </a:solidFill>
          </a:ln>
        </p:spPr>
      </p:pic>
      <p:pic>
        <p:nvPicPr>
          <p:cNvPr id="5" name="Picture 4">
            <a:extLst>
              <a:ext uri="{FF2B5EF4-FFF2-40B4-BE49-F238E27FC236}">
                <a16:creationId xmlns:a16="http://schemas.microsoft.com/office/drawing/2014/main" id="{39CDBB55-59F8-4C9E-A862-4334C32D8FA6}"/>
              </a:ext>
            </a:extLst>
          </p:cNvPr>
          <p:cNvPicPr>
            <a:picLocks noChangeAspect="1"/>
          </p:cNvPicPr>
          <p:nvPr/>
        </p:nvPicPr>
        <p:blipFill>
          <a:blip r:embed="rId4"/>
          <a:stretch>
            <a:fillRect/>
          </a:stretch>
        </p:blipFill>
        <p:spPr>
          <a:xfrm>
            <a:off x="1795462" y="2944177"/>
            <a:ext cx="1528078" cy="439103"/>
          </a:xfrm>
          <a:prstGeom prst="rect">
            <a:avLst/>
          </a:prstGeom>
          <a:ln>
            <a:solidFill>
              <a:schemeClr val="tx1"/>
            </a:solidFill>
          </a:ln>
        </p:spPr>
      </p:pic>
      <p:pic>
        <p:nvPicPr>
          <p:cNvPr id="6" name="Picture 5">
            <a:extLst>
              <a:ext uri="{FF2B5EF4-FFF2-40B4-BE49-F238E27FC236}">
                <a16:creationId xmlns:a16="http://schemas.microsoft.com/office/drawing/2014/main" id="{9FAA2DBD-41E3-4E3A-95DB-1A754F1261CF}"/>
              </a:ext>
            </a:extLst>
          </p:cNvPr>
          <p:cNvPicPr>
            <a:picLocks noChangeAspect="1"/>
          </p:cNvPicPr>
          <p:nvPr/>
        </p:nvPicPr>
        <p:blipFill>
          <a:blip r:embed="rId2"/>
          <a:stretch>
            <a:fillRect/>
          </a:stretch>
        </p:blipFill>
        <p:spPr>
          <a:xfrm>
            <a:off x="7662862" y="2872739"/>
            <a:ext cx="333376" cy="533401"/>
          </a:xfrm>
          <a:prstGeom prst="rect">
            <a:avLst/>
          </a:prstGeom>
          <a:ln>
            <a:solidFill>
              <a:schemeClr val="tx1"/>
            </a:solidFill>
          </a:ln>
        </p:spPr>
      </p:pic>
      <p:pic>
        <p:nvPicPr>
          <p:cNvPr id="7" name="Picture 6">
            <a:extLst>
              <a:ext uri="{FF2B5EF4-FFF2-40B4-BE49-F238E27FC236}">
                <a16:creationId xmlns:a16="http://schemas.microsoft.com/office/drawing/2014/main" id="{1932755F-DB7F-4802-AC78-2A88F96B3860}"/>
              </a:ext>
            </a:extLst>
          </p:cNvPr>
          <p:cNvPicPr>
            <a:picLocks noChangeAspect="1"/>
          </p:cNvPicPr>
          <p:nvPr/>
        </p:nvPicPr>
        <p:blipFill>
          <a:blip r:embed="rId2"/>
          <a:stretch>
            <a:fillRect/>
          </a:stretch>
        </p:blipFill>
        <p:spPr>
          <a:xfrm>
            <a:off x="11503342" y="2872739"/>
            <a:ext cx="338138" cy="541021"/>
          </a:xfrm>
          <a:prstGeom prst="rect">
            <a:avLst/>
          </a:prstGeom>
          <a:ln>
            <a:solidFill>
              <a:schemeClr val="tx1"/>
            </a:solidFill>
          </a:ln>
        </p:spPr>
      </p:pic>
      <p:pic>
        <p:nvPicPr>
          <p:cNvPr id="8" name="Picture 7">
            <a:extLst>
              <a:ext uri="{FF2B5EF4-FFF2-40B4-BE49-F238E27FC236}">
                <a16:creationId xmlns:a16="http://schemas.microsoft.com/office/drawing/2014/main" id="{8673C4E9-C0AA-4333-8733-6999AFA4572C}"/>
              </a:ext>
            </a:extLst>
          </p:cNvPr>
          <p:cNvPicPr>
            <a:picLocks noChangeAspect="1"/>
          </p:cNvPicPr>
          <p:nvPr/>
        </p:nvPicPr>
        <p:blipFill>
          <a:blip r:embed="rId2"/>
          <a:stretch>
            <a:fillRect/>
          </a:stretch>
        </p:blipFill>
        <p:spPr>
          <a:xfrm>
            <a:off x="10718482" y="3413759"/>
            <a:ext cx="353378" cy="565405"/>
          </a:xfrm>
          <a:prstGeom prst="rect">
            <a:avLst/>
          </a:prstGeom>
          <a:ln>
            <a:solidFill>
              <a:schemeClr val="tx1"/>
            </a:solidFill>
          </a:ln>
        </p:spPr>
      </p:pic>
      <p:pic>
        <p:nvPicPr>
          <p:cNvPr id="9" name="Picture 8">
            <a:extLst>
              <a:ext uri="{FF2B5EF4-FFF2-40B4-BE49-F238E27FC236}">
                <a16:creationId xmlns:a16="http://schemas.microsoft.com/office/drawing/2014/main" id="{7ECD3033-3BF6-4E22-A612-FB5DEA1E9302}"/>
              </a:ext>
            </a:extLst>
          </p:cNvPr>
          <p:cNvPicPr>
            <a:picLocks noChangeAspect="1"/>
          </p:cNvPicPr>
          <p:nvPr/>
        </p:nvPicPr>
        <p:blipFill>
          <a:blip r:embed="rId5"/>
          <a:stretch>
            <a:fillRect/>
          </a:stretch>
        </p:blipFill>
        <p:spPr>
          <a:xfrm>
            <a:off x="11342370" y="3429000"/>
            <a:ext cx="720090" cy="480060"/>
          </a:xfrm>
          <a:prstGeom prst="rect">
            <a:avLst/>
          </a:prstGeom>
        </p:spPr>
      </p:pic>
      <p:pic>
        <p:nvPicPr>
          <p:cNvPr id="10" name="Picture 9">
            <a:extLst>
              <a:ext uri="{FF2B5EF4-FFF2-40B4-BE49-F238E27FC236}">
                <a16:creationId xmlns:a16="http://schemas.microsoft.com/office/drawing/2014/main" id="{8460A85F-F133-4A2F-A8A1-B26C3F7C3291}"/>
              </a:ext>
            </a:extLst>
          </p:cNvPr>
          <p:cNvPicPr>
            <a:picLocks noChangeAspect="1"/>
          </p:cNvPicPr>
          <p:nvPr/>
        </p:nvPicPr>
        <p:blipFill>
          <a:blip r:embed="rId6"/>
          <a:stretch>
            <a:fillRect/>
          </a:stretch>
        </p:blipFill>
        <p:spPr>
          <a:xfrm>
            <a:off x="438149" y="3876674"/>
            <a:ext cx="8275412" cy="466726"/>
          </a:xfrm>
          <a:prstGeom prst="rect">
            <a:avLst/>
          </a:prstGeom>
          <a:ln>
            <a:solidFill>
              <a:schemeClr val="tx1"/>
            </a:solidFill>
          </a:ln>
        </p:spPr>
      </p:pic>
      <p:pic>
        <p:nvPicPr>
          <p:cNvPr id="11" name="Picture 10">
            <a:extLst>
              <a:ext uri="{FF2B5EF4-FFF2-40B4-BE49-F238E27FC236}">
                <a16:creationId xmlns:a16="http://schemas.microsoft.com/office/drawing/2014/main" id="{EC20B1DC-9888-411A-B2EB-016653940FA4}"/>
              </a:ext>
            </a:extLst>
          </p:cNvPr>
          <p:cNvPicPr>
            <a:picLocks noChangeAspect="1"/>
          </p:cNvPicPr>
          <p:nvPr/>
        </p:nvPicPr>
        <p:blipFill>
          <a:blip r:embed="rId7"/>
          <a:stretch>
            <a:fillRect/>
          </a:stretch>
        </p:blipFill>
        <p:spPr>
          <a:xfrm>
            <a:off x="10810057" y="4974907"/>
            <a:ext cx="1265465" cy="442913"/>
          </a:xfrm>
          <a:prstGeom prst="rect">
            <a:avLst/>
          </a:prstGeom>
          <a:ln>
            <a:solidFill>
              <a:schemeClr val="tx1"/>
            </a:solidFill>
          </a:ln>
        </p:spPr>
      </p:pic>
      <p:pic>
        <p:nvPicPr>
          <p:cNvPr id="12" name="Picture 11">
            <a:extLst>
              <a:ext uri="{FF2B5EF4-FFF2-40B4-BE49-F238E27FC236}">
                <a16:creationId xmlns:a16="http://schemas.microsoft.com/office/drawing/2014/main" id="{0FF9673F-105A-4D9A-973E-2B646A2C3A5B}"/>
              </a:ext>
            </a:extLst>
          </p:cNvPr>
          <p:cNvPicPr>
            <a:picLocks noChangeAspect="1"/>
          </p:cNvPicPr>
          <p:nvPr/>
        </p:nvPicPr>
        <p:blipFill>
          <a:blip r:embed="rId8"/>
          <a:stretch>
            <a:fillRect/>
          </a:stretch>
        </p:blipFill>
        <p:spPr>
          <a:xfrm>
            <a:off x="10842307" y="5560694"/>
            <a:ext cx="1067753" cy="427101"/>
          </a:xfrm>
          <a:prstGeom prst="rect">
            <a:avLst/>
          </a:prstGeom>
          <a:ln>
            <a:solidFill>
              <a:schemeClr val="tx1"/>
            </a:solidFill>
          </a:ln>
        </p:spPr>
      </p:pic>
    </p:spTree>
    <p:extLst>
      <p:ext uri="{BB962C8B-B14F-4D97-AF65-F5344CB8AC3E}">
        <p14:creationId xmlns:p14="http://schemas.microsoft.com/office/powerpoint/2010/main" val="3641775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1B3F4-F1C5-4260-95D9-840F74A9E361}"/>
              </a:ext>
            </a:extLst>
          </p:cNvPr>
          <p:cNvSpPr>
            <a:spLocks noGrp="1"/>
          </p:cNvSpPr>
          <p:nvPr>
            <p:ph idx="1"/>
          </p:nvPr>
        </p:nvSpPr>
        <p:spPr>
          <a:xfrm>
            <a:off x="120746" y="95295"/>
            <a:ext cx="11963402" cy="6643129"/>
          </a:xfrm>
        </p:spPr>
        <p:txBody>
          <a:bodyPr/>
          <a:lstStyle/>
          <a:p>
            <a:r>
              <a:rPr lang="en-US" dirty="0"/>
              <a:t>If we have an </a:t>
            </a:r>
            <a:r>
              <a:rPr lang="en-US" b="1" dirty="0"/>
              <a:t>observation X</a:t>
            </a:r>
            <a:r>
              <a:rPr lang="en-US" dirty="0"/>
              <a:t> to estimate      , so as to </a:t>
            </a:r>
            <a:r>
              <a:rPr lang="en-US" b="1" dirty="0"/>
              <a:t>minimize</a:t>
            </a:r>
            <a:r>
              <a:rPr lang="en-US" dirty="0"/>
              <a:t> the MSE, once we know the </a:t>
            </a:r>
            <a:r>
              <a:rPr lang="en-US" b="1" dirty="0"/>
              <a:t>value x</a:t>
            </a:r>
            <a:r>
              <a:rPr lang="en-US" dirty="0"/>
              <a:t> of X, the situation is identical to the one considered earlier, except that we are now in </a:t>
            </a:r>
            <a:r>
              <a:rPr lang="en-US" b="1" dirty="0"/>
              <a:t>a new ‘universe</a:t>
            </a:r>
            <a:r>
              <a:rPr lang="en-US" dirty="0"/>
              <a:t>’, where everything is conditioned on X=x </a:t>
            </a:r>
          </a:p>
          <a:p>
            <a:r>
              <a:rPr lang="en-US" dirty="0"/>
              <a:t>Therefore,                        minimizes                                    over all constants</a:t>
            </a:r>
          </a:p>
          <a:p>
            <a:pPr marL="0" indent="0">
              <a:buNone/>
            </a:pPr>
            <a:r>
              <a:rPr lang="en-US" b="1" dirty="0"/>
              <a:t>Some properties of estimation error</a:t>
            </a:r>
          </a:p>
          <a:p>
            <a:pPr marL="514350" indent="-514350">
              <a:buAutoNum type="arabicParenR"/>
            </a:pPr>
            <a:r>
              <a:rPr lang="en-US" dirty="0"/>
              <a:t>The </a:t>
            </a:r>
            <a:r>
              <a:rPr lang="en-US" b="1" dirty="0"/>
              <a:t>estimation error </a:t>
            </a:r>
            <a:r>
              <a:rPr lang="en-US" dirty="0"/>
              <a:t>is </a:t>
            </a:r>
            <a:r>
              <a:rPr lang="en-US" b="1" dirty="0"/>
              <a:t>unbiased</a:t>
            </a:r>
            <a:r>
              <a:rPr lang="en-US" dirty="0"/>
              <a:t> (0 unconditional and conditional mean)</a:t>
            </a:r>
            <a:r>
              <a:rPr lang="en-US" b="1" dirty="0"/>
              <a:t>  </a:t>
            </a:r>
          </a:p>
          <a:p>
            <a:pPr marL="514350" indent="-514350">
              <a:buAutoNum type="arabicParenR"/>
            </a:pPr>
            <a:endParaRPr lang="en-US" b="1" dirty="0"/>
          </a:p>
          <a:p>
            <a:pPr marL="514350" indent="-514350">
              <a:buAutoNum type="arabicParenR"/>
            </a:pPr>
            <a:r>
              <a:rPr lang="en-US" dirty="0"/>
              <a:t>The estimation error is </a:t>
            </a:r>
            <a:r>
              <a:rPr lang="en-US" b="1" dirty="0"/>
              <a:t>uncorrelated</a:t>
            </a:r>
            <a:r>
              <a:rPr lang="en-US" dirty="0"/>
              <a:t> with the estimate</a:t>
            </a:r>
          </a:p>
          <a:p>
            <a:pPr marL="514350" indent="-514350">
              <a:buAutoNum type="arabicParenR"/>
            </a:pPr>
            <a:r>
              <a:rPr lang="en-US" dirty="0"/>
              <a:t>The variance of        can be decomposed as  </a:t>
            </a:r>
          </a:p>
          <a:p>
            <a:r>
              <a:rPr lang="en-US" dirty="0"/>
              <a:t>LMS estimator is optimal also in case when X is a vector of random variables, however, in this case computation of                           can be very difficult</a:t>
            </a:r>
          </a:p>
          <a:p>
            <a:r>
              <a:rPr lang="en-US" dirty="0"/>
              <a:t>Therefore, practitioners often resort to approx. of the conditional expectation or focus on </a:t>
            </a:r>
            <a:r>
              <a:rPr lang="en-US" dirty="0" err="1"/>
              <a:t>estim</a:t>
            </a:r>
            <a:r>
              <a:rPr lang="en-US" dirty="0"/>
              <a:t>. That are not </a:t>
            </a:r>
            <a:r>
              <a:rPr lang="en-US" dirty="0" err="1"/>
              <a:t>optim</a:t>
            </a:r>
            <a:r>
              <a:rPr lang="en-US" dirty="0"/>
              <a:t> but are easy to </a:t>
            </a:r>
            <a:r>
              <a:rPr lang="en-US" dirty="0" err="1"/>
              <a:t>impl</a:t>
            </a:r>
            <a:r>
              <a:rPr lang="en-US" dirty="0"/>
              <a:t> (e.g. </a:t>
            </a:r>
            <a:r>
              <a:rPr lang="en-US" b="1" dirty="0"/>
              <a:t>linear LMS</a:t>
            </a:r>
            <a:r>
              <a:rPr lang="en-US" dirty="0"/>
              <a:t>)</a:t>
            </a:r>
          </a:p>
        </p:txBody>
      </p:sp>
      <p:pic>
        <p:nvPicPr>
          <p:cNvPr id="4" name="Picture 3">
            <a:extLst>
              <a:ext uri="{FF2B5EF4-FFF2-40B4-BE49-F238E27FC236}">
                <a16:creationId xmlns:a16="http://schemas.microsoft.com/office/drawing/2014/main" id="{751F453D-EE63-4726-816B-0322EE648235}"/>
              </a:ext>
            </a:extLst>
          </p:cNvPr>
          <p:cNvPicPr>
            <a:picLocks noChangeAspect="1"/>
          </p:cNvPicPr>
          <p:nvPr/>
        </p:nvPicPr>
        <p:blipFill>
          <a:blip r:embed="rId2"/>
          <a:stretch>
            <a:fillRect/>
          </a:stretch>
        </p:blipFill>
        <p:spPr>
          <a:xfrm>
            <a:off x="6238874" y="50481"/>
            <a:ext cx="336193" cy="429579"/>
          </a:xfrm>
          <a:prstGeom prst="rect">
            <a:avLst/>
          </a:prstGeom>
          <a:ln>
            <a:solidFill>
              <a:schemeClr val="tx1"/>
            </a:solidFill>
          </a:ln>
        </p:spPr>
      </p:pic>
      <p:pic>
        <p:nvPicPr>
          <p:cNvPr id="2" name="Picture 1">
            <a:extLst>
              <a:ext uri="{FF2B5EF4-FFF2-40B4-BE49-F238E27FC236}">
                <a16:creationId xmlns:a16="http://schemas.microsoft.com/office/drawing/2014/main" id="{07BF35CD-9726-4032-B45C-84E95427A42C}"/>
              </a:ext>
            </a:extLst>
          </p:cNvPr>
          <p:cNvPicPr>
            <a:picLocks noChangeAspect="1"/>
          </p:cNvPicPr>
          <p:nvPr/>
        </p:nvPicPr>
        <p:blipFill>
          <a:blip r:embed="rId3"/>
          <a:stretch>
            <a:fillRect/>
          </a:stretch>
        </p:blipFill>
        <p:spPr>
          <a:xfrm>
            <a:off x="2045017" y="1751647"/>
            <a:ext cx="1729062" cy="374333"/>
          </a:xfrm>
          <a:prstGeom prst="rect">
            <a:avLst/>
          </a:prstGeom>
          <a:ln>
            <a:solidFill>
              <a:schemeClr val="tx1"/>
            </a:solidFill>
          </a:ln>
        </p:spPr>
      </p:pic>
      <p:pic>
        <p:nvPicPr>
          <p:cNvPr id="5" name="Picture 4">
            <a:extLst>
              <a:ext uri="{FF2B5EF4-FFF2-40B4-BE49-F238E27FC236}">
                <a16:creationId xmlns:a16="http://schemas.microsoft.com/office/drawing/2014/main" id="{53823AB6-5A68-4E72-A836-658450A2D069}"/>
              </a:ext>
            </a:extLst>
          </p:cNvPr>
          <p:cNvPicPr>
            <a:picLocks noChangeAspect="1"/>
          </p:cNvPicPr>
          <p:nvPr/>
        </p:nvPicPr>
        <p:blipFill>
          <a:blip r:embed="rId4"/>
          <a:stretch>
            <a:fillRect/>
          </a:stretch>
        </p:blipFill>
        <p:spPr>
          <a:xfrm>
            <a:off x="5515927" y="1686877"/>
            <a:ext cx="2605472" cy="461963"/>
          </a:xfrm>
          <a:prstGeom prst="rect">
            <a:avLst/>
          </a:prstGeom>
          <a:ln>
            <a:solidFill>
              <a:schemeClr val="tx1"/>
            </a:solidFill>
          </a:ln>
        </p:spPr>
      </p:pic>
      <p:pic>
        <p:nvPicPr>
          <p:cNvPr id="6" name="Picture 5">
            <a:extLst>
              <a:ext uri="{FF2B5EF4-FFF2-40B4-BE49-F238E27FC236}">
                <a16:creationId xmlns:a16="http://schemas.microsoft.com/office/drawing/2014/main" id="{45BEDD19-E68C-4730-89A0-8434E4EA397B}"/>
              </a:ext>
            </a:extLst>
          </p:cNvPr>
          <p:cNvPicPr>
            <a:picLocks noChangeAspect="1"/>
          </p:cNvPicPr>
          <p:nvPr/>
        </p:nvPicPr>
        <p:blipFill>
          <a:blip r:embed="rId5"/>
          <a:stretch>
            <a:fillRect/>
          </a:stretch>
        </p:blipFill>
        <p:spPr>
          <a:xfrm>
            <a:off x="10993754" y="1567815"/>
            <a:ext cx="413385" cy="597112"/>
          </a:xfrm>
          <a:prstGeom prst="rect">
            <a:avLst/>
          </a:prstGeom>
          <a:ln>
            <a:solidFill>
              <a:schemeClr val="tx1"/>
            </a:solidFill>
          </a:ln>
        </p:spPr>
      </p:pic>
      <p:pic>
        <p:nvPicPr>
          <p:cNvPr id="7" name="Picture 6">
            <a:extLst>
              <a:ext uri="{FF2B5EF4-FFF2-40B4-BE49-F238E27FC236}">
                <a16:creationId xmlns:a16="http://schemas.microsoft.com/office/drawing/2014/main" id="{6A2B6310-389C-4E8D-A3A2-EF2EB7E22AE2}"/>
              </a:ext>
            </a:extLst>
          </p:cNvPr>
          <p:cNvPicPr>
            <a:picLocks noChangeAspect="1"/>
          </p:cNvPicPr>
          <p:nvPr/>
        </p:nvPicPr>
        <p:blipFill>
          <a:blip r:embed="rId6"/>
          <a:stretch>
            <a:fillRect/>
          </a:stretch>
        </p:blipFill>
        <p:spPr>
          <a:xfrm>
            <a:off x="5810250" y="2248852"/>
            <a:ext cx="1324612" cy="425768"/>
          </a:xfrm>
          <a:prstGeom prst="rect">
            <a:avLst/>
          </a:prstGeom>
          <a:ln>
            <a:solidFill>
              <a:schemeClr val="tx1"/>
            </a:solidFill>
          </a:ln>
        </p:spPr>
      </p:pic>
      <p:pic>
        <p:nvPicPr>
          <p:cNvPr id="8" name="Picture 7">
            <a:extLst>
              <a:ext uri="{FF2B5EF4-FFF2-40B4-BE49-F238E27FC236}">
                <a16:creationId xmlns:a16="http://schemas.microsoft.com/office/drawing/2014/main" id="{F70B60AC-18C0-451C-8654-F10A6C62BF8E}"/>
              </a:ext>
            </a:extLst>
          </p:cNvPr>
          <p:cNvPicPr>
            <a:picLocks noChangeAspect="1"/>
          </p:cNvPicPr>
          <p:nvPr/>
        </p:nvPicPr>
        <p:blipFill>
          <a:blip r:embed="rId7"/>
          <a:stretch>
            <a:fillRect/>
          </a:stretch>
        </p:blipFill>
        <p:spPr>
          <a:xfrm>
            <a:off x="5500687" y="3223260"/>
            <a:ext cx="6496050" cy="457200"/>
          </a:xfrm>
          <a:prstGeom prst="rect">
            <a:avLst/>
          </a:prstGeom>
          <a:ln>
            <a:solidFill>
              <a:schemeClr val="tx1"/>
            </a:solidFill>
          </a:ln>
        </p:spPr>
      </p:pic>
      <p:pic>
        <p:nvPicPr>
          <p:cNvPr id="9" name="Picture 8">
            <a:extLst>
              <a:ext uri="{FF2B5EF4-FFF2-40B4-BE49-F238E27FC236}">
                <a16:creationId xmlns:a16="http://schemas.microsoft.com/office/drawing/2014/main" id="{6A472DBA-370E-471F-B4F0-EFBEAE8CB7FC}"/>
              </a:ext>
            </a:extLst>
          </p:cNvPr>
          <p:cNvPicPr>
            <a:picLocks noChangeAspect="1"/>
          </p:cNvPicPr>
          <p:nvPr/>
        </p:nvPicPr>
        <p:blipFill>
          <a:blip r:embed="rId5"/>
          <a:stretch>
            <a:fillRect/>
          </a:stretch>
        </p:blipFill>
        <p:spPr>
          <a:xfrm>
            <a:off x="8700134" y="3777615"/>
            <a:ext cx="344219" cy="497205"/>
          </a:xfrm>
          <a:prstGeom prst="rect">
            <a:avLst/>
          </a:prstGeom>
          <a:ln>
            <a:solidFill>
              <a:schemeClr val="tx1"/>
            </a:solidFill>
          </a:ln>
        </p:spPr>
      </p:pic>
      <p:pic>
        <p:nvPicPr>
          <p:cNvPr id="10" name="Picture 9">
            <a:extLst>
              <a:ext uri="{FF2B5EF4-FFF2-40B4-BE49-F238E27FC236}">
                <a16:creationId xmlns:a16="http://schemas.microsoft.com/office/drawing/2014/main" id="{B03A6D04-6D7A-4835-9992-4D108D52406E}"/>
              </a:ext>
            </a:extLst>
          </p:cNvPr>
          <p:cNvPicPr>
            <a:picLocks noChangeAspect="1"/>
          </p:cNvPicPr>
          <p:nvPr/>
        </p:nvPicPr>
        <p:blipFill>
          <a:blip r:embed="rId8"/>
          <a:stretch>
            <a:fillRect/>
          </a:stretch>
        </p:blipFill>
        <p:spPr>
          <a:xfrm>
            <a:off x="9418320" y="3770947"/>
            <a:ext cx="1725012" cy="481013"/>
          </a:xfrm>
          <a:prstGeom prst="rect">
            <a:avLst/>
          </a:prstGeom>
          <a:ln>
            <a:solidFill>
              <a:schemeClr val="tx1"/>
            </a:solidFill>
          </a:ln>
        </p:spPr>
      </p:pic>
      <p:pic>
        <p:nvPicPr>
          <p:cNvPr id="11" name="Picture 10">
            <a:extLst>
              <a:ext uri="{FF2B5EF4-FFF2-40B4-BE49-F238E27FC236}">
                <a16:creationId xmlns:a16="http://schemas.microsoft.com/office/drawing/2014/main" id="{3445118E-5400-48A2-AB8B-14549970341C}"/>
              </a:ext>
            </a:extLst>
          </p:cNvPr>
          <p:cNvPicPr>
            <a:picLocks noChangeAspect="1"/>
          </p:cNvPicPr>
          <p:nvPr/>
        </p:nvPicPr>
        <p:blipFill>
          <a:blip r:embed="rId9"/>
          <a:stretch>
            <a:fillRect/>
          </a:stretch>
        </p:blipFill>
        <p:spPr>
          <a:xfrm>
            <a:off x="3042284" y="4297679"/>
            <a:ext cx="386715" cy="421871"/>
          </a:xfrm>
          <a:prstGeom prst="rect">
            <a:avLst/>
          </a:prstGeom>
          <a:ln>
            <a:solidFill>
              <a:schemeClr val="tx1"/>
            </a:solidFill>
          </a:ln>
        </p:spPr>
      </p:pic>
      <p:pic>
        <p:nvPicPr>
          <p:cNvPr id="12" name="Picture 11">
            <a:extLst>
              <a:ext uri="{FF2B5EF4-FFF2-40B4-BE49-F238E27FC236}">
                <a16:creationId xmlns:a16="http://schemas.microsoft.com/office/drawing/2014/main" id="{6CE1F9DC-DA2C-4DC9-B716-654671C0DFC6}"/>
              </a:ext>
            </a:extLst>
          </p:cNvPr>
          <p:cNvPicPr>
            <a:picLocks noChangeAspect="1"/>
          </p:cNvPicPr>
          <p:nvPr/>
        </p:nvPicPr>
        <p:blipFill>
          <a:blip r:embed="rId10"/>
          <a:stretch>
            <a:fillRect/>
          </a:stretch>
        </p:blipFill>
        <p:spPr>
          <a:xfrm>
            <a:off x="7048500" y="4343400"/>
            <a:ext cx="3329940" cy="434340"/>
          </a:xfrm>
          <a:prstGeom prst="rect">
            <a:avLst/>
          </a:prstGeom>
          <a:ln>
            <a:solidFill>
              <a:schemeClr val="tx1"/>
            </a:solidFill>
          </a:ln>
        </p:spPr>
      </p:pic>
      <p:pic>
        <p:nvPicPr>
          <p:cNvPr id="13" name="Picture 12">
            <a:extLst>
              <a:ext uri="{FF2B5EF4-FFF2-40B4-BE49-F238E27FC236}">
                <a16:creationId xmlns:a16="http://schemas.microsoft.com/office/drawing/2014/main" id="{7714EC8C-876F-496D-9371-028A5D770E69}"/>
              </a:ext>
            </a:extLst>
          </p:cNvPr>
          <p:cNvPicPr>
            <a:picLocks noChangeAspect="1"/>
          </p:cNvPicPr>
          <p:nvPr/>
        </p:nvPicPr>
        <p:blipFill>
          <a:blip r:embed="rId11"/>
          <a:stretch>
            <a:fillRect/>
          </a:stretch>
        </p:blipFill>
        <p:spPr>
          <a:xfrm>
            <a:off x="5856922" y="5225414"/>
            <a:ext cx="1944785" cy="398145"/>
          </a:xfrm>
          <a:prstGeom prst="rect">
            <a:avLst/>
          </a:prstGeom>
          <a:ln>
            <a:solidFill>
              <a:schemeClr val="tx1"/>
            </a:solidFill>
          </a:ln>
        </p:spPr>
      </p:pic>
    </p:spTree>
    <p:extLst>
      <p:ext uri="{BB962C8B-B14F-4D97-AF65-F5344CB8AC3E}">
        <p14:creationId xmlns:p14="http://schemas.microsoft.com/office/powerpoint/2010/main" val="3943609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1B3F4-F1C5-4260-95D9-840F74A9E361}"/>
              </a:ext>
            </a:extLst>
          </p:cNvPr>
          <p:cNvSpPr>
            <a:spLocks noGrp="1"/>
          </p:cNvSpPr>
          <p:nvPr>
            <p:ph idx="1"/>
          </p:nvPr>
        </p:nvSpPr>
        <p:spPr>
          <a:xfrm>
            <a:off x="120746" y="95295"/>
            <a:ext cx="11963402" cy="6643129"/>
          </a:xfrm>
        </p:spPr>
        <p:txBody>
          <a:bodyPr/>
          <a:lstStyle/>
          <a:p>
            <a:pPr marL="0" indent="0">
              <a:buNone/>
            </a:pPr>
            <a:r>
              <a:rPr lang="en-US" b="1" dirty="0"/>
              <a:t>Bayesian Linear least mean squares estimation 8.4</a:t>
            </a:r>
          </a:p>
          <a:p>
            <a:r>
              <a:rPr lang="en-US" dirty="0"/>
              <a:t>In this section we derive an </a:t>
            </a:r>
            <a:r>
              <a:rPr lang="en-US" b="1" dirty="0"/>
              <a:t>estimator</a:t>
            </a:r>
            <a:r>
              <a:rPr lang="en-US" dirty="0"/>
              <a:t> </a:t>
            </a:r>
            <a:r>
              <a:rPr lang="en-US" dirty="0" err="1"/>
              <a:t>tha</a:t>
            </a:r>
            <a:r>
              <a:rPr lang="az-Latn-AZ" dirty="0"/>
              <a:t>t</a:t>
            </a:r>
            <a:r>
              <a:rPr lang="en-US" dirty="0"/>
              <a:t> </a:t>
            </a:r>
            <a:r>
              <a:rPr lang="en-US" b="1" dirty="0"/>
              <a:t>minimizes</a:t>
            </a:r>
            <a:r>
              <a:rPr lang="en-US" dirty="0"/>
              <a:t> the </a:t>
            </a:r>
            <a:r>
              <a:rPr lang="en-US" b="1" dirty="0"/>
              <a:t>mean squared error </a:t>
            </a:r>
            <a:r>
              <a:rPr lang="en-US" dirty="0"/>
              <a:t>within a </a:t>
            </a:r>
            <a:r>
              <a:rPr lang="en-US" b="1" dirty="0"/>
              <a:t>restricted class </a:t>
            </a:r>
            <a:r>
              <a:rPr lang="en-US" dirty="0"/>
              <a:t>of estimators: those that are </a:t>
            </a:r>
            <a:r>
              <a:rPr lang="en-US" b="1" dirty="0"/>
              <a:t>linear functions </a:t>
            </a:r>
            <a:r>
              <a:rPr lang="en-US" dirty="0"/>
              <a:t>of the observations</a:t>
            </a:r>
            <a:endParaRPr lang="az-Latn-AZ" dirty="0"/>
          </a:p>
          <a:p>
            <a:r>
              <a:rPr lang="en-GB" dirty="0"/>
              <a:t>While this estimator may result in </a:t>
            </a:r>
            <a:r>
              <a:rPr lang="en-GB" b="1" dirty="0"/>
              <a:t>higher mean sq. error</a:t>
            </a:r>
            <a:r>
              <a:rPr lang="en-GB" dirty="0"/>
              <a:t>, it has a significant </a:t>
            </a:r>
            <a:r>
              <a:rPr lang="en-GB" b="1" dirty="0"/>
              <a:t>practical advantage</a:t>
            </a:r>
            <a:r>
              <a:rPr lang="en-GB" dirty="0"/>
              <a:t>: it requires </a:t>
            </a:r>
            <a:r>
              <a:rPr lang="en-GB" b="1" dirty="0"/>
              <a:t>simple calculations</a:t>
            </a:r>
            <a:r>
              <a:rPr lang="en-GB" dirty="0"/>
              <a:t>, involving </a:t>
            </a:r>
            <a:r>
              <a:rPr lang="en-GB" b="1" dirty="0"/>
              <a:t>only means</a:t>
            </a:r>
            <a:r>
              <a:rPr lang="en-GB" dirty="0"/>
              <a:t>, </a:t>
            </a:r>
            <a:r>
              <a:rPr lang="en-GB" b="1" dirty="0"/>
              <a:t>variances</a:t>
            </a:r>
            <a:r>
              <a:rPr lang="en-GB" dirty="0"/>
              <a:t>, and </a:t>
            </a:r>
            <a:r>
              <a:rPr lang="en-GB" b="1" dirty="0"/>
              <a:t>covariances</a:t>
            </a:r>
            <a:r>
              <a:rPr lang="en-GB" dirty="0"/>
              <a:t> of the parameters and observations</a:t>
            </a:r>
          </a:p>
          <a:p>
            <a:r>
              <a:rPr lang="en-GB" dirty="0"/>
              <a:t>It is thus </a:t>
            </a:r>
            <a:r>
              <a:rPr lang="en-GB" b="1" dirty="0"/>
              <a:t>useful alternative </a:t>
            </a:r>
            <a:r>
              <a:rPr lang="en-GB" dirty="0"/>
              <a:t>to the conditional </a:t>
            </a:r>
            <a:r>
              <a:rPr lang="en-GB" b="1" dirty="0"/>
              <a:t>expectation/LMS estimator </a:t>
            </a:r>
            <a:r>
              <a:rPr lang="en-GB" dirty="0"/>
              <a:t>in cases where the latter is </a:t>
            </a:r>
            <a:r>
              <a:rPr lang="en-GB" b="1" dirty="0"/>
              <a:t>hard to compute</a:t>
            </a:r>
          </a:p>
          <a:p>
            <a:r>
              <a:rPr lang="en-GB" dirty="0"/>
              <a:t>Linear estimator of a random variable theta, based on obs. X1…</a:t>
            </a:r>
            <a:r>
              <a:rPr lang="en-GB" dirty="0" err="1"/>
              <a:t>Xn</a:t>
            </a:r>
            <a:r>
              <a:rPr lang="en-GB" dirty="0"/>
              <a:t> has the form</a:t>
            </a:r>
          </a:p>
          <a:p>
            <a:r>
              <a:rPr lang="en-GB" dirty="0"/>
              <a:t>Given a particular choice of the scalars a1..an,b the</a:t>
            </a:r>
          </a:p>
          <a:p>
            <a:pPr marL="0" indent="0">
              <a:buNone/>
            </a:pPr>
            <a:r>
              <a:rPr lang="en-GB" dirty="0"/>
              <a:t>Corresponding mean sq. error is</a:t>
            </a:r>
          </a:p>
          <a:p>
            <a:r>
              <a:rPr lang="en-GB" dirty="0"/>
              <a:t>The </a:t>
            </a:r>
            <a:r>
              <a:rPr lang="en-GB" b="1" dirty="0"/>
              <a:t>linear LMS estimator </a:t>
            </a:r>
            <a:r>
              <a:rPr lang="en-GB" dirty="0"/>
              <a:t>chooses </a:t>
            </a:r>
            <a:r>
              <a:rPr lang="en-GB" b="1" dirty="0"/>
              <a:t>a1,…</a:t>
            </a:r>
            <a:r>
              <a:rPr lang="en-GB" b="1" dirty="0" err="1"/>
              <a:t>an,b</a:t>
            </a:r>
            <a:r>
              <a:rPr lang="en-GB" b="1" dirty="0"/>
              <a:t> </a:t>
            </a:r>
            <a:r>
              <a:rPr lang="en-GB" dirty="0"/>
              <a:t>to </a:t>
            </a:r>
            <a:r>
              <a:rPr lang="en-GB" b="1" dirty="0"/>
              <a:t>minimize</a:t>
            </a:r>
            <a:r>
              <a:rPr lang="en-GB" dirty="0"/>
              <a:t> the above expression</a:t>
            </a:r>
            <a:endParaRPr lang="en-US" dirty="0"/>
          </a:p>
        </p:txBody>
      </p:sp>
      <p:pic>
        <p:nvPicPr>
          <p:cNvPr id="2" name="Picture 1">
            <a:extLst>
              <a:ext uri="{FF2B5EF4-FFF2-40B4-BE49-F238E27FC236}">
                <a16:creationId xmlns:a16="http://schemas.microsoft.com/office/drawing/2014/main" id="{439E88CB-3B51-417E-A50A-D57C2A548BEE}"/>
              </a:ext>
            </a:extLst>
          </p:cNvPr>
          <p:cNvPicPr>
            <a:picLocks noChangeAspect="1"/>
          </p:cNvPicPr>
          <p:nvPr/>
        </p:nvPicPr>
        <p:blipFill>
          <a:blip r:embed="rId2"/>
          <a:stretch>
            <a:fillRect/>
          </a:stretch>
        </p:blipFill>
        <p:spPr>
          <a:xfrm>
            <a:off x="8481060" y="4452937"/>
            <a:ext cx="3604263" cy="514895"/>
          </a:xfrm>
          <a:prstGeom prst="rect">
            <a:avLst/>
          </a:prstGeom>
          <a:ln>
            <a:solidFill>
              <a:schemeClr val="tx1"/>
            </a:solidFill>
          </a:ln>
        </p:spPr>
      </p:pic>
      <p:pic>
        <p:nvPicPr>
          <p:cNvPr id="4" name="Picture 3">
            <a:extLst>
              <a:ext uri="{FF2B5EF4-FFF2-40B4-BE49-F238E27FC236}">
                <a16:creationId xmlns:a16="http://schemas.microsoft.com/office/drawing/2014/main" id="{EEE7A06F-9008-43B7-B5D3-3F7506A43F8A}"/>
              </a:ext>
            </a:extLst>
          </p:cNvPr>
          <p:cNvPicPr>
            <a:picLocks noChangeAspect="1"/>
          </p:cNvPicPr>
          <p:nvPr/>
        </p:nvPicPr>
        <p:blipFill>
          <a:blip r:embed="rId3"/>
          <a:stretch>
            <a:fillRect/>
          </a:stretch>
        </p:blipFill>
        <p:spPr>
          <a:xfrm>
            <a:off x="8307129" y="5024437"/>
            <a:ext cx="3862011" cy="461963"/>
          </a:xfrm>
          <a:prstGeom prst="rect">
            <a:avLst/>
          </a:prstGeom>
          <a:ln>
            <a:solidFill>
              <a:schemeClr val="tx1"/>
            </a:solidFill>
          </a:ln>
        </p:spPr>
      </p:pic>
    </p:spTree>
    <p:extLst>
      <p:ext uri="{BB962C8B-B14F-4D97-AF65-F5344CB8AC3E}">
        <p14:creationId xmlns:p14="http://schemas.microsoft.com/office/powerpoint/2010/main" val="4026537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1B3F4-F1C5-4260-95D9-840F74A9E361}"/>
              </a:ext>
            </a:extLst>
          </p:cNvPr>
          <p:cNvSpPr>
            <a:spLocks noGrp="1"/>
          </p:cNvSpPr>
          <p:nvPr>
            <p:ph idx="1"/>
          </p:nvPr>
        </p:nvSpPr>
        <p:spPr>
          <a:xfrm>
            <a:off x="120746" y="95295"/>
            <a:ext cx="11963402" cy="6643129"/>
          </a:xfrm>
        </p:spPr>
        <p:txBody>
          <a:bodyPr/>
          <a:lstStyle/>
          <a:p>
            <a:r>
              <a:rPr lang="en-GB" dirty="0"/>
              <a:t>W</a:t>
            </a:r>
            <a:r>
              <a:rPr lang="en-US" dirty="0"/>
              <a:t>e are interested in finding a and b that minimizes the mean sq. estimation error                         associated with linear estimator </a:t>
            </a:r>
          </a:p>
          <a:p>
            <a:r>
              <a:rPr lang="en-US" dirty="0"/>
              <a:t>We get the following expression                                      and the value of a that minimizes this expression is					where</a:t>
            </a:r>
          </a:p>
          <a:p>
            <a:r>
              <a:rPr lang="en-US" dirty="0"/>
              <a:t>Wit this choice of a, the </a:t>
            </a:r>
          </a:p>
          <a:p>
            <a:pPr marL="0" indent="0">
              <a:buNone/>
            </a:pPr>
            <a:r>
              <a:rPr lang="en-US" dirty="0"/>
              <a:t>Mean sq. est. error of the resulting linear </a:t>
            </a:r>
            <a:r>
              <a:rPr lang="en-US" dirty="0" err="1"/>
              <a:t>estim</a:t>
            </a:r>
            <a:r>
              <a:rPr lang="en-US" dirty="0"/>
              <a:t>. Is</a:t>
            </a:r>
          </a:p>
          <a:p>
            <a:pPr marL="0" indent="0">
              <a:buNone/>
            </a:pPr>
            <a:endParaRPr lang="en-US" dirty="0"/>
          </a:p>
          <a:p>
            <a:pPr marL="0" indent="0">
              <a:buNone/>
            </a:pPr>
            <a:endParaRPr lang="en-US" dirty="0"/>
          </a:p>
          <a:p>
            <a:r>
              <a:rPr lang="en-US" dirty="0"/>
              <a:t>So, linear LMS estimator                based on X is</a:t>
            </a:r>
          </a:p>
          <a:p>
            <a:endParaRPr lang="en-US" dirty="0"/>
          </a:p>
          <a:p>
            <a:r>
              <a:rPr lang="en-US" dirty="0"/>
              <a:t>The resulting </a:t>
            </a:r>
            <a:r>
              <a:rPr lang="en-US" b="1" dirty="0"/>
              <a:t>mean sq. </a:t>
            </a:r>
            <a:r>
              <a:rPr lang="en-US" b="1" dirty="0" err="1"/>
              <a:t>estim</a:t>
            </a:r>
            <a:r>
              <a:rPr lang="en-US" b="1" dirty="0"/>
              <a:t>. error </a:t>
            </a:r>
            <a:r>
              <a:rPr lang="en-US" dirty="0"/>
              <a:t>is equal to: </a:t>
            </a:r>
          </a:p>
        </p:txBody>
      </p:sp>
      <p:pic>
        <p:nvPicPr>
          <p:cNvPr id="2" name="Picture 1">
            <a:extLst>
              <a:ext uri="{FF2B5EF4-FFF2-40B4-BE49-F238E27FC236}">
                <a16:creationId xmlns:a16="http://schemas.microsoft.com/office/drawing/2014/main" id="{B9D4560C-1750-4A73-95EE-505FB2DEF5B6}"/>
              </a:ext>
            </a:extLst>
          </p:cNvPr>
          <p:cNvPicPr>
            <a:picLocks noChangeAspect="1"/>
          </p:cNvPicPr>
          <p:nvPr/>
        </p:nvPicPr>
        <p:blipFill>
          <a:blip r:embed="rId2"/>
          <a:stretch>
            <a:fillRect/>
          </a:stretch>
        </p:blipFill>
        <p:spPr>
          <a:xfrm>
            <a:off x="1265872" y="517207"/>
            <a:ext cx="1797368" cy="352755"/>
          </a:xfrm>
          <a:prstGeom prst="rect">
            <a:avLst/>
          </a:prstGeom>
          <a:ln>
            <a:solidFill>
              <a:schemeClr val="tx1"/>
            </a:solidFill>
          </a:ln>
        </p:spPr>
      </p:pic>
      <p:pic>
        <p:nvPicPr>
          <p:cNvPr id="4" name="Picture 3">
            <a:extLst>
              <a:ext uri="{FF2B5EF4-FFF2-40B4-BE49-F238E27FC236}">
                <a16:creationId xmlns:a16="http://schemas.microsoft.com/office/drawing/2014/main" id="{1544DC57-8C19-4437-B5D7-533975ED1768}"/>
              </a:ext>
            </a:extLst>
          </p:cNvPr>
          <p:cNvPicPr>
            <a:picLocks noChangeAspect="1"/>
          </p:cNvPicPr>
          <p:nvPr/>
        </p:nvPicPr>
        <p:blipFill>
          <a:blip r:embed="rId3"/>
          <a:stretch>
            <a:fillRect/>
          </a:stretch>
        </p:blipFill>
        <p:spPr>
          <a:xfrm>
            <a:off x="8061007" y="499110"/>
            <a:ext cx="1598867" cy="415290"/>
          </a:xfrm>
          <a:prstGeom prst="rect">
            <a:avLst/>
          </a:prstGeom>
          <a:ln>
            <a:solidFill>
              <a:schemeClr val="tx1"/>
            </a:solidFill>
          </a:ln>
        </p:spPr>
      </p:pic>
      <p:pic>
        <p:nvPicPr>
          <p:cNvPr id="5" name="Picture 4">
            <a:extLst>
              <a:ext uri="{FF2B5EF4-FFF2-40B4-BE49-F238E27FC236}">
                <a16:creationId xmlns:a16="http://schemas.microsoft.com/office/drawing/2014/main" id="{63533220-2BF0-4759-BB29-E18F976EF2B4}"/>
              </a:ext>
            </a:extLst>
          </p:cNvPr>
          <p:cNvPicPr>
            <a:picLocks noChangeAspect="1"/>
          </p:cNvPicPr>
          <p:nvPr/>
        </p:nvPicPr>
        <p:blipFill>
          <a:blip r:embed="rId4"/>
          <a:stretch>
            <a:fillRect/>
          </a:stretch>
        </p:blipFill>
        <p:spPr>
          <a:xfrm>
            <a:off x="5181600" y="925830"/>
            <a:ext cx="2865120" cy="537210"/>
          </a:xfrm>
          <a:prstGeom prst="rect">
            <a:avLst/>
          </a:prstGeom>
          <a:ln>
            <a:solidFill>
              <a:schemeClr val="tx1"/>
            </a:solidFill>
          </a:ln>
        </p:spPr>
      </p:pic>
      <p:pic>
        <p:nvPicPr>
          <p:cNvPr id="6" name="Picture 5">
            <a:extLst>
              <a:ext uri="{FF2B5EF4-FFF2-40B4-BE49-F238E27FC236}">
                <a16:creationId xmlns:a16="http://schemas.microsoft.com/office/drawing/2014/main" id="{DFA9C8C9-9F2B-49D4-BBBC-DAF616373D66}"/>
              </a:ext>
            </a:extLst>
          </p:cNvPr>
          <p:cNvPicPr>
            <a:picLocks noChangeAspect="1"/>
          </p:cNvPicPr>
          <p:nvPr/>
        </p:nvPicPr>
        <p:blipFill>
          <a:blip r:embed="rId5"/>
          <a:stretch>
            <a:fillRect/>
          </a:stretch>
        </p:blipFill>
        <p:spPr>
          <a:xfrm>
            <a:off x="4591596" y="1579244"/>
            <a:ext cx="3725434" cy="683896"/>
          </a:xfrm>
          <a:prstGeom prst="rect">
            <a:avLst/>
          </a:prstGeom>
          <a:ln>
            <a:solidFill>
              <a:schemeClr val="tx1"/>
            </a:solidFill>
          </a:ln>
        </p:spPr>
      </p:pic>
      <p:pic>
        <p:nvPicPr>
          <p:cNvPr id="7" name="Picture 6">
            <a:extLst>
              <a:ext uri="{FF2B5EF4-FFF2-40B4-BE49-F238E27FC236}">
                <a16:creationId xmlns:a16="http://schemas.microsoft.com/office/drawing/2014/main" id="{CB91E7DE-C41B-4DC9-9B65-6768E170BBEE}"/>
              </a:ext>
            </a:extLst>
          </p:cNvPr>
          <p:cNvPicPr>
            <a:picLocks noChangeAspect="1"/>
          </p:cNvPicPr>
          <p:nvPr/>
        </p:nvPicPr>
        <p:blipFill>
          <a:blip r:embed="rId6"/>
          <a:stretch>
            <a:fillRect/>
          </a:stretch>
        </p:blipFill>
        <p:spPr>
          <a:xfrm>
            <a:off x="9707880" y="1446847"/>
            <a:ext cx="1702762" cy="656273"/>
          </a:xfrm>
          <a:prstGeom prst="rect">
            <a:avLst/>
          </a:prstGeom>
          <a:ln>
            <a:solidFill>
              <a:schemeClr val="tx1"/>
            </a:solidFill>
          </a:ln>
        </p:spPr>
      </p:pic>
      <p:pic>
        <p:nvPicPr>
          <p:cNvPr id="8" name="Picture 7">
            <a:extLst>
              <a:ext uri="{FF2B5EF4-FFF2-40B4-BE49-F238E27FC236}">
                <a16:creationId xmlns:a16="http://schemas.microsoft.com/office/drawing/2014/main" id="{A299D9E0-0DA7-4C1D-9EF3-C5654E168AC8}"/>
              </a:ext>
            </a:extLst>
          </p:cNvPr>
          <p:cNvPicPr>
            <a:picLocks noChangeAspect="1"/>
          </p:cNvPicPr>
          <p:nvPr/>
        </p:nvPicPr>
        <p:blipFill>
          <a:blip r:embed="rId7"/>
          <a:stretch>
            <a:fillRect/>
          </a:stretch>
        </p:blipFill>
        <p:spPr>
          <a:xfrm>
            <a:off x="7541361" y="2431732"/>
            <a:ext cx="4551579" cy="474489"/>
          </a:xfrm>
          <a:prstGeom prst="rect">
            <a:avLst/>
          </a:prstGeom>
          <a:ln>
            <a:solidFill>
              <a:schemeClr val="tx1"/>
            </a:solidFill>
          </a:ln>
        </p:spPr>
      </p:pic>
      <p:pic>
        <p:nvPicPr>
          <p:cNvPr id="9" name="Picture 8">
            <a:extLst>
              <a:ext uri="{FF2B5EF4-FFF2-40B4-BE49-F238E27FC236}">
                <a16:creationId xmlns:a16="http://schemas.microsoft.com/office/drawing/2014/main" id="{9339332B-4951-4B18-8C0F-E660CCEA5C41}"/>
              </a:ext>
            </a:extLst>
          </p:cNvPr>
          <p:cNvPicPr>
            <a:picLocks noChangeAspect="1"/>
          </p:cNvPicPr>
          <p:nvPr/>
        </p:nvPicPr>
        <p:blipFill>
          <a:blip r:embed="rId8"/>
          <a:stretch>
            <a:fillRect/>
          </a:stretch>
        </p:blipFill>
        <p:spPr>
          <a:xfrm>
            <a:off x="300383" y="2859404"/>
            <a:ext cx="3479137" cy="661036"/>
          </a:xfrm>
          <a:prstGeom prst="rect">
            <a:avLst/>
          </a:prstGeom>
          <a:ln>
            <a:solidFill>
              <a:schemeClr val="tx1"/>
            </a:solidFill>
          </a:ln>
        </p:spPr>
      </p:pic>
      <p:pic>
        <p:nvPicPr>
          <p:cNvPr id="10" name="Picture 9">
            <a:extLst>
              <a:ext uri="{FF2B5EF4-FFF2-40B4-BE49-F238E27FC236}">
                <a16:creationId xmlns:a16="http://schemas.microsoft.com/office/drawing/2014/main" id="{7D018763-6B4D-42D7-BF9E-5F0C28E131D4}"/>
              </a:ext>
            </a:extLst>
          </p:cNvPr>
          <p:cNvPicPr>
            <a:picLocks noChangeAspect="1"/>
          </p:cNvPicPr>
          <p:nvPr/>
        </p:nvPicPr>
        <p:blipFill>
          <a:blip r:embed="rId9"/>
          <a:stretch>
            <a:fillRect/>
          </a:stretch>
        </p:blipFill>
        <p:spPr>
          <a:xfrm>
            <a:off x="3921442" y="2907030"/>
            <a:ext cx="1976982" cy="636270"/>
          </a:xfrm>
          <a:prstGeom prst="rect">
            <a:avLst/>
          </a:prstGeom>
          <a:ln>
            <a:solidFill>
              <a:schemeClr val="tx1"/>
            </a:solidFill>
          </a:ln>
        </p:spPr>
      </p:pic>
      <p:pic>
        <p:nvPicPr>
          <p:cNvPr id="11" name="Picture 10">
            <a:extLst>
              <a:ext uri="{FF2B5EF4-FFF2-40B4-BE49-F238E27FC236}">
                <a16:creationId xmlns:a16="http://schemas.microsoft.com/office/drawing/2014/main" id="{CCB4B928-A535-4A07-AF34-A9543687AE26}"/>
              </a:ext>
            </a:extLst>
          </p:cNvPr>
          <p:cNvPicPr>
            <a:picLocks noChangeAspect="1"/>
          </p:cNvPicPr>
          <p:nvPr/>
        </p:nvPicPr>
        <p:blipFill>
          <a:blip r:embed="rId10"/>
          <a:stretch>
            <a:fillRect/>
          </a:stretch>
        </p:blipFill>
        <p:spPr>
          <a:xfrm>
            <a:off x="4061460" y="3808094"/>
            <a:ext cx="1030458" cy="558165"/>
          </a:xfrm>
          <a:prstGeom prst="rect">
            <a:avLst/>
          </a:prstGeom>
          <a:ln>
            <a:solidFill>
              <a:schemeClr val="tx1"/>
            </a:solidFill>
          </a:ln>
        </p:spPr>
      </p:pic>
      <p:pic>
        <p:nvPicPr>
          <p:cNvPr id="12" name="Picture 11">
            <a:extLst>
              <a:ext uri="{FF2B5EF4-FFF2-40B4-BE49-F238E27FC236}">
                <a16:creationId xmlns:a16="http://schemas.microsoft.com/office/drawing/2014/main" id="{836C1892-8CDA-45F0-BD9A-39CBBB802F59}"/>
              </a:ext>
            </a:extLst>
          </p:cNvPr>
          <p:cNvPicPr>
            <a:picLocks noChangeAspect="1"/>
          </p:cNvPicPr>
          <p:nvPr/>
        </p:nvPicPr>
        <p:blipFill>
          <a:blip r:embed="rId11"/>
          <a:stretch>
            <a:fillRect/>
          </a:stretch>
        </p:blipFill>
        <p:spPr>
          <a:xfrm>
            <a:off x="5737861" y="4303394"/>
            <a:ext cx="6302828" cy="685800"/>
          </a:xfrm>
          <a:prstGeom prst="rect">
            <a:avLst/>
          </a:prstGeom>
          <a:ln>
            <a:solidFill>
              <a:schemeClr val="tx1"/>
            </a:solidFill>
          </a:ln>
        </p:spPr>
      </p:pic>
      <p:pic>
        <p:nvPicPr>
          <p:cNvPr id="13" name="Picture 12">
            <a:extLst>
              <a:ext uri="{FF2B5EF4-FFF2-40B4-BE49-F238E27FC236}">
                <a16:creationId xmlns:a16="http://schemas.microsoft.com/office/drawing/2014/main" id="{2AF7E0B3-6FFA-4101-AC06-D8D695D88B14}"/>
              </a:ext>
            </a:extLst>
          </p:cNvPr>
          <p:cNvPicPr>
            <a:picLocks noChangeAspect="1"/>
          </p:cNvPicPr>
          <p:nvPr/>
        </p:nvPicPr>
        <p:blipFill>
          <a:blip r:embed="rId12"/>
          <a:stretch>
            <a:fillRect/>
          </a:stretch>
        </p:blipFill>
        <p:spPr>
          <a:xfrm>
            <a:off x="7339965" y="5096827"/>
            <a:ext cx="1271424" cy="526733"/>
          </a:xfrm>
          <a:prstGeom prst="rect">
            <a:avLst/>
          </a:prstGeom>
          <a:ln>
            <a:solidFill>
              <a:schemeClr val="tx1"/>
            </a:solidFill>
          </a:ln>
        </p:spPr>
      </p:pic>
    </p:spTree>
    <p:extLst>
      <p:ext uri="{BB962C8B-B14F-4D97-AF65-F5344CB8AC3E}">
        <p14:creationId xmlns:p14="http://schemas.microsoft.com/office/powerpoint/2010/main" val="51185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1B3F4-F1C5-4260-95D9-840F74A9E361}"/>
              </a:ext>
            </a:extLst>
          </p:cNvPr>
          <p:cNvSpPr>
            <a:spLocks noGrp="1"/>
          </p:cNvSpPr>
          <p:nvPr>
            <p:ph idx="1"/>
          </p:nvPr>
        </p:nvSpPr>
        <p:spPr>
          <a:xfrm>
            <a:off x="120746" y="95295"/>
            <a:ext cx="11963402" cy="6643129"/>
          </a:xfrm>
        </p:spPr>
        <p:txBody>
          <a:bodyPr/>
          <a:lstStyle/>
          <a:p>
            <a:pPr marL="0" indent="0">
              <a:buNone/>
            </a:pPr>
            <a:r>
              <a:rPr lang="en-GB" b="1" dirty="0"/>
              <a:t>T</a:t>
            </a:r>
            <a:r>
              <a:rPr lang="en-US" b="1" dirty="0"/>
              <a:t>he case of multiple observations and multiple parameters</a:t>
            </a:r>
          </a:p>
          <a:p>
            <a:r>
              <a:rPr lang="en-US" dirty="0"/>
              <a:t>The </a:t>
            </a:r>
            <a:r>
              <a:rPr lang="en-US" b="1" dirty="0"/>
              <a:t>linear LMS </a:t>
            </a:r>
            <a:r>
              <a:rPr lang="en-US" dirty="0"/>
              <a:t>methodology extends to the case of the </a:t>
            </a:r>
            <a:r>
              <a:rPr lang="en-US" b="1" dirty="0"/>
              <a:t>multiple observations</a:t>
            </a:r>
          </a:p>
          <a:p>
            <a:r>
              <a:rPr lang="en-US" dirty="0"/>
              <a:t>There is analogous formula for the linear LMS estimator, derived in a similar manner, it involves only means, var, covariances between various pairs of </a:t>
            </a:r>
            <a:r>
              <a:rPr lang="en-US" dirty="0" err="1"/>
              <a:t>r.v.</a:t>
            </a:r>
            <a:endParaRPr lang="en-US" dirty="0"/>
          </a:p>
          <a:p>
            <a:r>
              <a:rPr lang="en-US" dirty="0"/>
              <a:t>Also, if there are multiple parameters        to be estimated, we may consider the criterion and minim it over all </a:t>
            </a:r>
            <a:r>
              <a:rPr lang="en-US" dirty="0" err="1"/>
              <a:t>estim</a:t>
            </a:r>
            <a:r>
              <a:rPr lang="en-US" dirty="0"/>
              <a:t>. </a:t>
            </a:r>
          </a:p>
          <a:p>
            <a:r>
              <a:rPr lang="en-US" dirty="0"/>
              <a:t>This is equivalent to finding, for each </a:t>
            </a:r>
            <a:r>
              <a:rPr lang="en-US" dirty="0" err="1"/>
              <a:t>i</a:t>
            </a:r>
            <a:r>
              <a:rPr lang="en-US" dirty="0"/>
              <a:t>, a </a:t>
            </a:r>
            <a:r>
              <a:rPr lang="en-US" b="1" dirty="0"/>
              <a:t>linear estimator        </a:t>
            </a:r>
            <a:r>
              <a:rPr lang="en-US" dirty="0"/>
              <a:t>that minimizes </a:t>
            </a:r>
          </a:p>
          <a:p>
            <a:pPr marL="0" indent="0">
              <a:buNone/>
            </a:pPr>
            <a:r>
              <a:rPr lang="en-US" dirty="0"/>
              <a:t>                        , so that we are essentially dealing with </a:t>
            </a:r>
            <a:r>
              <a:rPr lang="en-US" b="1" dirty="0"/>
              <a:t>m decoupled </a:t>
            </a:r>
            <a:r>
              <a:rPr lang="en-US" dirty="0"/>
              <a:t>linear estimation problems, one for each unknown parameter</a:t>
            </a:r>
          </a:p>
          <a:p>
            <a:r>
              <a:rPr lang="en-US" dirty="0"/>
              <a:t>Linear LMS estimator is generally different from, and, therefore, inferior to the LMS estimator			, however, if the LMS estimator happens to be linear in the observations                     then it is also the linear LMS estimator</a:t>
            </a:r>
          </a:p>
          <a:p>
            <a:r>
              <a:rPr lang="en-US" dirty="0"/>
              <a:t>In fact, if                        are all </a:t>
            </a:r>
            <a:r>
              <a:rPr lang="en-US" b="1" dirty="0"/>
              <a:t>linear functions </a:t>
            </a:r>
            <a:r>
              <a:rPr lang="en-US" dirty="0"/>
              <a:t>of a collection of </a:t>
            </a:r>
            <a:r>
              <a:rPr lang="en-US" dirty="0" err="1"/>
              <a:t>indep</a:t>
            </a:r>
            <a:r>
              <a:rPr lang="en-US" dirty="0"/>
              <a:t>. </a:t>
            </a:r>
            <a:r>
              <a:rPr lang="en-US" dirty="0" err="1"/>
              <a:t>r.v.</a:t>
            </a:r>
            <a:r>
              <a:rPr lang="en-US" dirty="0"/>
              <a:t>, then </a:t>
            </a:r>
            <a:r>
              <a:rPr lang="en-US" b="1" dirty="0"/>
              <a:t>LMS and the linear LMS </a:t>
            </a:r>
            <a:r>
              <a:rPr lang="en-US" dirty="0"/>
              <a:t>estimators </a:t>
            </a:r>
            <a:r>
              <a:rPr lang="en-US" b="1" dirty="0"/>
              <a:t>coincide. They also coincide with MAP</a:t>
            </a:r>
            <a:endParaRPr lang="en-US" dirty="0"/>
          </a:p>
        </p:txBody>
      </p:sp>
      <p:pic>
        <p:nvPicPr>
          <p:cNvPr id="2" name="Picture 1">
            <a:extLst>
              <a:ext uri="{FF2B5EF4-FFF2-40B4-BE49-F238E27FC236}">
                <a16:creationId xmlns:a16="http://schemas.microsoft.com/office/drawing/2014/main" id="{E8A31FE5-A7B4-4D02-9C1B-5D146E04EBE5}"/>
              </a:ext>
            </a:extLst>
          </p:cNvPr>
          <p:cNvPicPr>
            <a:picLocks noChangeAspect="1"/>
          </p:cNvPicPr>
          <p:nvPr/>
        </p:nvPicPr>
        <p:blipFill>
          <a:blip r:embed="rId2"/>
          <a:stretch>
            <a:fillRect/>
          </a:stretch>
        </p:blipFill>
        <p:spPr>
          <a:xfrm>
            <a:off x="5945504" y="2058352"/>
            <a:ext cx="455295" cy="393209"/>
          </a:xfrm>
          <a:prstGeom prst="rect">
            <a:avLst/>
          </a:prstGeom>
          <a:ln>
            <a:solidFill>
              <a:schemeClr val="tx1"/>
            </a:solidFill>
          </a:ln>
        </p:spPr>
      </p:pic>
      <p:pic>
        <p:nvPicPr>
          <p:cNvPr id="4" name="Picture 3">
            <a:extLst>
              <a:ext uri="{FF2B5EF4-FFF2-40B4-BE49-F238E27FC236}">
                <a16:creationId xmlns:a16="http://schemas.microsoft.com/office/drawing/2014/main" id="{D060EF35-B8B6-4B95-82E9-8C8AA3C8C290}"/>
              </a:ext>
            </a:extLst>
          </p:cNvPr>
          <p:cNvPicPr>
            <a:picLocks noChangeAspect="1"/>
          </p:cNvPicPr>
          <p:nvPr/>
        </p:nvPicPr>
        <p:blipFill>
          <a:blip r:embed="rId3"/>
          <a:stretch>
            <a:fillRect/>
          </a:stretch>
        </p:blipFill>
        <p:spPr>
          <a:xfrm>
            <a:off x="7857172" y="2389822"/>
            <a:ext cx="4269448" cy="467678"/>
          </a:xfrm>
          <a:prstGeom prst="rect">
            <a:avLst/>
          </a:prstGeom>
          <a:ln>
            <a:solidFill>
              <a:schemeClr val="tx1"/>
            </a:solidFill>
          </a:ln>
        </p:spPr>
      </p:pic>
      <p:pic>
        <p:nvPicPr>
          <p:cNvPr id="5" name="Picture 4">
            <a:extLst>
              <a:ext uri="{FF2B5EF4-FFF2-40B4-BE49-F238E27FC236}">
                <a16:creationId xmlns:a16="http://schemas.microsoft.com/office/drawing/2014/main" id="{640AC214-5EFB-49FD-9C85-450E4D8321B6}"/>
              </a:ext>
            </a:extLst>
          </p:cNvPr>
          <p:cNvPicPr>
            <a:picLocks noChangeAspect="1"/>
          </p:cNvPicPr>
          <p:nvPr/>
        </p:nvPicPr>
        <p:blipFill>
          <a:blip r:embed="rId4"/>
          <a:stretch>
            <a:fillRect/>
          </a:stretch>
        </p:blipFill>
        <p:spPr>
          <a:xfrm>
            <a:off x="5929312" y="2523172"/>
            <a:ext cx="1238569" cy="402908"/>
          </a:xfrm>
          <a:prstGeom prst="rect">
            <a:avLst/>
          </a:prstGeom>
          <a:ln>
            <a:solidFill>
              <a:schemeClr val="tx1"/>
            </a:solidFill>
          </a:ln>
        </p:spPr>
      </p:pic>
      <p:pic>
        <p:nvPicPr>
          <p:cNvPr id="6" name="Picture 5">
            <a:extLst>
              <a:ext uri="{FF2B5EF4-FFF2-40B4-BE49-F238E27FC236}">
                <a16:creationId xmlns:a16="http://schemas.microsoft.com/office/drawing/2014/main" id="{6831BBA2-402D-4FA5-BF34-7ECB34E70566}"/>
              </a:ext>
            </a:extLst>
          </p:cNvPr>
          <p:cNvPicPr>
            <a:picLocks noChangeAspect="1"/>
          </p:cNvPicPr>
          <p:nvPr/>
        </p:nvPicPr>
        <p:blipFill>
          <a:blip r:embed="rId5"/>
          <a:stretch>
            <a:fillRect/>
          </a:stretch>
        </p:blipFill>
        <p:spPr>
          <a:xfrm>
            <a:off x="8775382" y="2930842"/>
            <a:ext cx="475298" cy="475298"/>
          </a:xfrm>
          <a:prstGeom prst="rect">
            <a:avLst/>
          </a:prstGeom>
          <a:ln>
            <a:solidFill>
              <a:schemeClr val="tx1"/>
            </a:solidFill>
          </a:ln>
        </p:spPr>
      </p:pic>
      <p:pic>
        <p:nvPicPr>
          <p:cNvPr id="7" name="Picture 6">
            <a:extLst>
              <a:ext uri="{FF2B5EF4-FFF2-40B4-BE49-F238E27FC236}">
                <a16:creationId xmlns:a16="http://schemas.microsoft.com/office/drawing/2014/main" id="{D3653DBA-A241-4057-B781-6BAC6BC5490C}"/>
              </a:ext>
            </a:extLst>
          </p:cNvPr>
          <p:cNvPicPr>
            <a:picLocks noChangeAspect="1"/>
          </p:cNvPicPr>
          <p:nvPr/>
        </p:nvPicPr>
        <p:blipFill>
          <a:blip r:embed="rId6"/>
          <a:stretch>
            <a:fillRect/>
          </a:stretch>
        </p:blipFill>
        <p:spPr>
          <a:xfrm>
            <a:off x="394544" y="3391852"/>
            <a:ext cx="1711433" cy="448628"/>
          </a:xfrm>
          <a:prstGeom prst="rect">
            <a:avLst/>
          </a:prstGeom>
          <a:ln>
            <a:solidFill>
              <a:schemeClr val="tx1"/>
            </a:solidFill>
          </a:ln>
        </p:spPr>
      </p:pic>
      <p:pic>
        <p:nvPicPr>
          <p:cNvPr id="8" name="Picture 7">
            <a:extLst>
              <a:ext uri="{FF2B5EF4-FFF2-40B4-BE49-F238E27FC236}">
                <a16:creationId xmlns:a16="http://schemas.microsoft.com/office/drawing/2014/main" id="{814C89B1-CBC2-46FE-9E8E-835D516D8A8D}"/>
              </a:ext>
            </a:extLst>
          </p:cNvPr>
          <p:cNvPicPr>
            <a:picLocks noChangeAspect="1"/>
          </p:cNvPicPr>
          <p:nvPr/>
        </p:nvPicPr>
        <p:blipFill>
          <a:blip r:embed="rId7"/>
          <a:stretch>
            <a:fillRect/>
          </a:stretch>
        </p:blipFill>
        <p:spPr>
          <a:xfrm>
            <a:off x="2693670" y="4732020"/>
            <a:ext cx="2007870" cy="388620"/>
          </a:xfrm>
          <a:prstGeom prst="rect">
            <a:avLst/>
          </a:prstGeom>
          <a:ln>
            <a:solidFill>
              <a:schemeClr val="tx1"/>
            </a:solidFill>
          </a:ln>
        </p:spPr>
      </p:pic>
      <p:pic>
        <p:nvPicPr>
          <p:cNvPr id="9" name="Picture 8">
            <a:extLst>
              <a:ext uri="{FF2B5EF4-FFF2-40B4-BE49-F238E27FC236}">
                <a16:creationId xmlns:a16="http://schemas.microsoft.com/office/drawing/2014/main" id="{D3D631DE-1497-415D-9AA1-0FD1AB08EA99}"/>
              </a:ext>
            </a:extLst>
          </p:cNvPr>
          <p:cNvPicPr>
            <a:picLocks noChangeAspect="1"/>
          </p:cNvPicPr>
          <p:nvPr/>
        </p:nvPicPr>
        <p:blipFill>
          <a:blip r:embed="rId8"/>
          <a:stretch>
            <a:fillRect/>
          </a:stretch>
        </p:blipFill>
        <p:spPr>
          <a:xfrm>
            <a:off x="4165282" y="5180647"/>
            <a:ext cx="1580200" cy="420053"/>
          </a:xfrm>
          <a:prstGeom prst="rect">
            <a:avLst/>
          </a:prstGeom>
          <a:ln>
            <a:solidFill>
              <a:schemeClr val="tx1"/>
            </a:solidFill>
          </a:ln>
        </p:spPr>
      </p:pic>
      <p:pic>
        <p:nvPicPr>
          <p:cNvPr id="10" name="Picture 9">
            <a:extLst>
              <a:ext uri="{FF2B5EF4-FFF2-40B4-BE49-F238E27FC236}">
                <a16:creationId xmlns:a16="http://schemas.microsoft.com/office/drawing/2014/main" id="{3CA99AE5-567C-434B-A4DB-4A45601CF143}"/>
              </a:ext>
            </a:extLst>
          </p:cNvPr>
          <p:cNvPicPr>
            <a:picLocks noChangeAspect="1"/>
          </p:cNvPicPr>
          <p:nvPr/>
        </p:nvPicPr>
        <p:blipFill>
          <a:blip r:embed="rId9"/>
          <a:stretch>
            <a:fillRect/>
          </a:stretch>
        </p:blipFill>
        <p:spPr>
          <a:xfrm>
            <a:off x="1889760" y="5587364"/>
            <a:ext cx="1619250" cy="356235"/>
          </a:xfrm>
          <a:prstGeom prst="rect">
            <a:avLst/>
          </a:prstGeom>
          <a:ln>
            <a:solidFill>
              <a:schemeClr val="tx1"/>
            </a:solidFill>
          </a:ln>
        </p:spPr>
      </p:pic>
    </p:spTree>
    <p:extLst>
      <p:ext uri="{BB962C8B-B14F-4D97-AF65-F5344CB8AC3E}">
        <p14:creationId xmlns:p14="http://schemas.microsoft.com/office/powerpoint/2010/main" val="188852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FB011-14C9-44E5-820E-A4D5F4CBB08F}"/>
              </a:ext>
            </a:extLst>
          </p:cNvPr>
          <p:cNvSpPr>
            <a:spLocks noGrp="1"/>
          </p:cNvSpPr>
          <p:nvPr>
            <p:ph idx="1"/>
          </p:nvPr>
        </p:nvSpPr>
        <p:spPr>
          <a:xfrm>
            <a:off x="92611" y="81228"/>
            <a:ext cx="11921198" cy="6657197"/>
          </a:xfrm>
        </p:spPr>
        <p:txBody>
          <a:bodyPr>
            <a:normAutofit/>
          </a:bodyPr>
          <a:lstStyle/>
          <a:p>
            <a:r>
              <a:rPr lang="en-US" sz="2400" dirty="0"/>
              <a:t>2 fundamentally different approaches on </a:t>
            </a:r>
            <a:r>
              <a:rPr lang="en-US" sz="2400" b="1" dirty="0"/>
              <a:t>how do we model </a:t>
            </a:r>
            <a:r>
              <a:rPr lang="en-US" sz="2400" dirty="0"/>
              <a:t>unknown quantities: </a:t>
            </a:r>
            <a:r>
              <a:rPr lang="en-US" sz="2400" b="1" dirty="0"/>
              <a:t>Classical statistics and Bayesian approach</a:t>
            </a:r>
          </a:p>
          <a:p>
            <a:r>
              <a:rPr lang="en-US" sz="2400" dirty="0"/>
              <a:t>In Classical statistics we treat </a:t>
            </a:r>
            <a:r>
              <a:rPr lang="en-US" sz="2400" b="1" dirty="0"/>
              <a:t>unknown variable as a real number </a:t>
            </a:r>
            <a:r>
              <a:rPr lang="en-US" sz="2400" dirty="0"/>
              <a:t>(because it is something certain)</a:t>
            </a:r>
          </a:p>
          <a:p>
            <a:r>
              <a:rPr lang="en-US" sz="2400" dirty="0"/>
              <a:t>So we do </a:t>
            </a:r>
            <a:r>
              <a:rPr lang="en-US" sz="2400" b="1" dirty="0"/>
              <a:t>some measurement </a:t>
            </a:r>
            <a:r>
              <a:rPr lang="en-US" sz="2400" dirty="0"/>
              <a:t>involving </a:t>
            </a:r>
            <a:r>
              <a:rPr lang="en-US" sz="2400" b="1" dirty="0"/>
              <a:t>unknown parameter of interest </a:t>
            </a:r>
            <a:r>
              <a:rPr lang="en-US" sz="2400" dirty="0"/>
              <a:t>and </a:t>
            </a:r>
            <a:r>
              <a:rPr lang="en-US" sz="2400" b="1" dirty="0"/>
              <a:t>get the value X</a:t>
            </a:r>
            <a:r>
              <a:rPr lang="en-US" sz="2400" dirty="0"/>
              <a:t>, in presence </a:t>
            </a:r>
            <a:r>
              <a:rPr lang="en-US" sz="2400" b="1" dirty="0"/>
              <a:t>of some noise</a:t>
            </a:r>
            <a:r>
              <a:rPr lang="en-US" sz="2400" dirty="0"/>
              <a:t>, and based on </a:t>
            </a:r>
            <a:r>
              <a:rPr lang="en-US" sz="2400" b="1" dirty="0"/>
              <a:t>observed X,</a:t>
            </a:r>
            <a:r>
              <a:rPr lang="en-US" sz="2400" dirty="0"/>
              <a:t> we want to </a:t>
            </a:r>
            <a:r>
              <a:rPr lang="en-US" sz="2400" b="1" dirty="0"/>
              <a:t>estimate theta</a:t>
            </a:r>
          </a:p>
          <a:p>
            <a:r>
              <a:rPr lang="en-US" sz="2400" b="1" dirty="0"/>
              <a:t>In </a:t>
            </a:r>
            <a:r>
              <a:rPr lang="en-US" sz="2400" dirty="0"/>
              <a:t>Bayesian approach, we treat unknown variable as random variable</a:t>
            </a:r>
          </a:p>
          <a:p>
            <a:pPr marL="0" indent="0">
              <a:buNone/>
            </a:pPr>
            <a:r>
              <a:rPr lang="en-US" sz="2400" dirty="0"/>
              <a:t>We have some </a:t>
            </a:r>
            <a:r>
              <a:rPr lang="en-US" sz="2400" b="1" dirty="0"/>
              <a:t>prior distribution </a:t>
            </a:r>
            <a:r>
              <a:rPr lang="en-US" sz="2400" dirty="0"/>
              <a:t>of it, we </a:t>
            </a:r>
            <a:r>
              <a:rPr lang="en-US" sz="2400" b="1" dirty="0"/>
              <a:t>observe X</a:t>
            </a:r>
            <a:r>
              <a:rPr lang="en-US" sz="2400" dirty="0"/>
              <a:t> and we </a:t>
            </a:r>
            <a:r>
              <a:rPr lang="en-US" sz="2400" b="1" dirty="0"/>
              <a:t>update</a:t>
            </a:r>
            <a:r>
              <a:rPr lang="en-US" sz="2400" dirty="0"/>
              <a:t> our</a:t>
            </a:r>
          </a:p>
          <a:p>
            <a:pPr marL="0" indent="0">
              <a:buNone/>
            </a:pPr>
            <a:r>
              <a:rPr lang="en-US" sz="2400" dirty="0"/>
              <a:t>Distribution. We use here the Bayes rule</a:t>
            </a:r>
          </a:p>
          <a:p>
            <a:r>
              <a:rPr lang="en-US" sz="2400" dirty="0"/>
              <a:t>Our estimate is a </a:t>
            </a:r>
            <a:r>
              <a:rPr lang="en-US" sz="2400" b="1" dirty="0"/>
              <a:t>random variable </a:t>
            </a:r>
            <a:r>
              <a:rPr lang="en-US" sz="2400" dirty="0"/>
              <a:t>in both cases, because in both</a:t>
            </a:r>
          </a:p>
          <a:p>
            <a:pPr marL="0" indent="0">
              <a:buNone/>
            </a:pPr>
            <a:r>
              <a:rPr lang="en-US" sz="2400" dirty="0"/>
              <a:t>Cases we find theta </a:t>
            </a:r>
            <a:r>
              <a:rPr lang="en-US" sz="2400" b="1" dirty="0"/>
              <a:t>based on data</a:t>
            </a:r>
            <a:r>
              <a:rPr lang="en-US" sz="2400" dirty="0"/>
              <a:t>, so </a:t>
            </a:r>
            <a:r>
              <a:rPr lang="en-US" sz="2400" b="1" dirty="0"/>
              <a:t>theta is function of </a:t>
            </a:r>
            <a:r>
              <a:rPr lang="en-US" sz="2400" b="1" dirty="0" err="1"/>
              <a:t>r.v</a:t>
            </a:r>
            <a:r>
              <a:rPr lang="en-US" sz="2400" b="1" dirty="0"/>
              <a:t> X</a:t>
            </a:r>
          </a:p>
          <a:p>
            <a:r>
              <a:rPr lang="en-US" sz="2400" dirty="0"/>
              <a:t>P(theta) is our </a:t>
            </a:r>
            <a:r>
              <a:rPr lang="en-US" sz="2400" b="1" dirty="0"/>
              <a:t>prior belief</a:t>
            </a:r>
            <a:r>
              <a:rPr lang="en-US" sz="2400" dirty="0"/>
              <a:t>, px/theta is range of values of x given theta</a:t>
            </a:r>
          </a:p>
          <a:p>
            <a:pPr marL="0" indent="0">
              <a:buNone/>
            </a:pPr>
            <a:r>
              <a:rPr lang="en-US" sz="2400" dirty="0"/>
              <a:t>And </a:t>
            </a:r>
            <a:r>
              <a:rPr lang="en-US" sz="2400" dirty="0" err="1"/>
              <a:t>ptheta</a:t>
            </a:r>
            <a:r>
              <a:rPr lang="en-US" sz="2400" dirty="0"/>
              <a:t>/x is a posterior distribution of theta given the observations</a:t>
            </a:r>
          </a:p>
          <a:p>
            <a:r>
              <a:rPr lang="en-US" sz="2400" dirty="0"/>
              <a:t>In real world problems, X and theta is not a number or single variable, they are </a:t>
            </a:r>
            <a:r>
              <a:rPr lang="en-US" sz="2400" b="1" dirty="0"/>
              <a:t>vectors of random variables</a:t>
            </a:r>
          </a:p>
          <a:p>
            <a:endParaRPr lang="en-US" sz="2400" b="1" dirty="0"/>
          </a:p>
          <a:p>
            <a:endParaRPr lang="en-US" sz="2400" b="1" dirty="0"/>
          </a:p>
          <a:p>
            <a:endParaRPr lang="en-US" sz="2400" b="1" dirty="0"/>
          </a:p>
          <a:p>
            <a:endParaRPr lang="en-US" sz="2400" b="1" dirty="0"/>
          </a:p>
        </p:txBody>
      </p:sp>
      <p:pic>
        <p:nvPicPr>
          <p:cNvPr id="4" name="Picture 3">
            <a:extLst>
              <a:ext uri="{FF2B5EF4-FFF2-40B4-BE49-F238E27FC236}">
                <a16:creationId xmlns:a16="http://schemas.microsoft.com/office/drawing/2014/main" id="{FF03361A-837C-48C6-B720-5C53CE17F66C}"/>
              </a:ext>
            </a:extLst>
          </p:cNvPr>
          <p:cNvPicPr>
            <a:picLocks noChangeAspect="1"/>
          </p:cNvPicPr>
          <p:nvPr/>
        </p:nvPicPr>
        <p:blipFill>
          <a:blip r:embed="rId2"/>
          <a:stretch>
            <a:fillRect/>
          </a:stretch>
        </p:blipFill>
        <p:spPr>
          <a:xfrm>
            <a:off x="9087729" y="2394512"/>
            <a:ext cx="3075771" cy="1355288"/>
          </a:xfrm>
          <a:prstGeom prst="rect">
            <a:avLst/>
          </a:prstGeom>
          <a:ln>
            <a:solidFill>
              <a:schemeClr val="tx1"/>
            </a:solidFill>
          </a:ln>
        </p:spPr>
      </p:pic>
      <p:pic>
        <p:nvPicPr>
          <p:cNvPr id="5" name="Picture 4">
            <a:extLst>
              <a:ext uri="{FF2B5EF4-FFF2-40B4-BE49-F238E27FC236}">
                <a16:creationId xmlns:a16="http://schemas.microsoft.com/office/drawing/2014/main" id="{F1619A45-7E96-49C5-84FA-4CCB99CD8740}"/>
              </a:ext>
            </a:extLst>
          </p:cNvPr>
          <p:cNvPicPr>
            <a:picLocks noChangeAspect="1"/>
          </p:cNvPicPr>
          <p:nvPr/>
        </p:nvPicPr>
        <p:blipFill>
          <a:blip r:embed="rId3"/>
          <a:stretch>
            <a:fillRect/>
          </a:stretch>
        </p:blipFill>
        <p:spPr>
          <a:xfrm>
            <a:off x="9003325" y="3799812"/>
            <a:ext cx="3130941" cy="1057983"/>
          </a:xfrm>
          <a:prstGeom prst="rect">
            <a:avLst/>
          </a:prstGeom>
          <a:ln>
            <a:solidFill>
              <a:schemeClr val="tx1"/>
            </a:solidFill>
          </a:ln>
        </p:spPr>
      </p:pic>
      <p:pic>
        <p:nvPicPr>
          <p:cNvPr id="6" name="Picture 5">
            <a:extLst>
              <a:ext uri="{FF2B5EF4-FFF2-40B4-BE49-F238E27FC236}">
                <a16:creationId xmlns:a16="http://schemas.microsoft.com/office/drawing/2014/main" id="{D442B072-7B0F-448F-B961-C36927AE8A60}"/>
              </a:ext>
            </a:extLst>
          </p:cNvPr>
          <p:cNvPicPr>
            <a:picLocks noChangeAspect="1"/>
          </p:cNvPicPr>
          <p:nvPr/>
        </p:nvPicPr>
        <p:blipFill>
          <a:blip r:embed="rId4"/>
          <a:stretch>
            <a:fillRect/>
          </a:stretch>
        </p:blipFill>
        <p:spPr>
          <a:xfrm>
            <a:off x="9137115" y="4995865"/>
            <a:ext cx="2989709" cy="574944"/>
          </a:xfrm>
          <a:prstGeom prst="rect">
            <a:avLst/>
          </a:prstGeom>
          <a:ln>
            <a:solidFill>
              <a:schemeClr val="tx1"/>
            </a:solidFill>
          </a:ln>
        </p:spPr>
      </p:pic>
      <p:pic>
        <p:nvPicPr>
          <p:cNvPr id="7" name="Picture 6">
            <a:extLst>
              <a:ext uri="{FF2B5EF4-FFF2-40B4-BE49-F238E27FC236}">
                <a16:creationId xmlns:a16="http://schemas.microsoft.com/office/drawing/2014/main" id="{C4AD2D44-11BD-46BC-946E-7A25854F1F30}"/>
              </a:ext>
            </a:extLst>
          </p:cNvPr>
          <p:cNvPicPr>
            <a:picLocks noChangeAspect="1"/>
          </p:cNvPicPr>
          <p:nvPr/>
        </p:nvPicPr>
        <p:blipFill>
          <a:blip r:embed="rId5"/>
          <a:stretch>
            <a:fillRect/>
          </a:stretch>
        </p:blipFill>
        <p:spPr>
          <a:xfrm>
            <a:off x="10652857" y="5992472"/>
            <a:ext cx="1131619" cy="717818"/>
          </a:xfrm>
          <a:prstGeom prst="rect">
            <a:avLst/>
          </a:prstGeom>
        </p:spPr>
      </p:pic>
    </p:spTree>
    <p:extLst>
      <p:ext uri="{BB962C8B-B14F-4D97-AF65-F5344CB8AC3E}">
        <p14:creationId xmlns:p14="http://schemas.microsoft.com/office/powerpoint/2010/main" val="2051276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1B3F4-F1C5-4260-95D9-840F74A9E361}"/>
              </a:ext>
            </a:extLst>
          </p:cNvPr>
          <p:cNvSpPr>
            <a:spLocks noGrp="1"/>
          </p:cNvSpPr>
          <p:nvPr>
            <p:ph idx="1"/>
          </p:nvPr>
        </p:nvSpPr>
        <p:spPr>
          <a:xfrm>
            <a:off x="120746" y="95295"/>
            <a:ext cx="11963402" cy="6643129"/>
          </a:xfrm>
        </p:spPr>
        <p:txBody>
          <a:bodyPr/>
          <a:lstStyle/>
          <a:p>
            <a:r>
              <a:rPr lang="en-GB" dirty="0"/>
              <a:t>T</a:t>
            </a:r>
            <a:r>
              <a:rPr lang="en-US" dirty="0"/>
              <a:t>hey also </a:t>
            </a:r>
            <a:r>
              <a:rPr lang="en-US" b="1" dirty="0"/>
              <a:t>coincide</a:t>
            </a:r>
            <a:r>
              <a:rPr lang="en-US" dirty="0"/>
              <a:t> with the </a:t>
            </a:r>
            <a:r>
              <a:rPr lang="en-US" b="1" dirty="0"/>
              <a:t>MAP estimator</a:t>
            </a:r>
            <a:r>
              <a:rPr lang="en-US" dirty="0"/>
              <a:t>, since the normal </a:t>
            </a:r>
            <a:r>
              <a:rPr lang="en-US" dirty="0" err="1"/>
              <a:t>distrib</a:t>
            </a:r>
            <a:r>
              <a:rPr lang="en-US" dirty="0"/>
              <a:t> is symmetric and unimodal</a:t>
            </a:r>
          </a:p>
          <a:p>
            <a:r>
              <a:rPr lang="en-US" dirty="0"/>
              <a:t>The above discussion leads to an </a:t>
            </a:r>
            <a:r>
              <a:rPr lang="en-US" b="1" dirty="0"/>
              <a:t>interesting interpretation </a:t>
            </a:r>
            <a:r>
              <a:rPr lang="en-US" dirty="0"/>
              <a:t>of linear LMS estimation: the </a:t>
            </a:r>
            <a:r>
              <a:rPr lang="en-US" b="1" dirty="0"/>
              <a:t>estimator is the same </a:t>
            </a:r>
            <a:r>
              <a:rPr lang="en-US" dirty="0"/>
              <a:t>as the one that would have been obtained if we </a:t>
            </a:r>
            <a:r>
              <a:rPr lang="en-US" b="1" dirty="0"/>
              <a:t>were pretend </a:t>
            </a:r>
            <a:r>
              <a:rPr lang="en-US" dirty="0"/>
              <a:t>that the </a:t>
            </a:r>
            <a:r>
              <a:rPr lang="en-US" b="1" dirty="0" err="1"/>
              <a:t>r.v.</a:t>
            </a:r>
            <a:r>
              <a:rPr lang="en-US" b="1" dirty="0"/>
              <a:t> involved were normal</a:t>
            </a:r>
            <a:r>
              <a:rPr lang="en-US" dirty="0"/>
              <a:t>, with the given means, variances and covariances</a:t>
            </a:r>
          </a:p>
          <a:p>
            <a:r>
              <a:rPr lang="en-US" dirty="0"/>
              <a:t>Thus, there are </a:t>
            </a:r>
            <a:r>
              <a:rPr lang="en-US" b="1" dirty="0"/>
              <a:t>2 alternative perspectives </a:t>
            </a:r>
            <a:r>
              <a:rPr lang="en-US" dirty="0"/>
              <a:t>on linear LMS estimation: 1) either as </a:t>
            </a:r>
            <a:r>
              <a:rPr lang="en-US" b="1" dirty="0"/>
              <a:t>computational shortcut </a:t>
            </a:r>
            <a:r>
              <a:rPr lang="en-US" dirty="0"/>
              <a:t>(avoiding the evaluation of complex formula for</a:t>
            </a:r>
          </a:p>
          <a:p>
            <a:pPr marL="0" indent="0">
              <a:buNone/>
            </a:pPr>
            <a:r>
              <a:rPr lang="en-US" dirty="0"/>
              <a:t> or as </a:t>
            </a:r>
            <a:r>
              <a:rPr lang="en-US" b="1" dirty="0"/>
              <a:t>a model simplification </a:t>
            </a:r>
            <a:r>
              <a:rPr lang="en-US" dirty="0"/>
              <a:t>(replace less tractable distributions by normal ones.</a:t>
            </a:r>
          </a:p>
          <a:p>
            <a:r>
              <a:rPr lang="en-US" b="1" dirty="0"/>
              <a:t>The choice of variables in linear estimation: </a:t>
            </a:r>
            <a:r>
              <a:rPr lang="en-US" dirty="0"/>
              <a:t>Although for LMS estimator, it makes no difference whether we use observations themselves X1..Xn or some functions of them h(X1)…h(</a:t>
            </a:r>
            <a:r>
              <a:rPr lang="en-US" dirty="0" err="1"/>
              <a:t>Xn</a:t>
            </a:r>
            <a:r>
              <a:rPr lang="en-US" dirty="0"/>
              <a:t>), for linear estimators this is not true</a:t>
            </a:r>
          </a:p>
          <a:p>
            <a:r>
              <a:rPr lang="en-US" dirty="0"/>
              <a:t>For linear estimators, taking some transform of observations can lead to a better estimates. However, suitable transformations may not be always obvious,</a:t>
            </a:r>
          </a:p>
          <a:p>
            <a:pPr marL="0" indent="0">
              <a:buNone/>
            </a:pPr>
            <a:r>
              <a:rPr lang="en-US" dirty="0"/>
              <a:t>But </a:t>
            </a:r>
            <a:r>
              <a:rPr lang="en-US" b="1" dirty="0"/>
              <a:t>intuition</a:t>
            </a:r>
            <a:r>
              <a:rPr lang="en-US" dirty="0"/>
              <a:t> into the </a:t>
            </a:r>
            <a:r>
              <a:rPr lang="en-US" b="1" dirty="0" err="1"/>
              <a:t>struc</a:t>
            </a:r>
            <a:r>
              <a:rPr lang="en-US" b="1" dirty="0"/>
              <a:t> of the given prob</a:t>
            </a:r>
            <a:r>
              <a:rPr lang="en-US" dirty="0"/>
              <a:t>. may suggest some good choices</a:t>
            </a:r>
          </a:p>
        </p:txBody>
      </p:sp>
      <p:pic>
        <p:nvPicPr>
          <p:cNvPr id="2" name="Picture 1">
            <a:extLst>
              <a:ext uri="{FF2B5EF4-FFF2-40B4-BE49-F238E27FC236}">
                <a16:creationId xmlns:a16="http://schemas.microsoft.com/office/drawing/2014/main" id="{BDB593AC-248B-4993-857F-A3BA5D369E84}"/>
              </a:ext>
            </a:extLst>
          </p:cNvPr>
          <p:cNvPicPr>
            <a:picLocks noChangeAspect="1"/>
          </p:cNvPicPr>
          <p:nvPr/>
        </p:nvPicPr>
        <p:blipFill>
          <a:blip r:embed="rId2"/>
          <a:stretch>
            <a:fillRect/>
          </a:stretch>
        </p:blipFill>
        <p:spPr>
          <a:xfrm>
            <a:off x="10833734" y="3053714"/>
            <a:ext cx="1068708" cy="421006"/>
          </a:xfrm>
          <a:prstGeom prst="rect">
            <a:avLst/>
          </a:prstGeom>
          <a:ln>
            <a:solidFill>
              <a:schemeClr val="tx1"/>
            </a:solidFill>
          </a:ln>
        </p:spPr>
      </p:pic>
    </p:spTree>
    <p:extLst>
      <p:ext uri="{BB962C8B-B14F-4D97-AF65-F5344CB8AC3E}">
        <p14:creationId xmlns:p14="http://schemas.microsoft.com/office/powerpoint/2010/main" val="3356466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1B3F4-F1C5-4260-95D9-840F74A9E361}"/>
              </a:ext>
            </a:extLst>
          </p:cNvPr>
          <p:cNvSpPr>
            <a:spLocks noGrp="1"/>
          </p:cNvSpPr>
          <p:nvPr>
            <p:ph idx="1"/>
          </p:nvPr>
        </p:nvSpPr>
        <p:spPr>
          <a:xfrm>
            <a:off x="120746" y="95295"/>
            <a:ext cx="11963402" cy="6643129"/>
          </a:xfrm>
        </p:spPr>
        <p:txBody>
          <a:bodyPr/>
          <a:lstStyle/>
          <a:p>
            <a:pPr marL="0" indent="0">
              <a:buNone/>
            </a:pPr>
            <a:r>
              <a:rPr lang="en-US" b="1" dirty="0"/>
              <a:t>Summary and discussion</a:t>
            </a:r>
          </a:p>
          <a:p>
            <a:r>
              <a:rPr lang="en-US" b="1" dirty="0"/>
              <a:t>Statistical inference methods </a:t>
            </a:r>
            <a:r>
              <a:rPr lang="en-US" dirty="0"/>
              <a:t>have been introduced in this chapter, that aim to </a:t>
            </a:r>
            <a:r>
              <a:rPr lang="en-US" b="1" dirty="0"/>
              <a:t>extract information about unknown variables </a:t>
            </a:r>
            <a:r>
              <a:rPr lang="en-US" dirty="0"/>
              <a:t>or </a:t>
            </a:r>
            <a:r>
              <a:rPr lang="en-US" b="1" dirty="0"/>
              <a:t>models</a:t>
            </a:r>
            <a:r>
              <a:rPr lang="en-US" dirty="0"/>
              <a:t> from </a:t>
            </a:r>
            <a:r>
              <a:rPr lang="en-US" b="1" dirty="0"/>
              <a:t>probabilistically</a:t>
            </a:r>
            <a:r>
              <a:rPr lang="en-US" dirty="0"/>
              <a:t> related observations</a:t>
            </a:r>
          </a:p>
          <a:p>
            <a:r>
              <a:rPr lang="en-US" dirty="0"/>
              <a:t>We have discussed both </a:t>
            </a:r>
            <a:r>
              <a:rPr lang="en-US" b="1" dirty="0"/>
              <a:t>hypothesis testing </a:t>
            </a:r>
            <a:r>
              <a:rPr lang="en-US" dirty="0"/>
              <a:t>and </a:t>
            </a:r>
            <a:r>
              <a:rPr lang="en-US" b="1" dirty="0"/>
              <a:t>estimation problems</a:t>
            </a:r>
          </a:p>
          <a:p>
            <a:r>
              <a:rPr lang="en-US" dirty="0"/>
              <a:t>We have drawn a </a:t>
            </a:r>
            <a:r>
              <a:rPr lang="en-US" b="1" dirty="0"/>
              <a:t>distinction</a:t>
            </a:r>
            <a:r>
              <a:rPr lang="en-US" dirty="0"/>
              <a:t> between the Bayesian and classical inference approaches</a:t>
            </a:r>
          </a:p>
          <a:p>
            <a:r>
              <a:rPr lang="en-US" dirty="0"/>
              <a:t>In this chapter, we have discussed Bayesian methods, which treat the parameter as a </a:t>
            </a:r>
            <a:r>
              <a:rPr lang="en-US" b="1" dirty="0" err="1"/>
              <a:t>r.v</a:t>
            </a:r>
            <a:r>
              <a:rPr lang="en-US" b="1" dirty="0"/>
              <a:t> theta </a:t>
            </a:r>
            <a:r>
              <a:rPr lang="en-US" dirty="0"/>
              <a:t>with </a:t>
            </a:r>
            <a:r>
              <a:rPr lang="en-US" b="1" dirty="0"/>
              <a:t>known prior distribution. </a:t>
            </a:r>
            <a:r>
              <a:rPr lang="en-US" dirty="0"/>
              <a:t>The </a:t>
            </a:r>
            <a:r>
              <a:rPr lang="en-US" b="1" dirty="0"/>
              <a:t>key object </a:t>
            </a:r>
            <a:r>
              <a:rPr lang="en-US" dirty="0"/>
              <a:t>of </a:t>
            </a:r>
            <a:r>
              <a:rPr lang="en-US" b="1" dirty="0"/>
              <a:t>interest</a:t>
            </a:r>
            <a:r>
              <a:rPr lang="en-US" dirty="0"/>
              <a:t> here is the </a:t>
            </a:r>
            <a:r>
              <a:rPr lang="en-US" b="1" dirty="0"/>
              <a:t>posterior distribution </a:t>
            </a:r>
            <a:r>
              <a:rPr lang="en-US" dirty="0"/>
              <a:t>of theta, given the </a:t>
            </a:r>
            <a:r>
              <a:rPr lang="en-US" b="1" dirty="0"/>
              <a:t>observations</a:t>
            </a:r>
          </a:p>
          <a:p>
            <a:r>
              <a:rPr lang="en-US" dirty="0"/>
              <a:t>The </a:t>
            </a:r>
            <a:r>
              <a:rPr lang="en-US" b="1" dirty="0"/>
              <a:t>posterior</a:t>
            </a:r>
            <a:r>
              <a:rPr lang="en-US" dirty="0"/>
              <a:t> can in principle be </a:t>
            </a:r>
            <a:r>
              <a:rPr lang="en-US" dirty="0" err="1"/>
              <a:t>calcul</a:t>
            </a:r>
            <a:r>
              <a:rPr lang="en-US" dirty="0"/>
              <a:t> using </a:t>
            </a:r>
            <a:r>
              <a:rPr lang="en-US" b="1" dirty="0"/>
              <a:t>Bayes’ rule</a:t>
            </a:r>
            <a:r>
              <a:rPr lang="en-US" dirty="0"/>
              <a:t>, although </a:t>
            </a:r>
            <a:r>
              <a:rPr lang="en-US" b="1" dirty="0"/>
              <a:t>in practice </a:t>
            </a:r>
            <a:r>
              <a:rPr lang="en-US" dirty="0"/>
              <a:t>this may be difficult</a:t>
            </a:r>
          </a:p>
          <a:p>
            <a:r>
              <a:rPr lang="en-US" dirty="0"/>
              <a:t>The MAP rule, which </a:t>
            </a:r>
            <a:r>
              <a:rPr lang="en-US" b="1" dirty="0"/>
              <a:t>maximizes the posterior </a:t>
            </a:r>
            <a:r>
              <a:rPr lang="en-US" dirty="0"/>
              <a:t>over theta, is a </a:t>
            </a:r>
            <a:r>
              <a:rPr lang="en-US" b="1" dirty="0"/>
              <a:t>general inference method</a:t>
            </a:r>
            <a:r>
              <a:rPr lang="en-US" dirty="0"/>
              <a:t> that can address both </a:t>
            </a:r>
            <a:r>
              <a:rPr lang="en-US" dirty="0" err="1"/>
              <a:t>estim</a:t>
            </a:r>
            <a:r>
              <a:rPr lang="en-US" dirty="0"/>
              <a:t> and hypothesis testing problems</a:t>
            </a:r>
          </a:p>
        </p:txBody>
      </p:sp>
    </p:spTree>
    <p:extLst>
      <p:ext uri="{BB962C8B-B14F-4D97-AF65-F5344CB8AC3E}">
        <p14:creationId xmlns:p14="http://schemas.microsoft.com/office/powerpoint/2010/main" val="962671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1B3F4-F1C5-4260-95D9-840F74A9E361}"/>
              </a:ext>
            </a:extLst>
          </p:cNvPr>
          <p:cNvSpPr>
            <a:spLocks noGrp="1"/>
          </p:cNvSpPr>
          <p:nvPr>
            <p:ph idx="1"/>
          </p:nvPr>
        </p:nvSpPr>
        <p:spPr>
          <a:xfrm>
            <a:off x="120746" y="95295"/>
            <a:ext cx="11963402" cy="6643129"/>
          </a:xfrm>
        </p:spPr>
        <p:txBody>
          <a:bodyPr/>
          <a:lstStyle/>
          <a:p>
            <a:r>
              <a:rPr lang="en-US" dirty="0"/>
              <a:t>We discussed </a:t>
            </a:r>
            <a:r>
              <a:rPr lang="en-US" b="1" dirty="0"/>
              <a:t>2 other methods for parameter estimation</a:t>
            </a:r>
            <a:r>
              <a:rPr lang="en-US" dirty="0"/>
              <a:t>: the </a:t>
            </a:r>
            <a:r>
              <a:rPr lang="en-US" b="1" dirty="0"/>
              <a:t>LMS</a:t>
            </a:r>
            <a:r>
              <a:rPr lang="en-US" dirty="0"/>
              <a:t> (or conditional expectation) estimator and the </a:t>
            </a:r>
            <a:r>
              <a:rPr lang="en-US" b="1" dirty="0"/>
              <a:t>linear LMS estimator</a:t>
            </a:r>
            <a:r>
              <a:rPr lang="en-US" dirty="0"/>
              <a:t>, both of which are based on </a:t>
            </a:r>
            <a:r>
              <a:rPr lang="en-US" b="1" dirty="0"/>
              <a:t>minimization</a:t>
            </a:r>
            <a:r>
              <a:rPr lang="en-US" dirty="0"/>
              <a:t> of </a:t>
            </a:r>
            <a:r>
              <a:rPr lang="en-US" b="1" dirty="0"/>
              <a:t>the mean sq. error </a:t>
            </a:r>
            <a:r>
              <a:rPr lang="en-US" dirty="0"/>
              <a:t>between theta and its </a:t>
            </a:r>
            <a:r>
              <a:rPr lang="en-US" dirty="0" err="1"/>
              <a:t>estim</a:t>
            </a:r>
            <a:endParaRPr lang="en-US" dirty="0"/>
          </a:p>
          <a:p>
            <a:r>
              <a:rPr lang="en-US" dirty="0"/>
              <a:t>The latter estimator (linear LMS) results in </a:t>
            </a:r>
            <a:r>
              <a:rPr lang="en-US" b="1" dirty="0"/>
              <a:t>higher mean sq. error </a:t>
            </a:r>
            <a:r>
              <a:rPr lang="en-US" dirty="0"/>
              <a:t>but requires </a:t>
            </a:r>
            <a:r>
              <a:rPr lang="en-US" b="1" dirty="0"/>
              <a:t>simpler calculations</a:t>
            </a:r>
            <a:r>
              <a:rPr lang="en-US" dirty="0"/>
              <a:t>, involving means, variances, and covariances of the parameters and observations</a:t>
            </a:r>
          </a:p>
          <a:p>
            <a:r>
              <a:rPr lang="en-US" dirty="0"/>
              <a:t>Under </a:t>
            </a:r>
            <a:r>
              <a:rPr lang="en-US" b="1" dirty="0"/>
              <a:t>normality assumptions </a:t>
            </a:r>
            <a:r>
              <a:rPr lang="en-US" dirty="0"/>
              <a:t>on the </a:t>
            </a:r>
            <a:r>
              <a:rPr lang="en-US" b="1" dirty="0"/>
              <a:t>parameter and observations</a:t>
            </a:r>
            <a:r>
              <a:rPr lang="en-US" dirty="0"/>
              <a:t>, the MAP and the two LMS estimators coincide</a:t>
            </a:r>
          </a:p>
        </p:txBody>
      </p:sp>
    </p:spTree>
    <p:extLst>
      <p:ext uri="{BB962C8B-B14F-4D97-AF65-F5344CB8AC3E}">
        <p14:creationId xmlns:p14="http://schemas.microsoft.com/office/powerpoint/2010/main" val="1103566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EE0574-D7F0-4FEE-A783-7A11E4360AA7}"/>
              </a:ext>
            </a:extLst>
          </p:cNvPr>
          <p:cNvSpPr>
            <a:spLocks noGrp="1"/>
          </p:cNvSpPr>
          <p:nvPr>
            <p:ph idx="1"/>
          </p:nvPr>
        </p:nvSpPr>
        <p:spPr>
          <a:xfrm>
            <a:off x="78544" y="81230"/>
            <a:ext cx="12061876" cy="6600922"/>
          </a:xfrm>
        </p:spPr>
        <p:txBody>
          <a:bodyPr>
            <a:normAutofit/>
          </a:bodyPr>
          <a:lstStyle/>
          <a:p>
            <a:r>
              <a:rPr lang="en-US" sz="2400" dirty="0"/>
              <a:t>In </a:t>
            </a:r>
            <a:r>
              <a:rPr lang="en-US" sz="2400" b="1" dirty="0"/>
              <a:t>classical statistics</a:t>
            </a:r>
            <a:r>
              <a:rPr lang="en-US" sz="2400" dirty="0"/>
              <a:t>, we treat </a:t>
            </a:r>
            <a:r>
              <a:rPr lang="en-US" sz="2400" b="1" dirty="0"/>
              <a:t>probability</a:t>
            </a:r>
            <a:r>
              <a:rPr lang="en-US" sz="2400" dirty="0"/>
              <a:t> as a result of </a:t>
            </a:r>
            <a:r>
              <a:rPr lang="en-US" sz="2400" b="1" dirty="0"/>
              <a:t>very large number of random experiments</a:t>
            </a:r>
            <a:r>
              <a:rPr lang="en-US" sz="2400" dirty="0"/>
              <a:t> and we have </a:t>
            </a:r>
            <a:r>
              <a:rPr lang="en-US" sz="2400" b="1" dirty="0"/>
              <a:t>weak law of large numbers</a:t>
            </a:r>
            <a:r>
              <a:rPr lang="en-US" sz="2400" dirty="0"/>
              <a:t>, stating that </a:t>
            </a:r>
            <a:r>
              <a:rPr lang="en-US" sz="2400" b="1" dirty="0"/>
              <a:t>fraction</a:t>
            </a:r>
            <a:r>
              <a:rPr lang="en-US" sz="2400" dirty="0"/>
              <a:t> that we get from </a:t>
            </a:r>
            <a:r>
              <a:rPr lang="en-US" sz="2400" b="1" dirty="0"/>
              <a:t>large number of experiments </a:t>
            </a:r>
            <a:r>
              <a:rPr lang="en-US" sz="2400" dirty="0"/>
              <a:t>will </a:t>
            </a:r>
            <a:r>
              <a:rPr lang="en-US" sz="2400" b="1" dirty="0"/>
              <a:t>converge</a:t>
            </a:r>
            <a:r>
              <a:rPr lang="en-US" sz="2400" dirty="0"/>
              <a:t> to true fraction in probability</a:t>
            </a:r>
          </a:p>
          <a:p>
            <a:r>
              <a:rPr lang="en-US" sz="2400" dirty="0"/>
              <a:t>In Bayesian approach, we need to assume </a:t>
            </a:r>
            <a:r>
              <a:rPr lang="en-US" sz="2400" b="1" dirty="0"/>
              <a:t>prior distribution</a:t>
            </a:r>
            <a:r>
              <a:rPr lang="en-US" sz="2400" dirty="0"/>
              <a:t>, </a:t>
            </a:r>
            <a:r>
              <a:rPr lang="en-US" sz="2400" dirty="0" err="1"/>
              <a:t>e.g</a:t>
            </a:r>
            <a:r>
              <a:rPr lang="en-US" sz="2400" dirty="0"/>
              <a:t> uniform</a:t>
            </a:r>
          </a:p>
          <a:p>
            <a:r>
              <a:rPr lang="en-US" sz="2400" dirty="0"/>
              <a:t>So, output from Bayesian approach would be a </a:t>
            </a:r>
            <a:r>
              <a:rPr lang="en-US" sz="2400" b="1" dirty="0"/>
              <a:t>distribution</a:t>
            </a:r>
            <a:r>
              <a:rPr lang="en-US" sz="2400" dirty="0"/>
              <a:t> (both for discrete and continuous cases) for unknown parameter theta</a:t>
            </a:r>
          </a:p>
          <a:p>
            <a:r>
              <a:rPr lang="en-US" sz="2400" dirty="0"/>
              <a:t>Here comes question of </a:t>
            </a:r>
            <a:r>
              <a:rPr lang="en-US" sz="2400" b="1" dirty="0"/>
              <a:t>choosing one number </a:t>
            </a:r>
            <a:r>
              <a:rPr lang="en-US" sz="2400" dirty="0"/>
              <a:t>from distribution. For discrete case we can choose the option with the </a:t>
            </a:r>
            <a:r>
              <a:rPr lang="en-US" sz="2400" b="1" dirty="0"/>
              <a:t>highest probability </a:t>
            </a:r>
            <a:r>
              <a:rPr lang="en-US" sz="2400" dirty="0"/>
              <a:t>(maximum a posteriori probability, MAP)</a:t>
            </a:r>
          </a:p>
          <a:p>
            <a:r>
              <a:rPr lang="en-US" sz="2400" dirty="0"/>
              <a:t>For continuous case, we could do the same, however, in that case probability of theta being equal to </a:t>
            </a:r>
            <a:r>
              <a:rPr lang="en-US" sz="2400" b="1" dirty="0"/>
              <a:t>some particular value is 0</a:t>
            </a:r>
            <a:r>
              <a:rPr lang="en-US" sz="2400" dirty="0"/>
              <a:t>. We can find conditional expectation (expectation of posteriori distribution) </a:t>
            </a:r>
          </a:p>
          <a:p>
            <a:r>
              <a:rPr lang="en-US" sz="2400" dirty="0"/>
              <a:t>However, it is much better to make a decision based on </a:t>
            </a:r>
            <a:r>
              <a:rPr lang="en-US" sz="2400" b="1" dirty="0"/>
              <a:t>whole distribution </a:t>
            </a:r>
          </a:p>
          <a:p>
            <a:r>
              <a:rPr lang="en-US" sz="2400" dirty="0"/>
              <a:t>In case if we do not have any information, it is the safest to take expected value as an estimate</a:t>
            </a:r>
          </a:p>
          <a:p>
            <a:r>
              <a:rPr lang="en-US" sz="2400" dirty="0"/>
              <a:t>For a question </a:t>
            </a:r>
            <a:r>
              <a:rPr lang="en-US" sz="2400" b="1" dirty="0"/>
              <a:t>how big our error </a:t>
            </a:r>
            <a:r>
              <a:rPr lang="en-US" sz="2400" dirty="0"/>
              <a:t>could be, given that we decided to pick the expected value as an estimate. We can find an </a:t>
            </a:r>
            <a:r>
              <a:rPr lang="en-US" sz="2400" b="1" dirty="0"/>
              <a:t>average value of error</a:t>
            </a:r>
            <a:r>
              <a:rPr lang="en-US" sz="2400" dirty="0"/>
              <a:t>, which is </a:t>
            </a:r>
            <a:r>
              <a:rPr lang="en-US" sz="2400" b="1" dirty="0"/>
              <a:t>variance</a:t>
            </a:r>
            <a:r>
              <a:rPr lang="en-US" sz="2400" dirty="0"/>
              <a:t>, which is mean squared error. So in case we are interested in LMSE, </a:t>
            </a:r>
            <a:r>
              <a:rPr lang="en-US" sz="2400" b="1" dirty="0"/>
              <a:t>best guess </a:t>
            </a:r>
            <a:r>
              <a:rPr lang="en-US" sz="2400" dirty="0"/>
              <a:t>is E(X) and </a:t>
            </a:r>
            <a:r>
              <a:rPr lang="en-US" sz="2400" b="1" dirty="0"/>
              <a:t>avg error </a:t>
            </a:r>
            <a:r>
              <a:rPr lang="en-US" sz="2400" dirty="0"/>
              <a:t>is variance</a:t>
            </a:r>
          </a:p>
        </p:txBody>
      </p:sp>
    </p:spTree>
    <p:extLst>
      <p:ext uri="{BB962C8B-B14F-4D97-AF65-F5344CB8AC3E}">
        <p14:creationId xmlns:p14="http://schemas.microsoft.com/office/powerpoint/2010/main" val="233092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DBDB0-51E9-4B77-824F-D10FA0EAD7F5}"/>
              </a:ext>
            </a:extLst>
          </p:cNvPr>
          <p:cNvSpPr>
            <a:spLocks noGrp="1"/>
          </p:cNvSpPr>
          <p:nvPr>
            <p:ph idx="1"/>
          </p:nvPr>
        </p:nvSpPr>
        <p:spPr>
          <a:xfrm>
            <a:off x="106678" y="109365"/>
            <a:ext cx="11893064" cy="6586855"/>
          </a:xfrm>
        </p:spPr>
        <p:txBody>
          <a:bodyPr>
            <a:normAutofit/>
          </a:bodyPr>
          <a:lstStyle/>
          <a:p>
            <a:r>
              <a:rPr lang="en-US" sz="2400" dirty="0"/>
              <a:t>Now in case if we have </a:t>
            </a:r>
            <a:r>
              <a:rPr lang="en-US" sz="2400" b="1" dirty="0"/>
              <a:t>some estimate</a:t>
            </a:r>
            <a:r>
              <a:rPr lang="en-US" sz="2400" dirty="0"/>
              <a:t>, posteriori distribution, the situation is pretty much the same</a:t>
            </a:r>
          </a:p>
          <a:p>
            <a:r>
              <a:rPr lang="en-US" sz="2400" dirty="0"/>
              <a:t>The </a:t>
            </a:r>
            <a:r>
              <a:rPr lang="en-US" sz="2400" b="1" dirty="0"/>
              <a:t>best</a:t>
            </a:r>
            <a:r>
              <a:rPr lang="en-US" sz="2400" dirty="0"/>
              <a:t> estimator is </a:t>
            </a:r>
            <a:r>
              <a:rPr lang="en-US" sz="2400" b="1" dirty="0"/>
              <a:t>conditional expectation estimator</a:t>
            </a:r>
          </a:p>
          <a:p>
            <a:r>
              <a:rPr lang="en-US" sz="2400" dirty="0"/>
              <a:t>This estimator is </a:t>
            </a:r>
            <a:r>
              <a:rPr lang="en-US" sz="2400" b="1" dirty="0"/>
              <a:t>difficult to compute </a:t>
            </a:r>
            <a:r>
              <a:rPr lang="en-US" sz="2400" dirty="0"/>
              <a:t>in the case of</a:t>
            </a:r>
          </a:p>
          <a:p>
            <a:pPr marL="0" indent="0">
              <a:buNone/>
            </a:pPr>
            <a:r>
              <a:rPr lang="en-US" sz="2400" dirty="0"/>
              <a:t>Many random variables X</a:t>
            </a:r>
          </a:p>
        </p:txBody>
      </p:sp>
      <p:pic>
        <p:nvPicPr>
          <p:cNvPr id="4" name="Picture 3">
            <a:extLst>
              <a:ext uri="{FF2B5EF4-FFF2-40B4-BE49-F238E27FC236}">
                <a16:creationId xmlns:a16="http://schemas.microsoft.com/office/drawing/2014/main" id="{8DE22BA6-F9A4-47A4-A621-C357EF2AF8F9}"/>
              </a:ext>
            </a:extLst>
          </p:cNvPr>
          <p:cNvPicPr>
            <a:picLocks noChangeAspect="1"/>
          </p:cNvPicPr>
          <p:nvPr/>
        </p:nvPicPr>
        <p:blipFill>
          <a:blip r:embed="rId2"/>
          <a:stretch>
            <a:fillRect/>
          </a:stretch>
        </p:blipFill>
        <p:spPr>
          <a:xfrm>
            <a:off x="7875785" y="494420"/>
            <a:ext cx="4075149" cy="743536"/>
          </a:xfrm>
          <a:prstGeom prst="rect">
            <a:avLst/>
          </a:prstGeom>
          <a:ln>
            <a:solidFill>
              <a:schemeClr val="tx1"/>
            </a:solidFill>
          </a:ln>
        </p:spPr>
      </p:pic>
      <p:pic>
        <p:nvPicPr>
          <p:cNvPr id="5" name="Picture 4">
            <a:extLst>
              <a:ext uri="{FF2B5EF4-FFF2-40B4-BE49-F238E27FC236}">
                <a16:creationId xmlns:a16="http://schemas.microsoft.com/office/drawing/2014/main" id="{F2A78CFC-3FDB-45A0-B54D-5C914D420695}"/>
              </a:ext>
            </a:extLst>
          </p:cNvPr>
          <p:cNvPicPr>
            <a:picLocks noChangeAspect="1"/>
          </p:cNvPicPr>
          <p:nvPr/>
        </p:nvPicPr>
        <p:blipFill>
          <a:blip r:embed="rId3"/>
          <a:stretch>
            <a:fillRect/>
          </a:stretch>
        </p:blipFill>
        <p:spPr>
          <a:xfrm>
            <a:off x="7815165" y="1343978"/>
            <a:ext cx="4376835" cy="2060404"/>
          </a:xfrm>
          <a:prstGeom prst="rect">
            <a:avLst/>
          </a:prstGeom>
          <a:ln>
            <a:solidFill>
              <a:schemeClr val="tx1"/>
            </a:solidFill>
          </a:ln>
        </p:spPr>
      </p:pic>
    </p:spTree>
    <p:extLst>
      <p:ext uri="{BB962C8B-B14F-4D97-AF65-F5344CB8AC3E}">
        <p14:creationId xmlns:p14="http://schemas.microsoft.com/office/powerpoint/2010/main" val="48862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3FEE-CE4B-4D4B-B453-E1CF1D552EA5}"/>
              </a:ext>
            </a:extLst>
          </p:cNvPr>
          <p:cNvSpPr>
            <a:spLocks noGrp="1"/>
          </p:cNvSpPr>
          <p:nvPr>
            <p:ph type="title"/>
          </p:nvPr>
        </p:nvSpPr>
        <p:spPr>
          <a:xfrm>
            <a:off x="3489960" y="2788285"/>
            <a:ext cx="5288280" cy="1325563"/>
          </a:xfrm>
        </p:spPr>
        <p:txBody>
          <a:bodyPr/>
          <a:lstStyle/>
          <a:p>
            <a:pPr algn="ctr"/>
            <a:r>
              <a:rPr lang="en-US" dirty="0"/>
              <a:t>BOOK 8.1 and 8.2</a:t>
            </a:r>
          </a:p>
        </p:txBody>
      </p:sp>
    </p:spTree>
    <p:extLst>
      <p:ext uri="{BB962C8B-B14F-4D97-AF65-F5344CB8AC3E}">
        <p14:creationId xmlns:p14="http://schemas.microsoft.com/office/powerpoint/2010/main" val="1859418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999A8-7B37-41B1-A2F6-A936D258283E}"/>
              </a:ext>
            </a:extLst>
          </p:cNvPr>
          <p:cNvSpPr>
            <a:spLocks noGrp="1"/>
          </p:cNvSpPr>
          <p:nvPr>
            <p:ph idx="1"/>
          </p:nvPr>
        </p:nvSpPr>
        <p:spPr>
          <a:xfrm>
            <a:off x="129540" y="114300"/>
            <a:ext cx="11871960" cy="6583680"/>
          </a:xfrm>
        </p:spPr>
        <p:txBody>
          <a:bodyPr>
            <a:normAutofit lnSpcReduction="10000"/>
          </a:bodyPr>
          <a:lstStyle/>
          <a:p>
            <a:pPr marL="0" indent="0">
              <a:buNone/>
            </a:pPr>
            <a:r>
              <a:rPr lang="en-US" b="1" dirty="0"/>
              <a:t>Bayesian Statistical Inference</a:t>
            </a:r>
          </a:p>
          <a:p>
            <a:r>
              <a:rPr lang="en-US" sz="2400" b="1" dirty="0"/>
              <a:t>Statistical inference </a:t>
            </a:r>
            <a:r>
              <a:rPr lang="en-US" sz="2400" dirty="0"/>
              <a:t>is the process of extracting </a:t>
            </a:r>
            <a:r>
              <a:rPr lang="en-US" sz="2400" b="1" dirty="0"/>
              <a:t>information</a:t>
            </a:r>
            <a:r>
              <a:rPr lang="en-US" sz="2400" dirty="0"/>
              <a:t> about an </a:t>
            </a:r>
            <a:r>
              <a:rPr lang="en-US" sz="2400" b="1" dirty="0"/>
              <a:t>unknown variable </a:t>
            </a:r>
            <a:r>
              <a:rPr lang="en-US" sz="2400" dirty="0"/>
              <a:t>or an </a:t>
            </a:r>
            <a:r>
              <a:rPr lang="en-US" sz="2400" b="1" dirty="0"/>
              <a:t>unknown model </a:t>
            </a:r>
            <a:r>
              <a:rPr lang="en-US" sz="2400" dirty="0"/>
              <a:t>from available data. We aim to </a:t>
            </a:r>
          </a:p>
          <a:p>
            <a:pPr marL="457200" indent="-457200">
              <a:buAutoNum type="arabicParenR"/>
            </a:pPr>
            <a:r>
              <a:rPr lang="en-US" sz="2400" dirty="0"/>
              <a:t>Develop an </a:t>
            </a:r>
            <a:r>
              <a:rPr lang="en-US" sz="2400" b="1" dirty="0"/>
              <a:t>appreciation</a:t>
            </a:r>
            <a:r>
              <a:rPr lang="en-US" sz="2400" dirty="0"/>
              <a:t> of the main </a:t>
            </a:r>
            <a:r>
              <a:rPr lang="en-US" sz="2400" b="1" dirty="0"/>
              <a:t>2 approaches </a:t>
            </a:r>
            <a:r>
              <a:rPr lang="en-US" sz="2400" dirty="0"/>
              <a:t>(Bayesian and classical), their differences and similarities</a:t>
            </a:r>
          </a:p>
          <a:p>
            <a:pPr marL="457200" indent="-457200">
              <a:buAutoNum type="arabicParenR"/>
            </a:pPr>
            <a:r>
              <a:rPr lang="en-US" sz="2400" dirty="0"/>
              <a:t>Present the </a:t>
            </a:r>
            <a:r>
              <a:rPr lang="en-US" sz="2400" b="1" dirty="0"/>
              <a:t>main categories </a:t>
            </a:r>
            <a:r>
              <a:rPr lang="en-US" sz="2400" dirty="0"/>
              <a:t>of inference problems (</a:t>
            </a:r>
            <a:r>
              <a:rPr lang="en-US" sz="2400" b="1" dirty="0"/>
              <a:t>parameter estimation</a:t>
            </a:r>
            <a:r>
              <a:rPr lang="en-US" sz="2400" dirty="0"/>
              <a:t>, </a:t>
            </a:r>
            <a:r>
              <a:rPr lang="en-US" sz="2400" b="1" dirty="0"/>
              <a:t>hypothesis testing</a:t>
            </a:r>
            <a:r>
              <a:rPr lang="en-US" sz="2400" dirty="0"/>
              <a:t>, and </a:t>
            </a:r>
            <a:r>
              <a:rPr lang="en-US" sz="2400" b="1" dirty="0"/>
              <a:t>significance testing</a:t>
            </a:r>
            <a:r>
              <a:rPr lang="en-US" sz="2400" dirty="0"/>
              <a:t>)</a:t>
            </a:r>
          </a:p>
          <a:p>
            <a:pPr marL="457200" indent="-457200">
              <a:buAutoNum type="arabicParenR"/>
            </a:pPr>
            <a:r>
              <a:rPr lang="en-US" sz="2400" dirty="0"/>
              <a:t>Discuss the </a:t>
            </a:r>
            <a:r>
              <a:rPr lang="en-US" sz="2400" b="1" dirty="0"/>
              <a:t>most important methodologies </a:t>
            </a:r>
            <a:r>
              <a:rPr lang="en-US" sz="2400" dirty="0"/>
              <a:t>(</a:t>
            </a:r>
            <a:r>
              <a:rPr lang="en-US" sz="2400" b="1" dirty="0"/>
              <a:t>maximum a posteriori probability rule</a:t>
            </a:r>
            <a:r>
              <a:rPr lang="en-US" sz="2400" dirty="0"/>
              <a:t>, </a:t>
            </a:r>
            <a:r>
              <a:rPr lang="en-US" sz="2400" b="1" dirty="0"/>
              <a:t>least mean square estimation</a:t>
            </a:r>
            <a:r>
              <a:rPr lang="en-US" sz="2400" dirty="0"/>
              <a:t>, maximum likelihood, regression, likelihood ratio tests)</a:t>
            </a:r>
          </a:p>
          <a:p>
            <a:r>
              <a:rPr lang="en-US" sz="2400" b="1" dirty="0"/>
              <a:t>Statistics is different from probability</a:t>
            </a:r>
            <a:r>
              <a:rPr lang="en-US" sz="2400" dirty="0"/>
              <a:t>, it is not self-contained </a:t>
            </a:r>
            <a:r>
              <a:rPr lang="en-US" sz="2400" b="1" dirty="0"/>
              <a:t>mathematical subject</a:t>
            </a:r>
            <a:r>
              <a:rPr lang="en-US" sz="2400" dirty="0"/>
              <a:t>, it involves an </a:t>
            </a:r>
            <a:r>
              <a:rPr lang="en-US" sz="2400" b="1" dirty="0"/>
              <a:t>element of art </a:t>
            </a:r>
            <a:r>
              <a:rPr lang="en-US" sz="2400" dirty="0"/>
              <a:t>and for any problem, there may be </a:t>
            </a:r>
            <a:r>
              <a:rPr lang="en-US" sz="2400" b="1" dirty="0"/>
              <a:t>several reasonable methods</a:t>
            </a:r>
            <a:r>
              <a:rPr lang="en-US" sz="2400" dirty="0"/>
              <a:t>, yielding </a:t>
            </a:r>
            <a:r>
              <a:rPr lang="en-US" sz="2400" b="1" dirty="0"/>
              <a:t>different answer</a:t>
            </a:r>
            <a:r>
              <a:rPr lang="en-US" sz="2400" dirty="0"/>
              <a:t>, compared to probability where </a:t>
            </a:r>
            <a:r>
              <a:rPr lang="en-US" sz="2400" b="1" dirty="0"/>
              <a:t>unique answers </a:t>
            </a:r>
            <a:r>
              <a:rPr lang="en-US" sz="2400" dirty="0"/>
              <a:t>always exist</a:t>
            </a:r>
          </a:p>
          <a:p>
            <a:r>
              <a:rPr lang="en-US" sz="2400" dirty="0"/>
              <a:t>In general, there is </a:t>
            </a:r>
            <a:r>
              <a:rPr lang="en-US" sz="2400" b="1" dirty="0"/>
              <a:t>no principled way </a:t>
            </a:r>
            <a:r>
              <a:rPr lang="en-US" sz="2400" dirty="0"/>
              <a:t>for selecting the </a:t>
            </a:r>
            <a:r>
              <a:rPr lang="en-US" sz="2400" b="1" dirty="0"/>
              <a:t>“best” method</a:t>
            </a:r>
          </a:p>
          <a:p>
            <a:r>
              <a:rPr lang="en-US" sz="2400" dirty="0"/>
              <a:t>We can </a:t>
            </a:r>
            <a:r>
              <a:rPr lang="en-US" sz="2400" b="1" dirty="0"/>
              <a:t>narrow down </a:t>
            </a:r>
            <a:r>
              <a:rPr lang="en-US" sz="2400" dirty="0"/>
              <a:t>the search for the </a:t>
            </a:r>
            <a:r>
              <a:rPr lang="en-US" sz="2400" b="1" dirty="0"/>
              <a:t>right method </a:t>
            </a:r>
            <a:r>
              <a:rPr lang="en-US" sz="2400" dirty="0"/>
              <a:t>by requiring certain </a:t>
            </a:r>
            <a:r>
              <a:rPr lang="en-US" sz="2400" b="1" dirty="0"/>
              <a:t>desirable properties</a:t>
            </a:r>
            <a:r>
              <a:rPr lang="en-US" sz="2400" dirty="0"/>
              <a:t> (</a:t>
            </a:r>
            <a:r>
              <a:rPr lang="en-US" sz="2400" dirty="0" err="1"/>
              <a:t>e.g</a:t>
            </a:r>
            <a:r>
              <a:rPr lang="en-US" sz="2400" dirty="0"/>
              <a:t> making </a:t>
            </a:r>
            <a:r>
              <a:rPr lang="en-US" sz="2400" b="1" dirty="0"/>
              <a:t>correct inference </a:t>
            </a:r>
            <a:r>
              <a:rPr lang="en-US" sz="2400" dirty="0"/>
              <a:t>if number of available data is infinite)</a:t>
            </a:r>
          </a:p>
          <a:p>
            <a:r>
              <a:rPr lang="en-US" sz="2400" dirty="0"/>
              <a:t>The choice of one method over other usually hinges over several factors: </a:t>
            </a:r>
            <a:r>
              <a:rPr lang="en-US" sz="2400" b="1" dirty="0"/>
              <a:t>performance</a:t>
            </a:r>
            <a:r>
              <a:rPr lang="en-US" sz="2400" dirty="0"/>
              <a:t>, </a:t>
            </a:r>
            <a:r>
              <a:rPr lang="en-US" sz="2400" b="1" dirty="0"/>
              <a:t>experience</a:t>
            </a:r>
            <a:r>
              <a:rPr lang="en-US" sz="2400" dirty="0"/>
              <a:t>, common sense, as well as the </a:t>
            </a:r>
            <a:r>
              <a:rPr lang="en-US" sz="2400" b="1" dirty="0"/>
              <a:t>consensus of statistics community </a:t>
            </a:r>
            <a:r>
              <a:rPr lang="en-US" sz="2400" dirty="0"/>
              <a:t>on the applicability of particular method on a particular problem type</a:t>
            </a:r>
          </a:p>
          <a:p>
            <a:pPr marL="0" indent="0">
              <a:buNone/>
            </a:pPr>
            <a:endParaRPr lang="en-US" dirty="0"/>
          </a:p>
        </p:txBody>
      </p:sp>
    </p:spTree>
    <p:extLst>
      <p:ext uri="{BB962C8B-B14F-4D97-AF65-F5344CB8AC3E}">
        <p14:creationId xmlns:p14="http://schemas.microsoft.com/office/powerpoint/2010/main" val="131443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9AA4CC-B7DC-4E8D-99F3-E23DFA757591}"/>
              </a:ext>
            </a:extLst>
          </p:cNvPr>
          <p:cNvSpPr>
            <a:spLocks noGrp="1"/>
          </p:cNvSpPr>
          <p:nvPr>
            <p:ph idx="1"/>
          </p:nvPr>
        </p:nvSpPr>
        <p:spPr>
          <a:xfrm>
            <a:off x="175260" y="179704"/>
            <a:ext cx="11826240" cy="6518275"/>
          </a:xfrm>
        </p:spPr>
        <p:txBody>
          <a:bodyPr/>
          <a:lstStyle/>
          <a:p>
            <a:pPr marL="0" indent="0">
              <a:buNone/>
            </a:pPr>
            <a:r>
              <a:rPr lang="en-US" b="1" dirty="0"/>
              <a:t>Bayesian vs Classical (frequentist) statistics</a:t>
            </a:r>
          </a:p>
          <a:p>
            <a:r>
              <a:rPr lang="en-US" dirty="0"/>
              <a:t>Their </a:t>
            </a:r>
            <a:r>
              <a:rPr lang="en-US" b="1" dirty="0"/>
              <a:t>fundamental difference </a:t>
            </a:r>
            <a:r>
              <a:rPr lang="en-US" dirty="0"/>
              <a:t>relates to the </a:t>
            </a:r>
            <a:r>
              <a:rPr lang="en-US" b="1" dirty="0"/>
              <a:t>nature</a:t>
            </a:r>
            <a:r>
              <a:rPr lang="en-US" dirty="0"/>
              <a:t> of the unknown </a:t>
            </a:r>
            <a:r>
              <a:rPr lang="en-US" b="1" dirty="0"/>
              <a:t>models</a:t>
            </a:r>
            <a:r>
              <a:rPr lang="en-US" dirty="0"/>
              <a:t> or </a:t>
            </a:r>
            <a:r>
              <a:rPr lang="en-US" b="1" dirty="0"/>
              <a:t>variables</a:t>
            </a:r>
          </a:p>
          <a:p>
            <a:r>
              <a:rPr lang="en-US" dirty="0"/>
              <a:t>In the Bayesian view, they are treated as </a:t>
            </a:r>
            <a:r>
              <a:rPr lang="en-US" b="1" dirty="0"/>
              <a:t>random variables </a:t>
            </a:r>
            <a:r>
              <a:rPr lang="en-US" dirty="0"/>
              <a:t>with </a:t>
            </a:r>
            <a:r>
              <a:rPr lang="en-US" b="1" dirty="0"/>
              <a:t>known distributions</a:t>
            </a:r>
            <a:r>
              <a:rPr lang="en-US" dirty="0"/>
              <a:t>, in the classical view, they are treated as </a:t>
            </a:r>
            <a:r>
              <a:rPr lang="en-US" b="1" dirty="0"/>
              <a:t>deterministic quantities </a:t>
            </a:r>
            <a:r>
              <a:rPr lang="en-US" dirty="0"/>
              <a:t>that happen to be unknown</a:t>
            </a:r>
          </a:p>
          <a:p>
            <a:r>
              <a:rPr lang="en-US" dirty="0"/>
              <a:t>The </a:t>
            </a:r>
            <a:r>
              <a:rPr lang="en-US" b="1" dirty="0"/>
              <a:t>Bayesian</a:t>
            </a:r>
            <a:r>
              <a:rPr lang="en-US" dirty="0"/>
              <a:t> approach tries to move the field of statistics back to the realm of </a:t>
            </a:r>
            <a:r>
              <a:rPr lang="en-US" b="1" dirty="0"/>
              <a:t>probability theory</a:t>
            </a:r>
            <a:r>
              <a:rPr lang="en-US" dirty="0"/>
              <a:t>, where every question has a unique answer. In particular, when trying to infer the </a:t>
            </a:r>
            <a:r>
              <a:rPr lang="en-US" b="1" dirty="0"/>
              <a:t>nature of an unknown model</a:t>
            </a:r>
            <a:r>
              <a:rPr lang="en-US" dirty="0"/>
              <a:t>, it views the model as </a:t>
            </a:r>
            <a:r>
              <a:rPr lang="en-US" b="1" dirty="0"/>
              <a:t>chosen randomly </a:t>
            </a:r>
            <a:r>
              <a:rPr lang="en-US" dirty="0"/>
              <a:t>from a given </a:t>
            </a:r>
            <a:r>
              <a:rPr lang="en-US" b="1" dirty="0"/>
              <a:t>model class. </a:t>
            </a:r>
            <a:r>
              <a:rPr lang="en-US" dirty="0"/>
              <a:t>This is done by introducing a </a:t>
            </a:r>
            <a:r>
              <a:rPr lang="en-US" dirty="0" err="1"/>
              <a:t>r.v</a:t>
            </a:r>
            <a:r>
              <a:rPr lang="en-US" dirty="0"/>
              <a:t> theta that characterizes the model, and by postulating a prior prob </a:t>
            </a:r>
            <a:r>
              <a:rPr lang="en-US" dirty="0" err="1"/>
              <a:t>distrib</a:t>
            </a:r>
            <a:endParaRPr lang="en-US" dirty="0"/>
          </a:p>
          <a:p>
            <a:r>
              <a:rPr lang="en-US" dirty="0"/>
              <a:t>Given the </a:t>
            </a:r>
            <a:r>
              <a:rPr lang="en-US" b="1" dirty="0"/>
              <a:t>observed data x</a:t>
            </a:r>
            <a:r>
              <a:rPr lang="en-US" dirty="0"/>
              <a:t>, one can, in principle, use Bayes’ rule to derive a </a:t>
            </a:r>
            <a:r>
              <a:rPr lang="en-US" b="1" dirty="0"/>
              <a:t>posterior probability distribution                .</a:t>
            </a:r>
            <a:r>
              <a:rPr lang="en-US" dirty="0"/>
              <a:t> This captures all info that x can provide about theta</a:t>
            </a:r>
            <a:endParaRPr lang="en-US" b="1" dirty="0"/>
          </a:p>
          <a:p>
            <a:endParaRPr lang="en-US" dirty="0"/>
          </a:p>
        </p:txBody>
      </p:sp>
      <p:pic>
        <p:nvPicPr>
          <p:cNvPr id="4" name="Picture 3">
            <a:extLst>
              <a:ext uri="{FF2B5EF4-FFF2-40B4-BE49-F238E27FC236}">
                <a16:creationId xmlns:a16="http://schemas.microsoft.com/office/drawing/2014/main" id="{9F544FA4-5A29-4465-886D-BD708676B655}"/>
              </a:ext>
            </a:extLst>
          </p:cNvPr>
          <p:cNvPicPr>
            <a:picLocks noChangeAspect="1"/>
          </p:cNvPicPr>
          <p:nvPr/>
        </p:nvPicPr>
        <p:blipFill>
          <a:blip r:embed="rId2"/>
          <a:stretch>
            <a:fillRect/>
          </a:stretch>
        </p:blipFill>
        <p:spPr>
          <a:xfrm>
            <a:off x="11209529" y="4462976"/>
            <a:ext cx="751523" cy="439916"/>
          </a:xfrm>
          <a:prstGeom prst="rect">
            <a:avLst/>
          </a:prstGeom>
          <a:ln>
            <a:solidFill>
              <a:schemeClr val="tx1"/>
            </a:solidFill>
          </a:ln>
        </p:spPr>
      </p:pic>
      <p:pic>
        <p:nvPicPr>
          <p:cNvPr id="5" name="Picture 4">
            <a:extLst>
              <a:ext uri="{FF2B5EF4-FFF2-40B4-BE49-F238E27FC236}">
                <a16:creationId xmlns:a16="http://schemas.microsoft.com/office/drawing/2014/main" id="{141C15EE-5386-47F2-A9DB-7423094F12AA}"/>
              </a:ext>
            </a:extLst>
          </p:cNvPr>
          <p:cNvPicPr>
            <a:picLocks noChangeAspect="1"/>
          </p:cNvPicPr>
          <p:nvPr/>
        </p:nvPicPr>
        <p:blipFill>
          <a:blip r:embed="rId3"/>
          <a:stretch>
            <a:fillRect/>
          </a:stretch>
        </p:blipFill>
        <p:spPr>
          <a:xfrm>
            <a:off x="5415914" y="5317807"/>
            <a:ext cx="1176475" cy="374333"/>
          </a:xfrm>
          <a:prstGeom prst="rect">
            <a:avLst/>
          </a:prstGeom>
          <a:ln>
            <a:solidFill>
              <a:schemeClr val="tx1"/>
            </a:solidFill>
          </a:ln>
        </p:spPr>
      </p:pic>
    </p:spTree>
    <p:extLst>
      <p:ext uri="{BB962C8B-B14F-4D97-AF65-F5344CB8AC3E}">
        <p14:creationId xmlns:p14="http://schemas.microsoft.com/office/powerpoint/2010/main" val="145019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07B71-93FF-428C-B6F9-D84EF8E195AC}"/>
              </a:ext>
            </a:extLst>
          </p:cNvPr>
          <p:cNvSpPr>
            <a:spLocks noGrp="1"/>
          </p:cNvSpPr>
          <p:nvPr>
            <p:ph idx="1"/>
          </p:nvPr>
        </p:nvSpPr>
        <p:spPr>
          <a:xfrm>
            <a:off x="129540" y="88264"/>
            <a:ext cx="11826240" cy="6586856"/>
          </a:xfrm>
        </p:spPr>
        <p:txBody>
          <a:bodyPr/>
          <a:lstStyle/>
          <a:p>
            <a:r>
              <a:rPr lang="en-GB" dirty="0"/>
              <a:t>By contrast, the </a:t>
            </a:r>
            <a:r>
              <a:rPr lang="en-GB" b="1" dirty="0"/>
              <a:t>classical approach views</a:t>
            </a:r>
            <a:r>
              <a:rPr lang="en-GB" dirty="0"/>
              <a:t> the </a:t>
            </a:r>
            <a:r>
              <a:rPr lang="en-GB" b="1" dirty="0"/>
              <a:t>unknown quantity </a:t>
            </a:r>
            <a:r>
              <a:rPr lang="en-GB" dirty="0"/>
              <a:t>theta as a </a:t>
            </a:r>
            <a:r>
              <a:rPr lang="en-GB" b="1" dirty="0"/>
              <a:t>constant</a:t>
            </a:r>
            <a:r>
              <a:rPr lang="en-GB" dirty="0"/>
              <a:t> that happens to be </a:t>
            </a:r>
            <a:r>
              <a:rPr lang="en-GB" b="1" dirty="0"/>
              <a:t>unknown</a:t>
            </a:r>
            <a:r>
              <a:rPr lang="en-GB" dirty="0"/>
              <a:t>. It then tries to develop an </a:t>
            </a:r>
            <a:r>
              <a:rPr lang="en-GB" b="1" dirty="0"/>
              <a:t>estimate</a:t>
            </a:r>
            <a:r>
              <a:rPr lang="en-GB" dirty="0"/>
              <a:t> of </a:t>
            </a:r>
            <a:r>
              <a:rPr lang="en-GB" b="1" dirty="0"/>
              <a:t>theta</a:t>
            </a:r>
            <a:r>
              <a:rPr lang="en-GB" dirty="0"/>
              <a:t> that has some </a:t>
            </a:r>
            <a:r>
              <a:rPr lang="en-GB" b="1" dirty="0"/>
              <a:t>performance guarantees</a:t>
            </a:r>
          </a:p>
          <a:p>
            <a:r>
              <a:rPr lang="en-US" dirty="0"/>
              <a:t>This introduces an important </a:t>
            </a:r>
            <a:r>
              <a:rPr lang="en-US" b="1" dirty="0"/>
              <a:t>conceptual difference </a:t>
            </a:r>
            <a:r>
              <a:rPr lang="en-US" dirty="0"/>
              <a:t>from other methods in this book: we are not dealing with a single probabilistic model, but rather with multiple candidate probabilistic models, one for each possible value of theta</a:t>
            </a:r>
          </a:p>
          <a:p>
            <a:r>
              <a:rPr lang="en-US" b="1" dirty="0"/>
              <a:t>Debate</a:t>
            </a:r>
            <a:r>
              <a:rPr lang="en-US" dirty="0"/>
              <a:t>. A classical statistician will often </a:t>
            </a:r>
            <a:r>
              <a:rPr lang="en-US" b="1" dirty="0"/>
              <a:t>object</a:t>
            </a:r>
            <a:r>
              <a:rPr lang="en-US" dirty="0"/>
              <a:t> to the </a:t>
            </a:r>
            <a:r>
              <a:rPr lang="en-US" b="1" dirty="0"/>
              <a:t>arbitrariness</a:t>
            </a:r>
            <a:r>
              <a:rPr lang="en-US" dirty="0"/>
              <a:t> of picking a </a:t>
            </a:r>
            <a:r>
              <a:rPr lang="en-US" b="1" dirty="0"/>
              <a:t>particular prior</a:t>
            </a:r>
            <a:r>
              <a:rPr lang="en-US" dirty="0"/>
              <a:t>. A Bayesian statistician will counter that </a:t>
            </a:r>
            <a:r>
              <a:rPr lang="en-US" b="1" dirty="0"/>
              <a:t>every statistical procedure</a:t>
            </a:r>
            <a:r>
              <a:rPr lang="en-US" dirty="0"/>
              <a:t> contains </a:t>
            </a:r>
            <a:r>
              <a:rPr lang="en-US" b="1" dirty="0"/>
              <a:t>some hidden choices</a:t>
            </a:r>
            <a:r>
              <a:rPr lang="en-US" dirty="0"/>
              <a:t>. By locating </a:t>
            </a:r>
            <a:r>
              <a:rPr lang="en-US" b="1" dirty="0"/>
              <a:t>all of the assumptions </a:t>
            </a:r>
            <a:r>
              <a:rPr lang="en-US" dirty="0"/>
              <a:t>in </a:t>
            </a:r>
            <a:r>
              <a:rPr lang="en-US" b="1" dirty="0"/>
              <a:t>one place</a:t>
            </a:r>
            <a:r>
              <a:rPr lang="en-US" dirty="0"/>
              <a:t>, in the form of a </a:t>
            </a:r>
            <a:r>
              <a:rPr lang="en-US" b="1" dirty="0"/>
              <a:t>prior</a:t>
            </a:r>
            <a:r>
              <a:rPr lang="en-US" dirty="0"/>
              <a:t>, Bayesian statistician contends that these assumptions are </a:t>
            </a:r>
            <a:r>
              <a:rPr lang="en-US" b="1" dirty="0"/>
              <a:t>brought to the surface </a:t>
            </a:r>
            <a:r>
              <a:rPr lang="en-US" dirty="0"/>
              <a:t>and are amenable to scrutiny</a:t>
            </a:r>
          </a:p>
          <a:p>
            <a:r>
              <a:rPr lang="en-US" dirty="0"/>
              <a:t>There are also </a:t>
            </a:r>
            <a:r>
              <a:rPr lang="en-US" b="1" dirty="0"/>
              <a:t>practical considerations</a:t>
            </a:r>
            <a:r>
              <a:rPr lang="en-US" dirty="0"/>
              <a:t>. In many cases, Bayesian methods are computationally intractable (they require evaluation of multidimensional integrals). On the other hand, with the availability of faster computation, much of the recent research in Bayesian community focuses on making it </a:t>
            </a:r>
            <a:r>
              <a:rPr lang="en-US" b="1" dirty="0"/>
              <a:t>practical</a:t>
            </a:r>
          </a:p>
        </p:txBody>
      </p:sp>
    </p:spTree>
    <p:extLst>
      <p:ext uri="{BB962C8B-B14F-4D97-AF65-F5344CB8AC3E}">
        <p14:creationId xmlns:p14="http://schemas.microsoft.com/office/powerpoint/2010/main" val="1643320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2856</TotalTime>
  <Words>4809</Words>
  <Application>Microsoft Office PowerPoint</Application>
  <PresentationFormat>Widescreen</PresentationFormat>
  <Paragraphs>216</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Bayesian Statistical Inference</vt:lpstr>
      <vt:lpstr>PowerPoint Presentation</vt:lpstr>
      <vt:lpstr>PowerPoint Presentation</vt:lpstr>
      <vt:lpstr>PowerPoint Presentation</vt:lpstr>
      <vt:lpstr>PowerPoint Presentation</vt:lpstr>
      <vt:lpstr>BOOK 8.1 and 8.2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Statistical Inference</dc:title>
  <dc:creator>Valiyev, Mahammad</dc:creator>
  <cp:lastModifiedBy>Valiyev, Mahammad</cp:lastModifiedBy>
  <cp:revision>451</cp:revision>
  <dcterms:created xsi:type="dcterms:W3CDTF">2020-05-01T06:04:39Z</dcterms:created>
  <dcterms:modified xsi:type="dcterms:W3CDTF">2020-06-25T14:12:08Z</dcterms:modified>
</cp:coreProperties>
</file>