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17E2-8766-422E-B0E9-40703583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44801-0C84-4A28-BFC2-6F9604D9F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99988-A9AD-4AE2-9326-AAF2233F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2A8A-5854-497E-888E-2653025EB1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5E26-656D-47DA-816B-3DE0171E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91E2C-02F6-4376-B8EE-F87CDEA9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D32C-043D-4BF0-885C-8025603E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F462-6825-488E-9447-089D809E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E3AAC-64CD-48E2-AB36-1C3835603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53D3-C0B6-42C5-A2E3-0D2A11B8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2A8A-5854-497E-888E-2653025EB1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1F56A-1F8C-4E5F-8BE1-F1C6CDF0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33C6C-ECC4-4468-AF47-2DC41AA5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D32C-043D-4BF0-885C-8025603E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3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36645-EB58-4FEF-87BB-9E3EEDA9D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57591-DC89-4988-844E-0622C136A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0B790-36D5-4191-8D67-3D97FF92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2A8A-5854-497E-888E-2653025EB1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2BF86-634F-4635-859D-33DCF826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18A2-9A27-4FD8-AE86-1CC566C0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D32C-043D-4BF0-885C-8025603E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4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2752-D878-43B2-9233-F19888BD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A0F8-07F8-4496-B816-02F7458F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9D12-DE48-4383-933B-A7B01E35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2A8A-5854-497E-888E-2653025EB1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D88C0-FF85-434F-A741-FB23570D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8E586-9225-45CA-8773-DA348220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D32C-043D-4BF0-885C-8025603E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2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22D0-836B-4AD7-8069-802BE73E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1C0C5-8907-4C07-A8BF-FD4BD39ED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1DEEE-08BA-4979-BE09-04268BAC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2A8A-5854-497E-888E-2653025EB1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B0709-097B-408D-8E7E-A654C4E0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13D5-C847-450F-96A6-28CA1464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D32C-043D-4BF0-885C-8025603E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8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6F06-9B69-448B-94FF-8BD9A335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C3DF-5689-48F2-9E62-9ACE7461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8336A-224F-4B37-A6E8-FBE0E0FC3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C01FB-9CCE-410C-BE22-621E9FC6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2A8A-5854-497E-888E-2653025EB1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E076F-2E98-4052-AF8D-533E55A8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A608C-D1BD-4EAC-A99F-0C3EDB0E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D32C-043D-4BF0-885C-8025603E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0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8F1C-184F-4658-BF96-9CFE75FD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D48C9-8731-4F61-9A30-1D357F98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0CDF7-C66B-4F1B-91E0-F750E6D48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BFC40-81E2-4D60-8141-C1A91412C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5680E-793E-4815-BCA2-6B57A8755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4AE4A-32AE-4ECB-85ED-C478FDF6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2A8A-5854-497E-888E-2653025EB1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D8D2B-30A1-498A-8886-A4D348A1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0670E-1093-4A67-9C2A-D0F348D4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D32C-043D-4BF0-885C-8025603E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67FB-59F9-458A-8C9A-21B62568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CD474-778A-4F23-9BBF-953151E0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2A8A-5854-497E-888E-2653025EB1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F9557-F627-4BA1-8933-55799E37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D29E8-1DEA-46C7-8AC8-9F818FC0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D32C-043D-4BF0-885C-8025603E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8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CEC9C-6D89-4DF1-ACC9-6FF7D1D2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2A8A-5854-497E-888E-2653025EB1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2ED86-AE37-45BA-BD56-93E81B456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9ECC7-20CA-45A4-AAE7-E022C0C8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D32C-043D-4BF0-885C-8025603E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2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DCB8-9F19-4F4D-9AB9-3C75BCA8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4A82-6D12-4FF6-9E58-B3E2F9A7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D26FE-B11A-4717-9649-EC018FCE3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80F0-3769-4917-B9AB-B652AB80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2A8A-5854-497E-888E-2653025EB1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D5A61-341D-418B-B840-9E08F6F9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13C2F-16DB-4317-83CF-1C45AEFA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D32C-043D-4BF0-885C-8025603E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DE99-F9F2-47E0-8207-40B79B88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5671D-4010-4608-8CB5-CE292BB91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7A7CA-2E68-4301-A829-F2DB88257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4CAE7-9096-45BD-84DE-1A77B178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2A8A-5854-497E-888E-2653025EB1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F5A88-7058-402A-B35D-EDB279AB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49DD8-4B7D-4E15-A3A8-0AEE9488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D32C-043D-4BF0-885C-8025603E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76484-C603-4BEB-B067-E2221DC6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69F32-01F4-49ED-AF4C-DEF516C7A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C955-566F-427C-B0ED-918F6C2FE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2A8A-5854-497E-888E-2653025EB17A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6A82A-4E92-4180-A147-0F11A6170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3FEB-D30B-4813-8D1D-E93C41C3C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D32C-043D-4BF0-885C-8025603E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1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E97D-332A-412F-8A82-C5E9F5E60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Classical 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41329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83770"/>
            <a:ext cx="11682047" cy="605548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of the mean and variance of a random var.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74" y="731862"/>
            <a:ext cx="11639843" cy="5883470"/>
          </a:xfrm>
        </p:spPr>
        <p:txBody>
          <a:bodyPr/>
          <a:lstStyle/>
          <a:p>
            <a:r>
              <a:rPr lang="en-US" dirty="0"/>
              <a:t>We now discuss the simple but important problem of </a:t>
            </a:r>
            <a:r>
              <a:rPr lang="en-US" b="1" dirty="0"/>
              <a:t>estimating the mean </a:t>
            </a:r>
            <a:r>
              <a:rPr lang="en-US" dirty="0"/>
              <a:t>and the </a:t>
            </a:r>
            <a:r>
              <a:rPr lang="en-US" b="1" dirty="0"/>
              <a:t>variance of a probability distribution</a:t>
            </a:r>
          </a:p>
          <a:p>
            <a:r>
              <a:rPr lang="en-US" dirty="0"/>
              <a:t>However, in this case, estimators here </a:t>
            </a:r>
            <a:r>
              <a:rPr lang="en-US" b="1" dirty="0"/>
              <a:t>do not require knowledge </a:t>
            </a:r>
            <a:r>
              <a:rPr lang="en-US" dirty="0"/>
              <a:t>of the </a:t>
            </a:r>
            <a:r>
              <a:rPr lang="en-US" b="1" dirty="0"/>
              <a:t>distributions</a:t>
            </a:r>
          </a:p>
          <a:p>
            <a:r>
              <a:rPr lang="en-US" dirty="0"/>
              <a:t> Suppose that the observations X1…, </a:t>
            </a:r>
            <a:r>
              <a:rPr lang="en-US" dirty="0" err="1"/>
              <a:t>Xn</a:t>
            </a:r>
            <a:r>
              <a:rPr lang="en-US" dirty="0"/>
              <a:t> are </a:t>
            </a:r>
            <a:r>
              <a:rPr lang="en-US" dirty="0" err="1"/>
              <a:t>i.i.d</a:t>
            </a:r>
            <a:r>
              <a:rPr lang="en-US" dirty="0"/>
              <a:t> with an unknown common mean. The most natural estimation of theta is the sample mean:</a:t>
            </a:r>
          </a:p>
          <a:p>
            <a:r>
              <a:rPr lang="en-US" dirty="0"/>
              <a:t>This estimator is unbiased and consistent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9C21A-DD3B-4A89-B2AF-E9E7C120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67" y="2048094"/>
            <a:ext cx="2634825" cy="406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2F34E-DDEE-402A-A0F9-2257F34E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479" y="3325177"/>
            <a:ext cx="2418887" cy="652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BDB907-442E-4A7D-9C1F-F8AE3DD08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85" y="4267200"/>
            <a:ext cx="5842636" cy="11128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196D27-327F-42BE-BADE-FECF50D59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497" y="4264342"/>
            <a:ext cx="5678006" cy="19992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022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8" y="60910"/>
            <a:ext cx="11682047" cy="605548"/>
          </a:xfrm>
        </p:spPr>
        <p:txBody>
          <a:bodyPr>
            <a:normAutofit fontScale="90000"/>
          </a:bodyPr>
          <a:lstStyle/>
          <a:p>
            <a:r>
              <a:rPr lang="en-GB" dirty="0"/>
              <a:t>Confidence intervals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94" y="663282"/>
            <a:ext cx="11866686" cy="6011838"/>
          </a:xfrm>
        </p:spPr>
        <p:txBody>
          <a:bodyPr/>
          <a:lstStyle/>
          <a:p>
            <a:r>
              <a:rPr lang="en-GB" dirty="0"/>
              <a:t>Often, </a:t>
            </a:r>
            <a:r>
              <a:rPr lang="en-GB" b="1" dirty="0"/>
              <a:t>besides the numerical value </a:t>
            </a:r>
            <a:r>
              <a:rPr lang="en-GB" dirty="0"/>
              <a:t>provided by an estimate, we are often interested in constructing a so-called </a:t>
            </a:r>
            <a:r>
              <a:rPr lang="en-GB" b="1" dirty="0"/>
              <a:t>confidence interval</a:t>
            </a:r>
          </a:p>
          <a:p>
            <a:r>
              <a:rPr lang="en-GB" dirty="0"/>
              <a:t>Roughly speaking, this is an </a:t>
            </a:r>
            <a:r>
              <a:rPr lang="en-GB" b="1" dirty="0"/>
              <a:t>interval</a:t>
            </a:r>
            <a:r>
              <a:rPr lang="en-GB" dirty="0"/>
              <a:t> that contains </a:t>
            </a:r>
            <a:r>
              <a:rPr lang="en-GB" b="1" dirty="0"/>
              <a:t>theta</a:t>
            </a:r>
            <a:r>
              <a:rPr lang="en-GB" dirty="0"/>
              <a:t> with a </a:t>
            </a:r>
            <a:r>
              <a:rPr lang="en-GB" b="1" dirty="0"/>
              <a:t>certain high probability</a:t>
            </a:r>
            <a:r>
              <a:rPr lang="en-GB" dirty="0"/>
              <a:t> for </a:t>
            </a:r>
            <a:r>
              <a:rPr lang="en-GB" b="1" dirty="0"/>
              <a:t>every possible value </a:t>
            </a:r>
            <a:r>
              <a:rPr lang="en-GB" dirty="0"/>
              <a:t>of theta</a:t>
            </a:r>
          </a:p>
          <a:p>
            <a:r>
              <a:rPr lang="en-GB" dirty="0"/>
              <a:t>For a </a:t>
            </a:r>
            <a:r>
              <a:rPr lang="en-GB" b="1" dirty="0"/>
              <a:t>precise definition</a:t>
            </a:r>
            <a:r>
              <a:rPr lang="en-GB" dirty="0"/>
              <a:t>, we 1</a:t>
            </a:r>
            <a:r>
              <a:rPr lang="en-GB" baseline="30000" dirty="0"/>
              <a:t>st</a:t>
            </a:r>
            <a:r>
              <a:rPr lang="en-GB" dirty="0"/>
              <a:t> fix a desired </a:t>
            </a:r>
            <a:r>
              <a:rPr lang="en-GB" b="1" dirty="0"/>
              <a:t>confidence level</a:t>
            </a:r>
          </a:p>
          <a:p>
            <a:pPr marL="0" indent="0">
              <a:buNone/>
            </a:pPr>
            <a:r>
              <a:rPr lang="en-GB" dirty="0"/>
              <a:t>Where alpha is typically a small number</a:t>
            </a:r>
          </a:p>
          <a:p>
            <a:r>
              <a:rPr lang="en-GB" dirty="0"/>
              <a:t>We then replace the point estimator	          by a lower estimator           and upper</a:t>
            </a:r>
          </a:p>
          <a:p>
            <a:pPr marL="0" indent="0">
              <a:buNone/>
            </a:pPr>
            <a:r>
              <a:rPr lang="en-GB" dirty="0"/>
              <a:t>Estimator	    , designed so that                       and </a:t>
            </a:r>
          </a:p>
          <a:p>
            <a:r>
              <a:rPr lang="en-GB" dirty="0"/>
              <a:t>For every possible value of theta, also </a:t>
            </a:r>
            <a:r>
              <a:rPr lang="en-GB" b="1" dirty="0"/>
              <a:t>upper and lower boundaries </a:t>
            </a:r>
            <a:r>
              <a:rPr lang="en-GB" dirty="0"/>
              <a:t>are </a:t>
            </a:r>
            <a:r>
              <a:rPr lang="en-GB" b="1" dirty="0"/>
              <a:t>functions</a:t>
            </a:r>
            <a:r>
              <a:rPr lang="en-GB" dirty="0"/>
              <a:t> of observations, and hence they are </a:t>
            </a:r>
            <a:r>
              <a:rPr lang="en-GB" dirty="0" err="1"/>
              <a:t>r.v.</a:t>
            </a:r>
            <a:r>
              <a:rPr lang="en-GB" dirty="0"/>
              <a:t> whose </a:t>
            </a:r>
            <a:r>
              <a:rPr lang="en-GB" dirty="0" err="1"/>
              <a:t>distrib</a:t>
            </a:r>
            <a:r>
              <a:rPr lang="en-GB" dirty="0"/>
              <a:t> depend on </a:t>
            </a:r>
          </a:p>
          <a:p>
            <a:endParaRPr lang="en-GB" dirty="0"/>
          </a:p>
          <a:p>
            <a:r>
              <a:rPr lang="en-GB" dirty="0"/>
              <a:t>                                                                                           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699C3-94AA-4475-958B-139AE3451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492" y="2373630"/>
            <a:ext cx="1089470" cy="506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DED475-BD8B-49BD-A749-F7A3D5B3E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60" y="3346132"/>
            <a:ext cx="520700" cy="585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E8772A-8B86-4CBC-8511-5B4237035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382" y="3346132"/>
            <a:ext cx="646324" cy="562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F65AE-87A1-4D20-B2EA-85B4C1CB8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012" y="3881437"/>
            <a:ext cx="622364" cy="576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C09B27-4AB7-4EC4-BE86-DF4CBDE31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775" y="3968114"/>
            <a:ext cx="1523560" cy="535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2638AE-889E-454E-8524-9565FC3E17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6185" y="4004310"/>
            <a:ext cx="3852726" cy="5448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4F931F-E4FD-49D0-84D7-68E198472B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35702" y="4740592"/>
            <a:ext cx="499005" cy="585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62232A-DE1F-4687-A590-4CC5DF3B76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266" y="5378767"/>
            <a:ext cx="2094652" cy="541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839F88-E989-4CDD-9BF8-42345F39A5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0795" y="5320664"/>
            <a:ext cx="2672292" cy="714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9A4B90-14AC-4943-BCD6-D33EA13A68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4482" y="5355907"/>
            <a:ext cx="4991902" cy="5648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F844C0-2282-4859-B2A4-F56A7D4AC5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37381" y="6118860"/>
            <a:ext cx="3692462" cy="693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95536C-DE4B-4778-B88E-80789E5761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7132" y="6217920"/>
            <a:ext cx="3206116" cy="411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436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83770"/>
            <a:ext cx="11682047" cy="605548"/>
          </a:xfrm>
        </p:spPr>
        <p:txBody>
          <a:bodyPr>
            <a:normAutofit fontScale="90000"/>
          </a:bodyPr>
          <a:lstStyle/>
          <a:p>
            <a:r>
              <a:rPr lang="en-GB" dirty="0"/>
              <a:t>Confidence interval interpretation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74" y="731862"/>
            <a:ext cx="11752386" cy="5883470"/>
          </a:xfrm>
        </p:spPr>
        <p:txBody>
          <a:bodyPr/>
          <a:lstStyle/>
          <a:p>
            <a:r>
              <a:rPr lang="en-GB" dirty="0"/>
              <a:t>We may be </a:t>
            </a:r>
            <a:r>
              <a:rPr lang="en-GB" b="1" dirty="0"/>
              <a:t>tempted</a:t>
            </a:r>
            <a:r>
              <a:rPr lang="en-GB" dirty="0"/>
              <a:t> to describe the concept of a 95% confidence interval by a statement such as ‘</a:t>
            </a:r>
            <a:r>
              <a:rPr lang="en-GB" b="1" dirty="0"/>
              <a:t>true parameter lies </a:t>
            </a:r>
            <a:r>
              <a:rPr lang="en-GB" dirty="0"/>
              <a:t>in the confidence interval with probability 0.95’</a:t>
            </a:r>
          </a:p>
          <a:p>
            <a:r>
              <a:rPr lang="en-GB" dirty="0"/>
              <a:t>This statement is ambiguous because e.g. suppose that after the observations are obtained the conf. interval turns out to be [-2.3, 4.1]</a:t>
            </a:r>
          </a:p>
          <a:p>
            <a:r>
              <a:rPr lang="en-GB" dirty="0"/>
              <a:t>We cannot say that theta lies in this interval with probability 0.95, because this statement does not involve any </a:t>
            </a:r>
            <a:r>
              <a:rPr lang="en-GB" dirty="0" err="1"/>
              <a:t>r.v.</a:t>
            </a:r>
            <a:r>
              <a:rPr lang="en-GB" dirty="0"/>
              <a:t>; after all, in the </a:t>
            </a:r>
            <a:r>
              <a:rPr lang="en-GB" dirty="0" err="1"/>
              <a:t>class.app</a:t>
            </a:r>
            <a:r>
              <a:rPr lang="en-GB" dirty="0"/>
              <a:t> theta is </a:t>
            </a:r>
            <a:r>
              <a:rPr lang="en-GB" dirty="0" err="1"/>
              <a:t>const</a:t>
            </a:r>
            <a:endParaRPr lang="en-GB" dirty="0"/>
          </a:p>
          <a:p>
            <a:r>
              <a:rPr lang="en-GB" dirty="0"/>
              <a:t>Instead, the random entity in the phrase is the </a:t>
            </a:r>
            <a:r>
              <a:rPr lang="en-GB" b="1" dirty="0"/>
              <a:t>confidence interval</a:t>
            </a:r>
          </a:p>
          <a:p>
            <a:r>
              <a:rPr lang="en-GB" dirty="0"/>
              <a:t>For a concrete interpretation, say </a:t>
            </a:r>
            <a:r>
              <a:rPr lang="en-GB" b="1" dirty="0"/>
              <a:t>theta is fixed </a:t>
            </a:r>
            <a:r>
              <a:rPr lang="en-GB" dirty="0"/>
              <a:t>and we construct a conf. interval </a:t>
            </a:r>
            <a:r>
              <a:rPr lang="en-GB" b="1" dirty="0"/>
              <a:t>many times</a:t>
            </a:r>
            <a:r>
              <a:rPr lang="en-GB" dirty="0"/>
              <a:t>, using the same </a:t>
            </a:r>
            <a:r>
              <a:rPr lang="en-GB" dirty="0" err="1"/>
              <a:t>statis</a:t>
            </a:r>
            <a:r>
              <a:rPr lang="en-GB" dirty="0"/>
              <a:t> procedure (each time we obtain an </a:t>
            </a:r>
            <a:r>
              <a:rPr lang="en-GB" dirty="0" err="1"/>
              <a:t>indep</a:t>
            </a:r>
            <a:r>
              <a:rPr lang="en-GB" b="1" dirty="0"/>
              <a:t>. Collection of n observations </a:t>
            </a:r>
            <a:r>
              <a:rPr lang="en-GB" dirty="0"/>
              <a:t>and construct </a:t>
            </a:r>
            <a:r>
              <a:rPr lang="en-GB" b="1" dirty="0"/>
              <a:t>95% conf. interval</a:t>
            </a:r>
            <a:r>
              <a:rPr lang="en-GB" dirty="0"/>
              <a:t>)</a:t>
            </a:r>
          </a:p>
          <a:p>
            <a:r>
              <a:rPr lang="en-GB" dirty="0"/>
              <a:t>We then expect that about </a:t>
            </a:r>
            <a:r>
              <a:rPr lang="en-GB" b="1" dirty="0"/>
              <a:t>95% of these conf. intervals </a:t>
            </a:r>
            <a:r>
              <a:rPr lang="en-GB" dirty="0"/>
              <a:t>will </a:t>
            </a:r>
            <a:r>
              <a:rPr lang="en-GB" b="1" dirty="0"/>
              <a:t>include</a:t>
            </a:r>
            <a:r>
              <a:rPr lang="en-GB" dirty="0"/>
              <a:t> theta, this should be true regardless of </a:t>
            </a:r>
            <a:r>
              <a:rPr lang="en-GB" b="1" dirty="0"/>
              <a:t>what the value of theta </a:t>
            </a:r>
            <a:r>
              <a:rPr lang="en-GB" dirty="0"/>
              <a:t>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8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83770"/>
            <a:ext cx="11682047" cy="605548"/>
          </a:xfrm>
        </p:spPr>
        <p:txBody>
          <a:bodyPr>
            <a:noAutofit/>
          </a:bodyPr>
          <a:lstStyle/>
          <a:p>
            <a:r>
              <a:rPr lang="en-US" sz="3400" dirty="0"/>
              <a:t>Confidence intervals based on estimator variance 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869022"/>
            <a:ext cx="11639843" cy="5883470"/>
          </a:xfrm>
        </p:spPr>
        <p:txBody>
          <a:bodyPr/>
          <a:lstStyle/>
          <a:p>
            <a:r>
              <a:rPr lang="en-US" dirty="0"/>
              <a:t>Suppose that the observations Xi are</a:t>
            </a:r>
            <a:r>
              <a:rPr lang="en-US" b="1" dirty="0"/>
              <a:t> </a:t>
            </a:r>
            <a:r>
              <a:rPr lang="en-US" b="1" dirty="0" err="1"/>
              <a:t>i.i.d</a:t>
            </a:r>
            <a:r>
              <a:rPr lang="en-US" b="1" dirty="0"/>
              <a:t> </a:t>
            </a:r>
            <a:r>
              <a:rPr lang="en-US" dirty="0"/>
              <a:t>with mean theta and variance v, that are unknown</a:t>
            </a:r>
          </a:p>
          <a:p>
            <a:r>
              <a:rPr lang="en-US" dirty="0"/>
              <a:t>We may estimate </a:t>
            </a:r>
            <a:r>
              <a:rPr lang="en-US" b="1" dirty="0"/>
              <a:t>theta</a:t>
            </a:r>
            <a:r>
              <a:rPr lang="en-US" dirty="0"/>
              <a:t> with the sample mean</a:t>
            </a:r>
          </a:p>
          <a:p>
            <a:pPr marL="0" indent="0">
              <a:buNone/>
            </a:pPr>
            <a:r>
              <a:rPr lang="en-US" dirty="0"/>
              <a:t>And estimate v with the unbiased estimator </a:t>
            </a:r>
          </a:p>
          <a:p>
            <a:r>
              <a:rPr lang="en-US" dirty="0"/>
              <a:t>We may estimate the variance v/n of the sample mean by </a:t>
            </a:r>
          </a:p>
          <a:p>
            <a:r>
              <a:rPr lang="en-US" dirty="0"/>
              <a:t>Then, for a given alpha, we may use these estimates and the central limit theorem to construct an (1-alpha) confidence interval</a:t>
            </a:r>
          </a:p>
          <a:p>
            <a:r>
              <a:rPr lang="en-US" dirty="0"/>
              <a:t>So, with this approach, there are </a:t>
            </a:r>
            <a:r>
              <a:rPr lang="en-US" b="1" dirty="0"/>
              <a:t>2 different approx</a:t>
            </a:r>
            <a:r>
              <a:rPr lang="en-US" dirty="0"/>
              <a:t>.</a:t>
            </a:r>
          </a:p>
          <a:p>
            <a:r>
              <a:rPr lang="en-US" dirty="0"/>
              <a:t>First, we are treating        as if it were a </a:t>
            </a:r>
            <a:r>
              <a:rPr lang="en-US" b="1" dirty="0"/>
              <a:t>normal </a:t>
            </a:r>
            <a:r>
              <a:rPr lang="en-US" b="1" dirty="0" err="1"/>
              <a:t>r.v</a:t>
            </a:r>
            <a:r>
              <a:rPr lang="en-US" dirty="0" err="1"/>
              <a:t>.</a:t>
            </a:r>
            <a:r>
              <a:rPr lang="en-US" dirty="0"/>
              <a:t> ; the 2nd , we are replacing the </a:t>
            </a:r>
            <a:r>
              <a:rPr lang="en-US" b="1" dirty="0"/>
              <a:t>true variance </a:t>
            </a:r>
            <a:r>
              <a:rPr lang="en-US" dirty="0"/>
              <a:t>v/n of	           by its estimate </a:t>
            </a:r>
          </a:p>
          <a:p>
            <a:r>
              <a:rPr lang="en-US" dirty="0"/>
              <a:t>So, overall we can use 1) </a:t>
            </a:r>
            <a:r>
              <a:rPr lang="en-US" b="1" dirty="0"/>
              <a:t>unbiased estimator </a:t>
            </a:r>
            <a:r>
              <a:rPr lang="en-US" dirty="0"/>
              <a:t>for variance from sample variance 2) analytical expressions if </a:t>
            </a:r>
            <a:r>
              <a:rPr lang="en-US" dirty="0" err="1"/>
              <a:t>distrib</a:t>
            </a:r>
            <a:r>
              <a:rPr lang="en-US" dirty="0"/>
              <a:t> is known 3) </a:t>
            </a:r>
            <a:r>
              <a:rPr lang="en-US" b="1" dirty="0"/>
              <a:t>conservative</a:t>
            </a:r>
            <a:r>
              <a:rPr lang="en-US" dirty="0"/>
              <a:t> estimates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0E683-02BE-455F-B4CD-05E25814F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102" y="1299210"/>
            <a:ext cx="2209713" cy="6438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61A0EA-E18A-4C1B-9B74-326AAD8B2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945" y="2075497"/>
            <a:ext cx="2695575" cy="695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16578-136B-49B2-9088-DCA1D2EF0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4612" y="2665094"/>
            <a:ext cx="885312" cy="535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761240-DED3-49A5-AE2D-FD2A5173C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0" y="3723322"/>
            <a:ext cx="3200400" cy="1033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351A42-77BE-4C06-96CB-ACCF34C40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065" y="4663440"/>
            <a:ext cx="377190" cy="411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56C9CB-4B2C-4F4C-A566-50FCA38D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645" y="5090160"/>
            <a:ext cx="377190" cy="411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BC3657-67B3-4AF8-9B5A-5AFC943FF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592" y="5103495"/>
            <a:ext cx="708881" cy="4286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281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4" y="27498"/>
            <a:ext cx="11682047" cy="52114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Lecture 24: Linear regression; Binary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2" y="489190"/>
            <a:ext cx="11808657" cy="6340673"/>
          </a:xfrm>
        </p:spPr>
        <p:txBody>
          <a:bodyPr>
            <a:normAutofit/>
          </a:bodyPr>
          <a:lstStyle/>
          <a:p>
            <a:r>
              <a:rPr lang="en-US" sz="2500" dirty="0"/>
              <a:t>Conceptually, </a:t>
            </a:r>
            <a:r>
              <a:rPr lang="en-US" sz="2500" b="1" dirty="0"/>
              <a:t>ML estimator </a:t>
            </a:r>
            <a:r>
              <a:rPr lang="en-US" sz="2500" dirty="0"/>
              <a:t>is the same as </a:t>
            </a:r>
            <a:r>
              <a:rPr lang="en-US" sz="2500" b="1" dirty="0"/>
              <a:t>MAP Bayesian estimator</a:t>
            </a:r>
            <a:r>
              <a:rPr lang="en-US" sz="2500" dirty="0"/>
              <a:t>, in which prior is uniform</a:t>
            </a:r>
          </a:p>
          <a:p>
            <a:r>
              <a:rPr lang="en-US" sz="2500" dirty="0" err="1"/>
              <a:t>Phisophically</a:t>
            </a:r>
            <a:r>
              <a:rPr lang="en-US" sz="2500" dirty="0"/>
              <a:t>, however, they are </a:t>
            </a:r>
            <a:r>
              <a:rPr lang="en-US" sz="2500" b="1" dirty="0"/>
              <a:t>different</a:t>
            </a:r>
            <a:r>
              <a:rPr lang="en-US" sz="2500" dirty="0"/>
              <a:t>: classical- pick theta under which the probability of data occurring is maximized vs Bayesian-pick the most likely value of theta</a:t>
            </a:r>
          </a:p>
          <a:p>
            <a:r>
              <a:rPr lang="en-US" sz="2500" dirty="0"/>
              <a:t>Constructing a </a:t>
            </a:r>
            <a:r>
              <a:rPr lang="en-US" sz="2500" b="1" dirty="0"/>
              <a:t>CI for sample mean </a:t>
            </a:r>
            <a:r>
              <a:rPr lang="en-US" sz="2500" dirty="0"/>
              <a:t>involves CLT (which states when </a:t>
            </a:r>
            <a:r>
              <a:rPr lang="en-US" sz="2500" dirty="0" err="1"/>
              <a:t>i.i.d</a:t>
            </a:r>
            <a:r>
              <a:rPr lang="en-US" sz="2500" dirty="0"/>
              <a:t> random variables are </a:t>
            </a:r>
            <a:r>
              <a:rPr lang="en-US" sz="2500" b="1" dirty="0"/>
              <a:t>added</a:t>
            </a:r>
            <a:r>
              <a:rPr lang="en-US" sz="2500" dirty="0"/>
              <a:t>, their properly </a:t>
            </a:r>
            <a:r>
              <a:rPr lang="en-US" sz="2500" b="1" dirty="0"/>
              <a:t>normalized sums </a:t>
            </a:r>
            <a:r>
              <a:rPr lang="en-US" sz="2500" dirty="0"/>
              <a:t>tend to </a:t>
            </a:r>
            <a:r>
              <a:rPr lang="en-US" sz="2500" b="1" dirty="0"/>
              <a:t>Normal d</a:t>
            </a:r>
            <a:r>
              <a:rPr lang="en-US" sz="2500" dirty="0"/>
              <a:t> (n should be large enough, although we need to approx. about true sigma, either by using </a:t>
            </a:r>
            <a:r>
              <a:rPr lang="en-US" sz="2500" b="1" dirty="0"/>
              <a:t>sample variance or upper bound</a:t>
            </a:r>
            <a:r>
              <a:rPr lang="en-US" sz="2500" dirty="0"/>
              <a:t>)</a:t>
            </a:r>
          </a:p>
          <a:p>
            <a:r>
              <a:rPr lang="en-US" sz="2500" dirty="0"/>
              <a:t>Linear regression, may also be viewed as probabilistic model</a:t>
            </a:r>
          </a:p>
          <a:p>
            <a:r>
              <a:rPr lang="en-US" sz="2500" dirty="0"/>
              <a:t>                                                                 so, we can find likelihood function.</a:t>
            </a:r>
          </a:p>
          <a:p>
            <a:r>
              <a:rPr lang="en-US" sz="2500" dirty="0"/>
              <a:t>W is Gaussian, so                       and </a:t>
            </a:r>
            <a:r>
              <a:rPr lang="en-US" sz="2500" dirty="0" err="1"/>
              <a:t>wi</a:t>
            </a:r>
            <a:r>
              <a:rPr lang="en-US" sz="2500" dirty="0"/>
              <a:t>=yi-theta_0-theta1*x1, and as Y and </a:t>
            </a:r>
            <a:r>
              <a:rPr lang="en-US" sz="2500" dirty="0" err="1"/>
              <a:t>Xs</a:t>
            </a:r>
            <a:r>
              <a:rPr lang="en-US" sz="2500" dirty="0"/>
              <a:t> are independent we                        have  following for joint PDF of </a:t>
            </a:r>
            <a:r>
              <a:rPr lang="en-US" sz="2500" dirty="0" err="1"/>
              <a:t>Ws</a:t>
            </a:r>
            <a:endParaRPr lang="en-US" sz="2500" dirty="0"/>
          </a:p>
          <a:p>
            <a:r>
              <a:rPr lang="en-US" sz="2500" dirty="0"/>
              <a:t>And we seek to maximize this quantity under theta0 and theta_1</a:t>
            </a:r>
          </a:p>
          <a:p>
            <a:r>
              <a:rPr lang="en-US" sz="2500" dirty="0"/>
              <a:t>We can max log of expression or minimize the expr inside without – sign</a:t>
            </a:r>
          </a:p>
          <a:p>
            <a:r>
              <a:rPr lang="en-US" sz="2500" dirty="0"/>
              <a:t>So, Linear reg makes </a:t>
            </a:r>
            <a:r>
              <a:rPr lang="en-US" sz="2500" b="1" dirty="0"/>
              <a:t>implicit assumption of normal random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6D846-3E0D-4B98-AA4C-2C5C21E3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8" y="4064830"/>
            <a:ext cx="4726305" cy="391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260C6-DDA1-4658-B935-DE4385B1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978" y="3671154"/>
            <a:ext cx="3517849" cy="310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C4EFFE-5CDF-4516-8ED9-B8F46EA9A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448" y="4628124"/>
            <a:ext cx="1362160" cy="590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50DEED-C09C-46D5-ACE7-AEFEFE6D9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7050" y="5146503"/>
            <a:ext cx="3146473" cy="549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911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83770"/>
            <a:ext cx="11682047" cy="605548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94" y="731862"/>
            <a:ext cx="11889546" cy="5966118"/>
          </a:xfrm>
        </p:spPr>
        <p:txBody>
          <a:bodyPr/>
          <a:lstStyle/>
          <a:p>
            <a:r>
              <a:rPr lang="en-US" dirty="0"/>
              <a:t>Once we came up with a model                                      we need to find </a:t>
            </a:r>
            <a:r>
              <a:rPr lang="en-US" b="1" dirty="0"/>
              <a:t>parameters theta_0 and theta_1 </a:t>
            </a:r>
            <a:r>
              <a:rPr lang="en-US" dirty="0"/>
              <a:t>and we do this by </a:t>
            </a:r>
          </a:p>
          <a:p>
            <a:r>
              <a:rPr lang="en-US" dirty="0"/>
              <a:t>Interpretation of the mode is as following, we assume a</a:t>
            </a:r>
          </a:p>
          <a:p>
            <a:pPr marL="0" indent="0">
              <a:buNone/>
            </a:pPr>
            <a:r>
              <a:rPr lang="en-US" dirty="0"/>
              <a:t>Model                                         where W is independent of X, with 0 mean</a:t>
            </a:r>
          </a:p>
          <a:p>
            <a:pPr marL="0" indent="0">
              <a:buNone/>
            </a:pPr>
            <a:r>
              <a:rPr lang="en-US" dirty="0"/>
              <a:t>                                         this model is also linear, because</a:t>
            </a:r>
          </a:p>
          <a:p>
            <a:pPr marL="0" indent="0">
              <a:buNone/>
            </a:pPr>
            <a:r>
              <a:rPr lang="en-US" dirty="0"/>
              <a:t>                                         we add variables in linear fashion</a:t>
            </a:r>
          </a:p>
          <a:p>
            <a:r>
              <a:rPr lang="en-US" dirty="0"/>
              <a:t>So when asked about linearity of a model, </a:t>
            </a:r>
            <a:r>
              <a:rPr lang="en-US" b="1" dirty="0"/>
              <a:t>check parameters</a:t>
            </a:r>
          </a:p>
          <a:p>
            <a:pPr marL="0" indent="0">
              <a:buNone/>
            </a:pPr>
            <a:r>
              <a:rPr lang="en-US" dirty="0"/>
              <a:t>Not data points</a:t>
            </a:r>
          </a:p>
          <a:p>
            <a:pPr marL="0" indent="0">
              <a:buNone/>
            </a:pPr>
            <a:r>
              <a:rPr lang="en-US" dirty="0"/>
              <a:t>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9265C-77C5-409A-93CF-547549368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590" y="749616"/>
            <a:ext cx="2740006" cy="4391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DC2CE2-A616-46B1-A14C-BFC9C486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20" y="1180147"/>
            <a:ext cx="2745742" cy="671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144DA3-2FDC-4B0A-BC5A-962B9074C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2130742"/>
            <a:ext cx="2911340" cy="4524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71152C-D476-4F25-9504-C6B61FEBC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564" y="4229833"/>
            <a:ext cx="4306349" cy="2213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4DF9BA-1EE0-494D-ADA7-04DE6D509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52" y="2743200"/>
            <a:ext cx="3248025" cy="502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8633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83770"/>
            <a:ext cx="11682047" cy="605548"/>
          </a:xfrm>
        </p:spPr>
        <p:txBody>
          <a:bodyPr>
            <a:normAutofit fontScale="90000"/>
          </a:bodyPr>
          <a:lstStyle/>
          <a:p>
            <a:r>
              <a:rPr lang="en-US" dirty="0"/>
              <a:t>The world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8" y="686141"/>
            <a:ext cx="11864928" cy="6038215"/>
          </a:xfrm>
        </p:spPr>
        <p:txBody>
          <a:bodyPr>
            <a:normAutofit/>
          </a:bodyPr>
          <a:lstStyle/>
          <a:p>
            <a:r>
              <a:rPr lang="en-US" sz="2500" dirty="0"/>
              <a:t>In practice, in addition to </a:t>
            </a:r>
            <a:r>
              <a:rPr lang="en-US" sz="2500" b="1" dirty="0"/>
              <a:t>estimating parameters </a:t>
            </a:r>
            <a:r>
              <a:rPr lang="en-US" sz="2500" dirty="0"/>
              <a:t>of regression say theta0 and 1, we can also find </a:t>
            </a:r>
            <a:r>
              <a:rPr lang="en-US" sz="2500" b="1" dirty="0"/>
              <a:t>confidence intervals </a:t>
            </a:r>
            <a:r>
              <a:rPr lang="en-US" sz="2500" dirty="0"/>
              <a:t>for the parameters</a:t>
            </a:r>
          </a:p>
          <a:p>
            <a:r>
              <a:rPr lang="en-US" sz="2500" dirty="0"/>
              <a:t> We might also want to estimate the </a:t>
            </a:r>
            <a:r>
              <a:rPr lang="en-US" sz="2500" b="1" dirty="0"/>
              <a:t>standard error </a:t>
            </a:r>
            <a:r>
              <a:rPr lang="en-US" sz="2500" dirty="0"/>
              <a:t>(estimate the std/variance of </a:t>
            </a:r>
            <a:r>
              <a:rPr lang="en-US" sz="2500" dirty="0" err="1"/>
              <a:t>r.v.</a:t>
            </a:r>
            <a:r>
              <a:rPr lang="en-US" sz="2500" dirty="0"/>
              <a:t> representing random noise (W), so that we know with </a:t>
            </a:r>
            <a:r>
              <a:rPr lang="en-US" sz="2500" b="1" dirty="0"/>
              <a:t>what accuracy </a:t>
            </a:r>
            <a:r>
              <a:rPr lang="en-US" sz="2500" dirty="0"/>
              <a:t>we can model the phenomena, because if var(w) is high, then our model’s predictability is affected badly</a:t>
            </a:r>
          </a:p>
          <a:p>
            <a:r>
              <a:rPr lang="en-US" sz="2500" dirty="0"/>
              <a:t>                this can show </a:t>
            </a:r>
            <a:r>
              <a:rPr lang="en-US" sz="2500" b="1" dirty="0"/>
              <a:t>how much of variability </a:t>
            </a:r>
            <a:r>
              <a:rPr lang="en-US" sz="2500" dirty="0"/>
              <a:t>in y is represented by x, if x is good explanatory variable then var(Y/X) </a:t>
            </a:r>
            <a:r>
              <a:rPr lang="en-US" sz="2500" b="1" dirty="0"/>
              <a:t>should be low</a:t>
            </a:r>
            <a:r>
              <a:rPr lang="en-US" sz="2500" dirty="0"/>
              <a:t>, that is knowing x, gives us good clues on Y         (R^2 is good measure of explanatory power)</a:t>
            </a:r>
          </a:p>
          <a:p>
            <a:r>
              <a:rPr lang="en-US" sz="2500" dirty="0"/>
              <a:t>Like, we can </a:t>
            </a:r>
            <a:r>
              <a:rPr lang="en-US" sz="2500" b="1" dirty="0"/>
              <a:t>decompose</a:t>
            </a:r>
            <a:r>
              <a:rPr lang="en-US" sz="2500" dirty="0"/>
              <a:t> variability of Y </a:t>
            </a:r>
            <a:r>
              <a:rPr lang="en-US" sz="2500" b="1" dirty="0"/>
              <a:t>to explanatory variables</a:t>
            </a:r>
          </a:p>
          <a:p>
            <a:pPr marL="0" indent="0">
              <a:buNone/>
            </a:pPr>
            <a:r>
              <a:rPr lang="en-US" sz="2500" dirty="0"/>
              <a:t>Common pitfalls associated with LR</a:t>
            </a:r>
          </a:p>
          <a:p>
            <a:pPr marL="457200" indent="-457200">
              <a:buAutoNum type="arabicParenR"/>
            </a:pPr>
            <a:r>
              <a:rPr lang="en-US" sz="2500" b="1" dirty="0"/>
              <a:t>Heteroskedasticity</a:t>
            </a:r>
            <a:r>
              <a:rPr lang="en-US" sz="2500" dirty="0"/>
              <a:t> – </a:t>
            </a:r>
            <a:r>
              <a:rPr lang="en-US" sz="2500" b="1" dirty="0"/>
              <a:t>W</a:t>
            </a:r>
            <a:r>
              <a:rPr lang="en-US" sz="2500" dirty="0"/>
              <a:t> is different at </a:t>
            </a:r>
            <a:r>
              <a:rPr lang="en-US" sz="2500" b="1" dirty="0"/>
              <a:t>different </a:t>
            </a:r>
            <a:r>
              <a:rPr lang="en-US" sz="2500" b="1" dirty="0" err="1"/>
              <a:t>Xs</a:t>
            </a:r>
            <a:r>
              <a:rPr lang="en-US" sz="2500" dirty="0"/>
              <a:t>; that is W is not</a:t>
            </a:r>
          </a:p>
          <a:p>
            <a:pPr marL="0" indent="0">
              <a:buNone/>
            </a:pPr>
            <a:r>
              <a:rPr lang="en-US" sz="2500" dirty="0"/>
              <a:t>Identically distributed, but </a:t>
            </a:r>
            <a:r>
              <a:rPr lang="en-US" sz="2500" b="1" dirty="0"/>
              <a:t>var(W) is dependent on Xi </a:t>
            </a:r>
            <a:r>
              <a:rPr lang="en-US" sz="2500" dirty="0"/>
              <a:t>(so LR will find</a:t>
            </a:r>
          </a:p>
          <a:p>
            <a:pPr marL="0" indent="0">
              <a:buNone/>
            </a:pPr>
            <a:r>
              <a:rPr lang="en-US" sz="2500" dirty="0"/>
              <a:t>Model based on data with more errors, so based on them, which is not right</a:t>
            </a:r>
          </a:p>
          <a:p>
            <a:pPr marL="0" indent="0">
              <a:buNone/>
            </a:pPr>
            <a:r>
              <a:rPr lang="en-US" sz="2500" dirty="0"/>
              <a:t>2) </a:t>
            </a:r>
            <a:r>
              <a:rPr lang="en-US" sz="2500" b="1" dirty="0"/>
              <a:t>Multicollinearity-</a:t>
            </a:r>
            <a:r>
              <a:rPr lang="en-US" sz="2500" dirty="0"/>
              <a:t> correlated multiple </a:t>
            </a:r>
            <a:r>
              <a:rPr lang="en-US" sz="2500" dirty="0" err="1"/>
              <a:t>explan</a:t>
            </a:r>
            <a:r>
              <a:rPr lang="en-US" sz="2500" dirty="0"/>
              <a:t> variables (1</a:t>
            </a:r>
            <a:r>
              <a:rPr lang="en-US" sz="2500" baseline="30000" dirty="0"/>
              <a:t>st</a:t>
            </a:r>
            <a:r>
              <a:rPr lang="en-US" sz="2500" dirty="0"/>
              <a:t> and 2</a:t>
            </a:r>
            <a:r>
              <a:rPr lang="en-US" sz="2500" baseline="30000" dirty="0"/>
              <a:t>nd</a:t>
            </a:r>
            <a:r>
              <a:rPr lang="en-US" sz="2500" dirty="0"/>
              <a:t> SAT scores)</a:t>
            </a:r>
          </a:p>
          <a:p>
            <a:endParaRPr lang="en-US" sz="2500" dirty="0"/>
          </a:p>
          <a:p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8D76B-E912-48F1-9E8A-37E77684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59" y="1017123"/>
            <a:ext cx="290219" cy="375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B13B6-81B8-4E3B-96F7-5E25EF973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70" y="2470492"/>
            <a:ext cx="849116" cy="663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5AF885-B1EA-4FC3-9CDF-1D9A15DDB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176" y="3671594"/>
            <a:ext cx="28003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05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83770"/>
            <a:ext cx="11682047" cy="605548"/>
          </a:xfrm>
        </p:spPr>
        <p:txBody>
          <a:bodyPr>
            <a:normAutofit fontScale="90000"/>
          </a:bodyPr>
          <a:lstStyle/>
          <a:p>
            <a:r>
              <a:rPr lang="en-US" dirty="0"/>
              <a:t>Pitfalls while using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6" y="714275"/>
            <a:ext cx="11822725" cy="60100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2) Multicollinearity-</a:t>
            </a:r>
            <a:r>
              <a:rPr lang="en-US" dirty="0"/>
              <a:t> parameters will be </a:t>
            </a:r>
            <a:r>
              <a:rPr lang="en-US" b="1" dirty="0"/>
              <a:t>very sensitive to data </a:t>
            </a:r>
            <a:r>
              <a:rPr lang="en-US" dirty="0"/>
              <a:t>(special tests need to be done to check for this issue)</a:t>
            </a:r>
          </a:p>
          <a:p>
            <a:pPr marL="0" indent="0">
              <a:buNone/>
            </a:pPr>
            <a:r>
              <a:rPr lang="en-US" dirty="0"/>
              <a:t>3) Drawing </a:t>
            </a:r>
            <a:r>
              <a:rPr lang="en-US" b="1" dirty="0"/>
              <a:t>causal relations </a:t>
            </a:r>
            <a:r>
              <a:rPr lang="en-US" dirty="0"/>
              <a:t>between variables (even with good models), it just indicates the close association</a:t>
            </a:r>
          </a:p>
        </p:txBody>
      </p:sp>
    </p:spTree>
    <p:extLst>
      <p:ext uri="{BB962C8B-B14F-4D97-AF65-F5344CB8AC3E}">
        <p14:creationId xmlns:p14="http://schemas.microsoft.com/office/powerpoint/2010/main" val="219838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83770"/>
            <a:ext cx="11682047" cy="605548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714275"/>
            <a:ext cx="11724251" cy="5883470"/>
          </a:xfrm>
        </p:spPr>
        <p:txBody>
          <a:bodyPr>
            <a:normAutofit/>
          </a:bodyPr>
          <a:lstStyle/>
          <a:p>
            <a:r>
              <a:rPr lang="en-US" sz="2600" dirty="0"/>
              <a:t>Instead of trying to estimate </a:t>
            </a:r>
            <a:r>
              <a:rPr lang="en-US" sz="2600" b="1" dirty="0"/>
              <a:t>continuous variables</a:t>
            </a:r>
            <a:r>
              <a:rPr lang="en-US" sz="2600" dirty="0"/>
              <a:t>, we have </a:t>
            </a:r>
            <a:r>
              <a:rPr lang="en-US" sz="2600" b="1" dirty="0"/>
              <a:t>2 alternative hypotheses </a:t>
            </a:r>
            <a:r>
              <a:rPr lang="en-US" sz="2600" dirty="0"/>
              <a:t>on </a:t>
            </a:r>
            <a:r>
              <a:rPr lang="en-US" sz="2600" b="1" dirty="0" err="1"/>
              <a:t>distrib</a:t>
            </a:r>
            <a:r>
              <a:rPr lang="en-US" sz="2600" b="1" dirty="0"/>
              <a:t> of X</a:t>
            </a:r>
            <a:r>
              <a:rPr lang="en-US" sz="2600" dirty="0"/>
              <a:t>, and want to make decision </a:t>
            </a:r>
            <a:r>
              <a:rPr lang="en-US" sz="2600" b="1" dirty="0"/>
              <a:t>which </a:t>
            </a:r>
            <a:r>
              <a:rPr lang="en-US" sz="2600" b="1" dirty="0" err="1"/>
              <a:t>hyp</a:t>
            </a:r>
            <a:r>
              <a:rPr lang="en-US" sz="2600" b="1" dirty="0"/>
              <a:t> is correct</a:t>
            </a:r>
          </a:p>
          <a:p>
            <a:r>
              <a:rPr lang="en-US" sz="2600" b="1" dirty="0"/>
              <a:t>Null vs alternative </a:t>
            </a:r>
            <a:r>
              <a:rPr lang="en-US" sz="2600" dirty="0"/>
              <a:t>hypothesis (H0 vs H1)</a:t>
            </a:r>
          </a:p>
          <a:p>
            <a:r>
              <a:rPr lang="en-US" sz="2600" dirty="0"/>
              <a:t>We classify </a:t>
            </a:r>
            <a:r>
              <a:rPr lang="en-US" sz="2600" dirty="0" err="1"/>
              <a:t>Xs</a:t>
            </a:r>
            <a:r>
              <a:rPr lang="en-US" sz="2600" dirty="0"/>
              <a:t> to 2 groups</a:t>
            </a:r>
          </a:p>
          <a:p>
            <a:r>
              <a:rPr lang="en-US" sz="2600" dirty="0"/>
              <a:t>There are 2 types of error can be made while</a:t>
            </a:r>
          </a:p>
          <a:p>
            <a:pPr marL="0" indent="0">
              <a:buNone/>
            </a:pPr>
            <a:r>
              <a:rPr lang="en-US" sz="2600" dirty="0"/>
              <a:t>Doing hypothesis testing, selecting H0, when H1 is</a:t>
            </a:r>
          </a:p>
          <a:p>
            <a:pPr marL="0" indent="0">
              <a:buNone/>
            </a:pPr>
            <a:r>
              <a:rPr lang="en-US" sz="2600" dirty="0"/>
              <a:t>True and vice versa (min alpha and beta), but there is a trade-off (by moving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5ACB3-EE72-4CA2-A224-50A6BCDF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449" y="1466411"/>
            <a:ext cx="4088496" cy="2095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4B6FCF-7CD4-448C-8BDE-9716B361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196" y="2120337"/>
            <a:ext cx="838200" cy="1266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F87C4C-E445-4343-A168-74D243E64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93" y="3960494"/>
            <a:ext cx="2254863" cy="541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6E2693-A9F8-4AD1-B896-BD302F2BB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402" y="3924959"/>
            <a:ext cx="3263705" cy="805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1325E2-87DB-4466-B9D0-F953E0725F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669" y="3918658"/>
            <a:ext cx="2729060" cy="1080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8073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83770"/>
            <a:ext cx="11682047" cy="605548"/>
          </a:xfrm>
        </p:spPr>
        <p:txBody>
          <a:bodyPr>
            <a:normAutofit fontScale="90000"/>
          </a:bodyPr>
          <a:lstStyle/>
          <a:p>
            <a:r>
              <a:rPr lang="en-US" dirty="0"/>
              <a:t>Likelihood ratio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0" y="658003"/>
            <a:ext cx="11907132" cy="6066354"/>
          </a:xfrm>
        </p:spPr>
        <p:txBody>
          <a:bodyPr>
            <a:normAutofit/>
          </a:bodyPr>
          <a:lstStyle/>
          <a:p>
            <a:r>
              <a:rPr lang="en-US" sz="2600" dirty="0"/>
              <a:t>In </a:t>
            </a:r>
            <a:r>
              <a:rPr lang="en-US" sz="2600" b="1" dirty="0"/>
              <a:t>Bayesian</a:t>
            </a:r>
            <a:r>
              <a:rPr lang="en-US" sz="2600" dirty="0"/>
              <a:t> case we use </a:t>
            </a:r>
            <a:r>
              <a:rPr lang="en-US" sz="2600" b="1" dirty="0"/>
              <a:t>priors</a:t>
            </a:r>
            <a:r>
              <a:rPr lang="en-US" sz="2600" dirty="0"/>
              <a:t> (LHS) to set the</a:t>
            </a:r>
          </a:p>
          <a:p>
            <a:pPr marL="0" indent="0">
              <a:buNone/>
            </a:pPr>
            <a:r>
              <a:rPr lang="en-US" sz="2600" dirty="0"/>
              <a:t>Threshold</a:t>
            </a:r>
          </a:p>
          <a:p>
            <a:pPr marL="0" indent="0">
              <a:buNone/>
            </a:pPr>
            <a:r>
              <a:rPr lang="en-US" sz="2600" dirty="0"/>
              <a:t>In </a:t>
            </a:r>
            <a:r>
              <a:rPr lang="en-US" sz="2600" b="1" dirty="0"/>
              <a:t>non-Bayesian</a:t>
            </a:r>
            <a:r>
              <a:rPr lang="en-US" sz="2600" dirty="0"/>
              <a:t> case, we </a:t>
            </a:r>
            <a:r>
              <a:rPr lang="en-US" sz="2600" b="1" dirty="0"/>
              <a:t>do not have priors</a:t>
            </a:r>
            <a:r>
              <a:rPr lang="en-US" sz="2600" dirty="0"/>
              <a:t>, so we</a:t>
            </a:r>
          </a:p>
          <a:p>
            <a:pPr marL="0" indent="0">
              <a:buNone/>
            </a:pPr>
            <a:r>
              <a:rPr lang="en-US" sz="2600" b="1" dirty="0"/>
              <a:t>Can’t use this ratio</a:t>
            </a:r>
            <a:r>
              <a:rPr lang="en-US" sz="2600" dirty="0"/>
              <a:t>, but we keep the </a:t>
            </a:r>
            <a:r>
              <a:rPr lang="en-US" sz="2600" b="1" dirty="0"/>
              <a:t>same structure</a:t>
            </a:r>
          </a:p>
          <a:p>
            <a:pPr marL="0" indent="0">
              <a:buNone/>
            </a:pPr>
            <a:r>
              <a:rPr lang="en-US" sz="2600" dirty="0"/>
              <a:t>And estimate eps in some other ways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Way of choosing threshold eps is a </a:t>
            </a:r>
            <a:r>
              <a:rPr lang="en-US" sz="2600" b="1" dirty="0"/>
              <a:t>trade off </a:t>
            </a:r>
            <a:r>
              <a:rPr lang="en-US" sz="2600" dirty="0"/>
              <a:t>the 2 types of error, so to choose eps we </a:t>
            </a:r>
            <a:r>
              <a:rPr lang="en-US" sz="2600" b="1" dirty="0"/>
              <a:t>fix one of the errors </a:t>
            </a:r>
            <a:r>
              <a:rPr lang="en-US" sz="2600" dirty="0"/>
              <a:t>that’s is for example</a:t>
            </a:r>
          </a:p>
          <a:p>
            <a:r>
              <a:rPr lang="en-US" sz="2600" dirty="0"/>
              <a:t>That is place X (vertical line) so that alpha=c (some value) and b is</a:t>
            </a:r>
          </a:p>
          <a:p>
            <a:pPr marL="0" indent="0">
              <a:buNone/>
            </a:pPr>
            <a:r>
              <a:rPr lang="en-US" sz="2600" dirty="0"/>
              <a:t>Whatever what it turns to 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53189-0122-4325-BE89-080D51D4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769" y="216583"/>
            <a:ext cx="4780231" cy="27078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48F131-C1FA-4B95-8F0D-524DFEA65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75" y="3058110"/>
            <a:ext cx="3536982" cy="1485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1711B-D7D1-4D7D-936B-C123FD25C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629" y="4961058"/>
            <a:ext cx="3419593" cy="300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B5E5B3-7234-4E27-8DDB-033828CF6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8770" y="5179401"/>
            <a:ext cx="1939272" cy="84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1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83770"/>
            <a:ext cx="11682047" cy="605548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854954"/>
            <a:ext cx="11724251" cy="5883470"/>
          </a:xfrm>
        </p:spPr>
        <p:txBody>
          <a:bodyPr>
            <a:normAutofit/>
          </a:bodyPr>
          <a:lstStyle/>
          <a:p>
            <a:r>
              <a:rPr lang="en-US" sz="2600" dirty="0"/>
              <a:t>The problem is the </a:t>
            </a:r>
            <a:r>
              <a:rPr lang="en-US" sz="2600" b="1" dirty="0"/>
              <a:t>same</a:t>
            </a:r>
            <a:r>
              <a:rPr lang="en-US" sz="2600" dirty="0"/>
              <a:t> as in </a:t>
            </a:r>
            <a:r>
              <a:rPr lang="en-US" sz="2600" b="1" dirty="0"/>
              <a:t>Bayesian framework</a:t>
            </a:r>
            <a:r>
              <a:rPr lang="en-US" sz="2600" dirty="0"/>
              <a:t>: we have some parameter of interest </a:t>
            </a:r>
            <a:r>
              <a:rPr lang="en-US" sz="2600" b="1" dirty="0"/>
              <a:t>theta</a:t>
            </a:r>
            <a:r>
              <a:rPr lang="en-US" sz="2600" dirty="0"/>
              <a:t>, we do some </a:t>
            </a:r>
            <a:r>
              <a:rPr lang="en-US" sz="2600" b="1" dirty="0"/>
              <a:t>measurement</a:t>
            </a:r>
            <a:r>
              <a:rPr lang="en-US" sz="2600" dirty="0"/>
              <a:t> that involves also </a:t>
            </a:r>
            <a:r>
              <a:rPr lang="en-US" sz="2600" b="1" dirty="0"/>
              <a:t>noise and estimate X</a:t>
            </a:r>
          </a:p>
          <a:p>
            <a:r>
              <a:rPr lang="en-US" sz="2600" dirty="0"/>
              <a:t>Our goal is to make an </a:t>
            </a:r>
            <a:r>
              <a:rPr lang="en-US" sz="2600" b="1" dirty="0"/>
              <a:t>estimate on theta based on X</a:t>
            </a:r>
          </a:p>
          <a:p>
            <a:r>
              <a:rPr lang="en-US" sz="2600" dirty="0"/>
              <a:t>The </a:t>
            </a:r>
            <a:r>
              <a:rPr lang="en-US" sz="2600" b="1" dirty="0"/>
              <a:t>main difference </a:t>
            </a:r>
            <a:r>
              <a:rPr lang="en-US" sz="2600" dirty="0"/>
              <a:t>from Bayesian approach is that </a:t>
            </a:r>
            <a:r>
              <a:rPr lang="en-US" sz="2600" b="1" dirty="0"/>
              <a:t>we do not assume any prior </a:t>
            </a:r>
            <a:r>
              <a:rPr lang="en-US" sz="2600" dirty="0"/>
              <a:t>on theta, and theta is not a </a:t>
            </a:r>
            <a:r>
              <a:rPr lang="en-US" sz="2600" dirty="0" err="1"/>
              <a:t>r.v.</a:t>
            </a:r>
            <a:r>
              <a:rPr lang="en-US" sz="2600" dirty="0"/>
              <a:t> but a </a:t>
            </a:r>
            <a:r>
              <a:rPr lang="en-US" sz="2600" b="1" dirty="0"/>
              <a:t>constant</a:t>
            </a:r>
          </a:p>
          <a:p>
            <a:r>
              <a:rPr lang="en-US" sz="2600" dirty="0"/>
              <a:t>Here px(</a:t>
            </a:r>
            <a:r>
              <a:rPr lang="en-US" sz="2600" dirty="0" err="1"/>
              <a:t>x;theta</a:t>
            </a:r>
            <a:r>
              <a:rPr lang="en-US" sz="2600" dirty="0"/>
              <a:t>) means different thing, that is it does not mean X/theta but </a:t>
            </a:r>
            <a:r>
              <a:rPr lang="en-US" sz="2600" b="1" dirty="0"/>
              <a:t>distribution of X </a:t>
            </a:r>
            <a:r>
              <a:rPr lang="en-US" sz="2600" dirty="0"/>
              <a:t>with some </a:t>
            </a:r>
            <a:r>
              <a:rPr lang="en-US" sz="2600" b="1" dirty="0"/>
              <a:t>unknown parameter theta</a:t>
            </a:r>
          </a:p>
          <a:p>
            <a:r>
              <a:rPr lang="en-US" sz="2600" dirty="0"/>
              <a:t>Different probabilistic models (e.g. distribution of X is normal with different means, theta’s) and we are trying to make a decision which one is correct model</a:t>
            </a:r>
          </a:p>
          <a:p>
            <a:r>
              <a:rPr lang="en-US" sz="2600" b="1" dirty="0" err="1"/>
              <a:t>Theta_hat</a:t>
            </a:r>
            <a:r>
              <a:rPr lang="en-US" sz="2600" dirty="0"/>
              <a:t>, that is the </a:t>
            </a:r>
            <a:r>
              <a:rPr lang="en-US" sz="2600" b="1" dirty="0"/>
              <a:t>estimate of theta </a:t>
            </a:r>
            <a:r>
              <a:rPr lang="en-US" sz="2600" dirty="0"/>
              <a:t>is random, because </a:t>
            </a:r>
            <a:r>
              <a:rPr lang="en-US" sz="2600" b="1" dirty="0"/>
              <a:t>X is random </a:t>
            </a:r>
            <a:r>
              <a:rPr lang="en-US" sz="2600" dirty="0"/>
              <a:t>and distribution of X is affected by theta, so </a:t>
            </a:r>
            <a:r>
              <a:rPr lang="en-US" sz="2600" dirty="0" err="1"/>
              <a:t>theta_hat</a:t>
            </a:r>
            <a:r>
              <a:rPr lang="en-US" sz="2600" dirty="0"/>
              <a:t> is affected by theta</a:t>
            </a:r>
          </a:p>
          <a:p>
            <a:r>
              <a:rPr lang="en-US" sz="2600" b="1" dirty="0"/>
              <a:t>Maximum likelihood estimation </a:t>
            </a:r>
            <a:r>
              <a:rPr lang="en-US" sz="2600" dirty="0"/>
              <a:t>is essentially </a:t>
            </a:r>
            <a:r>
              <a:rPr lang="en-US" sz="2600" b="1" dirty="0"/>
              <a:t>similar to MAP </a:t>
            </a:r>
            <a:r>
              <a:rPr lang="en-US" sz="2600" dirty="0"/>
              <a:t>in Bayesian world, except with </a:t>
            </a:r>
            <a:r>
              <a:rPr lang="en-US" sz="2600" b="1" dirty="0"/>
              <a:t>additional assumption </a:t>
            </a:r>
            <a:r>
              <a:rPr lang="en-US" sz="2600" dirty="0"/>
              <a:t>that </a:t>
            </a:r>
            <a:r>
              <a:rPr lang="en-US" sz="2600" b="1" dirty="0"/>
              <a:t>theta is constant </a:t>
            </a:r>
            <a:r>
              <a:rPr lang="en-US" sz="2600" dirty="0"/>
              <a:t>(prior is from uniform distribution)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D1423-A8E5-4A46-AE5F-38D2E782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699" y="22566"/>
            <a:ext cx="3499266" cy="96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03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83770"/>
            <a:ext cx="11682047" cy="605548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regression 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869022"/>
            <a:ext cx="11866686" cy="5883470"/>
          </a:xfrm>
        </p:spPr>
        <p:txBody>
          <a:bodyPr/>
          <a:lstStyle/>
          <a:p>
            <a:r>
              <a:rPr lang="en-GB" b="1" dirty="0"/>
              <a:t>L</a:t>
            </a:r>
            <a:r>
              <a:rPr lang="en-US" b="1" dirty="0" err="1"/>
              <a:t>inear</a:t>
            </a:r>
            <a:r>
              <a:rPr lang="en-US" b="1" dirty="0"/>
              <a:t> regression </a:t>
            </a:r>
            <a:r>
              <a:rPr lang="en-US" dirty="0"/>
              <a:t>approach chooses the </a:t>
            </a:r>
            <a:r>
              <a:rPr lang="en-US" b="1" dirty="0"/>
              <a:t>parameter</a:t>
            </a:r>
            <a:r>
              <a:rPr lang="en-US" dirty="0"/>
              <a:t> estimates that </a:t>
            </a:r>
            <a:r>
              <a:rPr lang="en-US" b="1" dirty="0"/>
              <a:t>minimize</a:t>
            </a:r>
            <a:r>
              <a:rPr lang="en-US" dirty="0"/>
              <a:t> the sum of the squared residuals </a:t>
            </a:r>
          </a:p>
          <a:p>
            <a:r>
              <a:rPr lang="en-US" dirty="0"/>
              <a:t>To </a:t>
            </a:r>
            <a:r>
              <a:rPr lang="en-US" b="1" dirty="0"/>
              <a:t>derive</a:t>
            </a:r>
            <a:r>
              <a:rPr lang="en-US" dirty="0"/>
              <a:t> the formulas for the LR estimates of thetas,</a:t>
            </a:r>
          </a:p>
          <a:p>
            <a:pPr marL="0" indent="0">
              <a:buNone/>
            </a:pPr>
            <a:r>
              <a:rPr lang="en-US" dirty="0"/>
              <a:t>We observe that once the </a:t>
            </a:r>
            <a:r>
              <a:rPr lang="en-US" b="1" dirty="0"/>
              <a:t>data are given</a:t>
            </a:r>
            <a:r>
              <a:rPr lang="en-US" dirty="0"/>
              <a:t>, the </a:t>
            </a:r>
            <a:r>
              <a:rPr lang="en-US" b="1" dirty="0"/>
              <a:t>sum of the squared residuals </a:t>
            </a:r>
            <a:r>
              <a:rPr lang="en-US" dirty="0"/>
              <a:t>is a </a:t>
            </a:r>
            <a:r>
              <a:rPr lang="en-US" b="1" dirty="0"/>
              <a:t>quadratic function </a:t>
            </a:r>
            <a:r>
              <a:rPr lang="en-US" dirty="0"/>
              <a:t>of theta0 and 1</a:t>
            </a:r>
          </a:p>
          <a:p>
            <a:r>
              <a:rPr lang="en-US" dirty="0"/>
              <a:t>To perform the minimization, we set to 0 the partial derivatives with respect to thetas and obtain 2 linear equations </a:t>
            </a:r>
          </a:p>
          <a:p>
            <a:r>
              <a:rPr lang="en-US" dirty="0"/>
              <a:t>The </a:t>
            </a:r>
            <a:r>
              <a:rPr lang="en-US" b="1" dirty="0"/>
              <a:t>least squares formulation </a:t>
            </a:r>
            <a:r>
              <a:rPr lang="en-US" dirty="0"/>
              <a:t>can be justified on the basis of </a:t>
            </a:r>
            <a:r>
              <a:rPr lang="en-US" b="1" dirty="0"/>
              <a:t>probabilistic considerations</a:t>
            </a:r>
            <a:r>
              <a:rPr lang="en-US" dirty="0"/>
              <a:t> in several different ways based on </a:t>
            </a:r>
            <a:r>
              <a:rPr lang="en-US" b="1" dirty="0"/>
              <a:t>different set of assumptions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91410-D775-4C85-A3BB-4CB860074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517" y="1293494"/>
            <a:ext cx="3571841" cy="7410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711E4C-F0DD-44F6-AC2F-9334F548F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552" y="114300"/>
            <a:ext cx="2154984" cy="6867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96DC8E-1AD8-4330-AA2B-ABA6E3566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774" y="3295650"/>
            <a:ext cx="2009231" cy="40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32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83770"/>
            <a:ext cx="11682047" cy="605548"/>
          </a:xfrm>
        </p:spPr>
        <p:txBody>
          <a:bodyPr>
            <a:normAutofit fontScale="90000"/>
          </a:bodyPr>
          <a:lstStyle/>
          <a:p>
            <a:r>
              <a:rPr lang="en-GB" dirty="0"/>
              <a:t>Justification of the least squares formulation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869022"/>
            <a:ext cx="11683806" cy="588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1) </a:t>
            </a:r>
            <a:r>
              <a:rPr lang="en-US" sz="2600" b="1" dirty="0"/>
              <a:t>Maximum likelihood (linear model, normal noise)</a:t>
            </a:r>
          </a:p>
          <a:p>
            <a:r>
              <a:rPr lang="en-US" sz="2600" dirty="0"/>
              <a:t>Here we </a:t>
            </a:r>
            <a:r>
              <a:rPr lang="en-US" sz="2600" b="1" dirty="0"/>
              <a:t>maximize </a:t>
            </a:r>
            <a:r>
              <a:rPr lang="en-US" sz="2600" b="1" dirty="0" err="1"/>
              <a:t>fy</a:t>
            </a:r>
            <a:r>
              <a:rPr lang="en-US" sz="2600" dirty="0"/>
              <a:t>(</a:t>
            </a:r>
            <a:r>
              <a:rPr lang="en-US" sz="2600" dirty="0" err="1"/>
              <a:t>y;theta</a:t>
            </a:r>
            <a:r>
              <a:rPr lang="en-US" sz="2600" dirty="0"/>
              <a:t>); given theta 0,1 and w as normal noise with mean 0 and variance sigma, we model y as normal variable with mean</a:t>
            </a:r>
          </a:p>
          <a:p>
            <a:pPr marL="0" indent="0">
              <a:buNone/>
            </a:pPr>
            <a:r>
              <a:rPr lang="en-US" sz="2600" dirty="0"/>
              <a:t>And variance sigma^2. Then likelihood </a:t>
            </a:r>
            <a:r>
              <a:rPr lang="en-US" sz="2600" dirty="0" err="1"/>
              <a:t>func</a:t>
            </a:r>
            <a:r>
              <a:rPr lang="en-US" sz="2600" dirty="0"/>
              <a:t>. Is</a:t>
            </a:r>
          </a:p>
          <a:p>
            <a:r>
              <a:rPr lang="en-US" sz="2600" dirty="0"/>
              <a:t>To maximize </a:t>
            </a:r>
            <a:r>
              <a:rPr lang="en-US" sz="2600" dirty="0" err="1"/>
              <a:t>fy</a:t>
            </a:r>
            <a:r>
              <a:rPr lang="en-US" sz="2600" dirty="0"/>
              <a:t> we need to minimize the exp inside exp (to find thetas)</a:t>
            </a:r>
          </a:p>
          <a:p>
            <a:r>
              <a:rPr lang="en-US" sz="2600" dirty="0"/>
              <a:t>Thus, LR estimates can be viewed as ML estimates within suitable linear/normal ass.</a:t>
            </a:r>
          </a:p>
          <a:p>
            <a:pPr marL="0" indent="0">
              <a:buNone/>
            </a:pPr>
            <a:r>
              <a:rPr lang="en-US" sz="2600" dirty="0"/>
              <a:t>2) </a:t>
            </a:r>
            <a:r>
              <a:rPr lang="en-US" sz="2600" b="1" dirty="0"/>
              <a:t>Approximate Bayesian linear LMS estimation </a:t>
            </a:r>
            <a:r>
              <a:rPr lang="en-US" sz="2600" dirty="0"/>
              <a:t>(under possibly a nonlinear model)</a:t>
            </a:r>
          </a:p>
          <a:p>
            <a:pPr marL="0" indent="0">
              <a:buNone/>
            </a:pPr>
            <a:r>
              <a:rPr lang="en-US" sz="2600" dirty="0"/>
              <a:t>3) </a:t>
            </a:r>
            <a:r>
              <a:rPr lang="en-US" sz="2600" b="1" dirty="0"/>
              <a:t>Approximate Bayesian LMS estimation </a:t>
            </a:r>
            <a:r>
              <a:rPr lang="en-US" sz="2600" dirty="0"/>
              <a:t>(linear model)</a:t>
            </a:r>
          </a:p>
          <a:p>
            <a:r>
              <a:rPr lang="en-US" sz="2600" dirty="0"/>
              <a:t>Pairs (</a:t>
            </a:r>
            <a:r>
              <a:rPr lang="en-US" sz="2600" dirty="0" err="1"/>
              <a:t>Xi,Yi</a:t>
            </a:r>
            <a:r>
              <a:rPr lang="en-US" sz="2600" dirty="0"/>
              <a:t>) be random and </a:t>
            </a:r>
            <a:r>
              <a:rPr lang="en-US" sz="2600" dirty="0" err="1"/>
              <a:t>i.i.d</a:t>
            </a:r>
            <a:r>
              <a:rPr lang="en-US" sz="2600" dirty="0"/>
              <a:t>. and we make </a:t>
            </a:r>
            <a:r>
              <a:rPr lang="en-US" sz="2600" dirty="0" err="1"/>
              <a:t>addit</a:t>
            </a:r>
            <a:r>
              <a:rPr lang="en-US" sz="2600" dirty="0"/>
              <a:t> assumption that the pairs satisfy a linear model of the form                                         so we want to find thetas that maximize </a:t>
            </a:r>
            <a:r>
              <a:rPr lang="en-US" sz="2600" dirty="0" err="1"/>
              <a:t>fy</a:t>
            </a:r>
            <a:r>
              <a:rPr lang="en-US" sz="2600" dirty="0"/>
              <a:t>/x . We know that                  minimizes the mean sq. error</a:t>
            </a:r>
          </a:p>
          <a:p>
            <a:r>
              <a:rPr lang="en-US" sz="2600" dirty="0"/>
              <a:t>Under our assumptions,                                    thus parameters theta0,1 minimize  </a:t>
            </a:r>
          </a:p>
          <a:p>
            <a:r>
              <a:rPr lang="en-US" sz="2600" dirty="0"/>
              <a:t>                            over all theta0,1 and by WLL  as n-inf this is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EC12C-9AA1-499F-AFEE-279B77BD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785" y="803910"/>
            <a:ext cx="2647134" cy="5219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109F5F-8CEB-402E-9234-0F7C0CD3F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917" y="1705927"/>
            <a:ext cx="1158650" cy="374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E00BDC-EF82-4099-84F6-BED7693BE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640" y="2085022"/>
            <a:ext cx="4716780" cy="688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3B049C-D22A-4227-9911-04303D257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230" y="5015865"/>
            <a:ext cx="2754630" cy="432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473BAF-A171-4D23-9FFD-1A133FC9E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515" y="5481637"/>
            <a:ext cx="1165480" cy="416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39166A-99BB-4517-B026-51CA87FD8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8374" y="5357812"/>
            <a:ext cx="2027134" cy="4486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A8D11E-D598-46F0-8927-1A1E74DF42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2374" y="5975984"/>
            <a:ext cx="2493645" cy="3562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EB3796-FD0B-48F1-B608-4322DA85F5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283" y="6271260"/>
            <a:ext cx="2037159" cy="449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B8C178-BB94-4ACC-947A-35B0428FBE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4019" y="6162675"/>
            <a:ext cx="2015101" cy="6496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38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E92C-16E5-43FC-94EF-177589B0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45085"/>
            <a:ext cx="11826240" cy="663575"/>
          </a:xfrm>
        </p:spPr>
        <p:txBody>
          <a:bodyPr>
            <a:normAutofit fontScale="90000"/>
          </a:bodyPr>
          <a:lstStyle/>
          <a:p>
            <a:r>
              <a:rPr lang="en-GB" dirty="0"/>
              <a:t>Bayesian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75F4-6D4B-4902-B17E-50C35EC5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636904"/>
            <a:ext cx="11780520" cy="6015356"/>
          </a:xfrm>
        </p:spPr>
        <p:txBody>
          <a:bodyPr/>
          <a:lstStyle/>
          <a:p>
            <a:r>
              <a:rPr lang="en-GB" dirty="0"/>
              <a:t>We may model x1..xn as given </a:t>
            </a:r>
            <a:r>
              <a:rPr lang="en-GB" b="1" dirty="0"/>
              <a:t>numbers</a:t>
            </a:r>
            <a:r>
              <a:rPr lang="en-GB" dirty="0"/>
              <a:t> and y1…</a:t>
            </a:r>
            <a:r>
              <a:rPr lang="en-GB" dirty="0" err="1"/>
              <a:t>yn</a:t>
            </a:r>
            <a:r>
              <a:rPr lang="en-GB" dirty="0"/>
              <a:t> as the observed values of a vector Y=(Y1…</a:t>
            </a:r>
            <a:r>
              <a:rPr lang="en-GB" dirty="0" err="1"/>
              <a:t>Yn</a:t>
            </a:r>
            <a:r>
              <a:rPr lang="en-GB" dirty="0"/>
              <a:t>) of </a:t>
            </a:r>
            <a:r>
              <a:rPr lang="en-GB" b="1" dirty="0"/>
              <a:t>random variables </a:t>
            </a:r>
            <a:r>
              <a:rPr lang="en-GB" dirty="0"/>
              <a:t>that obey</a:t>
            </a:r>
          </a:p>
          <a:p>
            <a:r>
              <a:rPr lang="en-GB" dirty="0"/>
              <a:t>Then we seek to find </a:t>
            </a:r>
            <a:r>
              <a:rPr lang="en-GB" b="1" dirty="0" err="1"/>
              <a:t>ftheta</a:t>
            </a:r>
            <a:r>
              <a:rPr lang="en-GB" b="1" dirty="0"/>
              <a:t>/y </a:t>
            </a:r>
            <a:r>
              <a:rPr lang="en-GB" dirty="0"/>
              <a:t>which is </a:t>
            </a:r>
            <a:r>
              <a:rPr lang="en-GB" dirty="0" err="1"/>
              <a:t>fy</a:t>
            </a:r>
            <a:r>
              <a:rPr lang="en-GB" dirty="0"/>
              <a:t>/theta*</a:t>
            </a:r>
            <a:r>
              <a:rPr lang="en-GB" dirty="0" err="1"/>
              <a:t>ftheta</a:t>
            </a:r>
            <a:endParaRPr lang="en-GB" dirty="0"/>
          </a:p>
          <a:p>
            <a:r>
              <a:rPr lang="en-GB" dirty="0"/>
              <a:t>We assume W1…</a:t>
            </a:r>
            <a:r>
              <a:rPr lang="en-GB" dirty="0" err="1"/>
              <a:t>Wn</a:t>
            </a:r>
            <a:r>
              <a:rPr lang="en-GB" dirty="0"/>
              <a:t>, theta1,2 are </a:t>
            </a:r>
            <a:r>
              <a:rPr lang="en-GB" dirty="0" err="1"/>
              <a:t>i.i.d</a:t>
            </a:r>
            <a:r>
              <a:rPr lang="en-GB" dirty="0"/>
              <a:t> </a:t>
            </a:r>
            <a:r>
              <a:rPr lang="en-GB" dirty="0" err="1"/>
              <a:t>r.v.</a:t>
            </a:r>
            <a:r>
              <a:rPr lang="en-GB" dirty="0"/>
              <a:t> with mean 0 and know variance sigma^2</a:t>
            </a:r>
          </a:p>
          <a:p>
            <a:r>
              <a:rPr lang="en-GB" dirty="0"/>
              <a:t>We may now derive a Bayesian estimator based on the MAP approach and the assumption that theta0,1 and W1,…,</a:t>
            </a:r>
            <a:r>
              <a:rPr lang="en-GB" dirty="0" err="1"/>
              <a:t>Wn</a:t>
            </a:r>
            <a:r>
              <a:rPr lang="en-GB" dirty="0"/>
              <a:t> are normal random variables</a:t>
            </a:r>
          </a:p>
          <a:p>
            <a:r>
              <a:rPr lang="en-GB" dirty="0"/>
              <a:t>We </a:t>
            </a:r>
            <a:r>
              <a:rPr lang="en-GB" b="1" dirty="0"/>
              <a:t>maximize</a:t>
            </a:r>
            <a:r>
              <a:rPr lang="en-GB" dirty="0"/>
              <a:t> over theta0,1 the posterior PDF                                        By Bayes’ rule, the posterior PDF is</a:t>
            </a:r>
          </a:p>
          <a:p>
            <a:r>
              <a:rPr lang="en-GB" dirty="0"/>
              <a:t>The numerator to be maximized is </a:t>
            </a:r>
          </a:p>
          <a:p>
            <a:r>
              <a:rPr lang="en-GB" dirty="0"/>
              <a:t>So, we need to minimize the expression:  </a:t>
            </a:r>
          </a:p>
          <a:p>
            <a:r>
              <a:rPr lang="en-GB" dirty="0"/>
              <a:t>MAP estimates of theta0,1 are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413C1-292E-48EC-AA9D-CD4C36574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137" y="1051560"/>
            <a:ext cx="2486025" cy="411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122FD2-D9E9-4537-A4B4-CE6EC74E2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794" y="3859530"/>
            <a:ext cx="3021711" cy="392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4FBA0B-671A-4909-A8AA-64287ECA8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227" y="4325302"/>
            <a:ext cx="3468720" cy="3609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C9237-1238-4506-8371-7CA66382F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140" y="4736782"/>
            <a:ext cx="5642696" cy="6375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EDFDFC-70B3-42BE-BAD9-7AD41FB85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944" y="5577839"/>
            <a:ext cx="3067054" cy="640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6EFFA6-2E5A-49D9-85A2-EF5D1CF82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7767" y="5870257"/>
            <a:ext cx="3019425" cy="695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625118-803E-4705-B33D-20B5D7807A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7990" y="6246495"/>
            <a:ext cx="16383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06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E92C-16E5-43FC-94EF-177589B0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0805"/>
            <a:ext cx="11826240" cy="663575"/>
          </a:xfrm>
        </p:spPr>
        <p:txBody>
          <a:bodyPr>
            <a:normAutofit fontScale="90000"/>
          </a:bodyPr>
          <a:lstStyle/>
          <a:p>
            <a:r>
              <a:rPr lang="en-GB" dirty="0"/>
              <a:t>Practical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75F4-6D4B-4902-B17E-50C35EC5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911224"/>
            <a:ext cx="11861409" cy="578675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1) </a:t>
            </a:r>
            <a:r>
              <a:rPr lang="en-GB" b="1" dirty="0"/>
              <a:t>Heteroskedasticity</a:t>
            </a:r>
            <a:r>
              <a:rPr lang="en-GB" dirty="0"/>
              <a:t>- variable variance of W, depending on xi. Solution is to use                                     less weight on  i’s where variance of Wi is large</a:t>
            </a:r>
          </a:p>
          <a:p>
            <a:pPr marL="0" indent="0">
              <a:buNone/>
            </a:pPr>
            <a:r>
              <a:rPr lang="en-GB" dirty="0"/>
              <a:t>2) </a:t>
            </a:r>
            <a:r>
              <a:rPr lang="en-GB" b="1" dirty="0"/>
              <a:t>Nonlinearity </a:t>
            </a:r>
            <a:r>
              <a:rPr lang="en-GB" dirty="0"/>
              <a:t>- linear model cannot be used to represent non-linear relationships. We should instead use non-linear models</a:t>
            </a:r>
          </a:p>
          <a:p>
            <a:pPr marL="0" indent="0">
              <a:buNone/>
            </a:pPr>
            <a:r>
              <a:rPr lang="en-GB" dirty="0"/>
              <a:t>3) </a:t>
            </a:r>
            <a:r>
              <a:rPr lang="en-GB" b="1" dirty="0"/>
              <a:t>Multicollinearity </a:t>
            </a:r>
            <a:r>
              <a:rPr lang="en-GB" dirty="0"/>
              <a:t>- dependent </a:t>
            </a:r>
            <a:r>
              <a:rPr lang="en-GB" dirty="0" err="1"/>
              <a:t>expl</a:t>
            </a:r>
            <a:r>
              <a:rPr lang="en-GB" dirty="0"/>
              <a:t>. Variables, use only one of them instead</a:t>
            </a:r>
          </a:p>
          <a:p>
            <a:pPr marL="0" indent="0">
              <a:buNone/>
            </a:pPr>
            <a:r>
              <a:rPr lang="en-GB" dirty="0"/>
              <a:t>4) </a:t>
            </a:r>
            <a:r>
              <a:rPr lang="en-GB" b="1" dirty="0"/>
              <a:t>Overfitting</a:t>
            </a:r>
            <a:r>
              <a:rPr lang="en-GB" dirty="0"/>
              <a:t> - large </a:t>
            </a:r>
            <a:r>
              <a:rPr lang="en-GB" b="1" dirty="0"/>
              <a:t>number of parameters with little data</a:t>
            </a:r>
            <a:r>
              <a:rPr lang="en-GB" dirty="0"/>
              <a:t>. Good rule of thumb is 5 times more data points than parameter (</a:t>
            </a:r>
            <a:r>
              <a:rPr lang="en-GB" b="1" dirty="0"/>
              <a:t>10 times </a:t>
            </a:r>
            <a:r>
              <a:rPr lang="en-GB" dirty="0"/>
              <a:t>is more preferable)</a:t>
            </a:r>
          </a:p>
          <a:p>
            <a:pPr marL="0" indent="0">
              <a:buNone/>
            </a:pPr>
            <a:r>
              <a:rPr lang="en-GB" dirty="0"/>
              <a:t>5) </a:t>
            </a:r>
            <a:r>
              <a:rPr lang="en-GB" b="1" dirty="0"/>
              <a:t>Causality</a:t>
            </a:r>
            <a:r>
              <a:rPr lang="en-GB" dirty="0"/>
              <a:t>- strong linear relationship between x and y does not mean causal relationship, as there could be another variable z that causes both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F1414-DDE5-49ED-AB6E-0E8535535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21" y="1385667"/>
            <a:ext cx="25908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E92C-16E5-43FC-94EF-177589B0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0806"/>
            <a:ext cx="11826240" cy="612580"/>
          </a:xfrm>
        </p:spPr>
        <p:txBody>
          <a:bodyPr>
            <a:normAutofit fontScale="90000"/>
          </a:bodyPr>
          <a:lstStyle/>
          <a:p>
            <a:r>
              <a:rPr lang="en-US" dirty="0"/>
              <a:t>9.3 book Binary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75F4-6D4B-4902-B17E-50C35EC5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63" y="658003"/>
            <a:ext cx="11917681" cy="60663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 we investigate the problem of </a:t>
            </a:r>
            <a:r>
              <a:rPr lang="en-US" b="1" dirty="0"/>
              <a:t>choosing between 2 hypotheses</a:t>
            </a:r>
            <a:r>
              <a:rPr lang="en-US" dirty="0"/>
              <a:t>, but unlike the </a:t>
            </a:r>
            <a:r>
              <a:rPr lang="en-US" b="1" dirty="0"/>
              <a:t>Bayesian formulation</a:t>
            </a:r>
            <a:r>
              <a:rPr lang="en-US" dirty="0"/>
              <a:t>, we will assume </a:t>
            </a:r>
            <a:r>
              <a:rPr lang="en-US" b="1" dirty="0"/>
              <a:t>no prior probabilities</a:t>
            </a:r>
          </a:p>
          <a:p>
            <a:r>
              <a:rPr lang="en-US" dirty="0"/>
              <a:t>We may view this is an </a:t>
            </a:r>
            <a:r>
              <a:rPr lang="en-US" b="1" dirty="0"/>
              <a:t>inference problem </a:t>
            </a:r>
            <a:r>
              <a:rPr lang="en-US" dirty="0"/>
              <a:t>where the </a:t>
            </a:r>
            <a:r>
              <a:rPr lang="en-US" b="1" dirty="0"/>
              <a:t>parameter theta </a:t>
            </a:r>
            <a:r>
              <a:rPr lang="en-US" dirty="0"/>
              <a:t>takes just </a:t>
            </a:r>
            <a:r>
              <a:rPr lang="en-US" b="1" dirty="0"/>
              <a:t>2 values</a:t>
            </a:r>
            <a:r>
              <a:rPr lang="en-US" dirty="0"/>
              <a:t>, but consistent with historical usage, we will forgo the theta notation and denote the 2 hypotheses as </a:t>
            </a:r>
            <a:r>
              <a:rPr lang="en-US" b="1" dirty="0"/>
              <a:t>H0 and H1</a:t>
            </a:r>
          </a:p>
          <a:p>
            <a:r>
              <a:rPr lang="en-US" dirty="0"/>
              <a:t>In </a:t>
            </a:r>
            <a:r>
              <a:rPr lang="en-US" b="1" dirty="0"/>
              <a:t>traditional statistics </a:t>
            </a:r>
            <a:r>
              <a:rPr lang="en-US" dirty="0"/>
              <a:t>language, </a:t>
            </a:r>
            <a:r>
              <a:rPr lang="en-US" b="1" dirty="0"/>
              <a:t>hypothesis H0 </a:t>
            </a:r>
            <a:r>
              <a:rPr lang="en-US" dirty="0"/>
              <a:t>is often called the </a:t>
            </a:r>
            <a:r>
              <a:rPr lang="en-US" b="1" dirty="0"/>
              <a:t>null hypothesis</a:t>
            </a:r>
            <a:r>
              <a:rPr lang="en-US" dirty="0"/>
              <a:t> and </a:t>
            </a:r>
            <a:r>
              <a:rPr lang="en-US" b="1" dirty="0"/>
              <a:t>H1</a:t>
            </a:r>
            <a:r>
              <a:rPr lang="en-US" dirty="0"/>
              <a:t> the </a:t>
            </a:r>
            <a:r>
              <a:rPr lang="en-US" b="1" dirty="0"/>
              <a:t>alternative hypothesis, </a:t>
            </a:r>
            <a:r>
              <a:rPr lang="en-US" dirty="0"/>
              <a:t>making </a:t>
            </a:r>
            <a:r>
              <a:rPr lang="en-US" b="1" dirty="0"/>
              <a:t>Ho</a:t>
            </a:r>
            <a:r>
              <a:rPr lang="en-US" dirty="0"/>
              <a:t> to play the role of a </a:t>
            </a:r>
            <a:r>
              <a:rPr lang="en-US" b="1" dirty="0"/>
              <a:t>default</a:t>
            </a:r>
            <a:r>
              <a:rPr lang="en-US" dirty="0"/>
              <a:t> model, to be </a:t>
            </a:r>
            <a:r>
              <a:rPr lang="en-US" b="1" dirty="0"/>
              <a:t>proved</a:t>
            </a:r>
            <a:r>
              <a:rPr lang="en-US" dirty="0"/>
              <a:t> or </a:t>
            </a:r>
            <a:r>
              <a:rPr lang="en-US" b="1" dirty="0"/>
              <a:t>disproved</a:t>
            </a:r>
            <a:r>
              <a:rPr lang="en-US" dirty="0"/>
              <a:t> on the basis of available data</a:t>
            </a:r>
          </a:p>
          <a:p>
            <a:r>
              <a:rPr lang="en-US" dirty="0"/>
              <a:t>The available observation is </a:t>
            </a:r>
            <a:r>
              <a:rPr lang="en-US" b="1" dirty="0"/>
              <a:t>a vector X=(X1,…,</a:t>
            </a:r>
            <a:r>
              <a:rPr lang="en-US" b="1" dirty="0" err="1"/>
              <a:t>Xn</a:t>
            </a:r>
            <a:r>
              <a:rPr lang="en-US" b="1" dirty="0"/>
              <a:t>) </a:t>
            </a:r>
            <a:r>
              <a:rPr lang="en-US" dirty="0"/>
              <a:t>of random variables whose </a:t>
            </a:r>
            <a:r>
              <a:rPr lang="en-US" b="1" dirty="0"/>
              <a:t>distribution</a:t>
            </a:r>
            <a:r>
              <a:rPr lang="en-US" dirty="0"/>
              <a:t> depends on the </a:t>
            </a:r>
            <a:r>
              <a:rPr lang="en-US" b="1" dirty="0"/>
              <a:t>hypothesis</a:t>
            </a:r>
          </a:p>
          <a:p>
            <a:r>
              <a:rPr lang="en-US" b="1" dirty="0"/>
              <a:t>                         </a:t>
            </a:r>
            <a:r>
              <a:rPr lang="en-US" dirty="0"/>
              <a:t>and                                        to denote the </a:t>
            </a:r>
            <a:r>
              <a:rPr lang="en-US" b="1" dirty="0"/>
              <a:t>PMF or PDF </a:t>
            </a:r>
            <a:r>
              <a:rPr lang="en-US" dirty="0"/>
              <a:t>of the vector X, under hypothesis </a:t>
            </a:r>
            <a:r>
              <a:rPr lang="en-US" dirty="0" err="1"/>
              <a:t>Hj</a:t>
            </a:r>
            <a:endParaRPr lang="en-US" dirty="0"/>
          </a:p>
          <a:p>
            <a:r>
              <a:rPr lang="en-US" dirty="0"/>
              <a:t>We want to find a </a:t>
            </a:r>
            <a:r>
              <a:rPr lang="en-US" b="1" dirty="0"/>
              <a:t>decision rule </a:t>
            </a:r>
            <a:r>
              <a:rPr lang="en-US" dirty="0"/>
              <a:t>that </a:t>
            </a:r>
            <a:r>
              <a:rPr lang="en-US" b="1" dirty="0"/>
              <a:t>maps</a:t>
            </a:r>
            <a:r>
              <a:rPr lang="en-US" dirty="0"/>
              <a:t> the </a:t>
            </a:r>
            <a:r>
              <a:rPr lang="en-US" b="1" dirty="0"/>
              <a:t>realized values x </a:t>
            </a:r>
            <a:r>
              <a:rPr lang="en-US" dirty="0"/>
              <a:t>of the observation to one of the 2 hypotheses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1627A-5872-461F-8E70-CF548545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4488618"/>
            <a:ext cx="1035661" cy="489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6D74A4-2444-4FDE-8960-F0E2F3892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097" y="4521516"/>
            <a:ext cx="858203" cy="437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48B86D-839E-4C4F-AF91-F749560EA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081" y="4553388"/>
            <a:ext cx="2912139" cy="379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3399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E92C-16E5-43FC-94EF-177589B0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0805"/>
            <a:ext cx="1182624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75F4-6D4B-4902-B17E-50C35EC5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911224"/>
            <a:ext cx="12039600" cy="5786755"/>
          </a:xfrm>
        </p:spPr>
        <p:txBody>
          <a:bodyPr>
            <a:normAutofit lnSpcReduction="10000"/>
          </a:bodyPr>
          <a:lstStyle/>
          <a:p>
            <a:r>
              <a:rPr lang="en-US" sz="2500" dirty="0"/>
              <a:t>We </a:t>
            </a:r>
            <a:r>
              <a:rPr lang="en-US" sz="2500" b="1" dirty="0"/>
              <a:t>observe data </a:t>
            </a:r>
            <a:r>
              <a:rPr lang="en-US" sz="2500" dirty="0"/>
              <a:t>and </a:t>
            </a:r>
          </a:p>
          <a:p>
            <a:pPr marL="0" indent="0">
              <a:buNone/>
            </a:pPr>
            <a:r>
              <a:rPr lang="en-US" sz="2500" dirty="0"/>
              <a:t>Under </a:t>
            </a:r>
            <a:r>
              <a:rPr lang="en-US" sz="2500" b="1" dirty="0"/>
              <a:t>each assumed model</a:t>
            </a:r>
          </a:p>
          <a:p>
            <a:pPr marL="0" indent="0">
              <a:buNone/>
            </a:pPr>
            <a:r>
              <a:rPr lang="en-US" sz="2500" dirty="0"/>
              <a:t>We calculate the probabilities and then decide which of the 2 hypotheses are true</a:t>
            </a:r>
          </a:p>
          <a:p>
            <a:r>
              <a:rPr lang="en-US" sz="2500" dirty="0"/>
              <a:t>Any </a:t>
            </a:r>
            <a:r>
              <a:rPr lang="en-US" sz="2500" b="1" dirty="0"/>
              <a:t>decision rule </a:t>
            </a:r>
            <a:r>
              <a:rPr lang="en-US" sz="2500" dirty="0"/>
              <a:t>can be represented by a </a:t>
            </a:r>
            <a:r>
              <a:rPr lang="en-US" sz="2500" b="1" dirty="0"/>
              <a:t>partition</a:t>
            </a:r>
            <a:r>
              <a:rPr lang="en-US" sz="2500" dirty="0"/>
              <a:t> of the </a:t>
            </a:r>
            <a:r>
              <a:rPr lang="en-US" sz="2500" b="1" dirty="0"/>
              <a:t>set</a:t>
            </a:r>
            <a:r>
              <a:rPr lang="en-US" sz="2500" dirty="0"/>
              <a:t> of all possible </a:t>
            </a:r>
            <a:r>
              <a:rPr lang="en-US" sz="2500" b="1" dirty="0"/>
              <a:t>values of the observation vector </a:t>
            </a:r>
            <a:r>
              <a:rPr lang="en-US" sz="2500" dirty="0"/>
              <a:t>X=(X1,…,</a:t>
            </a:r>
            <a:r>
              <a:rPr lang="en-US" sz="2500" dirty="0" err="1"/>
              <a:t>Xn</a:t>
            </a:r>
            <a:r>
              <a:rPr lang="en-US" sz="2500" dirty="0"/>
              <a:t>) into </a:t>
            </a:r>
            <a:r>
              <a:rPr lang="en-US" sz="2500" b="1" dirty="0"/>
              <a:t>2 subsets</a:t>
            </a:r>
            <a:r>
              <a:rPr lang="en-US" sz="2500" dirty="0"/>
              <a:t>: a set R, called the </a:t>
            </a:r>
            <a:r>
              <a:rPr lang="en-US" sz="2500" b="1" dirty="0"/>
              <a:t>rejection region </a:t>
            </a:r>
            <a:r>
              <a:rPr lang="en-US" sz="2500" dirty="0"/>
              <a:t>and its </a:t>
            </a:r>
            <a:r>
              <a:rPr lang="en-US" sz="2500" b="1" dirty="0"/>
              <a:t>complement</a:t>
            </a:r>
            <a:r>
              <a:rPr lang="en-US" sz="2500" dirty="0"/>
              <a:t>, </a:t>
            </a:r>
            <a:r>
              <a:rPr lang="en-US" sz="2500" dirty="0" err="1"/>
              <a:t>Rc</a:t>
            </a:r>
            <a:r>
              <a:rPr lang="en-US" sz="2500" dirty="0"/>
              <a:t>, called the </a:t>
            </a:r>
            <a:r>
              <a:rPr lang="en-US" sz="2500" b="1" dirty="0"/>
              <a:t>acceptance region</a:t>
            </a:r>
          </a:p>
          <a:p>
            <a:r>
              <a:rPr lang="en-US" sz="2500" dirty="0"/>
              <a:t>Thus, the </a:t>
            </a:r>
            <a:r>
              <a:rPr lang="en-US" sz="2500" b="1" dirty="0"/>
              <a:t>choice</a:t>
            </a:r>
            <a:r>
              <a:rPr lang="en-US" sz="2500" dirty="0"/>
              <a:t> of a </a:t>
            </a:r>
            <a:r>
              <a:rPr lang="en-US" sz="2500" b="1" dirty="0"/>
              <a:t>decision </a:t>
            </a:r>
            <a:r>
              <a:rPr lang="en-US" sz="2500" dirty="0"/>
              <a:t>rule</a:t>
            </a:r>
            <a:r>
              <a:rPr lang="en-US" sz="2500" b="1" dirty="0"/>
              <a:t> </a:t>
            </a:r>
            <a:r>
              <a:rPr lang="en-US" sz="2500" dirty="0"/>
              <a:t>is equivalent to choosing the rejection region</a:t>
            </a:r>
          </a:p>
          <a:p>
            <a:r>
              <a:rPr lang="en-US" sz="2500" dirty="0"/>
              <a:t>For particular choice of the </a:t>
            </a:r>
            <a:r>
              <a:rPr lang="en-US" sz="2500" b="1" dirty="0"/>
              <a:t>rejection region R</a:t>
            </a:r>
            <a:r>
              <a:rPr lang="en-US" sz="2500" dirty="0"/>
              <a:t>,</a:t>
            </a:r>
          </a:p>
          <a:p>
            <a:pPr marL="0" indent="0">
              <a:buNone/>
            </a:pPr>
            <a:r>
              <a:rPr lang="en-US" sz="2500" dirty="0"/>
              <a:t>There are 2 possible </a:t>
            </a:r>
            <a:r>
              <a:rPr lang="en-US" sz="2500" b="1" dirty="0"/>
              <a:t>types of errors</a:t>
            </a:r>
            <a:r>
              <a:rPr lang="en-US" sz="2500" dirty="0"/>
              <a:t>:</a:t>
            </a:r>
          </a:p>
          <a:p>
            <a:pPr marL="457200" indent="-457200">
              <a:buAutoNum type="arabicParenR"/>
            </a:pPr>
            <a:r>
              <a:rPr lang="en-US" sz="2500" b="1" dirty="0"/>
              <a:t>Reject Ho </a:t>
            </a:r>
            <a:r>
              <a:rPr lang="en-US" sz="2500" dirty="0"/>
              <a:t>even though </a:t>
            </a:r>
            <a:r>
              <a:rPr lang="en-US" sz="2500" b="1" dirty="0"/>
              <a:t>Ho is true- type 1 error</a:t>
            </a:r>
          </a:p>
          <a:p>
            <a:pPr marL="0" indent="0">
              <a:buNone/>
            </a:pPr>
            <a:r>
              <a:rPr lang="en-US" sz="2500" dirty="0"/>
              <a:t>Or false rejection</a:t>
            </a:r>
          </a:p>
          <a:p>
            <a:pPr marL="0" indent="0">
              <a:buNone/>
            </a:pPr>
            <a:r>
              <a:rPr lang="en-US" sz="2500" dirty="0"/>
              <a:t>2) </a:t>
            </a:r>
            <a:r>
              <a:rPr lang="en-US" sz="2500" b="1" dirty="0"/>
              <a:t>Accept Ho </a:t>
            </a:r>
            <a:r>
              <a:rPr lang="en-US" sz="2500" dirty="0"/>
              <a:t>even though </a:t>
            </a:r>
            <a:r>
              <a:rPr lang="en-US" sz="2500" b="1" dirty="0"/>
              <a:t>Ho is false- type 2 error</a:t>
            </a:r>
          </a:p>
          <a:p>
            <a:pPr marL="0" indent="0">
              <a:buNone/>
            </a:pPr>
            <a:r>
              <a:rPr lang="en-US" sz="2500" dirty="0"/>
              <a:t> or false acceptance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3E404-5906-40CE-B1DC-F1C289AA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80" y="672464"/>
            <a:ext cx="7555590" cy="1104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CC215B-E809-45DB-A4C1-8FCCA2191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67" y="3879164"/>
            <a:ext cx="5270244" cy="2817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B982D9-9D70-4C33-82A0-6BFD40DE9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694" y="4928234"/>
            <a:ext cx="2623191" cy="421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0666A6-D178-4B2B-A656-6FE80C7F8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027" y="5888354"/>
            <a:ext cx="2381616" cy="3752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7238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E92C-16E5-43FC-94EF-177589B0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0805"/>
            <a:ext cx="1182624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75F4-6D4B-4902-B17E-50C35EC5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1224"/>
            <a:ext cx="11780520" cy="5786755"/>
          </a:xfrm>
        </p:spPr>
        <p:txBody>
          <a:bodyPr/>
          <a:lstStyle/>
          <a:p>
            <a:r>
              <a:rPr lang="en-US" dirty="0"/>
              <a:t>To motivate a </a:t>
            </a:r>
            <a:r>
              <a:rPr lang="en-US" b="1" dirty="0"/>
              <a:t>particular form </a:t>
            </a:r>
            <a:r>
              <a:rPr lang="en-US" dirty="0"/>
              <a:t>of a </a:t>
            </a:r>
            <a:r>
              <a:rPr lang="en-US" b="1" dirty="0"/>
              <a:t>rejection region</a:t>
            </a:r>
            <a:r>
              <a:rPr lang="en-US" dirty="0"/>
              <a:t>, we draw analogy with </a:t>
            </a:r>
            <a:r>
              <a:rPr lang="en-US" b="1" dirty="0"/>
              <a:t>Bayesian hypothesis testing</a:t>
            </a:r>
            <a:r>
              <a:rPr lang="en-US" dirty="0"/>
              <a:t>, involving 2 hypotheses                                with respective prior probabilities  </a:t>
            </a:r>
          </a:p>
          <a:p>
            <a:r>
              <a:rPr lang="en-US" dirty="0"/>
              <a:t>Then, overall </a:t>
            </a:r>
            <a:r>
              <a:rPr lang="en-US" b="1" dirty="0"/>
              <a:t>probability of error is minimized </a:t>
            </a:r>
            <a:r>
              <a:rPr lang="en-US" dirty="0"/>
              <a:t>by using the </a:t>
            </a:r>
            <a:r>
              <a:rPr lang="en-US" b="1" dirty="0"/>
              <a:t>MAP rule</a:t>
            </a:r>
            <a:r>
              <a:rPr lang="en-US" dirty="0"/>
              <a:t>: given the </a:t>
            </a:r>
            <a:r>
              <a:rPr lang="en-US" b="1" dirty="0"/>
              <a:t>observed value x of X </a:t>
            </a:r>
            <a:r>
              <a:rPr lang="en-US" dirty="0"/>
              <a:t>declare </a:t>
            </a:r>
            <a:r>
              <a:rPr lang="en-US" b="1" dirty="0"/>
              <a:t>theta=theta1 </a:t>
            </a:r>
            <a:r>
              <a:rPr lang="en-US" dirty="0"/>
              <a:t>to be true if </a:t>
            </a:r>
          </a:p>
          <a:p>
            <a:r>
              <a:rPr lang="en-US" dirty="0" err="1"/>
              <a:t>Ptheta</a:t>
            </a:r>
            <a:r>
              <a:rPr lang="en-US" dirty="0"/>
              <a:t>(theta1/x)&gt;</a:t>
            </a:r>
            <a:r>
              <a:rPr lang="en-US" dirty="0" err="1"/>
              <a:t>ptheta</a:t>
            </a:r>
            <a:r>
              <a:rPr lang="en-US" dirty="0"/>
              <a:t>(theta2/x)</a:t>
            </a:r>
          </a:p>
          <a:p>
            <a:r>
              <a:rPr lang="en-US" dirty="0"/>
              <a:t>This decision rule can be rewritten as follows: define the likelihood ratio L(x) </a:t>
            </a:r>
          </a:p>
          <a:p>
            <a:pPr marL="0" indent="0">
              <a:buNone/>
            </a:pPr>
            <a:r>
              <a:rPr lang="en-US" dirty="0"/>
              <a:t>And declare              to be true of the realized value x of the obs.</a:t>
            </a:r>
          </a:p>
          <a:p>
            <a:pPr marL="0" indent="0">
              <a:buNone/>
            </a:pPr>
            <a:r>
              <a:rPr lang="en-US" dirty="0"/>
              <a:t>Vector X satisfies                   where</a:t>
            </a:r>
          </a:p>
          <a:p>
            <a:r>
              <a:rPr lang="en-US" dirty="0"/>
              <a:t>In </a:t>
            </a:r>
            <a:r>
              <a:rPr lang="en-US" b="1" dirty="0"/>
              <a:t>non-Bayesian case </a:t>
            </a:r>
            <a:r>
              <a:rPr lang="en-US" dirty="0"/>
              <a:t>likelihood ratio L(x) is defined similar to the Bayesian case                          where the </a:t>
            </a:r>
            <a:r>
              <a:rPr lang="en-US" b="1" dirty="0"/>
              <a:t>critical value eps remains free </a:t>
            </a:r>
            <a:r>
              <a:rPr lang="en-US" dirty="0"/>
              <a:t>to be chosen on the basis of </a:t>
            </a:r>
            <a:r>
              <a:rPr lang="en-US" b="1" dirty="0"/>
              <a:t>other considerations</a:t>
            </a:r>
            <a:r>
              <a:rPr lang="en-US" dirty="0"/>
              <a:t>, special case when eps=1 </a:t>
            </a:r>
            <a:r>
              <a:rPr lang="en-US" dirty="0" err="1"/>
              <a:t>corresp</a:t>
            </a:r>
            <a:r>
              <a:rPr lang="en-US" dirty="0"/>
              <a:t> to ML rule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5D598-1EF9-4829-A05C-BB67FF215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017" y="1403984"/>
            <a:ext cx="2218373" cy="356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AE91C0-00FD-4C83-B246-AC0EC464C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84" y="1682114"/>
            <a:ext cx="2177415" cy="4224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4267B6-E3A5-4CEB-822A-B176AC358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673" y="2989897"/>
            <a:ext cx="6005747" cy="5305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6F9BA-2B02-4A3B-B839-B99DF3564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9802" y="4024312"/>
            <a:ext cx="2277518" cy="684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B87326-E64A-44F9-8F25-FA8860FF4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5492" y="4110037"/>
            <a:ext cx="895770" cy="4391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3AB6E4-FFA6-4D35-8AD1-073F04A439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6069" y="4608194"/>
            <a:ext cx="1220665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54859C-F6B3-4242-9493-5B353313BC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6294" y="4470959"/>
            <a:ext cx="1395413" cy="7059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6718AD-FED7-4E36-98C4-E8EBA2CE68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0634" y="5482076"/>
            <a:ext cx="1472566" cy="487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77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E92C-16E5-43FC-94EF-177589B0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0805"/>
            <a:ext cx="11826240" cy="663575"/>
          </a:xfrm>
        </p:spPr>
        <p:txBody>
          <a:bodyPr>
            <a:normAutofit fontScale="90000"/>
          </a:bodyPr>
          <a:lstStyle/>
          <a:p>
            <a:r>
              <a:rPr lang="en-GB" dirty="0"/>
              <a:t>Hypothesis testing 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75F4-6D4B-4902-B17E-50C35EC5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1224"/>
            <a:ext cx="11780520" cy="5786755"/>
          </a:xfrm>
        </p:spPr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we are given </a:t>
            </a:r>
            <a:r>
              <a:rPr lang="en-GB" b="1" dirty="0"/>
              <a:t>p(x,H0) </a:t>
            </a:r>
            <a:r>
              <a:rPr lang="en-GB" dirty="0"/>
              <a:t>and </a:t>
            </a:r>
            <a:r>
              <a:rPr lang="en-GB" b="1" dirty="0"/>
              <a:t>p(x,H1) </a:t>
            </a:r>
            <a:r>
              <a:rPr lang="en-GB" dirty="0"/>
              <a:t>that is probability of observing each observation under </a:t>
            </a:r>
            <a:r>
              <a:rPr lang="en-GB" b="1" dirty="0"/>
              <a:t>both hypotheses </a:t>
            </a:r>
            <a:r>
              <a:rPr lang="en-GB" dirty="0"/>
              <a:t>(models)</a:t>
            </a:r>
          </a:p>
          <a:p>
            <a:r>
              <a:rPr lang="en-GB" dirty="0"/>
              <a:t>Then we write out for equation for decision making that is P(H0/x) and P(H1/x)</a:t>
            </a:r>
          </a:p>
          <a:p>
            <a:pPr marL="0" indent="0">
              <a:buNone/>
            </a:pPr>
            <a:r>
              <a:rPr lang="en-GB" dirty="0"/>
              <a:t>Which equals to P(x,H0)*p(H0) and P(x,H1)*p(H1) and compare them to see which is greater, so that we minimize the error</a:t>
            </a:r>
          </a:p>
          <a:p>
            <a:r>
              <a:rPr lang="en-GB" dirty="0"/>
              <a:t>We rearrange this equation to form                               and compare with eps</a:t>
            </a:r>
          </a:p>
          <a:p>
            <a:pPr marL="0" indent="0">
              <a:buNone/>
            </a:pPr>
            <a:r>
              <a:rPr lang="en-GB" dirty="0"/>
              <a:t>And based on chosen value of eps we decide on null or alt hypothesis </a:t>
            </a:r>
          </a:p>
          <a:p>
            <a:r>
              <a:rPr lang="en-GB" dirty="0"/>
              <a:t>By changing values of eps we can manipulate the values of type 1 and type 2 errors </a:t>
            </a:r>
          </a:p>
          <a:p>
            <a:r>
              <a:rPr lang="en-GB" b="1" dirty="0"/>
              <a:t>Procedure</a:t>
            </a:r>
            <a:r>
              <a:rPr lang="en-GB" dirty="0"/>
              <a:t> for likelihood ratio test: 1) Start with a </a:t>
            </a:r>
            <a:r>
              <a:rPr lang="en-GB" b="1" dirty="0"/>
              <a:t>target value alpha </a:t>
            </a:r>
            <a:r>
              <a:rPr lang="en-GB" dirty="0"/>
              <a:t>for the false rejection probability 2) Choose eps such that you achieve alpha 3) Once the value x of X is observed, reject H0 if L(x)&gt;eps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9124F-ADA8-499D-AA57-9F8A6136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422" y="3155632"/>
            <a:ext cx="2277518" cy="6848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3162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E92C-16E5-43FC-94EF-177589B0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0805"/>
            <a:ext cx="11826240" cy="663575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Neyman</a:t>
            </a:r>
            <a:r>
              <a:rPr lang="en-GB" dirty="0"/>
              <a:t>-Pearson Lemma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75F4-6D4B-4902-B17E-50C35EC5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1224"/>
            <a:ext cx="11780520" cy="5786755"/>
          </a:xfrm>
        </p:spPr>
        <p:txBody>
          <a:bodyPr>
            <a:normAutofit/>
          </a:bodyPr>
          <a:lstStyle/>
          <a:p>
            <a:r>
              <a:rPr lang="en-GB" dirty="0"/>
              <a:t>So far, the </a:t>
            </a:r>
            <a:r>
              <a:rPr lang="en-GB" b="1" dirty="0"/>
              <a:t>use of a LRT </a:t>
            </a:r>
            <a:r>
              <a:rPr lang="en-GB" dirty="0"/>
              <a:t>has been motivated through an </a:t>
            </a:r>
            <a:r>
              <a:rPr lang="en-GB" b="1" dirty="0"/>
              <a:t>analogy with Bayesian inference</a:t>
            </a:r>
            <a:r>
              <a:rPr lang="en-GB" dirty="0"/>
              <a:t>. However, we will now provide a </a:t>
            </a:r>
            <a:r>
              <a:rPr lang="en-GB" b="1" dirty="0"/>
              <a:t>stronger justification</a:t>
            </a:r>
            <a:r>
              <a:rPr lang="en-GB" dirty="0"/>
              <a:t>: for a </a:t>
            </a:r>
            <a:r>
              <a:rPr lang="en-GB" b="1" dirty="0"/>
              <a:t>given false rejection probability</a:t>
            </a:r>
            <a:r>
              <a:rPr lang="en-GB" dirty="0"/>
              <a:t>, the </a:t>
            </a:r>
            <a:r>
              <a:rPr lang="en-GB" b="1" dirty="0"/>
              <a:t>LRT offers </a:t>
            </a:r>
            <a:r>
              <a:rPr lang="en-GB" dirty="0"/>
              <a:t>the </a:t>
            </a:r>
            <a:r>
              <a:rPr lang="en-GB" b="1" dirty="0"/>
              <a:t>smallest possible</a:t>
            </a:r>
            <a:r>
              <a:rPr lang="en-GB" dirty="0"/>
              <a:t> false acceptance probability</a:t>
            </a:r>
          </a:p>
          <a:p>
            <a:r>
              <a:rPr lang="en-GB" dirty="0"/>
              <a:t>Consider a </a:t>
            </a:r>
            <a:r>
              <a:rPr lang="en-GB" b="1" dirty="0"/>
              <a:t>particular choice of eps </a:t>
            </a:r>
            <a:r>
              <a:rPr lang="en-GB" dirty="0"/>
              <a:t>in the LRT, which results in error probabilities </a:t>
            </a:r>
          </a:p>
          <a:p>
            <a:pPr marL="0" indent="0">
              <a:buNone/>
            </a:pPr>
            <a:r>
              <a:rPr lang="en-GB" dirty="0"/>
              <a:t>Suppose that </a:t>
            </a:r>
            <a:r>
              <a:rPr lang="en-GB" b="1" dirty="0"/>
              <a:t>some test other </a:t>
            </a:r>
            <a:r>
              <a:rPr lang="en-GB" dirty="0"/>
              <a:t>than LRT, with</a:t>
            </a:r>
          </a:p>
          <a:p>
            <a:pPr marL="0" indent="0">
              <a:buNone/>
            </a:pPr>
            <a:r>
              <a:rPr lang="en-GB" b="1" dirty="0"/>
              <a:t>Rejected region R</a:t>
            </a:r>
            <a:r>
              <a:rPr lang="en-GB" dirty="0"/>
              <a:t>, achieves a </a:t>
            </a:r>
            <a:r>
              <a:rPr lang="en-GB" b="1" dirty="0"/>
              <a:t>smaller</a:t>
            </a:r>
            <a:r>
              <a:rPr lang="en-GB" dirty="0"/>
              <a:t> or </a:t>
            </a:r>
            <a:r>
              <a:rPr lang="en-GB" b="1" dirty="0"/>
              <a:t>equal</a:t>
            </a:r>
            <a:r>
              <a:rPr lang="en-GB" dirty="0"/>
              <a:t> false rejection probability</a:t>
            </a:r>
          </a:p>
          <a:p>
            <a:pPr marL="0" indent="0">
              <a:buNone/>
            </a:pPr>
            <a:r>
              <a:rPr lang="en-GB" dirty="0"/>
              <a:t>Then,                                 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79A3A-98CC-491B-805A-127C2400B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014" y="3455889"/>
            <a:ext cx="5244662" cy="416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748C82-4AEE-45E6-971D-78DD862EF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086" y="4413739"/>
            <a:ext cx="226695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FC088F-3AD1-4DD1-BB95-5E8068388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515" y="4531556"/>
            <a:ext cx="2057400" cy="411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5288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E92C-16E5-43FC-94EF-177589B0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63" y="48601"/>
            <a:ext cx="11903613" cy="663575"/>
          </a:xfrm>
        </p:spPr>
        <p:txBody>
          <a:bodyPr>
            <a:noAutofit/>
          </a:bodyPr>
          <a:lstStyle/>
          <a:p>
            <a:r>
              <a:rPr lang="en-US" sz="3600" dirty="0"/>
              <a:t>Lecture 25 Testing composite hypotheses (Significance 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75F4-6D4B-4902-B17E-50C35EC5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2" y="700207"/>
            <a:ext cx="11833274" cy="6010082"/>
          </a:xfrm>
        </p:spPr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b="1" dirty="0"/>
              <a:t>hypothesis testing </a:t>
            </a:r>
            <a:r>
              <a:rPr lang="en-US" sz="2400" dirty="0"/>
              <a:t>we aim to divide the </a:t>
            </a:r>
            <a:r>
              <a:rPr lang="en-US" sz="2400" dirty="0" err="1"/>
              <a:t>Xs</a:t>
            </a:r>
            <a:r>
              <a:rPr lang="en-US" sz="2400" dirty="0"/>
              <a:t> (observations) into 2 parts- rejected (R) and accepted (A) regions, so we need to come up with criteria: 1) </a:t>
            </a:r>
            <a:r>
              <a:rPr lang="en-US" sz="2400" b="1" dirty="0"/>
              <a:t>shape of dividing curve </a:t>
            </a:r>
            <a:r>
              <a:rPr lang="en-US" sz="2400" dirty="0"/>
              <a:t>and 2) its location for division</a:t>
            </a:r>
          </a:p>
          <a:p>
            <a:r>
              <a:rPr lang="en-US" sz="2400" dirty="0"/>
              <a:t>We choose the region by specifying eps so that alpha (type 1 error is 0.05)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 by choosing eps (corresponding to some alpha) we have decision criteria </a:t>
            </a:r>
          </a:p>
          <a:p>
            <a:r>
              <a:rPr lang="en-US" sz="2400" dirty="0"/>
              <a:t>To the right of eps under the </a:t>
            </a:r>
            <a:r>
              <a:rPr lang="en-US" sz="2400" dirty="0" err="1"/>
              <a:t>distrib</a:t>
            </a:r>
            <a:r>
              <a:rPr lang="en-US" sz="2400" dirty="0"/>
              <a:t> of H0 we have alpha</a:t>
            </a:r>
          </a:p>
          <a:p>
            <a:r>
              <a:rPr lang="en-US" sz="2400" dirty="0"/>
              <a:t>Trade off between alpha and betta, is best done by LRT</a:t>
            </a:r>
          </a:p>
          <a:p>
            <a:r>
              <a:rPr lang="en-US" sz="2400" dirty="0"/>
              <a:t>So, the procedure is : 1) Find L(x) by writing out PDFs of </a:t>
            </a:r>
          </a:p>
          <a:p>
            <a:pPr marL="0" indent="0">
              <a:buNone/>
            </a:pPr>
            <a:r>
              <a:rPr lang="en-US" sz="2400" dirty="0"/>
              <a:t>Random variables under H0 and H1 and simplify and it and bring it to the form                then</a:t>
            </a:r>
          </a:p>
          <a:p>
            <a:pPr marL="0" indent="0">
              <a:buNone/>
            </a:pPr>
            <a:r>
              <a:rPr lang="en-US" sz="2400" dirty="0"/>
              <a:t>Under specified alpha which determines the value of eps (like </a:t>
            </a:r>
            <a:r>
              <a:rPr lang="en-US" sz="2400" dirty="0" err="1"/>
              <a:t>q_alpha</a:t>
            </a:r>
            <a:r>
              <a:rPr lang="en-US" sz="2400" dirty="0"/>
              <a:t>) either accept or reject the null hypothesis, after computing the distribution of Xi’s</a:t>
            </a:r>
          </a:p>
          <a:p>
            <a:r>
              <a:rPr lang="en-US" sz="2400" dirty="0"/>
              <a:t>So, in this way we have a rule for rejecting or accept the null hypothesis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3D4E3-E11B-4FAC-A86E-EF8522CD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943" y="1434246"/>
            <a:ext cx="1772529" cy="121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BB309B-706B-4B26-839C-852ABEB66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91" y="2247679"/>
            <a:ext cx="3665734" cy="904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5416C8-9A92-44BF-948F-001BB3B6A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773" y="2183863"/>
            <a:ext cx="3629897" cy="629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E8D321-7AEF-4C38-81DE-9DA6D4449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206" y="2911719"/>
            <a:ext cx="3841297" cy="309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39030C-2AF8-4021-AD93-16AA0E485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5168" y="2679818"/>
            <a:ext cx="2179320" cy="1026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17DB93-E607-4575-8189-01E70DE952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7606" y="3743105"/>
            <a:ext cx="2600325" cy="1228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52AC35-60C3-43E8-89DC-410E8E57D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9909" y="3577737"/>
            <a:ext cx="1295106" cy="13506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5341D7-38A3-4D35-BA35-7DD1AA681D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9643" y="5011467"/>
            <a:ext cx="893988" cy="47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1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83770"/>
            <a:ext cx="11682047" cy="605548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869022"/>
            <a:ext cx="11639843" cy="5883470"/>
          </a:xfrm>
        </p:spPr>
        <p:txBody>
          <a:bodyPr/>
          <a:lstStyle/>
          <a:p>
            <a:r>
              <a:rPr lang="en-US" b="1" dirty="0"/>
              <a:t>Expected value of estimator </a:t>
            </a:r>
            <a:r>
              <a:rPr lang="en-US" dirty="0"/>
              <a:t>is calculated in the</a:t>
            </a:r>
          </a:p>
          <a:p>
            <a:pPr marL="0" indent="0">
              <a:buNone/>
            </a:pPr>
            <a:r>
              <a:rPr lang="en-US" dirty="0"/>
              <a:t>Following way: its pdf will be function of both</a:t>
            </a:r>
          </a:p>
          <a:p>
            <a:pPr marL="0" indent="0">
              <a:buNone/>
            </a:pPr>
            <a:r>
              <a:rPr lang="en-US" dirty="0" err="1"/>
              <a:t>Theta_hat</a:t>
            </a:r>
            <a:r>
              <a:rPr lang="en-US" dirty="0"/>
              <a:t> and X and as X is dependent on theta</a:t>
            </a:r>
          </a:p>
          <a:p>
            <a:pPr marL="0" indent="0">
              <a:buNone/>
            </a:pPr>
            <a:r>
              <a:rPr lang="en-US" dirty="0"/>
              <a:t>So it will depend on theta</a:t>
            </a:r>
          </a:p>
          <a:p>
            <a:r>
              <a:rPr lang="en-US" dirty="0"/>
              <a:t>ML estimates are </a:t>
            </a:r>
            <a:r>
              <a:rPr lang="en-US" b="1" dirty="0"/>
              <a:t>generally biased</a:t>
            </a:r>
            <a:r>
              <a:rPr lang="en-US" dirty="0"/>
              <a:t>, but under some conditions they will turn out to be </a:t>
            </a:r>
            <a:r>
              <a:rPr lang="en-US" b="1" dirty="0"/>
              <a:t>asymptotically unbiased</a:t>
            </a:r>
          </a:p>
          <a:p>
            <a:r>
              <a:rPr lang="en-US" dirty="0"/>
              <a:t>That is, in probability </a:t>
            </a:r>
            <a:r>
              <a:rPr lang="en-US" b="1" dirty="0"/>
              <a:t>ML converges to true parameter</a:t>
            </a:r>
          </a:p>
          <a:p>
            <a:r>
              <a:rPr lang="en-US" dirty="0"/>
              <a:t>All </a:t>
            </a:r>
            <a:r>
              <a:rPr lang="en-US" b="1" dirty="0" err="1"/>
              <a:t>theta_hats</a:t>
            </a:r>
            <a:r>
              <a:rPr lang="en-US" b="1" dirty="0"/>
              <a:t> </a:t>
            </a:r>
            <a:r>
              <a:rPr lang="en-US" dirty="0"/>
              <a:t>are estimated under particular use of some theta, that is we have </a:t>
            </a:r>
            <a:r>
              <a:rPr lang="en-US" b="1" dirty="0"/>
              <a:t>different estimators for each theta</a:t>
            </a:r>
          </a:p>
          <a:p>
            <a:r>
              <a:rPr lang="en-US" dirty="0"/>
              <a:t>So, we have 2 estimators: </a:t>
            </a:r>
            <a:r>
              <a:rPr lang="en-US" b="1" dirty="0"/>
              <a:t>sample mean </a:t>
            </a:r>
            <a:r>
              <a:rPr lang="en-US" dirty="0"/>
              <a:t>and </a:t>
            </a:r>
            <a:r>
              <a:rPr lang="en-US" b="1" dirty="0"/>
              <a:t>ML</a:t>
            </a:r>
            <a:r>
              <a:rPr lang="en-US" dirty="0"/>
              <a:t> and in some examples they coincide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5B49C-A650-4CE7-81FA-E3D7C48A1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342" y="860693"/>
            <a:ext cx="4654385" cy="153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91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E92C-16E5-43FC-94EF-177589B0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0805"/>
            <a:ext cx="11826240" cy="663575"/>
          </a:xfrm>
        </p:spPr>
        <p:txBody>
          <a:bodyPr>
            <a:normAutofit fontScale="90000"/>
          </a:bodyPr>
          <a:lstStyle/>
          <a:p>
            <a:r>
              <a:rPr lang="en-GB" dirty="0"/>
              <a:t>Checking validity of assumed PDF/CDF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75F4-6D4B-4902-B17E-50C35EC5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1224"/>
            <a:ext cx="11780520" cy="5786755"/>
          </a:xfrm>
        </p:spPr>
        <p:txBody>
          <a:bodyPr/>
          <a:lstStyle/>
          <a:p>
            <a:r>
              <a:rPr lang="en-GB" dirty="0"/>
              <a:t>Ways of checking whether underlying distribution is normal (is our assumption correct)</a:t>
            </a:r>
          </a:p>
          <a:p>
            <a:r>
              <a:rPr lang="en-GB" dirty="0"/>
              <a:t>1) 1</a:t>
            </a:r>
            <a:r>
              <a:rPr lang="en-GB" baseline="30000" dirty="0"/>
              <a:t>st</a:t>
            </a:r>
            <a:r>
              <a:rPr lang="en-GB" dirty="0"/>
              <a:t> way is </a:t>
            </a:r>
            <a:r>
              <a:rPr lang="en-GB" b="1" dirty="0"/>
              <a:t>plotting a histogram</a:t>
            </a:r>
          </a:p>
          <a:p>
            <a:r>
              <a:rPr lang="en-GB" dirty="0"/>
              <a:t>2)</a:t>
            </a:r>
            <a:r>
              <a:rPr lang="en-US" dirty="0"/>
              <a:t> </a:t>
            </a:r>
            <a:r>
              <a:rPr lang="en-US" b="1" dirty="0"/>
              <a:t>Kolmogorov-Smirnov test </a:t>
            </a:r>
            <a:r>
              <a:rPr lang="en-US" dirty="0"/>
              <a:t>(form </a:t>
            </a:r>
            <a:r>
              <a:rPr lang="en-US" b="1" dirty="0"/>
              <a:t>CDF</a:t>
            </a:r>
            <a:r>
              <a:rPr lang="en-US" dirty="0"/>
              <a:t> from </a:t>
            </a:r>
            <a:r>
              <a:rPr lang="en-US" b="1" dirty="0"/>
              <a:t>empirical</a:t>
            </a:r>
            <a:r>
              <a:rPr lang="en-US" dirty="0"/>
              <a:t> data and </a:t>
            </a:r>
            <a:r>
              <a:rPr lang="en-US" b="1" dirty="0"/>
              <a:t>compare</a:t>
            </a:r>
            <a:r>
              <a:rPr lang="en-US" dirty="0"/>
              <a:t> it to assumed CDF)</a:t>
            </a:r>
          </a:p>
          <a:p>
            <a:r>
              <a:rPr lang="en-US" dirty="0"/>
              <a:t>We check </a:t>
            </a:r>
            <a:r>
              <a:rPr lang="en-US" b="1" dirty="0"/>
              <a:t>how close empirical and modeled CDF </a:t>
            </a:r>
            <a:r>
              <a:rPr lang="en-US" dirty="0"/>
              <a:t>by calculating the </a:t>
            </a:r>
            <a:r>
              <a:rPr lang="en-US" b="1" dirty="0"/>
              <a:t>maximum distance</a:t>
            </a:r>
            <a:r>
              <a:rPr lang="en-US" dirty="0"/>
              <a:t> between CDF curves and compare it with some </a:t>
            </a:r>
            <a:r>
              <a:rPr lang="en-US" b="1" dirty="0"/>
              <a:t>threshold</a:t>
            </a:r>
            <a:r>
              <a:rPr lang="en-US" dirty="0"/>
              <a:t> and based on that comparison </a:t>
            </a:r>
            <a:r>
              <a:rPr lang="en-US" b="1" dirty="0"/>
              <a:t>either accept or reject H0</a:t>
            </a:r>
          </a:p>
          <a:p>
            <a:r>
              <a:rPr lang="en-US" dirty="0"/>
              <a:t>We need a way of deciding on </a:t>
            </a:r>
            <a:r>
              <a:rPr lang="en-US" b="1" dirty="0"/>
              <a:t>value of threshold </a:t>
            </a:r>
            <a:r>
              <a:rPr lang="en-US" dirty="0"/>
              <a:t>based on </a:t>
            </a:r>
            <a:r>
              <a:rPr lang="en-US" b="1" dirty="0"/>
              <a:t>desired level</a:t>
            </a:r>
            <a:r>
              <a:rPr lang="en-US" dirty="0"/>
              <a:t>, and for that there exist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033B1-D3F8-4F76-89DE-346250D8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047" y="2779466"/>
            <a:ext cx="3522877" cy="4420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A43E9-4529-465A-BCEA-24B3D8064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951" y="4889841"/>
            <a:ext cx="3088796" cy="4136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197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E92C-16E5-43FC-94EF-177589B0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0805"/>
            <a:ext cx="1182624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9.4 Significance testing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75F4-6D4B-4902-B17E-50C35EC5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74" y="728344"/>
            <a:ext cx="11985674" cy="5786755"/>
          </a:xfrm>
        </p:spPr>
        <p:txBody>
          <a:bodyPr>
            <a:normAutofit/>
          </a:bodyPr>
          <a:lstStyle/>
          <a:p>
            <a:r>
              <a:rPr lang="en-US" sz="2600" b="1" dirty="0"/>
              <a:t>Hypothesis testing problems </a:t>
            </a:r>
            <a:r>
              <a:rPr lang="en-US" sz="2600" dirty="0"/>
              <a:t>encountered in </a:t>
            </a:r>
            <a:r>
              <a:rPr lang="en-US" sz="2600" b="1" dirty="0"/>
              <a:t>realistic settings </a:t>
            </a:r>
            <a:r>
              <a:rPr lang="en-US" sz="2600" dirty="0"/>
              <a:t>do not always involve </a:t>
            </a:r>
            <a:r>
              <a:rPr lang="en-US" sz="2600" b="1" dirty="0"/>
              <a:t>2 well-specified alternatives</a:t>
            </a:r>
            <a:r>
              <a:rPr lang="en-US" sz="2600" dirty="0"/>
              <a:t>, so the methodology in the preceding section (L(x)&gt;eps, based on P(X:H1)/P(X:H0) </a:t>
            </a:r>
            <a:r>
              <a:rPr lang="en-US" sz="2600" b="1" dirty="0"/>
              <a:t>cannot be applied</a:t>
            </a:r>
          </a:p>
          <a:p>
            <a:r>
              <a:rPr lang="en-US" sz="2600" dirty="0"/>
              <a:t>The purpose of this section is to introduce an </a:t>
            </a:r>
            <a:r>
              <a:rPr lang="en-US" sz="2600" b="1" dirty="0"/>
              <a:t>approach</a:t>
            </a:r>
            <a:r>
              <a:rPr lang="en-US" sz="2600" dirty="0"/>
              <a:t> to this more </a:t>
            </a:r>
            <a:r>
              <a:rPr lang="en-US" sz="2600" b="1" dirty="0"/>
              <a:t>general class of problems</a:t>
            </a:r>
          </a:p>
          <a:p>
            <a:r>
              <a:rPr lang="en-US" sz="2600" dirty="0"/>
              <a:t>We </a:t>
            </a:r>
            <a:r>
              <a:rPr lang="en-US" sz="2600" b="1" dirty="0"/>
              <a:t>caution</a:t>
            </a:r>
            <a:r>
              <a:rPr lang="en-US" sz="2600" dirty="0"/>
              <a:t>, however that a </a:t>
            </a:r>
            <a:r>
              <a:rPr lang="en-US" sz="2600" b="1" dirty="0"/>
              <a:t>unique or universal methodology </a:t>
            </a:r>
            <a:r>
              <a:rPr lang="en-US" sz="2600" dirty="0"/>
              <a:t>is not available, and that there is a </a:t>
            </a:r>
            <a:r>
              <a:rPr lang="en-US" sz="2600" b="1" dirty="0"/>
              <a:t>significant</a:t>
            </a:r>
            <a:r>
              <a:rPr lang="en-US" sz="2600" dirty="0"/>
              <a:t> element of </a:t>
            </a:r>
            <a:r>
              <a:rPr lang="en-US" sz="2600" b="1" dirty="0"/>
              <a:t>judgement and art </a:t>
            </a:r>
            <a:r>
              <a:rPr lang="en-US" sz="2600" dirty="0"/>
              <a:t>that comes into play</a:t>
            </a:r>
          </a:p>
          <a:p>
            <a:r>
              <a:rPr lang="en-US" sz="2600" dirty="0"/>
              <a:t>For </a:t>
            </a:r>
            <a:r>
              <a:rPr lang="en-US" sz="2600" b="1" dirty="0"/>
              <a:t>motivation</a:t>
            </a:r>
            <a:r>
              <a:rPr lang="en-US" sz="2600" dirty="0"/>
              <a:t>, consider problems such as: 1) A </a:t>
            </a:r>
            <a:r>
              <a:rPr lang="en-US" sz="2600" b="1" dirty="0"/>
              <a:t>coin or a die </a:t>
            </a:r>
            <a:r>
              <a:rPr lang="en-US" sz="2600" dirty="0"/>
              <a:t>is tossed </a:t>
            </a:r>
            <a:r>
              <a:rPr lang="en-US" sz="2600" b="1" dirty="0"/>
              <a:t>repeatedly</a:t>
            </a:r>
            <a:r>
              <a:rPr lang="en-US" sz="2600" dirty="0"/>
              <a:t> and independently. Is the </a:t>
            </a:r>
            <a:r>
              <a:rPr lang="en-US" sz="2600" b="1" dirty="0"/>
              <a:t>coin/die fair</a:t>
            </a:r>
            <a:r>
              <a:rPr lang="en-US" sz="2600" dirty="0"/>
              <a:t>? 2) </a:t>
            </a:r>
            <a:r>
              <a:rPr lang="en-US" sz="2600" b="1" dirty="0"/>
              <a:t>2 different drug </a:t>
            </a:r>
            <a:r>
              <a:rPr lang="en-US" sz="2600" dirty="0"/>
              <a:t>treatments are delivered to </a:t>
            </a:r>
            <a:r>
              <a:rPr lang="en-US" sz="2600" b="1" dirty="0"/>
              <a:t>2 different groups of patients </a:t>
            </a:r>
            <a:r>
              <a:rPr lang="en-US" sz="2600" dirty="0"/>
              <a:t>with the same disease. Is the </a:t>
            </a:r>
            <a:r>
              <a:rPr lang="en-US" sz="2600" b="1" dirty="0"/>
              <a:t>1</a:t>
            </a:r>
            <a:r>
              <a:rPr lang="en-US" sz="2600" b="1" baseline="30000" dirty="0"/>
              <a:t>st</a:t>
            </a:r>
            <a:r>
              <a:rPr lang="en-US" sz="2600" b="1" dirty="0"/>
              <a:t> treatment </a:t>
            </a:r>
            <a:r>
              <a:rPr lang="en-US" sz="2600" dirty="0"/>
              <a:t>more effective than the </a:t>
            </a:r>
            <a:r>
              <a:rPr lang="en-US" sz="2600" b="1" dirty="0"/>
              <a:t>2</a:t>
            </a:r>
            <a:r>
              <a:rPr lang="en-US" sz="2600" b="1" baseline="30000" dirty="0"/>
              <a:t>nd</a:t>
            </a:r>
            <a:r>
              <a:rPr lang="en-US" sz="2600" dirty="0"/>
              <a:t>?</a:t>
            </a:r>
          </a:p>
          <a:p>
            <a:r>
              <a:rPr lang="en-US" sz="2600" dirty="0"/>
              <a:t>In a </a:t>
            </a:r>
            <a:r>
              <a:rPr lang="en-US" sz="2600" b="1" dirty="0"/>
              <a:t>hypothesis testing setting</a:t>
            </a:r>
            <a:r>
              <a:rPr lang="en-US" sz="2600" dirty="0"/>
              <a:t>, we have a </a:t>
            </a:r>
            <a:r>
              <a:rPr lang="en-US" sz="2600" b="1" dirty="0"/>
              <a:t>default hypothesis</a:t>
            </a:r>
            <a:r>
              <a:rPr lang="en-US" sz="2600" dirty="0"/>
              <a:t>, called the null hypothesis (H0), and we wish to determine on the basis of the </a:t>
            </a:r>
            <a:r>
              <a:rPr lang="en-US" sz="2600" dirty="0" err="1"/>
              <a:t>obs</a:t>
            </a:r>
            <a:r>
              <a:rPr lang="en-US" sz="2600" dirty="0"/>
              <a:t> X=(X1...Xn)</a:t>
            </a:r>
          </a:p>
          <a:p>
            <a:pPr marL="0" indent="0">
              <a:buNone/>
            </a:pPr>
            <a:r>
              <a:rPr lang="en-US" sz="2600" dirty="0"/>
              <a:t>Whether the </a:t>
            </a:r>
            <a:r>
              <a:rPr lang="en-US" sz="2600" b="1" dirty="0"/>
              <a:t>null hypothesis </a:t>
            </a:r>
            <a:r>
              <a:rPr lang="en-US" sz="2600" dirty="0"/>
              <a:t>should be </a:t>
            </a:r>
            <a:r>
              <a:rPr lang="en-US" sz="2600" b="1" dirty="0"/>
              <a:t>rejected or not</a:t>
            </a:r>
          </a:p>
        </p:txBody>
      </p:sp>
    </p:spTree>
    <p:extLst>
      <p:ext uri="{BB962C8B-B14F-4D97-AF65-F5344CB8AC3E}">
        <p14:creationId xmlns:p14="http://schemas.microsoft.com/office/powerpoint/2010/main" val="1259468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E92C-16E5-43FC-94EF-177589B0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085"/>
            <a:ext cx="1182624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75F4-6D4B-4902-B17E-50C35EC5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636904"/>
            <a:ext cx="11849100" cy="6061076"/>
          </a:xfrm>
        </p:spPr>
        <p:txBody>
          <a:bodyPr/>
          <a:lstStyle/>
          <a:p>
            <a:r>
              <a:rPr lang="en-US" dirty="0"/>
              <a:t>Say we want </a:t>
            </a:r>
            <a:r>
              <a:rPr lang="en-US" b="1" dirty="0"/>
              <a:t>to test </a:t>
            </a:r>
            <a:r>
              <a:rPr lang="en-US" dirty="0"/>
              <a:t>whether a coin is </a:t>
            </a:r>
            <a:r>
              <a:rPr lang="en-US" b="1" dirty="0"/>
              <a:t>fair or not</a:t>
            </a:r>
            <a:r>
              <a:rPr lang="en-US" dirty="0"/>
              <a:t>? For that we tossed it </a:t>
            </a:r>
            <a:r>
              <a:rPr lang="en-US" b="1" dirty="0"/>
              <a:t>1000</a:t>
            </a:r>
            <a:r>
              <a:rPr lang="en-US" dirty="0"/>
              <a:t> </a:t>
            </a:r>
            <a:r>
              <a:rPr lang="en-US" b="1" dirty="0"/>
              <a:t>times</a:t>
            </a:r>
            <a:r>
              <a:rPr lang="en-US" dirty="0"/>
              <a:t>. Let </a:t>
            </a:r>
            <a:r>
              <a:rPr lang="en-US" b="1" dirty="0"/>
              <a:t>theta</a:t>
            </a:r>
            <a:r>
              <a:rPr lang="en-US" dirty="0"/>
              <a:t> be the unknown probability of heads at each toss. So we want to know whether theta=0.5 or not? X1…</a:t>
            </a:r>
            <a:r>
              <a:rPr lang="en-US" dirty="0" err="1"/>
              <a:t>Xn</a:t>
            </a:r>
            <a:r>
              <a:rPr lang="en-US" dirty="0"/>
              <a:t> are Ber(p) p:(0,1); S=X1+…</a:t>
            </a:r>
            <a:r>
              <a:rPr lang="en-US" dirty="0" err="1"/>
              <a:t>Xn</a:t>
            </a:r>
            <a:endParaRPr lang="en-US" dirty="0"/>
          </a:p>
          <a:p>
            <a:r>
              <a:rPr lang="en-US" dirty="0"/>
              <a:t>We propose a </a:t>
            </a:r>
            <a:r>
              <a:rPr lang="en-US" b="1" dirty="0"/>
              <a:t>decision rule                                  </a:t>
            </a:r>
            <a:r>
              <a:rPr lang="en-US" dirty="0"/>
              <a:t>that is number of heads is significantly higher or lower than the mean under p=0.5 , where eps is a suitable critical value, to be determined</a:t>
            </a:r>
          </a:p>
          <a:p>
            <a:r>
              <a:rPr lang="en-US" dirty="0"/>
              <a:t>We then choose the </a:t>
            </a:r>
            <a:r>
              <a:rPr lang="en-US" b="1" dirty="0"/>
              <a:t>critical value eps </a:t>
            </a:r>
            <a:r>
              <a:rPr lang="en-US" dirty="0"/>
              <a:t>so that probability </a:t>
            </a:r>
            <a:r>
              <a:rPr lang="en-US" b="1" dirty="0"/>
              <a:t>of false rejection </a:t>
            </a:r>
            <a:r>
              <a:rPr lang="en-US" dirty="0"/>
              <a:t>is equal to a given value </a:t>
            </a:r>
            <a:r>
              <a:rPr lang="en-US" b="1" dirty="0"/>
              <a:t>alpha</a:t>
            </a:r>
          </a:p>
          <a:p>
            <a:r>
              <a:rPr lang="en-US" dirty="0"/>
              <a:t>Significance testing methodology based on data is as following: 1) Choose a </a:t>
            </a:r>
            <a:r>
              <a:rPr lang="en-US" b="1" dirty="0"/>
              <a:t>statistic S</a:t>
            </a:r>
            <a:r>
              <a:rPr lang="en-US" dirty="0"/>
              <a:t>, that is a </a:t>
            </a:r>
            <a:r>
              <a:rPr lang="en-US" b="1" dirty="0"/>
              <a:t>scalar</a:t>
            </a:r>
            <a:r>
              <a:rPr lang="en-US" dirty="0"/>
              <a:t> random variable that will </a:t>
            </a:r>
            <a:r>
              <a:rPr lang="en-US" b="1" dirty="0"/>
              <a:t>summarize</a:t>
            </a:r>
            <a:r>
              <a:rPr lang="en-US" dirty="0"/>
              <a:t> data (</a:t>
            </a:r>
            <a:r>
              <a:rPr lang="en-US" dirty="0" err="1"/>
              <a:t>e.g</a:t>
            </a:r>
            <a:r>
              <a:rPr lang="en-US" dirty="0"/>
              <a:t> avg)</a:t>
            </a:r>
          </a:p>
          <a:p>
            <a:pPr marL="0" indent="0">
              <a:buNone/>
            </a:pPr>
            <a:r>
              <a:rPr lang="en-US" dirty="0"/>
              <a:t>2) Determine the </a:t>
            </a:r>
            <a:r>
              <a:rPr lang="en-US" b="1" dirty="0"/>
              <a:t>shape of the rejected region </a:t>
            </a:r>
            <a:r>
              <a:rPr lang="en-US" dirty="0"/>
              <a:t>by specifying </a:t>
            </a:r>
            <a:r>
              <a:rPr lang="en-US" b="1" dirty="0"/>
              <a:t>the set of values of S</a:t>
            </a:r>
            <a:r>
              <a:rPr lang="en-US" dirty="0"/>
              <a:t> for which </a:t>
            </a:r>
            <a:r>
              <a:rPr lang="en-US" b="1" dirty="0"/>
              <a:t>H0 will be reject </a:t>
            </a:r>
            <a:r>
              <a:rPr lang="en-US" dirty="0"/>
              <a:t>as function of yet to be </a:t>
            </a:r>
            <a:r>
              <a:rPr lang="en-US" dirty="0" err="1"/>
              <a:t>determ</a:t>
            </a:r>
            <a:r>
              <a:rPr lang="en-US" dirty="0"/>
              <a:t> eps (condition for S)</a:t>
            </a:r>
          </a:p>
          <a:p>
            <a:pPr marL="0" indent="0">
              <a:buNone/>
            </a:pPr>
            <a:r>
              <a:rPr lang="en-US" dirty="0"/>
              <a:t>3) Choose significance level alpha 4) Choose eps so that type 1 error=alpha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3CF2F-D761-4A78-BDE4-50857359A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07" y="1845944"/>
            <a:ext cx="2390585" cy="508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00618-110D-4DF2-8886-2C6C3523A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32" y="3635693"/>
            <a:ext cx="2719388" cy="420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560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E92C-16E5-43FC-94EF-177589B0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5085"/>
            <a:ext cx="11826240" cy="663575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75F4-6D4B-4902-B17E-50C35EC5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636904"/>
            <a:ext cx="11849100" cy="6061076"/>
          </a:xfrm>
        </p:spPr>
        <p:txBody>
          <a:bodyPr/>
          <a:lstStyle/>
          <a:p>
            <a:r>
              <a:rPr lang="en-US" sz="2600" b="1" dirty="0"/>
              <a:t>Given value of alpha</a:t>
            </a:r>
            <a:r>
              <a:rPr lang="en-US" sz="2600" dirty="0"/>
              <a:t>, if the hypothesis </a:t>
            </a:r>
            <a:r>
              <a:rPr lang="en-US" sz="2600" b="1" dirty="0"/>
              <a:t>H0</a:t>
            </a:r>
            <a:r>
              <a:rPr lang="en-US" sz="2600" dirty="0"/>
              <a:t> ends up being </a:t>
            </a:r>
            <a:r>
              <a:rPr lang="en-US" sz="2600" b="1" dirty="0"/>
              <a:t>rejected</a:t>
            </a:r>
            <a:r>
              <a:rPr lang="en-US" sz="2600" dirty="0"/>
              <a:t>, one says that </a:t>
            </a:r>
            <a:r>
              <a:rPr lang="en-US" sz="2600" b="1" dirty="0"/>
              <a:t>H0 is rejected </a:t>
            </a:r>
            <a:r>
              <a:rPr lang="en-US" sz="2600" dirty="0"/>
              <a:t>at the </a:t>
            </a:r>
            <a:r>
              <a:rPr lang="en-US" sz="2600" b="1" dirty="0"/>
              <a:t>alpha significance level</a:t>
            </a:r>
          </a:p>
          <a:p>
            <a:r>
              <a:rPr lang="en-US" sz="2600" dirty="0"/>
              <a:t>It </a:t>
            </a:r>
            <a:r>
              <a:rPr lang="en-US" sz="2600" b="1" dirty="0"/>
              <a:t>does not mean </a:t>
            </a:r>
            <a:r>
              <a:rPr lang="en-US" sz="2600" dirty="0"/>
              <a:t>that the </a:t>
            </a:r>
            <a:r>
              <a:rPr lang="en-US" sz="2600" b="1" dirty="0"/>
              <a:t>probability of H0 being true </a:t>
            </a:r>
            <a:r>
              <a:rPr lang="en-US" sz="2600" dirty="0"/>
              <a:t>is </a:t>
            </a:r>
            <a:r>
              <a:rPr lang="en-US" sz="2600" b="1" dirty="0"/>
              <a:t>less than alpha</a:t>
            </a:r>
            <a:r>
              <a:rPr lang="en-US" sz="2600" dirty="0"/>
              <a:t>, rather it means that when this </a:t>
            </a:r>
            <a:r>
              <a:rPr lang="en-US" sz="2600" b="1" dirty="0"/>
              <a:t>particular methodology </a:t>
            </a:r>
            <a:r>
              <a:rPr lang="en-US" sz="2600" dirty="0"/>
              <a:t>is used, we will have </a:t>
            </a:r>
            <a:r>
              <a:rPr lang="en-US" sz="2600" b="1" dirty="0"/>
              <a:t>false rejections </a:t>
            </a:r>
            <a:r>
              <a:rPr lang="en-US" sz="2600" dirty="0"/>
              <a:t>a fraction </a:t>
            </a:r>
            <a:r>
              <a:rPr lang="en-US" sz="2600" b="1" dirty="0"/>
              <a:t>alpha</a:t>
            </a:r>
            <a:r>
              <a:rPr lang="en-US" sz="2600" dirty="0"/>
              <a:t> of the time</a:t>
            </a:r>
          </a:p>
          <a:p>
            <a:r>
              <a:rPr lang="en-US" sz="2600" dirty="0"/>
              <a:t>Rejecting a hypothesis at the 1% </a:t>
            </a:r>
            <a:r>
              <a:rPr lang="en-US" sz="2600" dirty="0" err="1"/>
              <a:t>signif</a:t>
            </a:r>
            <a:r>
              <a:rPr lang="en-US" sz="2600" dirty="0"/>
              <a:t> level means that the obs. Data are highly unusual under the model associated with H0, such that this data would arise only 1% of the time under H0, and thus provide strong </a:t>
            </a:r>
            <a:r>
              <a:rPr lang="en-US" sz="2600" dirty="0" err="1"/>
              <a:t>evid</a:t>
            </a:r>
            <a:r>
              <a:rPr lang="en-US" sz="2600" dirty="0"/>
              <a:t> against H0</a:t>
            </a:r>
          </a:p>
          <a:p>
            <a:r>
              <a:rPr lang="en-US" sz="2600" dirty="0"/>
              <a:t>Quite often, statisticians </a:t>
            </a:r>
            <a:r>
              <a:rPr lang="en-US" sz="2600" b="1" dirty="0"/>
              <a:t>skip</a:t>
            </a:r>
            <a:r>
              <a:rPr lang="en-US" sz="2600" dirty="0"/>
              <a:t> parts on specifying alpha and choosing corresponding eps, instead </a:t>
            </a:r>
            <a:r>
              <a:rPr lang="en-US" sz="2600" b="1" dirty="0"/>
              <a:t>once they calculate the realized value s of S</a:t>
            </a:r>
            <a:r>
              <a:rPr lang="en-US" sz="2600" dirty="0"/>
              <a:t>, they </a:t>
            </a:r>
            <a:r>
              <a:rPr lang="en-US" sz="2600" b="1" dirty="0"/>
              <a:t>determine and report </a:t>
            </a:r>
            <a:r>
              <a:rPr lang="en-US" sz="2600" dirty="0"/>
              <a:t>an associated </a:t>
            </a:r>
            <a:r>
              <a:rPr lang="en-US" sz="2600" b="1" dirty="0"/>
              <a:t>p-value </a:t>
            </a:r>
            <a:r>
              <a:rPr lang="en-US" sz="2600" dirty="0"/>
              <a:t>= min(alpha) H0 would be rejected at the alpha </a:t>
            </a:r>
            <a:r>
              <a:rPr lang="en-US" sz="2600" dirty="0" err="1"/>
              <a:t>signif</a:t>
            </a:r>
            <a:r>
              <a:rPr lang="en-US" sz="2600" dirty="0"/>
              <a:t> level.</a:t>
            </a:r>
          </a:p>
          <a:p>
            <a:r>
              <a:rPr lang="en-US" sz="2600" b="1" dirty="0"/>
              <a:t>Equivalently, </a:t>
            </a:r>
            <a:r>
              <a:rPr lang="en-US" sz="2600" dirty="0"/>
              <a:t>the </a:t>
            </a:r>
            <a:r>
              <a:rPr lang="en-US" sz="2600" b="1" dirty="0"/>
              <a:t>p-value </a:t>
            </a:r>
            <a:r>
              <a:rPr lang="en-US" sz="2600" dirty="0"/>
              <a:t>is the value of </a:t>
            </a:r>
            <a:r>
              <a:rPr lang="en-US" sz="2600" b="1" dirty="0"/>
              <a:t>alpha</a:t>
            </a:r>
            <a:r>
              <a:rPr lang="en-US" sz="2600" dirty="0"/>
              <a:t> for which </a:t>
            </a:r>
            <a:r>
              <a:rPr lang="en-US" sz="2600" b="1" dirty="0"/>
              <a:t>s</a:t>
            </a:r>
            <a:r>
              <a:rPr lang="en-US" sz="2600" dirty="0"/>
              <a:t> would be exactly at the </a:t>
            </a:r>
            <a:r>
              <a:rPr lang="en-US" sz="2600" b="1" dirty="0"/>
              <a:t>threshold</a:t>
            </a:r>
            <a:r>
              <a:rPr lang="en-US" sz="2600" dirty="0"/>
              <a:t> between rejection and non-rejection</a:t>
            </a:r>
          </a:p>
          <a:p>
            <a:r>
              <a:rPr lang="en-US" sz="2600" b="1" dirty="0"/>
              <a:t>Thus, null hypothesis would be rejected at 5% </a:t>
            </a:r>
            <a:r>
              <a:rPr lang="en-US" sz="2600" b="1" dirty="0" err="1"/>
              <a:t>signif</a:t>
            </a:r>
            <a:r>
              <a:rPr lang="en-US" sz="2600" b="1" dirty="0"/>
              <a:t> level, if p-value &lt;0.05</a:t>
            </a:r>
          </a:p>
        </p:txBody>
      </p:sp>
    </p:spTree>
    <p:extLst>
      <p:ext uri="{BB962C8B-B14F-4D97-AF65-F5344CB8AC3E}">
        <p14:creationId xmlns:p14="http://schemas.microsoft.com/office/powerpoint/2010/main" val="43321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83770"/>
            <a:ext cx="11682047" cy="605548"/>
          </a:xfrm>
        </p:spPr>
        <p:txBody>
          <a:bodyPr>
            <a:normAutofit fontScale="90000"/>
          </a:bodyPr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869022"/>
            <a:ext cx="11639843" cy="5883470"/>
          </a:xfrm>
        </p:spPr>
        <p:txBody>
          <a:bodyPr/>
          <a:lstStyle/>
          <a:p>
            <a:r>
              <a:rPr lang="en-US" dirty="0"/>
              <a:t>There is </a:t>
            </a:r>
            <a:r>
              <a:rPr lang="en-US" b="1" dirty="0"/>
              <a:t>parameter that we do not know</a:t>
            </a:r>
            <a:r>
              <a:rPr lang="en-US" dirty="0"/>
              <a:t>, we get </a:t>
            </a:r>
            <a:r>
              <a:rPr lang="en-US" b="1" dirty="0"/>
              <a:t>data</a:t>
            </a:r>
            <a:r>
              <a:rPr lang="en-US" dirty="0"/>
              <a:t> and based on data we </a:t>
            </a:r>
            <a:r>
              <a:rPr lang="en-US" b="1" dirty="0"/>
              <a:t>construct the interval </a:t>
            </a:r>
            <a:r>
              <a:rPr lang="en-US" dirty="0"/>
              <a:t>(which is dependent on data, so it is random), so the </a:t>
            </a:r>
            <a:r>
              <a:rPr lang="en-US" b="1" dirty="0"/>
              <a:t>interval has some probability of containing </a:t>
            </a:r>
            <a:r>
              <a:rPr lang="en-US" dirty="0"/>
              <a:t>the true parameter</a:t>
            </a:r>
          </a:p>
          <a:p>
            <a:r>
              <a:rPr lang="en-US" dirty="0"/>
              <a:t>So, statement of Cis is about </a:t>
            </a:r>
            <a:r>
              <a:rPr lang="en-US" b="1" dirty="0"/>
              <a:t>intervals</a:t>
            </a:r>
            <a:r>
              <a:rPr lang="en-US" dirty="0"/>
              <a:t> not theta itself, because theta itself is not random</a:t>
            </a:r>
          </a:p>
        </p:txBody>
      </p:sp>
    </p:spTree>
    <p:extLst>
      <p:ext uri="{BB962C8B-B14F-4D97-AF65-F5344CB8AC3E}">
        <p14:creationId xmlns:p14="http://schemas.microsoft.com/office/powerpoint/2010/main" val="321393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83770"/>
            <a:ext cx="11682047" cy="605548"/>
          </a:xfrm>
        </p:spPr>
        <p:txBody>
          <a:bodyPr>
            <a:normAutofit fontScale="90000"/>
          </a:bodyPr>
          <a:lstStyle/>
          <a:p>
            <a:r>
              <a:rPr lang="en-GB" dirty="0"/>
              <a:t> Book 8.1 Intro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869022"/>
            <a:ext cx="11639843" cy="5883470"/>
          </a:xfrm>
        </p:spPr>
        <p:txBody>
          <a:bodyPr>
            <a:normAutofit/>
          </a:bodyPr>
          <a:lstStyle/>
          <a:p>
            <a:r>
              <a:rPr lang="en-GB" sz="2600" dirty="0"/>
              <a:t>I</a:t>
            </a:r>
            <a:r>
              <a:rPr lang="en-US" sz="2600" dirty="0"/>
              <a:t>n present chapter we adopt fundamentally different philosophy, we view the </a:t>
            </a:r>
            <a:r>
              <a:rPr lang="en-US" sz="2600" b="1" dirty="0"/>
              <a:t>unknown parameter theta </a:t>
            </a:r>
            <a:r>
              <a:rPr lang="en-US" sz="2600" dirty="0"/>
              <a:t>as a </a:t>
            </a:r>
            <a:r>
              <a:rPr lang="en-US" sz="2600" b="1" dirty="0"/>
              <a:t>deterministic</a:t>
            </a:r>
            <a:r>
              <a:rPr lang="en-US" sz="2600" dirty="0"/>
              <a:t> (not random) but unknown quantity</a:t>
            </a:r>
          </a:p>
          <a:p>
            <a:r>
              <a:rPr lang="en-US" sz="2600" dirty="0"/>
              <a:t>The observation </a:t>
            </a:r>
            <a:r>
              <a:rPr lang="en-US" sz="2600" b="1" dirty="0"/>
              <a:t>X is random </a:t>
            </a:r>
            <a:r>
              <a:rPr lang="en-US" sz="2600" dirty="0"/>
              <a:t>and its distribution px (</a:t>
            </a:r>
            <a:r>
              <a:rPr lang="en-US" sz="2600" dirty="0" err="1"/>
              <a:t>x,theta</a:t>
            </a:r>
            <a:r>
              <a:rPr lang="en-US" sz="2600" dirty="0"/>
              <a:t>) or </a:t>
            </a:r>
            <a:r>
              <a:rPr lang="en-US" sz="2600" dirty="0" err="1"/>
              <a:t>fx</a:t>
            </a:r>
            <a:r>
              <a:rPr lang="en-US" sz="2600" dirty="0"/>
              <a:t>(</a:t>
            </a:r>
            <a:r>
              <a:rPr lang="en-US" sz="2600" dirty="0" err="1"/>
              <a:t>x,theta</a:t>
            </a:r>
            <a:r>
              <a:rPr lang="en-US" sz="2600" dirty="0"/>
              <a:t>) depends on value of theta</a:t>
            </a:r>
          </a:p>
          <a:p>
            <a:r>
              <a:rPr lang="en-US" sz="2600" dirty="0"/>
              <a:t>Thus, instead of working within a single probabilistic model, we will be dealing simultaneously with </a:t>
            </a:r>
            <a:r>
              <a:rPr lang="en-US" sz="2600" b="1" dirty="0"/>
              <a:t>multiple candidate models</a:t>
            </a:r>
            <a:r>
              <a:rPr lang="en-US" sz="2600" dirty="0"/>
              <a:t>, one model for each possible value of theta</a:t>
            </a:r>
          </a:p>
          <a:p>
            <a:r>
              <a:rPr lang="en-US" sz="2600" dirty="0"/>
              <a:t>In this context, a </a:t>
            </a:r>
            <a:r>
              <a:rPr lang="en-US" sz="2600" b="1" dirty="0"/>
              <a:t>good hypothesis testing or estimation procedure </a:t>
            </a:r>
            <a:r>
              <a:rPr lang="en-US" sz="2600" dirty="0"/>
              <a:t>will be one that possesses certain </a:t>
            </a:r>
            <a:r>
              <a:rPr lang="en-US" sz="2600" b="1" dirty="0"/>
              <a:t>desirable properties </a:t>
            </a:r>
            <a:r>
              <a:rPr lang="en-US" sz="2600" dirty="0"/>
              <a:t>under </a:t>
            </a:r>
            <a:r>
              <a:rPr lang="en-US" sz="2600" b="1" dirty="0"/>
              <a:t>every candidate model, that is for every possible value of theta</a:t>
            </a:r>
          </a:p>
        </p:txBody>
      </p:sp>
    </p:spTree>
    <p:extLst>
      <p:ext uri="{BB962C8B-B14F-4D97-AF65-F5344CB8AC3E}">
        <p14:creationId xmlns:p14="http://schemas.microsoft.com/office/powerpoint/2010/main" val="76612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83770"/>
            <a:ext cx="11682047" cy="60554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Classical parameter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869022"/>
            <a:ext cx="11639843" cy="5883470"/>
          </a:xfrm>
        </p:spPr>
        <p:txBody>
          <a:bodyPr/>
          <a:lstStyle/>
          <a:p>
            <a:r>
              <a:rPr lang="en-US" b="1" dirty="0"/>
              <a:t>Maximum likelihood estimator</a:t>
            </a:r>
            <a:r>
              <a:rPr lang="en-US" dirty="0"/>
              <a:t>, may be viewed as the classical </a:t>
            </a:r>
            <a:r>
              <a:rPr lang="en-US" b="1" dirty="0"/>
              <a:t>counterpart</a:t>
            </a:r>
            <a:r>
              <a:rPr lang="en-US" dirty="0"/>
              <a:t> of the </a:t>
            </a:r>
            <a:r>
              <a:rPr lang="en-US" b="1" dirty="0"/>
              <a:t>Bayesian MAP estimator</a:t>
            </a:r>
          </a:p>
          <a:p>
            <a:r>
              <a:rPr lang="en-US" dirty="0"/>
              <a:t>Topics in 8.1: 1) properties of estimators 2) maximum  likelihood estimation 3) estimation of the mean and variance of a </a:t>
            </a:r>
            <a:r>
              <a:rPr lang="en-US" dirty="0" err="1"/>
              <a:t>r.v.</a:t>
            </a:r>
            <a:r>
              <a:rPr lang="en-US" dirty="0"/>
              <a:t> 4) confidence intervals</a:t>
            </a:r>
          </a:p>
          <a:p>
            <a:r>
              <a:rPr lang="en-US" b="1" dirty="0"/>
              <a:t>Properties of estimators</a:t>
            </a:r>
          </a:p>
          <a:p>
            <a:r>
              <a:rPr lang="en-US" dirty="0"/>
              <a:t>Given observations X=(X1,…</a:t>
            </a:r>
            <a:r>
              <a:rPr lang="en-US" dirty="0" err="1"/>
              <a:t>Xn</a:t>
            </a:r>
            <a:r>
              <a:rPr lang="en-US" dirty="0"/>
              <a:t>) an estimator is a </a:t>
            </a:r>
            <a:r>
              <a:rPr lang="en-US" dirty="0" err="1"/>
              <a:t>r.v.</a:t>
            </a:r>
            <a:r>
              <a:rPr lang="en-US" dirty="0"/>
              <a:t> of the form</a:t>
            </a:r>
          </a:p>
          <a:p>
            <a:r>
              <a:rPr lang="en-US" dirty="0"/>
              <a:t>As distribution of X depends on theta, the same is true for </a:t>
            </a:r>
            <a:r>
              <a:rPr lang="en-US" dirty="0" err="1"/>
              <a:t>distrib</a:t>
            </a:r>
            <a:r>
              <a:rPr lang="en-US" dirty="0"/>
              <a:t> of </a:t>
            </a:r>
            <a:r>
              <a:rPr lang="en-US" dirty="0" err="1"/>
              <a:t>theta_hat</a:t>
            </a:r>
            <a:endParaRPr lang="en-US" dirty="0"/>
          </a:p>
          <a:p>
            <a:r>
              <a:rPr lang="en-US" dirty="0"/>
              <a:t>Realized value of </a:t>
            </a:r>
            <a:r>
              <a:rPr lang="en-US" dirty="0" err="1"/>
              <a:t>theta_hat</a:t>
            </a:r>
            <a:r>
              <a:rPr lang="en-US" dirty="0"/>
              <a:t> is called an </a:t>
            </a:r>
            <a:r>
              <a:rPr lang="en-US" b="1" dirty="0"/>
              <a:t>estimate</a:t>
            </a:r>
          </a:p>
          <a:p>
            <a:r>
              <a:rPr lang="en-US" dirty="0"/>
              <a:t>Sometimes, when we are interested in the </a:t>
            </a:r>
            <a:r>
              <a:rPr lang="en-US" b="1" dirty="0"/>
              <a:t>role of the number of observations </a:t>
            </a:r>
            <a:r>
              <a:rPr lang="en-US" dirty="0"/>
              <a:t>n, we use the notation         for an estimator,  and it is then appropriate to view         as a sequence of estimators (one for each value of 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0CBAB-7833-4AFC-97E5-E79453250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767" y="2999422"/>
            <a:ext cx="1631634" cy="5438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4D704-A23B-43B4-8F3E-3D494DC40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5066347"/>
            <a:ext cx="558438" cy="488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91AF0C-D259-4991-80C1-CB5E7110C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60" y="5470207"/>
            <a:ext cx="558438" cy="4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3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83770"/>
            <a:ext cx="11682047" cy="605548"/>
          </a:xfrm>
        </p:spPr>
        <p:txBody>
          <a:bodyPr>
            <a:normAutofit fontScale="90000"/>
          </a:bodyPr>
          <a:lstStyle/>
          <a:p>
            <a:r>
              <a:rPr lang="en-US" dirty="0"/>
              <a:t>Terminology regarding estimators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745930"/>
            <a:ext cx="11639843" cy="5883470"/>
          </a:xfrm>
        </p:spPr>
        <p:txBody>
          <a:bodyPr/>
          <a:lstStyle/>
          <a:p>
            <a:r>
              <a:rPr lang="en-US" dirty="0"/>
              <a:t>Let         be an </a:t>
            </a:r>
            <a:r>
              <a:rPr lang="en-US" b="1" dirty="0"/>
              <a:t>estimator</a:t>
            </a:r>
            <a:r>
              <a:rPr lang="en-US" dirty="0"/>
              <a:t> of an unknown parameter theta, that is, a function of n observations X1…</a:t>
            </a:r>
            <a:r>
              <a:rPr lang="en-US" dirty="0" err="1"/>
              <a:t>Xn</a:t>
            </a:r>
            <a:r>
              <a:rPr lang="en-US" dirty="0"/>
              <a:t> whose distributions depend on theta</a:t>
            </a:r>
          </a:p>
          <a:p>
            <a:r>
              <a:rPr lang="en-US" dirty="0"/>
              <a:t> The estimation error, defined as</a:t>
            </a:r>
          </a:p>
          <a:p>
            <a:r>
              <a:rPr lang="en-US" dirty="0"/>
              <a:t>The </a:t>
            </a:r>
            <a:r>
              <a:rPr lang="en-US" b="1" dirty="0"/>
              <a:t>bias</a:t>
            </a:r>
            <a:r>
              <a:rPr lang="en-US" dirty="0"/>
              <a:t> of the estimator, is the </a:t>
            </a:r>
            <a:r>
              <a:rPr lang="en-US" b="1" dirty="0"/>
              <a:t>expected value </a:t>
            </a:r>
            <a:r>
              <a:rPr lang="en-US" dirty="0"/>
              <a:t>of estimation error </a:t>
            </a:r>
          </a:p>
          <a:p>
            <a:r>
              <a:rPr lang="en-US" dirty="0"/>
              <a:t>The expected value, variance and the bias of </a:t>
            </a:r>
            <a:r>
              <a:rPr lang="en-US" dirty="0" err="1"/>
              <a:t>theta_hat</a:t>
            </a:r>
            <a:r>
              <a:rPr lang="en-US" dirty="0"/>
              <a:t>, depend on theta, while the estimation error depends in addition on the observations</a:t>
            </a:r>
          </a:p>
          <a:p>
            <a:r>
              <a:rPr lang="en-US" dirty="0"/>
              <a:t>Estimator           is </a:t>
            </a:r>
            <a:r>
              <a:rPr lang="en-US" b="1" dirty="0"/>
              <a:t>unbiased</a:t>
            </a:r>
            <a:r>
              <a:rPr lang="en-US" dirty="0"/>
              <a:t> if                          for every possible value of theta</a:t>
            </a:r>
          </a:p>
          <a:p>
            <a:r>
              <a:rPr lang="en-US" dirty="0"/>
              <a:t> Estimator is </a:t>
            </a:r>
            <a:r>
              <a:rPr lang="en-US" b="1" dirty="0"/>
              <a:t>asymptotically unbiased </a:t>
            </a:r>
            <a:r>
              <a:rPr lang="en-US" dirty="0"/>
              <a:t>if                                       for every possible value of theta</a:t>
            </a:r>
          </a:p>
          <a:p>
            <a:r>
              <a:rPr lang="en-US" dirty="0"/>
              <a:t>Estimator is called </a:t>
            </a:r>
            <a:r>
              <a:rPr lang="en-US" b="1" dirty="0"/>
              <a:t>consistent </a:t>
            </a:r>
            <a:r>
              <a:rPr lang="en-US" dirty="0"/>
              <a:t>if the sequence          </a:t>
            </a:r>
            <a:r>
              <a:rPr lang="en-US" b="1" dirty="0"/>
              <a:t>converges</a:t>
            </a:r>
            <a:r>
              <a:rPr lang="en-US" dirty="0"/>
              <a:t> to the true value of the parameter theta, in probability, for every possible value of theta 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05FE1-50E0-452A-92EF-2A29C04F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4" y="690562"/>
            <a:ext cx="520231" cy="543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4BE5CF-B1BE-4E9C-B07C-22CC1E449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434" y="1595437"/>
            <a:ext cx="1586866" cy="483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B80D28-68E0-4AA7-8AAB-5268D97F8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348" y="1728787"/>
            <a:ext cx="3141212" cy="488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CC8189-9AB9-4567-B17E-8663C8D58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2722" y="3137534"/>
            <a:ext cx="1600518" cy="405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ADC7F-9A8F-4C0D-AB3D-4C650C982C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724" y="3516630"/>
            <a:ext cx="632841" cy="575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416856-9127-45F8-BCB0-B7D4B19241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3454" y="3575684"/>
            <a:ext cx="1659601" cy="4933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CFF62F-18A8-42CE-AC84-828856F15A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3631" y="4069080"/>
            <a:ext cx="2869883" cy="5257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5EB10D-9ED4-42D2-9DFB-DA6B16119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5164" y="4880610"/>
            <a:ext cx="632841" cy="5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6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83770"/>
            <a:ext cx="11682047" cy="605548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826821"/>
            <a:ext cx="11639843" cy="588347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estimator</a:t>
            </a:r>
            <a:r>
              <a:rPr lang="en-US" dirty="0"/>
              <a:t>, being a </a:t>
            </a:r>
            <a:r>
              <a:rPr lang="en-US" b="1" dirty="0"/>
              <a:t>function</a:t>
            </a:r>
            <a:r>
              <a:rPr lang="en-US" dirty="0"/>
              <a:t> of the </a:t>
            </a:r>
            <a:r>
              <a:rPr lang="en-US" b="1" dirty="0"/>
              <a:t>random observations</a:t>
            </a:r>
            <a:r>
              <a:rPr lang="en-US" dirty="0"/>
              <a:t>, </a:t>
            </a:r>
            <a:r>
              <a:rPr lang="en-US" b="1" dirty="0"/>
              <a:t>cannot be expected</a:t>
            </a:r>
            <a:r>
              <a:rPr lang="en-US" dirty="0"/>
              <a:t> to be exactly </a:t>
            </a:r>
            <a:r>
              <a:rPr lang="en-US" b="1" dirty="0"/>
              <a:t>equal</a:t>
            </a:r>
            <a:r>
              <a:rPr lang="en-US" dirty="0"/>
              <a:t> to the </a:t>
            </a:r>
            <a:r>
              <a:rPr lang="en-US" b="1" dirty="0"/>
              <a:t>unknown value theta</a:t>
            </a:r>
          </a:p>
          <a:p>
            <a:r>
              <a:rPr lang="en-US" dirty="0"/>
              <a:t>Thus, the estimation error will be generally </a:t>
            </a:r>
            <a:r>
              <a:rPr lang="en-US" b="1" dirty="0"/>
              <a:t>nonzero</a:t>
            </a:r>
          </a:p>
          <a:p>
            <a:r>
              <a:rPr lang="en-US" dirty="0"/>
              <a:t>On the other hand, if the </a:t>
            </a:r>
            <a:r>
              <a:rPr lang="en-US" b="1" dirty="0"/>
              <a:t>average estimation error is 0</a:t>
            </a:r>
            <a:r>
              <a:rPr lang="en-US" dirty="0"/>
              <a:t>, for </a:t>
            </a:r>
            <a:r>
              <a:rPr lang="en-US" b="1" dirty="0"/>
              <a:t>every possible value of theta</a:t>
            </a:r>
            <a:r>
              <a:rPr lang="en-US" dirty="0"/>
              <a:t>, then we have an </a:t>
            </a:r>
            <a:r>
              <a:rPr lang="en-US" b="1" dirty="0"/>
              <a:t>unbiased estimator</a:t>
            </a:r>
            <a:r>
              <a:rPr lang="en-US" dirty="0"/>
              <a:t>, and this is a desirable property</a:t>
            </a:r>
          </a:p>
          <a:p>
            <a:r>
              <a:rPr lang="en-US" b="1" dirty="0"/>
              <a:t>Asymptotic unbiasedness </a:t>
            </a:r>
            <a:r>
              <a:rPr lang="en-US" dirty="0"/>
              <a:t>only requires that the </a:t>
            </a:r>
            <a:r>
              <a:rPr lang="en-US" b="1" dirty="0"/>
              <a:t>estimator</a:t>
            </a:r>
            <a:r>
              <a:rPr lang="en-US" dirty="0"/>
              <a:t> become </a:t>
            </a:r>
            <a:r>
              <a:rPr lang="en-US" b="1" dirty="0"/>
              <a:t>unbiased</a:t>
            </a:r>
            <a:r>
              <a:rPr lang="en-US" dirty="0"/>
              <a:t> as the </a:t>
            </a:r>
            <a:r>
              <a:rPr lang="en-US" b="1" dirty="0"/>
              <a:t>number n </a:t>
            </a:r>
            <a:r>
              <a:rPr lang="en-US" dirty="0"/>
              <a:t>of observations </a:t>
            </a:r>
            <a:r>
              <a:rPr lang="en-US" b="1" dirty="0"/>
              <a:t>increases</a:t>
            </a:r>
            <a:r>
              <a:rPr lang="en-US" dirty="0"/>
              <a:t> </a:t>
            </a:r>
          </a:p>
          <a:p>
            <a:r>
              <a:rPr lang="en-US" dirty="0"/>
              <a:t>Beside the bias, we are usually interested in the </a:t>
            </a:r>
            <a:r>
              <a:rPr lang="en-US" b="1" dirty="0"/>
              <a:t>size of the estimation error</a:t>
            </a:r>
          </a:p>
          <a:p>
            <a:r>
              <a:rPr lang="en-US" dirty="0"/>
              <a:t>This is captured my mean sq. error 		   , which is related to the bias and the variance of estimator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29C74-97B7-470A-9EE1-30C9DBE5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4865370"/>
            <a:ext cx="1216152" cy="506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C3F4E-6465-4AA7-9E0E-192A9A36C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217" y="5371072"/>
            <a:ext cx="3475759" cy="4248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864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58DB-CFEE-43B1-ADD8-F4812D70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8" y="83770"/>
            <a:ext cx="11682047" cy="605548"/>
          </a:xfrm>
        </p:spPr>
        <p:txBody>
          <a:bodyPr>
            <a:normAutofit fontScale="90000"/>
          </a:bodyPr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C1A9-92A8-41F5-96F1-05B62180E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869022"/>
            <a:ext cx="11639843" cy="5883470"/>
          </a:xfrm>
        </p:spPr>
        <p:txBody>
          <a:bodyPr>
            <a:normAutofit/>
          </a:bodyPr>
          <a:lstStyle/>
          <a:p>
            <a:r>
              <a:rPr lang="en-US" dirty="0"/>
              <a:t>Let the </a:t>
            </a:r>
            <a:r>
              <a:rPr lang="en-US" b="1" dirty="0"/>
              <a:t>vector of observations X=(X1,…,</a:t>
            </a:r>
            <a:r>
              <a:rPr lang="en-US" b="1" dirty="0" err="1"/>
              <a:t>Xn</a:t>
            </a:r>
            <a:r>
              <a:rPr lang="en-US" b="1" dirty="0"/>
              <a:t>) </a:t>
            </a:r>
            <a:r>
              <a:rPr lang="en-US" dirty="0"/>
              <a:t>be described by a joint PMF</a:t>
            </a:r>
          </a:p>
          <a:p>
            <a:pPr marL="0" indent="0">
              <a:buNone/>
            </a:pPr>
            <a:r>
              <a:rPr lang="en-US" dirty="0"/>
              <a:t>Whose form depends on an unknown parameter theta</a:t>
            </a:r>
          </a:p>
          <a:p>
            <a:r>
              <a:rPr lang="en-US" dirty="0"/>
              <a:t>Suppose we observe a particular value			         , then a ML estimate is a value of the parameter that maximizes the numerical function</a:t>
            </a:r>
          </a:p>
          <a:p>
            <a:r>
              <a:rPr lang="en-US" dirty="0"/>
              <a:t>                                             that is </a:t>
            </a:r>
          </a:p>
          <a:p>
            <a:r>
              <a:rPr lang="en-US" dirty="0"/>
              <a:t>In this context, 				 is referred as </a:t>
            </a:r>
            <a:r>
              <a:rPr lang="en-US" b="1" dirty="0"/>
              <a:t>likelihood function</a:t>
            </a:r>
          </a:p>
          <a:p>
            <a:r>
              <a:rPr lang="en-US" dirty="0"/>
              <a:t>If X’s are independent, we maximize</a:t>
            </a:r>
          </a:p>
          <a:p>
            <a:r>
              <a:rPr lang="en-US" dirty="0"/>
              <a:t>Having observed the value x of X, </a:t>
            </a:r>
          </a:p>
          <a:p>
            <a:pPr marL="0" indent="0">
              <a:buNone/>
            </a:pPr>
            <a:r>
              <a:rPr lang="en-US" dirty="0"/>
              <a:t> 	  is not the probability that the unknown parameter is equal to theta, instead </a:t>
            </a:r>
            <a:r>
              <a:rPr lang="en-US" b="1" dirty="0"/>
              <a:t>it is the probability </a:t>
            </a:r>
            <a:r>
              <a:rPr lang="en-US" dirty="0"/>
              <a:t>that the observed </a:t>
            </a:r>
            <a:r>
              <a:rPr lang="en-US" b="1" dirty="0"/>
              <a:t>value x</a:t>
            </a:r>
            <a:r>
              <a:rPr lang="en-US" dirty="0"/>
              <a:t> can arise when the </a:t>
            </a:r>
            <a:r>
              <a:rPr lang="en-US" b="1" dirty="0"/>
              <a:t>parameter is equal to theta</a:t>
            </a:r>
          </a:p>
          <a:p>
            <a:r>
              <a:rPr lang="en-US" sz="2400" dirty="0"/>
              <a:t>So, question is what is the value of theta under which the </a:t>
            </a:r>
            <a:r>
              <a:rPr lang="en-US" sz="2400" dirty="0" err="1"/>
              <a:t>obser</a:t>
            </a:r>
            <a:r>
              <a:rPr lang="en-US" sz="2400" dirty="0"/>
              <a:t> are most likely to arise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BCEB2-FFB5-45F7-B94D-9E1E1099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992" y="934402"/>
            <a:ext cx="1162433" cy="322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E1C1D-307B-4657-A919-7A21FCA0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587" y="1888807"/>
            <a:ext cx="2820356" cy="420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15224B-8E2C-4573-8874-A01F8AD27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69" y="2748914"/>
            <a:ext cx="3696979" cy="4057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3E40A-63B9-41D0-8CEC-6365FC77D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027" y="2701290"/>
            <a:ext cx="3879533" cy="5747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EE7BF9-2951-4218-BA7F-3CE522D20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3670" y="3343274"/>
            <a:ext cx="2975610" cy="4319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DB0A4-8BB1-40A6-A178-B5DFC69C8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5012" y="3671888"/>
            <a:ext cx="4014788" cy="8899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94A49E-6D8C-4F78-86B6-2ABBAE7B46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486" y="4783748"/>
            <a:ext cx="1004108" cy="4248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085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</TotalTime>
  <Words>4408</Words>
  <Application>Microsoft Office PowerPoint</Application>
  <PresentationFormat>Widescreen</PresentationFormat>
  <Paragraphs>253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Classical statistical inference</vt:lpstr>
      <vt:lpstr>Lecture</vt:lpstr>
      <vt:lpstr>Continued</vt:lpstr>
      <vt:lpstr>Confidence interval</vt:lpstr>
      <vt:lpstr> Book 8.1 Intro</vt:lpstr>
      <vt:lpstr>Classical parameter estimation</vt:lpstr>
      <vt:lpstr>Terminology regarding estimators</vt:lpstr>
      <vt:lpstr>Properties continued</vt:lpstr>
      <vt:lpstr>Maximum likelihood estimation</vt:lpstr>
      <vt:lpstr>Estimation of the mean and variance of a random var.</vt:lpstr>
      <vt:lpstr>Confidence intervals</vt:lpstr>
      <vt:lpstr>Confidence interval interpretation</vt:lpstr>
      <vt:lpstr>Confidence intervals based on estimator variance approximations</vt:lpstr>
      <vt:lpstr>Lecture 24: Linear regression; Binary hypothesis testing</vt:lpstr>
      <vt:lpstr>Linear regression</vt:lpstr>
      <vt:lpstr>The world of regression</vt:lpstr>
      <vt:lpstr>Pitfalls while using regression</vt:lpstr>
      <vt:lpstr>Hypothesis testing</vt:lpstr>
      <vt:lpstr>Likelihood ratio test</vt:lpstr>
      <vt:lpstr>Linear regression book</vt:lpstr>
      <vt:lpstr>Justification of the least squares formulation</vt:lpstr>
      <vt:lpstr>Bayesian linear regression</vt:lpstr>
      <vt:lpstr>Practical considerations</vt:lpstr>
      <vt:lpstr>9.3 book Binary hypothesis testing</vt:lpstr>
      <vt:lpstr>Hypothesis testing continued</vt:lpstr>
      <vt:lpstr>Hypothesis testing</vt:lpstr>
      <vt:lpstr>Hypothesis testing exercise</vt:lpstr>
      <vt:lpstr>Neyman-Pearson Lemma</vt:lpstr>
      <vt:lpstr>Lecture 25 Testing composite hypotheses (Significance testing)</vt:lpstr>
      <vt:lpstr>Checking validity of assumed PDF/CDF </vt:lpstr>
      <vt:lpstr>9.4 Significance testing book</vt:lpstr>
      <vt:lpstr>Example</vt:lpstr>
      <vt:lpstr>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statistical inference</dc:title>
  <dc:creator>Valiyev, Mahammad</dc:creator>
  <cp:lastModifiedBy>Valiyev, Mahammad</cp:lastModifiedBy>
  <cp:revision>423</cp:revision>
  <dcterms:created xsi:type="dcterms:W3CDTF">2020-05-25T09:42:28Z</dcterms:created>
  <dcterms:modified xsi:type="dcterms:W3CDTF">2020-06-28T07:30:57Z</dcterms:modified>
</cp:coreProperties>
</file>