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BC74-9D0C-4623-9B56-12C2C4CAB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C74C0-CB5C-4736-ACD4-D8F79F045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1D9A-0BE9-4546-8D3B-DA0B2438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F79F-FBD3-4240-B0B6-C2DDC8EBC58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3CDA-7234-4D39-86C1-0AC9BD92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4508C-F253-42DB-98DE-4A6C51C1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C8A3-0646-4927-BF51-B4090989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C02A-9FE3-408A-B3A4-2C886B0F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005D8-3EA9-4B35-9EE0-BB26DB8DF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25D9-27D3-4053-9BED-C11A2EAD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F79F-FBD3-4240-B0B6-C2DDC8EBC58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EA8EB-F86E-480D-9A4F-E6E2D512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0912-45DE-4931-967B-BE0EDF7A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C8A3-0646-4927-BF51-B4090989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2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8C7EA-6459-47FC-A4F6-BD7AC8ED3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50C22-3B84-4159-AE92-7BE5E27CF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388A4-8FB1-475C-BDCF-BD14EB58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F79F-FBD3-4240-B0B6-C2DDC8EBC58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0CCB-FBE8-4A78-B1B0-E40B9BF8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306CB-3C6A-406A-9738-7BA79A5A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C8A3-0646-4927-BF51-B4090989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2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F6BE-84E0-40C8-A639-B950C738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BC08-C96D-4B31-9D7C-967AB791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CE0B3-36C2-484E-B196-D3FF00A7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F79F-FBD3-4240-B0B6-C2DDC8EBC58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68E4C-8383-4094-A72F-3A495C61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69C68-6290-4EA1-A8AF-CE5AF0A4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C8A3-0646-4927-BF51-B4090989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8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E18F-DFDC-403A-A716-A0750047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023E1-4C88-45AD-800C-90A0E4F9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5464-51ED-462A-B050-A41C3670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F79F-FBD3-4240-B0B6-C2DDC8EBC58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81BC-32D3-4879-A80D-B3ED95D9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AE9F3-80EB-4A88-9855-21D52AD8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C8A3-0646-4927-BF51-B4090989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6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379-0C77-4A06-8617-07DC2948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6C2B-7558-4193-8464-94B7481A4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99543-BD89-492D-B54B-2EC93DB12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BF491-B9AA-4C45-9BBE-FB021502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F79F-FBD3-4240-B0B6-C2DDC8EBC58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B10D9-CA11-47CE-92C3-83EF823C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0AB24-E8D9-493C-A89C-8E3868D3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C8A3-0646-4927-BF51-B4090989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2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9CFD-ACA1-4C30-A7B8-EAE9A5E1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D8675-A0B6-4266-B3B7-E8908591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BCF2C-1075-4F72-B8C5-D91A37064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8F55C-1B7E-4232-A62E-F1B8B7C57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F9F25-67F4-4917-891F-9DE61C237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0592C-4F00-4D75-BA67-474CDA1E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F79F-FBD3-4240-B0B6-C2DDC8EBC58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D6324-7DB8-4B97-8934-9FF875DF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F7C1A-C07E-4AF1-ACCE-28A8F577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C8A3-0646-4927-BF51-B4090989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0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0A59-CDE3-4AA6-B7A0-3AAF51B0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79625-9132-42A4-9F8A-E3B54639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F79F-FBD3-4240-B0B6-C2DDC8EBC58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D4E3F-08CA-4502-8C40-3F1AE4A9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F34EA-05B2-48C1-86CD-D3DA7DD3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C8A3-0646-4927-BF51-B4090989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6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3C398-355F-4001-A49A-FE14254B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F79F-FBD3-4240-B0B6-C2DDC8EBC58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4257C-883E-44D1-9CCF-33E312D4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F191B-6FED-4063-B7A3-561C1FBE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C8A3-0646-4927-BF51-B4090989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7270-D4BB-4142-886C-DC454617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D375-9D43-4757-904D-3AB41B14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93CBC-8421-42F7-A572-0F5860A36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2B6FD-4169-482C-B87E-786E8125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F79F-FBD3-4240-B0B6-C2DDC8EBC58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09F3C-940F-4424-BC9F-6B249BCB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63AC3-2A4F-4883-A10E-63B872DD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C8A3-0646-4927-BF51-B4090989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5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7344-BCBC-43C1-9A08-56A0A1A0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D617E-69F1-4B45-9DA1-F8F6F106D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E775D-2DD1-424D-84DA-D6DAED46A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E8554-FF80-4FBA-BDE0-368DC171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F79F-FBD3-4240-B0B6-C2DDC8EBC58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DA3F-B858-4502-8882-D3FB57F0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7F99D-D180-4A9F-A725-1EEE939B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C8A3-0646-4927-BF51-B4090989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1AA4F-5B65-45A7-9D16-0FE06E97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D9E46-7CE3-4940-886F-F28A308D3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86C51-4AB5-4B7A-B63D-37821663D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DF79F-FBD3-4240-B0B6-C2DDC8EBC58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B371F-A8E1-4275-84CC-314936D3C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6665-63F5-41F5-A7E1-7B66F80E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FC8A3-0646-4927-BF51-B40909898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7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9B6F-3D76-47D8-A5A0-0B9224AFC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068" y="2489981"/>
            <a:ext cx="9144000" cy="1188794"/>
          </a:xfrm>
        </p:spPr>
        <p:txBody>
          <a:bodyPr/>
          <a:lstStyle/>
          <a:p>
            <a:r>
              <a:rPr lang="en-US" dirty="0"/>
              <a:t>Double integrals</a:t>
            </a:r>
          </a:p>
        </p:txBody>
      </p:sp>
    </p:spTree>
    <p:extLst>
      <p:ext uri="{BB962C8B-B14F-4D97-AF65-F5344CB8AC3E}">
        <p14:creationId xmlns:p14="http://schemas.microsoft.com/office/powerpoint/2010/main" val="53368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CEF4-6465-41E9-B9D7-5BDDC230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140042"/>
            <a:ext cx="11619914" cy="718087"/>
          </a:xfrm>
        </p:spPr>
        <p:txBody>
          <a:bodyPr/>
          <a:lstStyle/>
          <a:p>
            <a:r>
              <a:rPr lang="en-US" dirty="0"/>
              <a:t>Double integral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2C03-1F02-4B1D-9C6E-A5D184C8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1069144"/>
            <a:ext cx="11563643" cy="5542671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/>
              <a:t>plot a graph </a:t>
            </a:r>
            <a:r>
              <a:rPr lang="en-US" dirty="0"/>
              <a:t>of multivariable function, </a:t>
            </a:r>
            <a:r>
              <a:rPr lang="en-US" b="1" dirty="0"/>
              <a:t>surface</a:t>
            </a:r>
            <a:r>
              <a:rPr lang="en-US" dirty="0"/>
              <a:t> in space</a:t>
            </a:r>
          </a:p>
          <a:p>
            <a:r>
              <a:rPr lang="en-US" dirty="0"/>
              <a:t>Double integral in this case will be the </a:t>
            </a:r>
            <a:r>
              <a:rPr lang="en-US" b="1" dirty="0"/>
              <a:t>volume below the graph</a:t>
            </a:r>
          </a:p>
          <a:p>
            <a:r>
              <a:rPr lang="en-US" dirty="0"/>
              <a:t>We can define the </a:t>
            </a:r>
            <a:r>
              <a:rPr lang="en-US" b="1" dirty="0"/>
              <a:t>region R</a:t>
            </a:r>
            <a:r>
              <a:rPr lang="en-US" dirty="0"/>
              <a:t> in multivariable function (surface) by specifying the range of </a:t>
            </a:r>
            <a:r>
              <a:rPr lang="en-US" b="1" dirty="0" err="1"/>
              <a:t>Xs</a:t>
            </a:r>
            <a:r>
              <a:rPr lang="en-US" b="1" dirty="0"/>
              <a:t> and Ys </a:t>
            </a:r>
            <a:r>
              <a:rPr lang="en-US" dirty="0"/>
              <a:t>and integrate would be the volume under that region</a:t>
            </a:r>
          </a:p>
          <a:p>
            <a:r>
              <a:rPr lang="en-US" dirty="0"/>
              <a:t>We cut region into </a:t>
            </a:r>
            <a:r>
              <a:rPr lang="en-US" b="1" dirty="0"/>
              <a:t>many small pieces </a:t>
            </a:r>
            <a:r>
              <a:rPr lang="en-US" dirty="0"/>
              <a:t>with area </a:t>
            </a:r>
            <a:r>
              <a:rPr lang="en-US" b="1" dirty="0" err="1"/>
              <a:t>delta_A</a:t>
            </a:r>
            <a:endParaRPr lang="en-US" b="1" dirty="0"/>
          </a:p>
          <a:p>
            <a:r>
              <a:rPr lang="en-US" dirty="0"/>
              <a:t>To compute the integral we can take slices A in </a:t>
            </a:r>
            <a:r>
              <a:rPr lang="en-US" dirty="0" err="1"/>
              <a:t>yz</a:t>
            </a:r>
            <a:r>
              <a:rPr lang="en-US" dirty="0"/>
              <a:t> plane and</a:t>
            </a:r>
          </a:p>
          <a:p>
            <a:pPr marL="0" indent="0">
              <a:buNone/>
            </a:pPr>
            <a:r>
              <a:rPr lang="en-US" dirty="0"/>
              <a:t> add the Areas by varying the x, so the volume will be</a:t>
            </a:r>
          </a:p>
          <a:p>
            <a:r>
              <a:rPr lang="en-US" dirty="0"/>
              <a:t> for given x</a:t>
            </a:r>
          </a:p>
          <a:p>
            <a:r>
              <a:rPr lang="en-US" dirty="0"/>
              <a:t>So </a:t>
            </a:r>
            <a:r>
              <a:rPr lang="en-US" b="1" dirty="0"/>
              <a:t>overall eq </a:t>
            </a:r>
            <a:r>
              <a:rPr lang="en-US" dirty="0"/>
              <a:t>is below: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14B0C-678E-40B6-8782-0FB84215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082" y="1065115"/>
            <a:ext cx="1888207" cy="876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7ADD08-D89A-470A-B85B-3207F4C96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862" y="3158635"/>
            <a:ext cx="2150138" cy="1582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4132A9-2A96-41FF-81FC-913F0A6DC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886" y="5432547"/>
            <a:ext cx="2829243" cy="855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A1074-46C6-4DA9-9A6F-B1366BBE0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763" y="4977760"/>
            <a:ext cx="2250611" cy="1753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EAC3F1-70DF-4C47-BDED-6B6D6C1BE1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6368" y="4028196"/>
            <a:ext cx="1514475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6F3BD0-D905-41FD-9524-1186078AE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001" y="4446710"/>
            <a:ext cx="2160270" cy="6359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C1FD49-80B3-46D5-A29B-5CF1260791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757" y="5509406"/>
            <a:ext cx="4933950" cy="819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573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BF9E-84CE-4E3C-B9C8-88F193A3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25" y="140041"/>
            <a:ext cx="11034932" cy="661817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37142-836F-4158-98DC-9A2D32119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1" y="869020"/>
            <a:ext cx="11288150" cy="5784997"/>
          </a:xfrm>
        </p:spPr>
        <p:txBody>
          <a:bodyPr/>
          <a:lstStyle/>
          <a:p>
            <a:r>
              <a:rPr lang="en-US" dirty="0"/>
              <a:t>So there are </a:t>
            </a:r>
            <a:r>
              <a:rPr lang="en-US" b="1" dirty="0"/>
              <a:t>2 ways of thinking </a:t>
            </a:r>
            <a:r>
              <a:rPr lang="en-US" dirty="0"/>
              <a:t>about double integral: 1) 1</a:t>
            </a:r>
            <a:r>
              <a:rPr lang="en-US" baseline="30000" dirty="0"/>
              <a:t>st</a:t>
            </a:r>
            <a:r>
              <a:rPr lang="en-US" dirty="0"/>
              <a:t> it is when we </a:t>
            </a:r>
            <a:r>
              <a:rPr lang="en-US" b="1" dirty="0"/>
              <a:t>divide the area </a:t>
            </a:r>
            <a:r>
              <a:rPr lang="en-US" dirty="0"/>
              <a:t>under the surface into </a:t>
            </a:r>
            <a:r>
              <a:rPr lang="en-US" dirty="0" err="1"/>
              <a:t>dA</a:t>
            </a:r>
            <a:r>
              <a:rPr lang="en-US" dirty="0"/>
              <a:t> and multiply by the </a:t>
            </a:r>
            <a:r>
              <a:rPr lang="en-US" b="1" dirty="0"/>
              <a:t>value of function</a:t>
            </a:r>
            <a:r>
              <a:rPr lang="en-US" dirty="0"/>
              <a:t> at each point and then sum those volumes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is to slice the volume under the graph into many areas either in </a:t>
            </a:r>
            <a:r>
              <a:rPr lang="en-US" dirty="0" err="1"/>
              <a:t>xz</a:t>
            </a:r>
            <a:r>
              <a:rPr lang="en-US" dirty="0"/>
              <a:t> or </a:t>
            </a:r>
            <a:r>
              <a:rPr lang="en-US" dirty="0" err="1"/>
              <a:t>yz</a:t>
            </a:r>
            <a:r>
              <a:rPr lang="en-US" dirty="0"/>
              <a:t> planes and then sum them</a:t>
            </a:r>
          </a:p>
          <a:p>
            <a:r>
              <a:rPr lang="en-US" dirty="0"/>
              <a:t>In the </a:t>
            </a:r>
            <a:r>
              <a:rPr lang="en-US" b="1" dirty="0" err="1"/>
              <a:t>yz</a:t>
            </a:r>
            <a:r>
              <a:rPr lang="en-US" b="1" dirty="0"/>
              <a:t> plane </a:t>
            </a:r>
            <a:r>
              <a:rPr lang="en-US" dirty="0"/>
              <a:t>case we first find the area (as function of x) by integrating function </a:t>
            </a:r>
            <a:r>
              <a:rPr lang="en-US" dirty="0" err="1"/>
              <a:t>dy</a:t>
            </a:r>
            <a:r>
              <a:rPr lang="en-US" dirty="0"/>
              <a:t> and </a:t>
            </a:r>
            <a:r>
              <a:rPr lang="en-US" b="1" dirty="0"/>
              <a:t>then integrating </a:t>
            </a:r>
            <a:r>
              <a:rPr lang="en-US" dirty="0"/>
              <a:t>areas by dx, and it is vice versa in </a:t>
            </a:r>
            <a:r>
              <a:rPr lang="en-US" dirty="0" err="1"/>
              <a:t>xz</a:t>
            </a:r>
            <a:r>
              <a:rPr lang="en-US" dirty="0"/>
              <a:t> plane case</a:t>
            </a:r>
            <a:endParaRPr lang="az-Latn-AZ" dirty="0"/>
          </a:p>
          <a:p>
            <a:r>
              <a:rPr lang="en-US" dirty="0"/>
              <a:t>When the bounds are </a:t>
            </a:r>
            <a:r>
              <a:rPr lang="en-US" b="1" dirty="0"/>
              <a:t>not rectangle</a:t>
            </a:r>
            <a:r>
              <a:rPr lang="en-US" dirty="0"/>
              <a:t>, we need to be careful about </a:t>
            </a:r>
            <a:r>
              <a:rPr lang="en-US" b="1" dirty="0"/>
              <a:t>finding the limits</a:t>
            </a:r>
            <a:r>
              <a:rPr lang="en-US" dirty="0"/>
              <a:t> for the integration</a:t>
            </a:r>
          </a:p>
          <a:p>
            <a:r>
              <a:rPr lang="en-US" dirty="0"/>
              <a:t>Also, again, we need to be careful when </a:t>
            </a:r>
            <a:r>
              <a:rPr lang="en-US" b="1" dirty="0"/>
              <a:t>switching order of integrals</a:t>
            </a:r>
            <a:r>
              <a:rPr lang="en-US" dirty="0"/>
              <a:t>, like we should draw graphs and see how the bounds look like</a:t>
            </a:r>
          </a:p>
        </p:txBody>
      </p:sp>
    </p:spTree>
    <p:extLst>
      <p:ext uri="{BB962C8B-B14F-4D97-AF65-F5344CB8AC3E}">
        <p14:creationId xmlns:p14="http://schemas.microsoft.com/office/powerpoint/2010/main" val="348243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E0C6-688D-49A1-BAF1-BF1B9BB2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7" y="154111"/>
            <a:ext cx="11161541" cy="647748"/>
          </a:xfrm>
        </p:spPr>
        <p:txBody>
          <a:bodyPr>
            <a:normAutofit fontScale="90000"/>
          </a:bodyPr>
          <a:lstStyle/>
          <a:p>
            <a:r>
              <a:rPr lang="en-GB" dirty="0"/>
              <a:t>Procedure for finding bounds of integral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5AF0-1B40-46C4-8FB2-738317AA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58" y="840885"/>
            <a:ext cx="11344420" cy="5742795"/>
          </a:xfrm>
        </p:spPr>
        <p:txBody>
          <a:bodyPr/>
          <a:lstStyle/>
          <a:p>
            <a:r>
              <a:rPr lang="en-GB" dirty="0"/>
              <a:t>We want to evaluate integral over the region R</a:t>
            </a:r>
          </a:p>
          <a:p>
            <a:r>
              <a:rPr lang="en-GB" dirty="0"/>
              <a:t>Let’s say we have </a:t>
            </a:r>
            <a:r>
              <a:rPr lang="en-GB" dirty="0" err="1"/>
              <a:t>dydx</a:t>
            </a:r>
            <a:endParaRPr lang="en-GB" dirty="0"/>
          </a:p>
          <a:p>
            <a:r>
              <a:rPr lang="en-GB" dirty="0"/>
              <a:t>In this case 1</a:t>
            </a:r>
            <a:r>
              <a:rPr lang="en-GB" baseline="30000" dirty="0"/>
              <a:t>st</a:t>
            </a:r>
            <a:r>
              <a:rPr lang="en-GB" dirty="0"/>
              <a:t> we hold x constant and see how y varies in positive</a:t>
            </a:r>
          </a:p>
          <a:p>
            <a:pPr marL="0" indent="0">
              <a:buNone/>
            </a:pPr>
            <a:r>
              <a:rPr lang="en-GB" dirty="0"/>
              <a:t>Direction. It enters from y=1-x and leaves at y=sqrt(1-x^2)</a:t>
            </a:r>
          </a:p>
          <a:p>
            <a:r>
              <a:rPr lang="en-GB" dirty="0"/>
              <a:t>And then we see how x changes from its lowest to the highest value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dxdy</a:t>
            </a:r>
            <a:r>
              <a:rPr lang="en-GB" dirty="0"/>
              <a:t> case it is different: 1) we hold y constant, then x enters at x=1-y and leaves x=sqrt(1-y^2) and lowest and highest y are in range 0 and 1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Overall, we can say that numerical values will be in outer integral, variable bounds in inner integral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1F36B-3B34-460D-9457-8C9634FD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82" y="339455"/>
            <a:ext cx="2439317" cy="828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8C1B67-1DB2-4FD1-9578-61C5671D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220" y="1268583"/>
            <a:ext cx="4305300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B8DD7-C77F-461E-A4C3-D054DC0B2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472" y="1788135"/>
            <a:ext cx="1552575" cy="1171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81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336FA-76BB-4F23-A271-4980BFFA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21" y="193772"/>
            <a:ext cx="11625776" cy="64602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Polar coordinates</a:t>
            </a:r>
          </a:p>
          <a:p>
            <a:r>
              <a:rPr lang="en-US" dirty="0"/>
              <a:t>We can express points in space using also polar coordinates</a:t>
            </a:r>
          </a:p>
          <a:p>
            <a:r>
              <a:rPr lang="en-US" dirty="0"/>
              <a:t>X=</a:t>
            </a:r>
            <a:r>
              <a:rPr lang="en-US" dirty="0" err="1"/>
              <a:t>rcos</a:t>
            </a:r>
            <a:r>
              <a:rPr lang="en-US" dirty="0"/>
              <a:t>(o), Y=</a:t>
            </a:r>
            <a:r>
              <a:rPr lang="en-US" dirty="0" err="1"/>
              <a:t>rsin</a:t>
            </a:r>
            <a:r>
              <a:rPr lang="en-US" dirty="0"/>
              <a:t>(o)</a:t>
            </a:r>
          </a:p>
          <a:p>
            <a:r>
              <a:rPr lang="en-US" dirty="0"/>
              <a:t>So, we can integrate a region in plane using </a:t>
            </a:r>
            <a:r>
              <a:rPr lang="en-US" b="1" dirty="0"/>
              <a:t>coordinates r and theta</a:t>
            </a:r>
          </a:p>
          <a:p>
            <a:r>
              <a:rPr lang="en-US" dirty="0" err="1"/>
              <a:t>dA</a:t>
            </a:r>
            <a:r>
              <a:rPr lang="en-US" dirty="0"/>
              <a:t> would not be equal to r*theta, since it increases as r increases, </a:t>
            </a:r>
            <a:r>
              <a:rPr lang="en-US" dirty="0" err="1"/>
              <a:t>dA</a:t>
            </a:r>
            <a:r>
              <a:rPr lang="en-US" dirty="0"/>
              <a:t>=</a:t>
            </a:r>
            <a:r>
              <a:rPr lang="en-US" dirty="0" err="1"/>
              <a:t>rdrd</a:t>
            </a:r>
            <a:r>
              <a:rPr lang="en-US" dirty="0"/>
              <a:t>(o)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1FB54-C1E2-467B-B2E1-C4D259F39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301" y="2800497"/>
            <a:ext cx="2010654" cy="2010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131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CA7D-CE7B-4775-ABFA-B1569720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22" y="154110"/>
            <a:ext cx="10515600" cy="816561"/>
          </a:xfrm>
        </p:spPr>
        <p:txBody>
          <a:bodyPr/>
          <a:lstStyle/>
          <a:p>
            <a:r>
              <a:rPr lang="en-US" dirty="0"/>
              <a:t>Applications of double integral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AE45D-A66E-4B8D-8068-ED105319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38" y="1009698"/>
            <a:ext cx="11288151" cy="5559914"/>
          </a:xfrm>
        </p:spPr>
        <p:txBody>
          <a:bodyPr/>
          <a:lstStyle/>
          <a:p>
            <a:r>
              <a:rPr lang="en-US" dirty="0"/>
              <a:t>1) Finding an </a:t>
            </a:r>
            <a:r>
              <a:rPr lang="en-US" b="1" dirty="0"/>
              <a:t>area of a region</a:t>
            </a:r>
            <a:r>
              <a:rPr lang="en-US" dirty="0"/>
              <a:t>: so we should some little </a:t>
            </a:r>
            <a:r>
              <a:rPr lang="en-US" dirty="0" err="1"/>
              <a:t>dA’s</a:t>
            </a:r>
            <a:endParaRPr lang="en-US" dirty="0"/>
          </a:p>
          <a:p>
            <a:r>
              <a:rPr lang="en-US" dirty="0"/>
              <a:t>We can think of it also as finding a volume of region with constant height 1</a:t>
            </a:r>
          </a:p>
          <a:p>
            <a:r>
              <a:rPr lang="en-US" dirty="0"/>
              <a:t>2) Finding average value of f in R- like weighted avg, we just multiply the value of function to its multiplier, which is (</a:t>
            </a:r>
            <a:r>
              <a:rPr lang="en-US" dirty="0" err="1"/>
              <a:t>dA</a:t>
            </a:r>
            <a:r>
              <a:rPr lang="en-US" dirty="0"/>
              <a:t>/A)</a:t>
            </a:r>
          </a:p>
          <a:p>
            <a:r>
              <a:rPr lang="en-US" dirty="0"/>
              <a:t>Weighted avg formula, we weight by densities and divide by M</a:t>
            </a:r>
          </a:p>
          <a:p>
            <a:r>
              <a:rPr lang="en-US" dirty="0"/>
              <a:t>3) Center of mass of planar object</a:t>
            </a:r>
          </a:p>
          <a:p>
            <a:endParaRPr lang="en-US" dirty="0"/>
          </a:p>
          <a:p>
            <a:r>
              <a:rPr lang="en-US" dirty="0"/>
              <a:t>4) Moment of inertia- defines how hard it is to impart a translation motion</a:t>
            </a:r>
          </a:p>
          <a:p>
            <a:pPr marL="0" indent="0">
              <a:buNone/>
            </a:pPr>
            <a:r>
              <a:rPr lang="en-US" dirty="0" err="1"/>
              <a:t>dI</a:t>
            </a:r>
            <a:r>
              <a:rPr lang="en-US" dirty="0"/>
              <a:t>=R^2 (distance </a:t>
            </a:r>
            <a:r>
              <a:rPr lang="en-US" dirty="0" err="1"/>
              <a:t>wrt</a:t>
            </a:r>
            <a:r>
              <a:rPr lang="en-US" dirty="0"/>
              <a:t> to some </a:t>
            </a:r>
            <a:r>
              <a:rPr lang="en-US" dirty="0" err="1"/>
              <a:t>axsis</a:t>
            </a:r>
            <a:r>
              <a:rPr lang="en-US" dirty="0"/>
              <a:t>)dm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F1886-F31E-476A-B862-32D4EB89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078" y="624694"/>
            <a:ext cx="2668333" cy="88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259569-1DDB-497E-B88A-108F911EF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461" y="2476426"/>
            <a:ext cx="2733163" cy="807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7C0DAA-03C2-4EA8-9339-46E23327A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825" y="3343862"/>
            <a:ext cx="2543175" cy="70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BFB44-42B4-438B-9D4D-697CFAE13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371" y="3423066"/>
            <a:ext cx="1884778" cy="605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2D1792-E58A-401A-BE71-711BE4A34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7399" y="3414639"/>
            <a:ext cx="1915136" cy="5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5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D02E-F662-4A8D-BE18-ABF454B8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0" y="111907"/>
            <a:ext cx="10515600" cy="633681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 of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7A83-402E-44F1-9FF6-3CA5862A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24" y="812750"/>
            <a:ext cx="11555437" cy="5784997"/>
          </a:xfrm>
        </p:spPr>
        <p:txBody>
          <a:bodyPr/>
          <a:lstStyle/>
          <a:p>
            <a:r>
              <a:rPr lang="en-US" dirty="0"/>
              <a:t>We have the formula for the </a:t>
            </a:r>
            <a:r>
              <a:rPr lang="en-US" b="1" dirty="0"/>
              <a:t>ellipse</a:t>
            </a:r>
          </a:p>
          <a:p>
            <a:r>
              <a:rPr lang="en-US" dirty="0"/>
              <a:t>We want to </a:t>
            </a:r>
            <a:r>
              <a:rPr lang="en-US" b="1" dirty="0"/>
              <a:t>find the area </a:t>
            </a:r>
            <a:r>
              <a:rPr lang="en-US" dirty="0"/>
              <a:t>of an ellipse A</a:t>
            </a:r>
          </a:p>
          <a:p>
            <a:r>
              <a:rPr lang="en-US" dirty="0"/>
              <a:t>It has the following form: we </a:t>
            </a:r>
            <a:r>
              <a:rPr lang="en-US" b="1" dirty="0"/>
              <a:t>integrate </a:t>
            </a:r>
            <a:r>
              <a:rPr lang="en-US" b="1" dirty="0" err="1"/>
              <a:t>dA</a:t>
            </a:r>
            <a:r>
              <a:rPr lang="en-US" b="1" dirty="0"/>
              <a:t> </a:t>
            </a:r>
            <a:r>
              <a:rPr lang="en-US" dirty="0"/>
              <a:t>over the given region</a:t>
            </a:r>
          </a:p>
          <a:p>
            <a:r>
              <a:rPr lang="en-US" dirty="0"/>
              <a:t>In order to change variables we need to find </a:t>
            </a:r>
            <a:r>
              <a:rPr lang="en-US" b="1" dirty="0"/>
              <a:t>scaling</a:t>
            </a:r>
          </a:p>
          <a:p>
            <a:pPr marL="0" indent="0">
              <a:buNone/>
            </a:pPr>
            <a:r>
              <a:rPr lang="en-US" b="1" dirty="0"/>
              <a:t>Factor</a:t>
            </a:r>
            <a:r>
              <a:rPr lang="en-US" dirty="0"/>
              <a:t> between dx and du, </a:t>
            </a:r>
            <a:r>
              <a:rPr lang="en-US" dirty="0" err="1"/>
              <a:t>dy</a:t>
            </a:r>
            <a:r>
              <a:rPr lang="en-US" dirty="0"/>
              <a:t> and dv and also </a:t>
            </a:r>
            <a:r>
              <a:rPr lang="en-US" b="1" dirty="0"/>
              <a:t>redefine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region</a:t>
            </a:r>
            <a:r>
              <a:rPr lang="en-US" dirty="0"/>
              <a:t> for integration</a:t>
            </a:r>
          </a:p>
          <a:p>
            <a:r>
              <a:rPr lang="en-US" dirty="0"/>
              <a:t>In general, we want to </a:t>
            </a:r>
            <a:r>
              <a:rPr lang="en-US" b="1" dirty="0"/>
              <a:t>change the variables </a:t>
            </a:r>
            <a:r>
              <a:rPr lang="en-US" dirty="0"/>
              <a:t>when 1) we want to</a:t>
            </a:r>
          </a:p>
          <a:p>
            <a:pPr marL="0" indent="0">
              <a:buNone/>
            </a:pPr>
            <a:r>
              <a:rPr lang="en-US" dirty="0"/>
              <a:t>Simplify the integrand or 2) to simplify the bounds of integral</a:t>
            </a:r>
          </a:p>
          <a:p>
            <a:r>
              <a:rPr lang="en-US" dirty="0"/>
              <a:t>We could have linear expressions between x and u, y and v</a:t>
            </a:r>
          </a:p>
          <a:p>
            <a:pPr marL="0" indent="0">
              <a:buNone/>
            </a:pPr>
            <a:r>
              <a:rPr lang="en-US" dirty="0"/>
              <a:t>But also non-linear expressions, and there we cant express </a:t>
            </a:r>
            <a:r>
              <a:rPr lang="en-US" dirty="0" err="1"/>
              <a:t>dA</a:t>
            </a:r>
            <a:r>
              <a:rPr lang="en-US" dirty="0"/>
              <a:t>’= k* </a:t>
            </a:r>
            <a:r>
              <a:rPr lang="en-US" dirty="0" err="1"/>
              <a:t>dA</a:t>
            </a:r>
            <a:r>
              <a:rPr lang="en-US" dirty="0"/>
              <a:t>, because </a:t>
            </a:r>
            <a:r>
              <a:rPr lang="en-US" b="1" dirty="0"/>
              <a:t>k</a:t>
            </a:r>
            <a:r>
              <a:rPr lang="en-US" dirty="0"/>
              <a:t> will be a </a:t>
            </a:r>
            <a:r>
              <a:rPr lang="en-US" b="1" dirty="0"/>
              <a:t>function of x and y</a:t>
            </a:r>
            <a:r>
              <a:rPr lang="en-US" dirty="0"/>
              <a:t>, it wont be constant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EC7BE-B3B1-4FBC-B776-EB2CCF57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575" y="188815"/>
            <a:ext cx="2463968" cy="712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B334A3-F956-4F17-8B6A-1EF299B1F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776" y="939020"/>
            <a:ext cx="1876884" cy="14243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30F24-1C4E-4FC0-AEA0-D55F84678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292" y="2489176"/>
            <a:ext cx="3509522" cy="7770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CD085D-DAA5-4092-A492-B2E7DC87C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247" y="3321367"/>
            <a:ext cx="2105025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F070B7-A818-4701-9639-749B0C6C49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0772" y="3982769"/>
            <a:ext cx="2085975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B8F79F-4661-487D-88DF-8590730D8B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4746" y="4605191"/>
            <a:ext cx="1631266" cy="664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148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BD2B-0969-42EF-8916-C6B2CD965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21" y="193771"/>
            <a:ext cx="11625775" cy="643211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Change of variables</a:t>
            </a:r>
            <a:r>
              <a:rPr lang="en-US" dirty="0"/>
              <a:t>, Jacobian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Jacobian is a </a:t>
            </a:r>
            <a:r>
              <a:rPr lang="en-US" b="1" dirty="0"/>
              <a:t>scaling factor </a:t>
            </a:r>
            <a:r>
              <a:rPr lang="en-US" dirty="0"/>
              <a:t>of linear transformation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A8314-B5B4-42C3-ADB3-A6C324CF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3" y="732472"/>
            <a:ext cx="4921712" cy="913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51433-171C-45CA-B695-295DA0DFE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55" y="741337"/>
            <a:ext cx="4055449" cy="8905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6C33D7-1B35-4F0B-8965-B3D3BD55C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5444" y="950228"/>
            <a:ext cx="2680284" cy="428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03BCA9-B2ED-4973-A275-B2321E9CA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7623" y="1876058"/>
            <a:ext cx="3199410" cy="839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D7491-4AD8-4C76-AD1F-A7D273553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2905" y="2233173"/>
            <a:ext cx="4171950" cy="619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530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828A-6896-445C-8C33-27A552871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56" y="221908"/>
            <a:ext cx="11653911" cy="64743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 for changing variables in integral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</a:t>
            </a:r>
            <a:r>
              <a:rPr lang="en-US" b="1" dirty="0" err="1"/>
              <a:t>dydx</a:t>
            </a:r>
            <a:r>
              <a:rPr lang="en-US" b="1" dirty="0"/>
              <a:t> to </a:t>
            </a:r>
            <a:r>
              <a:rPr lang="en-US" b="1" dirty="0" err="1"/>
              <a:t>dudv</a:t>
            </a:r>
            <a:r>
              <a:rPr lang="en-US" b="1" dirty="0"/>
              <a:t> </a:t>
            </a:r>
            <a:r>
              <a:rPr lang="en-US" dirty="0"/>
              <a:t>by using </a:t>
            </a:r>
            <a:r>
              <a:rPr lang="en-US" b="1" dirty="0"/>
              <a:t>Jacobian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</a:t>
            </a:r>
            <a:r>
              <a:rPr lang="en-US" b="1" dirty="0"/>
              <a:t>expression inside </a:t>
            </a:r>
            <a:r>
              <a:rPr lang="en-US" dirty="0"/>
              <a:t>the integral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</a:t>
            </a:r>
            <a:r>
              <a:rPr lang="en-US" b="1" dirty="0"/>
              <a:t>limits of integration</a:t>
            </a:r>
          </a:p>
          <a:p>
            <a:pPr marL="0" indent="0">
              <a:buNone/>
            </a:pPr>
            <a:r>
              <a:rPr lang="en-US" dirty="0"/>
              <a:t>Methods for changing the limits of integration: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Draw the limits of integration </a:t>
            </a:r>
            <a:r>
              <a:rPr lang="en-US" dirty="0"/>
              <a:t>in </a:t>
            </a:r>
            <a:r>
              <a:rPr lang="en-US" b="1" dirty="0"/>
              <a:t>new coordinate </a:t>
            </a:r>
            <a:r>
              <a:rPr lang="en-US" dirty="0"/>
              <a:t>system </a:t>
            </a:r>
          </a:p>
          <a:p>
            <a:pPr marL="0" indent="0">
              <a:buNone/>
            </a:pPr>
            <a:r>
              <a:rPr lang="en-US" dirty="0"/>
              <a:t>Let’s examine the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methods by looking at example</a:t>
            </a:r>
          </a:p>
          <a:p>
            <a:r>
              <a:rPr lang="en-US" dirty="0"/>
              <a:t>The boundaries are the 3 lines y=x (v=0); y=0; x=1</a:t>
            </a:r>
          </a:p>
          <a:p>
            <a:pPr marL="0" indent="0">
              <a:buNone/>
            </a:pPr>
            <a:r>
              <a:rPr lang="en-US" dirty="0"/>
              <a:t>2) In the 1</a:t>
            </a:r>
            <a:r>
              <a:rPr lang="en-US" baseline="30000" dirty="0"/>
              <a:t>st</a:t>
            </a:r>
            <a:r>
              <a:rPr lang="en-US" dirty="0"/>
              <a:t> method you solve system of equations</a:t>
            </a:r>
          </a:p>
          <a:p>
            <a:pPr marL="0" indent="0">
              <a:buNone/>
            </a:pPr>
            <a:r>
              <a:rPr lang="en-US" dirty="0"/>
              <a:t>				      by using boundary values and exp for </a:t>
            </a:r>
            <a:r>
              <a:rPr lang="en-US" dirty="0" err="1"/>
              <a:t>u,v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3 equations and draw them in u-v coordinate plane and find limits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71F0C9-6FD8-4DA1-8561-4A9E9420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245" y="3326126"/>
            <a:ext cx="1519560" cy="7535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378415-1672-42CC-B254-355894F2C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443" y="2746790"/>
            <a:ext cx="2924353" cy="446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35128-17BF-42D0-8528-4FCD8CC87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8781" y="4200816"/>
            <a:ext cx="1676400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C5244A-0BC2-4C4F-A833-E7DC122F2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39" y="4913581"/>
            <a:ext cx="1299693" cy="966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AEEDAC-7002-4A64-A98F-598C72E38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6661" y="4889987"/>
            <a:ext cx="1345517" cy="998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EB37F2-B317-4A97-911D-97C048659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0435" y="4922300"/>
            <a:ext cx="57150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708E0A-B7DC-4C47-8BCA-025314CEF3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0967" y="5428956"/>
            <a:ext cx="942975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212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812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Double integrals</vt:lpstr>
      <vt:lpstr>Double integral</vt:lpstr>
      <vt:lpstr>Continued</vt:lpstr>
      <vt:lpstr>Procedure for finding bounds of integral</vt:lpstr>
      <vt:lpstr>PowerPoint Presentation</vt:lpstr>
      <vt:lpstr>Applications of double integral</vt:lpstr>
      <vt:lpstr>Change of the variables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integrals</dc:title>
  <dc:creator>Valiyev, Mahammad</dc:creator>
  <cp:lastModifiedBy>Valiyev, Mahammad</cp:lastModifiedBy>
  <cp:revision>107</cp:revision>
  <dcterms:created xsi:type="dcterms:W3CDTF">2020-01-30T16:07:05Z</dcterms:created>
  <dcterms:modified xsi:type="dcterms:W3CDTF">2020-05-12T06:26:45Z</dcterms:modified>
</cp:coreProperties>
</file>