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1EF2-28E7-4C02-A389-B10AE76E7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365F-4B21-40E7-BC75-753FC2D98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FE1F-7A8F-4C73-9AEC-F48FB55A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42EF1-E5D0-4910-8259-7044113B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2D2B-DA45-4C14-AFBF-EE339D93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6325-03B2-4E96-8B09-0DA7765B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BDA33-8903-4426-BBF4-BDECD8317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3ED6-792B-4C39-9B3D-1041FA95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ACA0-8FE4-4107-898C-9FDBB0A8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07A7-E2A0-4521-B936-EAA01B5C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EC2D6-65FB-4F35-8EB1-D82521F65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EF6A9-97E2-4889-B315-1269AE6C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E0D3-B139-44E0-A00A-94181B7C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1B30-FC98-479B-8333-08541C41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FEBB-EEA0-4711-AF9D-3C01EBB5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D50C-6678-468F-872A-4E1CBC25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4406-C7F7-4D49-8F67-24D89A36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2E33-F316-4D79-B0EC-F8F5894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AAE90-FE89-431E-A7C4-93EE649C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703-353D-4BEF-B26B-BF0B644C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1A5-D51D-4D36-BC95-90582135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B7BB2-76EA-43DD-ABB2-B1EA87EF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901C-D07D-4D8A-9BDD-67A24DB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6FDB-9A27-4E91-B9E1-E7C6BF34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67B6-19E1-4791-9C74-005A5F5F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348D-9C8C-4BE4-99BC-219DB9E8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E25B-A413-47A6-897A-7E8D3ABB5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3F18B-058E-4EE6-A0A2-E8E7FD650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FBF89-9D12-4BA4-952F-5FDCCF22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E546-979B-459C-846D-5DF07F76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96840-1F60-4B69-B8B0-384A01BA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DD80-C176-41CA-922E-672AD80E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A15C2-1C05-40BB-B5F8-DB30BB6D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7DB1A-097C-48BA-8EBD-F70DD044F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2C8CF-167E-4818-BBE5-69CD1409E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FE224-5ACF-4E45-A6CF-33A55CB01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1183D-33BD-4A8E-B952-967E27C6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F028A-584F-43D9-B3EF-710426D9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039C3-DA66-4A36-AB12-E8AC38E3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6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7744-706E-4D86-A33C-9BC1813B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176FE-232C-459D-8F24-CEC8B98E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56C89-F7A5-4331-B87A-C5A7BDCD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D7398-C41A-440A-8A0C-AB6EFF4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33112-3DFA-40AA-8143-EA7FAA55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CD95E-E41A-465F-8FCA-34254E7E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A2DFB-7C23-4141-9695-137A0D24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1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BFA5-04B0-446B-A175-63E450B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ED2A-9798-47B5-AEB5-CB80B6D1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6E58F-3A23-4D3C-8F56-12D759058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BAAA5-2C4D-48D8-BD80-2AF60348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F9285-3B2B-49D2-9EF1-7FD47F1F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DA2A0-1B71-4A36-A632-CF204CAC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7DEC-48A5-4E6C-A8B0-DE2705FC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89717-5A26-4BF2-B1EA-C4B89A66F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644D5-3E94-420D-BDE5-6C18345F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9E83C-59A3-4842-9366-A3D80C70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6DCF0-0D89-4DD9-8D5A-99CD8785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859BA-F1F2-46CC-BBF8-F9C1FA7B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1379B-07FF-462E-92B9-23264ABE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48C25-E9BC-444A-A325-7785C1F6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FB7D-DB14-4B30-A23A-7E9421501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3777-1C33-4394-9BC9-0024DF5744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B6D3A-B415-4AF2-BB53-1C9654B7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C2AA-4EEB-44A7-8112-4FDA6FE1C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CF50-DA0C-4CCA-AE03-B75BFAC9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8B01-A028-4AB3-A618-80BB8B5A8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fields and line integrals</a:t>
            </a:r>
          </a:p>
        </p:txBody>
      </p:sp>
    </p:spTree>
    <p:extLst>
      <p:ext uri="{BB962C8B-B14F-4D97-AF65-F5344CB8AC3E}">
        <p14:creationId xmlns:p14="http://schemas.microsoft.com/office/powerpoint/2010/main" val="73249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E487-7187-485E-8DF8-1B978F9E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193772"/>
            <a:ext cx="11738316" cy="6502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Geometric approach</a:t>
            </a:r>
          </a:p>
          <a:p>
            <a:r>
              <a:rPr lang="en-US" dirty="0"/>
              <a:t>If we take very small piece of trajectory, then</a:t>
            </a:r>
          </a:p>
          <a:p>
            <a:pPr marL="0" indent="0">
              <a:buNone/>
            </a:pPr>
            <a:r>
              <a:rPr lang="en-US" dirty="0"/>
              <a:t>Will be tangent to the trajectory and with length of</a:t>
            </a:r>
          </a:p>
          <a:p>
            <a:r>
              <a:rPr lang="en-US" dirty="0"/>
              <a:t>And with </a:t>
            </a:r>
            <a:r>
              <a:rPr lang="en-US" dirty="0" err="1"/>
              <a:t>dir</a:t>
            </a:r>
            <a:r>
              <a:rPr lang="en-US" dirty="0"/>
              <a:t> of unit tangent vector  </a:t>
            </a:r>
          </a:p>
          <a:p>
            <a:r>
              <a:rPr lang="en-US" dirty="0"/>
              <a:t>So,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88F37-4069-4FE0-B94B-8313E2976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1" y="422030"/>
            <a:ext cx="3450630" cy="1603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3A91A1-33E4-4DE6-A380-FF5C4681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48" y="627111"/>
            <a:ext cx="442280" cy="456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5C518-6768-4D45-ADD1-089168347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654" y="1260816"/>
            <a:ext cx="615389" cy="399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ACE5F-8864-4CE3-A9ED-533150A70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960" y="1662698"/>
            <a:ext cx="260538" cy="466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473F33-0778-4CBA-948C-8353ACA60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874" y="2244676"/>
            <a:ext cx="2455274" cy="385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116544-CF6C-4714-ADE9-0FD933B5D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492" y="2889592"/>
            <a:ext cx="4536631" cy="683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683120-3CE6-4C49-BD39-A331B430D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549" y="4424216"/>
            <a:ext cx="3777306" cy="1442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56243-AB3A-49F1-A4D8-86DE776E94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213" y="4191658"/>
            <a:ext cx="2019300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63C0DA-015B-4482-9838-7A62F7128C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0634" y="2180639"/>
            <a:ext cx="5941035" cy="1599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267171-1A71-4E0F-853B-2DA23815ED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3332" y="4925084"/>
            <a:ext cx="2846598" cy="7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5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9B84-BEA2-4126-A5F7-BE876449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48" y="151566"/>
            <a:ext cx="11780523" cy="65446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 forms of line integral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Fundamental theorem of calculus for line integrals</a:t>
            </a:r>
          </a:p>
          <a:p>
            <a:r>
              <a:rPr lang="en-US" dirty="0"/>
              <a:t>If you integrate the derivative of function from say a to b, it equals to f(b)-f(a)</a:t>
            </a:r>
          </a:p>
          <a:p>
            <a:r>
              <a:rPr lang="en-US" dirty="0"/>
              <a:t>Similar occurs for the case of line integrals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8EC2F-C07E-4D0C-9FF9-C9BD1597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51" y="27328"/>
            <a:ext cx="4307898" cy="844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F1915-C611-44D5-A2DA-D2EB30F7A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220" y="2147449"/>
            <a:ext cx="2973778" cy="745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5224E-E345-4023-A39E-0A8826437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78" y="2153237"/>
            <a:ext cx="2275083" cy="1124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6A95CD-C90C-4500-A8B2-5846261CA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87" y="3628878"/>
            <a:ext cx="544830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108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838D-A9B7-4974-A433-DB20351C9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6" y="109363"/>
            <a:ext cx="12071254" cy="662906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Gradient fields</a:t>
            </a:r>
          </a:p>
          <a:p>
            <a:r>
              <a:rPr lang="en-US" dirty="0"/>
              <a:t>We say if F=</a:t>
            </a:r>
            <a:r>
              <a:rPr lang="en-US" dirty="0" err="1"/>
              <a:t>delta_F</a:t>
            </a:r>
            <a:r>
              <a:rPr lang="en-US" dirty="0"/>
              <a:t>. then integral of F along curve C, equals to the difference of potentials, thus it is path-independent</a:t>
            </a:r>
          </a:p>
          <a:p>
            <a:r>
              <a:rPr lang="en-US" dirty="0"/>
              <a:t>If the curve is closed, the it is said to be conservative and line integral is 0</a:t>
            </a:r>
          </a:p>
          <a:p>
            <a:r>
              <a:rPr lang="en-US" dirty="0"/>
              <a:t>Now we discuss the testing whether the </a:t>
            </a:r>
            <a:r>
              <a:rPr lang="en-US" b="1" dirty="0"/>
              <a:t>field F(M,N)  </a:t>
            </a:r>
            <a:r>
              <a:rPr lang="en-US" dirty="0"/>
              <a:t> is a vector or not</a:t>
            </a:r>
          </a:p>
          <a:p>
            <a:r>
              <a:rPr lang="en-US" dirty="0"/>
              <a:t>If F is grad field then F(M,N); M=</a:t>
            </a:r>
            <a:r>
              <a:rPr lang="en-US" dirty="0" err="1"/>
              <a:t>fx</a:t>
            </a:r>
            <a:r>
              <a:rPr lang="en-US" dirty="0"/>
              <a:t> and N=</a:t>
            </a:r>
            <a:r>
              <a:rPr lang="en-US" dirty="0" err="1"/>
              <a:t>fy</a:t>
            </a:r>
            <a:r>
              <a:rPr lang="en-US" dirty="0"/>
              <a:t>, so </a:t>
            </a:r>
            <a:r>
              <a:rPr lang="en-US" dirty="0" err="1"/>
              <a:t>fxy</a:t>
            </a:r>
            <a:r>
              <a:rPr lang="en-US" dirty="0"/>
              <a:t> should be eq to </a:t>
            </a:r>
            <a:r>
              <a:rPr lang="en-US" dirty="0" err="1"/>
              <a:t>fyx</a:t>
            </a:r>
            <a:r>
              <a:rPr lang="en-US" dirty="0"/>
              <a:t>; My=</a:t>
            </a:r>
            <a:r>
              <a:rPr lang="en-US" dirty="0" err="1"/>
              <a:t>Nx</a:t>
            </a:r>
            <a:r>
              <a:rPr lang="en-US" dirty="0"/>
              <a:t>, also we add the condition that F should be differentiable everywhere</a:t>
            </a:r>
          </a:p>
          <a:p>
            <a:r>
              <a:rPr lang="en-US" dirty="0"/>
              <a:t>Converse is not always true, </a:t>
            </a:r>
            <a:r>
              <a:rPr lang="en-US" dirty="0" err="1"/>
              <a:t>i.e</a:t>
            </a:r>
            <a:r>
              <a:rPr lang="en-US" dirty="0"/>
              <a:t> if My=</a:t>
            </a:r>
            <a:r>
              <a:rPr lang="en-US" dirty="0" err="1"/>
              <a:t>Nx</a:t>
            </a:r>
            <a:r>
              <a:rPr lang="en-US" dirty="0"/>
              <a:t> it does not mean that F is gradient field</a:t>
            </a:r>
          </a:p>
          <a:p>
            <a:r>
              <a:rPr lang="en-US" dirty="0"/>
              <a:t>But important assumption to check is that F should be defined everywhere</a:t>
            </a:r>
          </a:p>
          <a:p>
            <a:r>
              <a:rPr lang="en-US" dirty="0"/>
              <a:t>Essentially, there 2 ways to check whether some field is conservative or not, the 1</a:t>
            </a:r>
            <a:r>
              <a:rPr lang="en-US" baseline="30000" dirty="0"/>
              <a:t>st</a:t>
            </a:r>
            <a:r>
              <a:rPr lang="en-US" dirty="0"/>
              <a:t> is to equate My and </a:t>
            </a:r>
            <a:r>
              <a:rPr lang="en-US" dirty="0" err="1"/>
              <a:t>Nx</a:t>
            </a:r>
            <a:r>
              <a:rPr lang="en-US" dirty="0"/>
              <a:t> and see whether they are equal or not, but considering the field is defined and differentiable everywhere; 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way is to integrate the field along some closed curve and check whether it integrates to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E0A59-5818-4861-8954-0B70DD7E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584" y="59054"/>
            <a:ext cx="2777871" cy="603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76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0989-CA1B-447B-8273-4635C946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93772"/>
            <a:ext cx="11513234" cy="65024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Fundamental theorem for line integrals</a:t>
            </a:r>
          </a:p>
          <a:p>
            <a:r>
              <a:rPr lang="en-US" dirty="0"/>
              <a:t>It is similar to fundamental theorem of calculus</a:t>
            </a:r>
          </a:p>
          <a:p>
            <a:r>
              <a:rPr lang="en-US" dirty="0"/>
              <a:t>It says that when evaluating line integrals in the gradient field, it equals to the difference of potentials at the end points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Methods for finding the potential if the field is identified as gradient (</a:t>
            </a:r>
            <a:r>
              <a:rPr lang="en-US" dirty="0" err="1"/>
              <a:t>i.e</a:t>
            </a:r>
            <a:r>
              <a:rPr lang="en-US" dirty="0"/>
              <a:t> finding the function from gradient)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way is to use the </a:t>
            </a:r>
            <a:r>
              <a:rPr lang="en-US" b="1" dirty="0"/>
              <a:t>line integrals </a:t>
            </a:r>
            <a:r>
              <a:rPr lang="en-US" dirty="0"/>
              <a:t>along some path</a:t>
            </a:r>
          </a:p>
          <a:p>
            <a:r>
              <a:rPr lang="en-US" dirty="0"/>
              <a:t>We integrate the gradient function and add constant c</a:t>
            </a:r>
          </a:p>
          <a:p>
            <a:pPr marL="514350" indent="-514350">
              <a:buAutoNum type="arabicPeriod" startAt="2"/>
            </a:pPr>
            <a:r>
              <a:rPr lang="en-US" dirty="0"/>
              <a:t>Using </a:t>
            </a:r>
            <a:r>
              <a:rPr lang="en-US" b="1" dirty="0"/>
              <a:t>antiderivatives</a:t>
            </a:r>
            <a:r>
              <a:rPr lang="en-US" dirty="0"/>
              <a:t>.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integrate </a:t>
            </a:r>
            <a:r>
              <a:rPr lang="en-US" dirty="0" err="1"/>
              <a:t>wrt</a:t>
            </a:r>
            <a:r>
              <a:rPr lang="en-US" dirty="0"/>
              <a:t> to x or y then take derivative </a:t>
            </a:r>
            <a:r>
              <a:rPr lang="en-US" dirty="0" err="1"/>
              <a:t>wrt</a:t>
            </a:r>
            <a:r>
              <a:rPr lang="en-US" dirty="0"/>
              <a:t> to x or y</a:t>
            </a:r>
          </a:p>
          <a:p>
            <a:pPr marL="0" indent="0">
              <a:buNone/>
            </a:pPr>
            <a:r>
              <a:rPr lang="en-US" dirty="0"/>
              <a:t>and equate this to </a:t>
            </a:r>
            <a:r>
              <a:rPr lang="en-US" dirty="0" err="1"/>
              <a:t>fx</a:t>
            </a:r>
            <a:r>
              <a:rPr lang="en-US" dirty="0"/>
              <a:t> or </a:t>
            </a:r>
            <a:r>
              <a:rPr lang="en-US" dirty="0" err="1"/>
              <a:t>fy</a:t>
            </a:r>
            <a:r>
              <a:rPr lang="en-US" dirty="0"/>
              <a:t> and find the unknown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F5140-56D5-482E-8D95-FC1433A4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193" y="3107640"/>
            <a:ext cx="320040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B7A90-349F-4CF0-92BE-36BCB668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985" y="4742937"/>
            <a:ext cx="1971675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828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B589-84BD-40C8-8C21-B693A715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6" y="235975"/>
            <a:ext cx="11583573" cy="6474313"/>
          </a:xfrm>
        </p:spPr>
        <p:txBody>
          <a:bodyPr/>
          <a:lstStyle/>
          <a:p>
            <a:r>
              <a:rPr lang="en-US" dirty="0"/>
              <a:t>If F is gradient then My=</a:t>
            </a:r>
            <a:r>
              <a:rPr lang="en-US" dirty="0" err="1"/>
              <a:t>Nx</a:t>
            </a:r>
            <a:r>
              <a:rPr lang="en-US" dirty="0"/>
              <a:t>; converse is true if F is defined in entire plane</a:t>
            </a:r>
          </a:p>
          <a:p>
            <a:r>
              <a:rPr lang="en-US" dirty="0"/>
              <a:t>Curl(F)=</a:t>
            </a:r>
            <a:r>
              <a:rPr lang="en-US" dirty="0" err="1"/>
              <a:t>Nx</a:t>
            </a:r>
            <a:r>
              <a:rPr lang="en-US" dirty="0"/>
              <a:t>-My</a:t>
            </a:r>
          </a:p>
          <a:p>
            <a:r>
              <a:rPr lang="en-US" dirty="0"/>
              <a:t>So another definition of </a:t>
            </a:r>
            <a:r>
              <a:rPr lang="en-US" b="1" dirty="0"/>
              <a:t>conservativeness</a:t>
            </a:r>
            <a:r>
              <a:rPr lang="en-US" dirty="0"/>
              <a:t> may include condition </a:t>
            </a:r>
            <a:r>
              <a:rPr lang="en-US" b="1" dirty="0"/>
              <a:t>Curl(F)=0</a:t>
            </a:r>
          </a:p>
          <a:p>
            <a:r>
              <a:rPr lang="en-US" dirty="0"/>
              <a:t>Curl measures rotation component of motion, if there is no rotation then curl(F) is 0</a:t>
            </a:r>
          </a:p>
          <a:p>
            <a:r>
              <a:rPr lang="en-US" dirty="0"/>
              <a:t>Curl measures 2x angular velocity of rotational component of a velocity field</a:t>
            </a:r>
          </a:p>
          <a:p>
            <a:r>
              <a:rPr lang="en-US" dirty="0"/>
              <a:t>Curl of a force field measures torque exerted on a test object</a:t>
            </a:r>
          </a:p>
        </p:txBody>
      </p:sp>
    </p:spTree>
    <p:extLst>
      <p:ext uri="{BB962C8B-B14F-4D97-AF65-F5344CB8AC3E}">
        <p14:creationId xmlns:p14="http://schemas.microsoft.com/office/powerpoint/2010/main" val="256868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C102-BB1C-4A08-BAFE-755C57B25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57" y="207840"/>
            <a:ext cx="11499166" cy="6460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Vector fields</a:t>
            </a:r>
          </a:p>
          <a:p>
            <a:r>
              <a:rPr lang="en-US" dirty="0"/>
              <a:t>F(vector)=M*</a:t>
            </a:r>
            <a:r>
              <a:rPr lang="en-US" dirty="0" err="1"/>
              <a:t>i+N</a:t>
            </a:r>
            <a:r>
              <a:rPr lang="en-US" dirty="0"/>
              <a:t>*j, where M and are function of x and y</a:t>
            </a:r>
          </a:p>
          <a:p>
            <a:r>
              <a:rPr lang="en-US" dirty="0"/>
              <a:t>At each point </a:t>
            </a:r>
            <a:r>
              <a:rPr lang="en-US" b="1" dirty="0"/>
              <a:t>F is a vector</a:t>
            </a:r>
            <a:r>
              <a:rPr lang="en-US" dirty="0"/>
              <a:t>, that depends on x and y</a:t>
            </a:r>
          </a:p>
          <a:p>
            <a:r>
              <a:rPr lang="en-GB" dirty="0"/>
              <a:t>The </a:t>
            </a:r>
            <a:r>
              <a:rPr lang="en-GB" b="1" dirty="0"/>
              <a:t>set of points </a:t>
            </a:r>
            <a:r>
              <a:rPr lang="en-GB" dirty="0"/>
              <a:t>(x, y) for which </a:t>
            </a:r>
            <a:r>
              <a:rPr lang="en-GB" b="1" dirty="0"/>
              <a:t>F is defined </a:t>
            </a:r>
            <a:r>
              <a:rPr lang="en-GB" dirty="0"/>
              <a:t>is called the </a:t>
            </a:r>
            <a:r>
              <a:rPr lang="en-GB" b="1" dirty="0"/>
              <a:t>domain of F</a:t>
            </a:r>
            <a:r>
              <a:rPr lang="en-GB" dirty="0"/>
              <a:t>.</a:t>
            </a:r>
          </a:p>
          <a:p>
            <a:r>
              <a:rPr lang="en-GB" dirty="0"/>
              <a:t>To </a:t>
            </a:r>
            <a:r>
              <a:rPr lang="en-GB" b="1" dirty="0"/>
              <a:t>visualize the function </a:t>
            </a:r>
            <a:r>
              <a:rPr lang="en-GB" dirty="0"/>
              <a:t>F(x, y), at </a:t>
            </a:r>
            <a:r>
              <a:rPr lang="en-GB" b="1" dirty="0"/>
              <a:t>each point </a:t>
            </a:r>
            <a:r>
              <a:rPr lang="en-GB" dirty="0"/>
              <a:t>(x0, y0) in the domain </a:t>
            </a:r>
            <a:r>
              <a:rPr lang="en-GB" b="1" dirty="0"/>
              <a:t>we place</a:t>
            </a:r>
            <a:r>
              <a:rPr lang="en-GB" dirty="0"/>
              <a:t> the corresponding </a:t>
            </a:r>
            <a:r>
              <a:rPr lang="en-GB" b="1" dirty="0"/>
              <a:t>vector F(x0, y0) </a:t>
            </a:r>
            <a:r>
              <a:rPr lang="en-GB" dirty="0"/>
              <a:t>so that its tail is at (x0, y0)</a:t>
            </a:r>
          </a:p>
          <a:p>
            <a:r>
              <a:rPr lang="en-GB" dirty="0"/>
              <a:t>What we get ,is called, a </a:t>
            </a:r>
            <a:r>
              <a:rPr lang="en-GB" b="1" dirty="0"/>
              <a:t>vector field</a:t>
            </a:r>
          </a:p>
          <a:p>
            <a:r>
              <a:rPr lang="en-GB" dirty="0"/>
              <a:t>Conversely, </a:t>
            </a:r>
            <a:r>
              <a:rPr lang="en-GB" b="1" dirty="0"/>
              <a:t>given a vector field </a:t>
            </a:r>
            <a:r>
              <a:rPr lang="en-GB" dirty="0"/>
              <a:t>in a region of the </a:t>
            </a:r>
            <a:r>
              <a:rPr lang="en-GB" b="1" dirty="0" err="1"/>
              <a:t>xy</a:t>
            </a:r>
            <a:r>
              <a:rPr lang="en-GB" b="1" dirty="0"/>
              <a:t>-plane</a:t>
            </a:r>
            <a:r>
              <a:rPr lang="en-GB" dirty="0"/>
              <a:t>, it determines a </a:t>
            </a:r>
            <a:r>
              <a:rPr lang="en-GB" b="1" dirty="0"/>
              <a:t>vector function </a:t>
            </a:r>
            <a:r>
              <a:rPr lang="en-GB" dirty="0"/>
              <a:t>of the type (1), by expressing each vector of the field in terms of its </a:t>
            </a:r>
            <a:r>
              <a:rPr lang="en-GB" dirty="0" err="1"/>
              <a:t>i</a:t>
            </a:r>
            <a:r>
              <a:rPr lang="en-GB" dirty="0"/>
              <a:t> and j components</a:t>
            </a:r>
          </a:p>
          <a:p>
            <a:r>
              <a:rPr lang="en-GB" dirty="0"/>
              <a:t>We say the vector field </a:t>
            </a:r>
            <a:r>
              <a:rPr lang="en-GB" b="1" dirty="0"/>
              <a:t>F is continuous </a:t>
            </a:r>
            <a:r>
              <a:rPr lang="en-GB" dirty="0"/>
              <a:t>in </a:t>
            </a:r>
            <a:r>
              <a:rPr lang="en-GB" b="1" dirty="0"/>
              <a:t>some region </a:t>
            </a:r>
            <a:r>
              <a:rPr lang="en-GB" dirty="0"/>
              <a:t>of the plane if both </a:t>
            </a:r>
            <a:r>
              <a:rPr lang="en-GB" b="1" dirty="0"/>
              <a:t>M(x, y) and N(x, y) are continuous functions </a:t>
            </a:r>
            <a:r>
              <a:rPr lang="en-GB" dirty="0"/>
              <a:t>in that region. </a:t>
            </a:r>
            <a:r>
              <a:rPr lang="en-GB" b="1" dirty="0"/>
              <a:t>The intuitive picture</a:t>
            </a:r>
            <a:r>
              <a:rPr lang="en-GB" dirty="0"/>
              <a:t> of a </a:t>
            </a:r>
            <a:r>
              <a:rPr lang="en-GB" b="1" dirty="0"/>
              <a:t>continuous vector field </a:t>
            </a:r>
            <a:r>
              <a:rPr lang="en-GB" dirty="0"/>
              <a:t>is that the </a:t>
            </a:r>
            <a:r>
              <a:rPr lang="en-GB" b="1" dirty="0"/>
              <a:t>vectors associated to points sufficiently near (x0, y0) </a:t>
            </a:r>
            <a:r>
              <a:rPr lang="en-GB" dirty="0"/>
              <a:t>should have </a:t>
            </a:r>
            <a:r>
              <a:rPr lang="en-GB" b="1" dirty="0"/>
              <a:t>direction and magnitude </a:t>
            </a:r>
            <a:r>
              <a:rPr lang="en-GB" dirty="0"/>
              <a:t>very close to that of F(x0, y0)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38303E-AA76-49DF-B590-11E2B782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581" y="902091"/>
            <a:ext cx="11811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201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D718-6BC1-483E-A9EC-451987B6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207840"/>
            <a:ext cx="11569505" cy="647431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Vector fields</a:t>
            </a:r>
          </a:p>
          <a:p>
            <a:r>
              <a:rPr lang="en-GB" dirty="0"/>
              <a:t>We say F is </a:t>
            </a:r>
            <a:r>
              <a:rPr lang="en-GB" b="1" dirty="0"/>
              <a:t>differentiable</a:t>
            </a:r>
            <a:r>
              <a:rPr lang="en-GB" dirty="0"/>
              <a:t> in some region if </a:t>
            </a:r>
            <a:r>
              <a:rPr lang="en-GB" b="1" dirty="0"/>
              <a:t>M and N are differentiable</a:t>
            </a:r>
            <a:r>
              <a:rPr lang="en-GB" dirty="0"/>
              <a:t>, that is, </a:t>
            </a:r>
            <a:r>
              <a:rPr lang="en-GB" b="1" dirty="0"/>
              <a:t>if all the partial derivatives exist</a:t>
            </a:r>
          </a:p>
          <a:p>
            <a:r>
              <a:rPr lang="en-GB" dirty="0"/>
              <a:t>We say F is </a:t>
            </a:r>
            <a:r>
              <a:rPr lang="en-GB" b="1" dirty="0"/>
              <a:t>continuously differentiable </a:t>
            </a:r>
            <a:r>
              <a:rPr lang="en-GB" dirty="0"/>
              <a:t>in the region if </a:t>
            </a:r>
            <a:r>
              <a:rPr lang="en-GB" b="1" dirty="0"/>
              <a:t>all these partial derivatives</a:t>
            </a:r>
            <a:r>
              <a:rPr lang="en-GB" dirty="0"/>
              <a:t> are themselves </a:t>
            </a:r>
            <a:r>
              <a:rPr lang="en-GB" b="1" dirty="0"/>
              <a:t>continuous there</a:t>
            </a:r>
          </a:p>
          <a:p>
            <a:r>
              <a:rPr lang="en-GB" dirty="0"/>
              <a:t>Where do vector fields arise in science and engineering?- </a:t>
            </a:r>
            <a:r>
              <a:rPr lang="en-GB" b="1" dirty="0"/>
              <a:t>gradient vector fields: </a:t>
            </a:r>
            <a:r>
              <a:rPr lang="en-US" dirty="0"/>
              <a:t>w = f(x, y) 			   is a vector field, since both partial derivatives are functions of x and y</a:t>
            </a:r>
          </a:p>
          <a:p>
            <a:r>
              <a:rPr lang="en-US" dirty="0"/>
              <a:t>When trying to </a:t>
            </a:r>
            <a:r>
              <a:rPr lang="en-US" b="1" dirty="0"/>
              <a:t>find the expression </a:t>
            </a:r>
            <a:r>
              <a:rPr lang="en-US" dirty="0"/>
              <a:t>of vector in </a:t>
            </a:r>
            <a:r>
              <a:rPr lang="en-US" dirty="0" err="1"/>
              <a:t>i</a:t>
            </a:r>
            <a:r>
              <a:rPr lang="en-US" dirty="0"/>
              <a:t>-j form, we first think how to write </a:t>
            </a:r>
            <a:r>
              <a:rPr lang="en-US" b="1" dirty="0"/>
              <a:t>coordinates x and y </a:t>
            </a:r>
            <a:r>
              <a:rPr lang="en-US" dirty="0"/>
              <a:t>so that condition is satisfied ( like it should point radially outward) and also about </a:t>
            </a:r>
            <a:r>
              <a:rPr lang="en-US" b="1" dirty="0"/>
              <a:t>length of the vector</a:t>
            </a:r>
            <a:r>
              <a:rPr lang="en-US" dirty="0"/>
              <a:t>.</a:t>
            </a:r>
          </a:p>
          <a:p>
            <a:r>
              <a:rPr lang="en-US" dirty="0"/>
              <a:t>For example if it is given that it should be of </a:t>
            </a:r>
            <a:r>
              <a:rPr lang="en-US" b="1" dirty="0"/>
              <a:t>length c</a:t>
            </a:r>
            <a:r>
              <a:rPr lang="en-US" dirty="0"/>
              <a:t>, but in terms of x and y, we have length r, we should multiply this expression by </a:t>
            </a:r>
            <a:r>
              <a:rPr lang="en-US" b="1" dirty="0"/>
              <a:t>c/r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94ECE-048C-4330-8EA4-2FAABDD1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31" y="2890249"/>
            <a:ext cx="1628515" cy="485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537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DA10-236E-48B3-ABF0-9196B7E3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0" y="56273"/>
            <a:ext cx="11625775" cy="759654"/>
          </a:xfrm>
        </p:spPr>
        <p:txBody>
          <a:bodyPr/>
          <a:lstStyle/>
          <a:p>
            <a:r>
              <a:rPr lang="en-US" dirty="0"/>
              <a:t>Flow and velocity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6159-2B2B-400A-A963-EE775918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6" y="784614"/>
            <a:ext cx="11555437" cy="58271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Velocity field </a:t>
            </a:r>
            <a:r>
              <a:rPr lang="en-GB" b="1" dirty="0"/>
              <a:t>v(x, y) </a:t>
            </a:r>
            <a:r>
              <a:rPr lang="en-GB" dirty="0"/>
              <a:t>, where the </a:t>
            </a:r>
            <a:r>
              <a:rPr lang="en-GB" b="1" dirty="0"/>
              <a:t>vector v(</a:t>
            </a:r>
            <a:r>
              <a:rPr lang="en-GB" b="1" dirty="0" err="1"/>
              <a:t>x,y</a:t>
            </a:r>
            <a:r>
              <a:rPr lang="en-GB" b="1" dirty="0"/>
              <a:t>)</a:t>
            </a:r>
            <a:r>
              <a:rPr lang="en-GB" dirty="0"/>
              <a:t> gives the </a:t>
            </a:r>
            <a:r>
              <a:rPr lang="en-GB" b="1" dirty="0"/>
              <a:t>direction of flow </a:t>
            </a:r>
            <a:r>
              <a:rPr lang="en-GB" dirty="0"/>
              <a:t>at points x and y and </a:t>
            </a:r>
            <a:r>
              <a:rPr lang="en-GB" b="1" dirty="0"/>
              <a:t>its magnitude </a:t>
            </a:r>
            <a:r>
              <a:rPr lang="en-GB" dirty="0"/>
              <a:t>gives the speed of the flow</a:t>
            </a:r>
          </a:p>
          <a:p>
            <a:r>
              <a:rPr lang="en-US" b="1" dirty="0"/>
              <a:t>Flow field - </a:t>
            </a:r>
            <a:r>
              <a:rPr lang="es-ES" dirty="0"/>
              <a:t>F = δ(x, y) * v(x, y), </a:t>
            </a:r>
            <a:r>
              <a:rPr lang="es-ES" dirty="0" err="1"/>
              <a:t>where</a:t>
            </a:r>
            <a:r>
              <a:rPr lang="es-ES" dirty="0"/>
              <a:t> δ(x, y)- </a:t>
            </a:r>
            <a:r>
              <a:rPr lang="es-ES" dirty="0" err="1"/>
              <a:t>density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fluid at </a:t>
            </a:r>
            <a:r>
              <a:rPr lang="es-ES" dirty="0" err="1"/>
              <a:t>point</a:t>
            </a:r>
            <a:r>
              <a:rPr lang="es-ES" dirty="0"/>
              <a:t> </a:t>
            </a:r>
            <a:r>
              <a:rPr lang="es-ES" dirty="0" err="1"/>
              <a:t>x,y</a:t>
            </a:r>
            <a:r>
              <a:rPr lang="es-ES" dirty="0"/>
              <a:t>; </a:t>
            </a:r>
            <a:r>
              <a:rPr lang="es-ES" dirty="0" err="1"/>
              <a:t>magnitude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 </a:t>
            </a:r>
            <a:r>
              <a:rPr lang="es-ES" dirty="0" err="1"/>
              <a:t>gives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fluid Flow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line perpendicular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fluid </a:t>
            </a:r>
            <a:r>
              <a:rPr lang="es-ES" dirty="0" err="1"/>
              <a:t>flow</a:t>
            </a:r>
            <a:r>
              <a:rPr lang="es-ES" dirty="0"/>
              <a:t> </a:t>
            </a:r>
            <a:r>
              <a:rPr lang="es-ES" dirty="0" err="1"/>
              <a:t>direction</a:t>
            </a:r>
            <a:endParaRPr lang="es-ES" dirty="0"/>
          </a:p>
          <a:p>
            <a:r>
              <a:rPr lang="es-ES" b="1" dirty="0" err="1"/>
              <a:t>Example</a:t>
            </a:r>
            <a:r>
              <a:rPr lang="es-ES" b="1" dirty="0"/>
              <a:t>:			</a:t>
            </a:r>
            <a:r>
              <a:rPr lang="es-ES" dirty="0"/>
              <a:t>describe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forcé </a:t>
            </a:r>
            <a:r>
              <a:rPr lang="es-ES" dirty="0" err="1"/>
              <a:t>field</a:t>
            </a:r>
            <a:endParaRPr lang="es-ES" dirty="0"/>
          </a:p>
          <a:p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r/r^2, and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</a:t>
            </a:r>
            <a:r>
              <a:rPr lang="es-ES" dirty="0" err="1"/>
              <a:t>radially</a:t>
            </a:r>
            <a:r>
              <a:rPr lang="es-ES" dirty="0"/>
              <a:t> </a:t>
            </a:r>
            <a:r>
              <a:rPr lang="es-ES" dirty="0" err="1"/>
              <a:t>outwards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decreasing</a:t>
            </a:r>
            <a:r>
              <a:rPr lang="es-ES" dirty="0"/>
              <a:t> </a:t>
            </a:r>
            <a:r>
              <a:rPr lang="es-ES" dirty="0" err="1"/>
              <a:t>magnitude</a:t>
            </a:r>
            <a:endParaRPr lang="es-ES" dirty="0"/>
          </a:p>
          <a:p>
            <a:r>
              <a:rPr lang="en-GB" dirty="0"/>
              <a:t>F is the flow field for a source of magnitude 2π at the origin</a:t>
            </a:r>
          </a:p>
          <a:p>
            <a:r>
              <a:rPr lang="en-GB" dirty="0"/>
              <a:t>At each point P on circle, the rate of </a:t>
            </a:r>
            <a:r>
              <a:rPr lang="es-ES" b="1" dirty="0"/>
              <a:t> </a:t>
            </a:r>
            <a:r>
              <a:rPr lang="es-ES" b="1" dirty="0" err="1"/>
              <a:t>mass</a:t>
            </a:r>
            <a:r>
              <a:rPr lang="es-ES" b="1" dirty="0"/>
              <a:t> </a:t>
            </a:r>
            <a:r>
              <a:rPr lang="es-ES" b="1" dirty="0" err="1"/>
              <a:t>transport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dirty="0"/>
              <a:t> 1/r (</a:t>
            </a:r>
            <a:r>
              <a:rPr lang="es-ES" dirty="0" err="1"/>
              <a:t>magnitude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F), </a:t>
            </a:r>
            <a:r>
              <a:rPr lang="es-ES" dirty="0" err="1"/>
              <a:t>whereas</a:t>
            </a:r>
            <a:r>
              <a:rPr lang="es-ES" dirty="0"/>
              <a:t> </a:t>
            </a:r>
            <a:r>
              <a:rPr lang="es-ES" dirty="0" err="1"/>
              <a:t>mass</a:t>
            </a:r>
            <a:r>
              <a:rPr lang="es-ES" dirty="0"/>
              <a:t> </a:t>
            </a:r>
            <a:r>
              <a:rPr lang="es-ES" dirty="0" err="1"/>
              <a:t>transport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circle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2*(pi)*(r) * 1/r = 2* pi</a:t>
            </a:r>
          </a:p>
          <a:p>
            <a:r>
              <a:rPr lang="en-GB" dirty="0"/>
              <a:t>This shows that in one second, 2π mass flows out through every circle </a:t>
            </a:r>
            <a:r>
              <a:rPr lang="en-GB" dirty="0" err="1"/>
              <a:t>centered</a:t>
            </a:r>
            <a:r>
              <a:rPr lang="en-GB" dirty="0"/>
              <a:t> at the origin,</a:t>
            </a:r>
          </a:p>
          <a:p>
            <a:r>
              <a:rPr lang="en-US" dirty="0"/>
              <a:t>This is flow field for a source of magnitude </a:t>
            </a:r>
            <a:r>
              <a:rPr lang="en-GB" dirty="0"/>
              <a:t>2π at the origin, we can imagine supply of 2π units of mass per sec at the point (0,0)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721B3-4201-44F0-A409-08A0CE73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98" y="2637472"/>
            <a:ext cx="1591768" cy="584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285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0F1A-2ED2-4F13-A87B-276A85E3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2" y="221908"/>
            <a:ext cx="11682046" cy="646024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know that |F| = δ |v| = 1/r. Two important cases are:</a:t>
            </a:r>
          </a:p>
          <a:p>
            <a:pPr marL="514350" indent="-514350">
              <a:buAutoNum type="arabicParenR"/>
            </a:pPr>
            <a:r>
              <a:rPr lang="en-GB" dirty="0"/>
              <a:t>If density is constant (incompressible fluid), then velocity decreases, as we flow outward</a:t>
            </a:r>
          </a:p>
          <a:p>
            <a:pPr marL="514350" indent="-514350">
              <a:buAutoNum type="arabicParenR"/>
            </a:pPr>
            <a:r>
              <a:rPr lang="en-GB" dirty="0"/>
              <a:t>If it is compressible then velocity is constant and density decreases as we flow outwards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EF35-9237-4358-93F8-6DB24012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7" y="97839"/>
            <a:ext cx="11456963" cy="788426"/>
          </a:xfrm>
        </p:spPr>
        <p:txBody>
          <a:bodyPr/>
          <a:lstStyle/>
          <a:p>
            <a:r>
              <a:rPr lang="en-US" dirty="0"/>
              <a:t>Work and line integrals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2C25-D437-4947-92ED-2F668329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7" y="854947"/>
            <a:ext cx="11738319" cy="5672462"/>
          </a:xfrm>
        </p:spPr>
        <p:txBody>
          <a:bodyPr/>
          <a:lstStyle/>
          <a:p>
            <a:r>
              <a:rPr lang="en-GB" dirty="0"/>
              <a:t>In physics, </a:t>
            </a:r>
            <a:r>
              <a:rPr lang="en-GB" b="1" dirty="0"/>
              <a:t>work</a:t>
            </a:r>
            <a:r>
              <a:rPr lang="en-GB" dirty="0"/>
              <a:t> is the </a:t>
            </a:r>
            <a:r>
              <a:rPr lang="en-GB" b="1" dirty="0"/>
              <a:t>product</a:t>
            </a:r>
            <a:r>
              <a:rPr lang="en-GB" dirty="0"/>
              <a:t> of force and displacement. A force is said </a:t>
            </a:r>
            <a:r>
              <a:rPr lang="en-GB" b="1" dirty="0"/>
              <a:t>to do work</a:t>
            </a:r>
            <a:r>
              <a:rPr lang="en-GB" dirty="0"/>
              <a:t> if, when acting, there is a movement of the point of application </a:t>
            </a:r>
            <a:r>
              <a:rPr lang="en-GB" b="1" dirty="0"/>
              <a:t>in the direction</a:t>
            </a:r>
            <a:r>
              <a:rPr lang="en-GB" dirty="0"/>
              <a:t> of the force.</a:t>
            </a:r>
          </a:p>
          <a:p>
            <a:r>
              <a:rPr lang="en-GB" dirty="0"/>
              <a:t>A=F*d (dot product of force and displacement vector)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Work quantifies how much energy you need to provide to perform this motion</a:t>
            </a:r>
          </a:p>
          <a:p>
            <a:r>
              <a:rPr lang="en-US" dirty="0"/>
              <a:t>Our object moves in complex trajectory, and force is not const</a:t>
            </a:r>
          </a:p>
          <a:p>
            <a:r>
              <a:rPr lang="en-US" dirty="0"/>
              <a:t>In that case, we cut the trajectory to little pieces, so that we</a:t>
            </a:r>
          </a:p>
          <a:p>
            <a:pPr marL="0" indent="0">
              <a:buNone/>
            </a:pPr>
            <a:r>
              <a:rPr lang="en-US" dirty="0"/>
              <a:t>Have vector and for each part we have force</a:t>
            </a:r>
          </a:p>
          <a:p>
            <a:r>
              <a:rPr lang="en-US" dirty="0"/>
              <a:t>So we do the </a:t>
            </a:r>
            <a:r>
              <a:rPr lang="en-US" b="1" dirty="0"/>
              <a:t>dot product </a:t>
            </a:r>
            <a:r>
              <a:rPr lang="en-US" dirty="0"/>
              <a:t>and sum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E63E3-79F1-4F73-9BAF-8979AA69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7" y="2697187"/>
            <a:ext cx="4086225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3FD1B-DF16-41EA-A6AB-068E23BC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789" y="2735506"/>
            <a:ext cx="181927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B20A6-267C-4971-859E-51F87CF49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937" y="2250684"/>
            <a:ext cx="1143000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4EFA6-BC54-4957-8D4A-F4FB7D09C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037" y="4335633"/>
            <a:ext cx="1622276" cy="2135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A3242-B58D-4041-B397-4795335B3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507" y="5179109"/>
            <a:ext cx="2293035" cy="816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53B83-CD4C-4A92-AB93-3F3189A63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505" y="6042341"/>
            <a:ext cx="2569918" cy="7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0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5BAD-368D-46EC-B5FD-E165871B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89" y="193772"/>
            <a:ext cx="11513234" cy="646024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So, overall we have			=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Curve looks like as on the right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F=-y*</a:t>
            </a:r>
            <a:r>
              <a:rPr lang="en-US" dirty="0" err="1"/>
              <a:t>i+x</a:t>
            </a:r>
            <a:r>
              <a:rPr lang="en-US" dirty="0"/>
              <a:t>*j=-t^2*</a:t>
            </a:r>
            <a:r>
              <a:rPr lang="en-US" dirty="0" err="1"/>
              <a:t>i+t</a:t>
            </a:r>
            <a:r>
              <a:rPr lang="en-US" dirty="0"/>
              <a:t>*j; </a:t>
            </a:r>
            <a:r>
              <a:rPr lang="en-US" dirty="0" err="1"/>
              <a:t>dr</a:t>
            </a:r>
            <a:r>
              <a:rPr lang="en-US" dirty="0"/>
              <a:t>/dt= 1,2t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EFD60-0B6F-4E3E-ACFD-DFE3FC39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185078"/>
            <a:ext cx="2293035" cy="816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E8639-A6CF-471D-8B02-A888B083B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07" y="162046"/>
            <a:ext cx="2998392" cy="836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CACBC-A90A-4B65-B1A2-307D92C2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984" y="190940"/>
            <a:ext cx="2717414" cy="821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D6B5F-8004-4B5F-8A34-1A00823B2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628" y="177751"/>
            <a:ext cx="3009900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A53861-9934-409C-81A4-2EB8590B8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896" y="1091051"/>
            <a:ext cx="2267870" cy="864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A8F43-D672-4258-8487-187BAE494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37" y="1111201"/>
            <a:ext cx="2293035" cy="816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C0BCC9-494B-4DC9-9842-D7BBDD8C5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850" y="2138801"/>
            <a:ext cx="305752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2C32ED-086F-4D3E-A17E-78F5925EC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9925" y="2155214"/>
            <a:ext cx="2009775" cy="1000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841474-6D27-41BB-8AA4-DEDFB64DB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1150" y="2173237"/>
            <a:ext cx="1682234" cy="626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39FA6B-8841-4225-8F7F-D428AC9977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6541" y="2863143"/>
            <a:ext cx="2805697" cy="2071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2646E9-9366-4AD0-B444-88DB233471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288" y="4386115"/>
            <a:ext cx="4219575" cy="1152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D2845C-BB26-4758-A42D-F671E089C2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6752" y="4369922"/>
            <a:ext cx="3140215" cy="10039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099099-5194-415C-B353-FEF2327BCB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7609" y="5509552"/>
            <a:ext cx="2714699" cy="106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5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6BDF-B0EC-4969-8071-B00903C8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8" y="154110"/>
            <a:ext cx="11597640" cy="718087"/>
          </a:xfrm>
        </p:spPr>
        <p:txBody>
          <a:bodyPr/>
          <a:lstStyle/>
          <a:p>
            <a:r>
              <a:rPr lang="en-US" dirty="0"/>
              <a:t>Another way of doing line 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3BEE-9069-4704-AB99-7E6B5EE4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1037834"/>
            <a:ext cx="11583571" cy="5545846"/>
          </a:xfrm>
        </p:spPr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If we will integrate only </a:t>
            </a:r>
            <a:r>
              <a:rPr lang="en-US" dirty="0" err="1"/>
              <a:t>wrt</a:t>
            </a:r>
            <a:r>
              <a:rPr lang="en-US" dirty="0"/>
              <a:t> to x we will have an expression with y’s</a:t>
            </a:r>
          </a:p>
          <a:p>
            <a:r>
              <a:rPr lang="en-US" dirty="0"/>
              <a:t>So the trick is to have only x or y or t, so that you have a number at the end</a:t>
            </a:r>
          </a:p>
          <a:p>
            <a:r>
              <a:rPr lang="en-US" dirty="0"/>
              <a:t>So it becomes,</a:t>
            </a:r>
          </a:p>
          <a:p>
            <a:endParaRPr lang="en-US" dirty="0"/>
          </a:p>
          <a:p>
            <a:r>
              <a:rPr lang="en-US" dirty="0"/>
              <a:t>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the main trick is to express x and y </a:t>
            </a:r>
            <a:r>
              <a:rPr lang="en-US" dirty="0" err="1"/>
              <a:t>wrt</a:t>
            </a:r>
            <a:r>
              <a:rPr lang="en-US" dirty="0"/>
              <a:t> to the same variable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694F6-83A7-477F-9B58-1B973D0A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77" y="1058227"/>
            <a:ext cx="1667249" cy="447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54D63-0243-4625-98B6-5263E850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220" y="1049140"/>
            <a:ext cx="2045549" cy="456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40DC1-8F47-499C-904E-3648B3088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166" y="1048921"/>
            <a:ext cx="2850084" cy="442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5494F-81DA-4F2B-850A-A74D5426F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545" y="962977"/>
            <a:ext cx="284797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B2F483-0B55-4434-9201-B57AFD2A5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381" y="2536361"/>
            <a:ext cx="962025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223354-4433-42EB-A89C-D692FBE40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4764" y="2541781"/>
            <a:ext cx="2194831" cy="820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6D13B-A7DE-491B-BA16-D34673A8BF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9158" y="2557609"/>
            <a:ext cx="3370820" cy="790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2F30C6-EF4D-499E-8104-AFCD74C42E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797" y="3536046"/>
            <a:ext cx="2543175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C8CB85-21EE-475A-AE19-707C0F6914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0466" y="3485784"/>
            <a:ext cx="2905418" cy="833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ECE3F9-95F1-44C7-AAD0-C67619A737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8462" y="4367285"/>
            <a:ext cx="5739618" cy="12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2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E3B5-7A68-411E-8EB3-7B72DC32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2" y="83771"/>
            <a:ext cx="11456963" cy="605545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and notation of line integrals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CB70-07BA-438D-A74F-DAEACC18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4" y="714272"/>
            <a:ext cx="11563643" cy="58553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They are </a:t>
            </a:r>
            <a:r>
              <a:rPr lang="en-GB" b="1" dirty="0"/>
              <a:t>independent of parametrization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you </a:t>
            </a:r>
            <a:r>
              <a:rPr lang="en-GB" b="1" dirty="0"/>
              <a:t>reverse direction </a:t>
            </a:r>
            <a:r>
              <a:rPr lang="en-GB" dirty="0"/>
              <a:t>on the curve, then the line integral </a:t>
            </a:r>
            <a:r>
              <a:rPr lang="en-GB" b="1" dirty="0"/>
              <a:t>changes sign</a:t>
            </a:r>
          </a:p>
          <a:p>
            <a:pPr marL="0" indent="0">
              <a:buNone/>
            </a:pPr>
            <a:r>
              <a:rPr lang="en-GB" dirty="0"/>
              <a:t>−C means the same curve traversed in the opposite </a:t>
            </a:r>
            <a:r>
              <a:rPr lang="en-GB" dirty="0" err="1"/>
              <a:t>dir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9011A-6F87-4583-9533-F4796613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004" y="1703801"/>
            <a:ext cx="2891789" cy="701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3BDB8-97F2-474D-985B-14EA1E6A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9" y="2280796"/>
            <a:ext cx="7344505" cy="645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235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1400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Vector fields and line integrals</vt:lpstr>
      <vt:lpstr>PowerPoint Presentation</vt:lpstr>
      <vt:lpstr>PowerPoint Presentation</vt:lpstr>
      <vt:lpstr>Flow and velocity fields</vt:lpstr>
      <vt:lpstr>PowerPoint Presentation</vt:lpstr>
      <vt:lpstr>Work and line integrals</vt:lpstr>
      <vt:lpstr>PowerPoint Presentation</vt:lpstr>
      <vt:lpstr>Another way of doing line integral</vt:lpstr>
      <vt:lpstr>Properties and notation of line integrals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fields and line integrals</dc:title>
  <dc:creator>Valiyev, Mahammad</dc:creator>
  <cp:lastModifiedBy>Valiyev, Mahammad</cp:lastModifiedBy>
  <cp:revision>142</cp:revision>
  <dcterms:created xsi:type="dcterms:W3CDTF">2020-02-14T18:21:00Z</dcterms:created>
  <dcterms:modified xsi:type="dcterms:W3CDTF">2020-05-13T17:58:13Z</dcterms:modified>
</cp:coreProperties>
</file>