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43" r:id="rId4"/>
    <p:sldId id="344" r:id="rId5"/>
    <p:sldId id="345" r:id="rId6"/>
    <p:sldId id="346" r:id="rId7"/>
    <p:sldId id="347" r:id="rId8"/>
    <p:sldId id="348" r:id="rId9"/>
    <p:sldId id="349" r:id="rId10"/>
    <p:sldId id="350" r:id="rId11"/>
    <p:sldId id="351" r:id="rId12"/>
    <p:sldId id="352" r:id="rId13"/>
    <p:sldId id="353" r:id="rId14"/>
    <p:sldId id="354" r:id="rId15"/>
    <p:sldId id="355" r:id="rId16"/>
    <p:sldId id="356" r:id="rId17"/>
    <p:sldId id="357" r:id="rId18"/>
    <p:sldId id="358" r:id="rId19"/>
    <p:sldId id="359" r:id="rId20"/>
    <p:sldId id="360" r:id="rId21"/>
    <p:sldId id="296" r:id="rId22"/>
    <p:sldId id="361" r:id="rId23"/>
    <p:sldId id="288" r:id="rId24"/>
    <p:sldId id="289" r:id="rId25"/>
    <p:sldId id="290" r:id="rId26"/>
    <p:sldId id="291" r:id="rId27"/>
    <p:sldId id="313" r:id="rId28"/>
    <p:sldId id="314" r:id="rId29"/>
    <p:sldId id="292" r:id="rId30"/>
    <p:sldId id="315" r:id="rId31"/>
    <p:sldId id="316" r:id="rId32"/>
    <p:sldId id="317" r:id="rId33"/>
    <p:sldId id="318" r:id="rId34"/>
    <p:sldId id="368" r:id="rId35"/>
    <p:sldId id="369" r:id="rId36"/>
    <p:sldId id="293" r:id="rId37"/>
    <p:sldId id="294" r:id="rId38"/>
    <p:sldId id="295" r:id="rId39"/>
    <p:sldId id="370"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114" y="1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DDD17-1768-44FB-BF3A-57EEACB125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449ACA-27D3-4C4A-BE63-AA92147D30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9F0BF5-BD26-4F27-8D20-EB76A8B7AEB9}"/>
              </a:ext>
            </a:extLst>
          </p:cNvPr>
          <p:cNvSpPr>
            <a:spLocks noGrp="1"/>
          </p:cNvSpPr>
          <p:nvPr>
            <p:ph type="dt" sz="half" idx="10"/>
          </p:nvPr>
        </p:nvSpPr>
        <p:spPr/>
        <p:txBody>
          <a:bodyPr/>
          <a:lstStyle/>
          <a:p>
            <a:fld id="{407DFBCE-01D6-4F8E-9340-75CD4EB58D53}" type="datetimeFigureOut">
              <a:rPr lang="en-US" smtClean="0"/>
              <a:t>9/20/2020</a:t>
            </a:fld>
            <a:endParaRPr lang="en-US"/>
          </a:p>
        </p:txBody>
      </p:sp>
      <p:sp>
        <p:nvSpPr>
          <p:cNvPr id="5" name="Footer Placeholder 4">
            <a:extLst>
              <a:ext uri="{FF2B5EF4-FFF2-40B4-BE49-F238E27FC236}">
                <a16:creationId xmlns:a16="http://schemas.microsoft.com/office/drawing/2014/main" id="{1E5CAF93-64CB-4A3A-9A1F-5806295C4E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A629F0-70BF-40D3-90BB-557D95E63F0A}"/>
              </a:ext>
            </a:extLst>
          </p:cNvPr>
          <p:cNvSpPr>
            <a:spLocks noGrp="1"/>
          </p:cNvSpPr>
          <p:nvPr>
            <p:ph type="sldNum" sz="quarter" idx="12"/>
          </p:nvPr>
        </p:nvSpPr>
        <p:spPr/>
        <p:txBody>
          <a:bodyPr/>
          <a:lstStyle/>
          <a:p>
            <a:fld id="{9A4A0674-455F-462B-BA67-FD2939D7F1C1}" type="slidenum">
              <a:rPr lang="en-US" smtClean="0"/>
              <a:t>‹#›</a:t>
            </a:fld>
            <a:endParaRPr lang="en-US"/>
          </a:p>
        </p:txBody>
      </p:sp>
    </p:spTree>
    <p:extLst>
      <p:ext uri="{BB962C8B-B14F-4D97-AF65-F5344CB8AC3E}">
        <p14:creationId xmlns:p14="http://schemas.microsoft.com/office/powerpoint/2010/main" val="3660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0CB0E-86B9-4808-B037-F56F5639DC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A7996B-FD2C-4F0B-A79F-9025805427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DFC2DE-9C36-46DD-AC9B-79D651568A93}"/>
              </a:ext>
            </a:extLst>
          </p:cNvPr>
          <p:cNvSpPr>
            <a:spLocks noGrp="1"/>
          </p:cNvSpPr>
          <p:nvPr>
            <p:ph type="dt" sz="half" idx="10"/>
          </p:nvPr>
        </p:nvSpPr>
        <p:spPr/>
        <p:txBody>
          <a:bodyPr/>
          <a:lstStyle/>
          <a:p>
            <a:fld id="{407DFBCE-01D6-4F8E-9340-75CD4EB58D53}" type="datetimeFigureOut">
              <a:rPr lang="en-US" smtClean="0"/>
              <a:t>9/20/2020</a:t>
            </a:fld>
            <a:endParaRPr lang="en-US"/>
          </a:p>
        </p:txBody>
      </p:sp>
      <p:sp>
        <p:nvSpPr>
          <p:cNvPr id="5" name="Footer Placeholder 4">
            <a:extLst>
              <a:ext uri="{FF2B5EF4-FFF2-40B4-BE49-F238E27FC236}">
                <a16:creationId xmlns:a16="http://schemas.microsoft.com/office/drawing/2014/main" id="{E3BB00DA-3B9A-477D-A1D2-9EC16DF87D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62A6BB-C7A2-4193-B4BC-55C7D01447FB}"/>
              </a:ext>
            </a:extLst>
          </p:cNvPr>
          <p:cNvSpPr>
            <a:spLocks noGrp="1"/>
          </p:cNvSpPr>
          <p:nvPr>
            <p:ph type="sldNum" sz="quarter" idx="12"/>
          </p:nvPr>
        </p:nvSpPr>
        <p:spPr/>
        <p:txBody>
          <a:bodyPr/>
          <a:lstStyle/>
          <a:p>
            <a:fld id="{9A4A0674-455F-462B-BA67-FD2939D7F1C1}" type="slidenum">
              <a:rPr lang="en-US" smtClean="0"/>
              <a:t>‹#›</a:t>
            </a:fld>
            <a:endParaRPr lang="en-US"/>
          </a:p>
        </p:txBody>
      </p:sp>
    </p:spTree>
    <p:extLst>
      <p:ext uri="{BB962C8B-B14F-4D97-AF65-F5344CB8AC3E}">
        <p14:creationId xmlns:p14="http://schemas.microsoft.com/office/powerpoint/2010/main" val="3130065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530F71-C9D3-461C-8136-10654DE287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676F56-2E4E-4E5E-9DD9-0B49675D45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9CB566-DCC3-4F00-97AD-0CB651662FB4}"/>
              </a:ext>
            </a:extLst>
          </p:cNvPr>
          <p:cNvSpPr>
            <a:spLocks noGrp="1"/>
          </p:cNvSpPr>
          <p:nvPr>
            <p:ph type="dt" sz="half" idx="10"/>
          </p:nvPr>
        </p:nvSpPr>
        <p:spPr/>
        <p:txBody>
          <a:bodyPr/>
          <a:lstStyle/>
          <a:p>
            <a:fld id="{407DFBCE-01D6-4F8E-9340-75CD4EB58D53}" type="datetimeFigureOut">
              <a:rPr lang="en-US" smtClean="0"/>
              <a:t>9/20/2020</a:t>
            </a:fld>
            <a:endParaRPr lang="en-US"/>
          </a:p>
        </p:txBody>
      </p:sp>
      <p:sp>
        <p:nvSpPr>
          <p:cNvPr id="5" name="Footer Placeholder 4">
            <a:extLst>
              <a:ext uri="{FF2B5EF4-FFF2-40B4-BE49-F238E27FC236}">
                <a16:creationId xmlns:a16="http://schemas.microsoft.com/office/drawing/2014/main" id="{17F7267C-5D9C-47BE-ABBF-1CB2F89B0D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01E4CC-9504-4CAD-934D-29F98623BCFC}"/>
              </a:ext>
            </a:extLst>
          </p:cNvPr>
          <p:cNvSpPr>
            <a:spLocks noGrp="1"/>
          </p:cNvSpPr>
          <p:nvPr>
            <p:ph type="sldNum" sz="quarter" idx="12"/>
          </p:nvPr>
        </p:nvSpPr>
        <p:spPr/>
        <p:txBody>
          <a:bodyPr/>
          <a:lstStyle/>
          <a:p>
            <a:fld id="{9A4A0674-455F-462B-BA67-FD2939D7F1C1}" type="slidenum">
              <a:rPr lang="en-US" smtClean="0"/>
              <a:t>‹#›</a:t>
            </a:fld>
            <a:endParaRPr lang="en-US"/>
          </a:p>
        </p:txBody>
      </p:sp>
    </p:spTree>
    <p:extLst>
      <p:ext uri="{BB962C8B-B14F-4D97-AF65-F5344CB8AC3E}">
        <p14:creationId xmlns:p14="http://schemas.microsoft.com/office/powerpoint/2010/main" val="912839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4E017-D25B-4630-A234-4C3E9A8A0F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23141E-4C58-4541-9D96-E4C0B491E5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4BB63C-1D30-4164-808F-46C886A45FE1}"/>
              </a:ext>
            </a:extLst>
          </p:cNvPr>
          <p:cNvSpPr>
            <a:spLocks noGrp="1"/>
          </p:cNvSpPr>
          <p:nvPr>
            <p:ph type="dt" sz="half" idx="10"/>
          </p:nvPr>
        </p:nvSpPr>
        <p:spPr/>
        <p:txBody>
          <a:bodyPr/>
          <a:lstStyle/>
          <a:p>
            <a:fld id="{407DFBCE-01D6-4F8E-9340-75CD4EB58D53}" type="datetimeFigureOut">
              <a:rPr lang="en-US" smtClean="0"/>
              <a:t>9/20/2020</a:t>
            </a:fld>
            <a:endParaRPr lang="en-US"/>
          </a:p>
        </p:txBody>
      </p:sp>
      <p:sp>
        <p:nvSpPr>
          <p:cNvPr id="5" name="Footer Placeholder 4">
            <a:extLst>
              <a:ext uri="{FF2B5EF4-FFF2-40B4-BE49-F238E27FC236}">
                <a16:creationId xmlns:a16="http://schemas.microsoft.com/office/drawing/2014/main" id="{F3A43255-90E4-4849-A605-17A1D29BA1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8F2B83-73A6-4BF0-BE7A-284B8BA025A2}"/>
              </a:ext>
            </a:extLst>
          </p:cNvPr>
          <p:cNvSpPr>
            <a:spLocks noGrp="1"/>
          </p:cNvSpPr>
          <p:nvPr>
            <p:ph type="sldNum" sz="quarter" idx="12"/>
          </p:nvPr>
        </p:nvSpPr>
        <p:spPr/>
        <p:txBody>
          <a:bodyPr/>
          <a:lstStyle/>
          <a:p>
            <a:fld id="{9A4A0674-455F-462B-BA67-FD2939D7F1C1}" type="slidenum">
              <a:rPr lang="en-US" smtClean="0"/>
              <a:t>‹#›</a:t>
            </a:fld>
            <a:endParaRPr lang="en-US"/>
          </a:p>
        </p:txBody>
      </p:sp>
    </p:spTree>
    <p:extLst>
      <p:ext uri="{BB962C8B-B14F-4D97-AF65-F5344CB8AC3E}">
        <p14:creationId xmlns:p14="http://schemas.microsoft.com/office/powerpoint/2010/main" val="2396008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EBCE1-98F5-4E71-932A-A0F01D6AD7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D103CC-107E-4F00-8EF4-7EA91821D5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2AA76F-006D-4DB0-BBA2-BEDC0F3323D9}"/>
              </a:ext>
            </a:extLst>
          </p:cNvPr>
          <p:cNvSpPr>
            <a:spLocks noGrp="1"/>
          </p:cNvSpPr>
          <p:nvPr>
            <p:ph type="dt" sz="half" idx="10"/>
          </p:nvPr>
        </p:nvSpPr>
        <p:spPr/>
        <p:txBody>
          <a:bodyPr/>
          <a:lstStyle/>
          <a:p>
            <a:fld id="{407DFBCE-01D6-4F8E-9340-75CD4EB58D53}" type="datetimeFigureOut">
              <a:rPr lang="en-US" smtClean="0"/>
              <a:t>9/20/2020</a:t>
            </a:fld>
            <a:endParaRPr lang="en-US"/>
          </a:p>
        </p:txBody>
      </p:sp>
      <p:sp>
        <p:nvSpPr>
          <p:cNvPr id="5" name="Footer Placeholder 4">
            <a:extLst>
              <a:ext uri="{FF2B5EF4-FFF2-40B4-BE49-F238E27FC236}">
                <a16:creationId xmlns:a16="http://schemas.microsoft.com/office/drawing/2014/main" id="{FBCE6B6C-CA72-4BCC-936D-2E6E05AD93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9E9527-2018-459A-A886-953ADCE4B57B}"/>
              </a:ext>
            </a:extLst>
          </p:cNvPr>
          <p:cNvSpPr>
            <a:spLocks noGrp="1"/>
          </p:cNvSpPr>
          <p:nvPr>
            <p:ph type="sldNum" sz="quarter" idx="12"/>
          </p:nvPr>
        </p:nvSpPr>
        <p:spPr/>
        <p:txBody>
          <a:bodyPr/>
          <a:lstStyle/>
          <a:p>
            <a:fld id="{9A4A0674-455F-462B-BA67-FD2939D7F1C1}" type="slidenum">
              <a:rPr lang="en-US" smtClean="0"/>
              <a:t>‹#›</a:t>
            </a:fld>
            <a:endParaRPr lang="en-US"/>
          </a:p>
        </p:txBody>
      </p:sp>
    </p:spTree>
    <p:extLst>
      <p:ext uri="{BB962C8B-B14F-4D97-AF65-F5344CB8AC3E}">
        <p14:creationId xmlns:p14="http://schemas.microsoft.com/office/powerpoint/2010/main" val="3415490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E215C-19FA-4328-BADC-08EE1C2116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7D52B8-9275-4181-90FD-CF5E98D331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084EF5-6156-4487-B18E-D457A48B55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EF44E5-110E-4EF2-BED8-B3F2765D62E6}"/>
              </a:ext>
            </a:extLst>
          </p:cNvPr>
          <p:cNvSpPr>
            <a:spLocks noGrp="1"/>
          </p:cNvSpPr>
          <p:nvPr>
            <p:ph type="dt" sz="half" idx="10"/>
          </p:nvPr>
        </p:nvSpPr>
        <p:spPr/>
        <p:txBody>
          <a:bodyPr/>
          <a:lstStyle/>
          <a:p>
            <a:fld id="{407DFBCE-01D6-4F8E-9340-75CD4EB58D53}" type="datetimeFigureOut">
              <a:rPr lang="en-US" smtClean="0"/>
              <a:t>9/20/2020</a:t>
            </a:fld>
            <a:endParaRPr lang="en-US"/>
          </a:p>
        </p:txBody>
      </p:sp>
      <p:sp>
        <p:nvSpPr>
          <p:cNvPr id="6" name="Footer Placeholder 5">
            <a:extLst>
              <a:ext uri="{FF2B5EF4-FFF2-40B4-BE49-F238E27FC236}">
                <a16:creationId xmlns:a16="http://schemas.microsoft.com/office/drawing/2014/main" id="{5240577C-D500-48BA-B413-91ADE03ECB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A36813-2047-419B-AC6A-A2A7A00F413E}"/>
              </a:ext>
            </a:extLst>
          </p:cNvPr>
          <p:cNvSpPr>
            <a:spLocks noGrp="1"/>
          </p:cNvSpPr>
          <p:nvPr>
            <p:ph type="sldNum" sz="quarter" idx="12"/>
          </p:nvPr>
        </p:nvSpPr>
        <p:spPr/>
        <p:txBody>
          <a:bodyPr/>
          <a:lstStyle/>
          <a:p>
            <a:fld id="{9A4A0674-455F-462B-BA67-FD2939D7F1C1}" type="slidenum">
              <a:rPr lang="en-US" smtClean="0"/>
              <a:t>‹#›</a:t>
            </a:fld>
            <a:endParaRPr lang="en-US"/>
          </a:p>
        </p:txBody>
      </p:sp>
    </p:spTree>
    <p:extLst>
      <p:ext uri="{BB962C8B-B14F-4D97-AF65-F5344CB8AC3E}">
        <p14:creationId xmlns:p14="http://schemas.microsoft.com/office/powerpoint/2010/main" val="3024591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4A17B-2E18-404C-AEAC-C06BBE27E2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43EA9B-C10C-4F33-A374-2141360694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0675AD-855C-4839-B8D0-D4169BF072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15ECDB-7D68-479F-A4EE-24FFC28B72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B7B856-AAF9-4849-97F3-729DFE2C31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50B298-A3B5-4B83-B605-B65BF3D5ECA9}"/>
              </a:ext>
            </a:extLst>
          </p:cNvPr>
          <p:cNvSpPr>
            <a:spLocks noGrp="1"/>
          </p:cNvSpPr>
          <p:nvPr>
            <p:ph type="dt" sz="half" idx="10"/>
          </p:nvPr>
        </p:nvSpPr>
        <p:spPr/>
        <p:txBody>
          <a:bodyPr/>
          <a:lstStyle/>
          <a:p>
            <a:fld id="{407DFBCE-01D6-4F8E-9340-75CD4EB58D53}" type="datetimeFigureOut">
              <a:rPr lang="en-US" smtClean="0"/>
              <a:t>9/20/2020</a:t>
            </a:fld>
            <a:endParaRPr lang="en-US"/>
          </a:p>
        </p:txBody>
      </p:sp>
      <p:sp>
        <p:nvSpPr>
          <p:cNvPr id="8" name="Footer Placeholder 7">
            <a:extLst>
              <a:ext uri="{FF2B5EF4-FFF2-40B4-BE49-F238E27FC236}">
                <a16:creationId xmlns:a16="http://schemas.microsoft.com/office/drawing/2014/main" id="{A4E2CDB8-2A04-4C8B-9033-D1F40AA6CF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9D6345-F2FA-42AE-8241-B076D6C97BF0}"/>
              </a:ext>
            </a:extLst>
          </p:cNvPr>
          <p:cNvSpPr>
            <a:spLocks noGrp="1"/>
          </p:cNvSpPr>
          <p:nvPr>
            <p:ph type="sldNum" sz="quarter" idx="12"/>
          </p:nvPr>
        </p:nvSpPr>
        <p:spPr/>
        <p:txBody>
          <a:bodyPr/>
          <a:lstStyle/>
          <a:p>
            <a:fld id="{9A4A0674-455F-462B-BA67-FD2939D7F1C1}" type="slidenum">
              <a:rPr lang="en-US" smtClean="0"/>
              <a:t>‹#›</a:t>
            </a:fld>
            <a:endParaRPr lang="en-US"/>
          </a:p>
        </p:txBody>
      </p:sp>
    </p:spTree>
    <p:extLst>
      <p:ext uri="{BB962C8B-B14F-4D97-AF65-F5344CB8AC3E}">
        <p14:creationId xmlns:p14="http://schemas.microsoft.com/office/powerpoint/2010/main" val="1403022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53F29-C37F-45AA-B7D7-DE1A5D4B59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3A3D10-2DDC-4C44-9810-A80180526F19}"/>
              </a:ext>
            </a:extLst>
          </p:cNvPr>
          <p:cNvSpPr>
            <a:spLocks noGrp="1"/>
          </p:cNvSpPr>
          <p:nvPr>
            <p:ph type="dt" sz="half" idx="10"/>
          </p:nvPr>
        </p:nvSpPr>
        <p:spPr/>
        <p:txBody>
          <a:bodyPr/>
          <a:lstStyle/>
          <a:p>
            <a:fld id="{407DFBCE-01D6-4F8E-9340-75CD4EB58D53}" type="datetimeFigureOut">
              <a:rPr lang="en-US" smtClean="0"/>
              <a:t>9/20/2020</a:t>
            </a:fld>
            <a:endParaRPr lang="en-US"/>
          </a:p>
        </p:txBody>
      </p:sp>
      <p:sp>
        <p:nvSpPr>
          <p:cNvPr id="4" name="Footer Placeholder 3">
            <a:extLst>
              <a:ext uri="{FF2B5EF4-FFF2-40B4-BE49-F238E27FC236}">
                <a16:creationId xmlns:a16="http://schemas.microsoft.com/office/drawing/2014/main" id="{FD4323B1-7906-439D-ABCA-455EF7E967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3B73AF-EE8A-4D69-8EFC-8274F3DFA97B}"/>
              </a:ext>
            </a:extLst>
          </p:cNvPr>
          <p:cNvSpPr>
            <a:spLocks noGrp="1"/>
          </p:cNvSpPr>
          <p:nvPr>
            <p:ph type="sldNum" sz="quarter" idx="12"/>
          </p:nvPr>
        </p:nvSpPr>
        <p:spPr/>
        <p:txBody>
          <a:bodyPr/>
          <a:lstStyle/>
          <a:p>
            <a:fld id="{9A4A0674-455F-462B-BA67-FD2939D7F1C1}" type="slidenum">
              <a:rPr lang="en-US" smtClean="0"/>
              <a:t>‹#›</a:t>
            </a:fld>
            <a:endParaRPr lang="en-US"/>
          </a:p>
        </p:txBody>
      </p:sp>
    </p:spTree>
    <p:extLst>
      <p:ext uri="{BB962C8B-B14F-4D97-AF65-F5344CB8AC3E}">
        <p14:creationId xmlns:p14="http://schemas.microsoft.com/office/powerpoint/2010/main" val="3683580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9A46FA-B50B-416F-A786-DDFFD95CD392}"/>
              </a:ext>
            </a:extLst>
          </p:cNvPr>
          <p:cNvSpPr>
            <a:spLocks noGrp="1"/>
          </p:cNvSpPr>
          <p:nvPr>
            <p:ph type="dt" sz="half" idx="10"/>
          </p:nvPr>
        </p:nvSpPr>
        <p:spPr/>
        <p:txBody>
          <a:bodyPr/>
          <a:lstStyle/>
          <a:p>
            <a:fld id="{407DFBCE-01D6-4F8E-9340-75CD4EB58D53}" type="datetimeFigureOut">
              <a:rPr lang="en-US" smtClean="0"/>
              <a:t>9/20/2020</a:t>
            </a:fld>
            <a:endParaRPr lang="en-US"/>
          </a:p>
        </p:txBody>
      </p:sp>
      <p:sp>
        <p:nvSpPr>
          <p:cNvPr id="3" name="Footer Placeholder 2">
            <a:extLst>
              <a:ext uri="{FF2B5EF4-FFF2-40B4-BE49-F238E27FC236}">
                <a16:creationId xmlns:a16="http://schemas.microsoft.com/office/drawing/2014/main" id="{B12FB374-7B19-4B04-8079-54B45316DD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4A341C-31E6-4E03-AE9E-512891B98758}"/>
              </a:ext>
            </a:extLst>
          </p:cNvPr>
          <p:cNvSpPr>
            <a:spLocks noGrp="1"/>
          </p:cNvSpPr>
          <p:nvPr>
            <p:ph type="sldNum" sz="quarter" idx="12"/>
          </p:nvPr>
        </p:nvSpPr>
        <p:spPr/>
        <p:txBody>
          <a:bodyPr/>
          <a:lstStyle/>
          <a:p>
            <a:fld id="{9A4A0674-455F-462B-BA67-FD2939D7F1C1}" type="slidenum">
              <a:rPr lang="en-US" smtClean="0"/>
              <a:t>‹#›</a:t>
            </a:fld>
            <a:endParaRPr lang="en-US"/>
          </a:p>
        </p:txBody>
      </p:sp>
    </p:spTree>
    <p:extLst>
      <p:ext uri="{BB962C8B-B14F-4D97-AF65-F5344CB8AC3E}">
        <p14:creationId xmlns:p14="http://schemas.microsoft.com/office/powerpoint/2010/main" val="935872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9EC33-1466-4DC3-B68F-3E27E77DAD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E37E02-6C51-4498-83E9-2F3AA3272C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AF39A0-0E96-4326-A956-8314B320F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C334CE-EDE5-4B04-9FF4-969B815C337B}"/>
              </a:ext>
            </a:extLst>
          </p:cNvPr>
          <p:cNvSpPr>
            <a:spLocks noGrp="1"/>
          </p:cNvSpPr>
          <p:nvPr>
            <p:ph type="dt" sz="half" idx="10"/>
          </p:nvPr>
        </p:nvSpPr>
        <p:spPr/>
        <p:txBody>
          <a:bodyPr/>
          <a:lstStyle/>
          <a:p>
            <a:fld id="{407DFBCE-01D6-4F8E-9340-75CD4EB58D53}" type="datetimeFigureOut">
              <a:rPr lang="en-US" smtClean="0"/>
              <a:t>9/20/2020</a:t>
            </a:fld>
            <a:endParaRPr lang="en-US"/>
          </a:p>
        </p:txBody>
      </p:sp>
      <p:sp>
        <p:nvSpPr>
          <p:cNvPr id="6" name="Footer Placeholder 5">
            <a:extLst>
              <a:ext uri="{FF2B5EF4-FFF2-40B4-BE49-F238E27FC236}">
                <a16:creationId xmlns:a16="http://schemas.microsoft.com/office/drawing/2014/main" id="{0B6B55F0-CCD3-4BA1-A1F2-9F57226AB4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FFFC57-71AE-4456-B852-0720BF9AAF4E}"/>
              </a:ext>
            </a:extLst>
          </p:cNvPr>
          <p:cNvSpPr>
            <a:spLocks noGrp="1"/>
          </p:cNvSpPr>
          <p:nvPr>
            <p:ph type="sldNum" sz="quarter" idx="12"/>
          </p:nvPr>
        </p:nvSpPr>
        <p:spPr/>
        <p:txBody>
          <a:bodyPr/>
          <a:lstStyle/>
          <a:p>
            <a:fld id="{9A4A0674-455F-462B-BA67-FD2939D7F1C1}" type="slidenum">
              <a:rPr lang="en-US" smtClean="0"/>
              <a:t>‹#›</a:t>
            </a:fld>
            <a:endParaRPr lang="en-US"/>
          </a:p>
        </p:txBody>
      </p:sp>
    </p:spTree>
    <p:extLst>
      <p:ext uri="{BB962C8B-B14F-4D97-AF65-F5344CB8AC3E}">
        <p14:creationId xmlns:p14="http://schemas.microsoft.com/office/powerpoint/2010/main" val="2125735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DEF3D-3809-4FF4-80D5-667F378AF6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9D31B1-D6CF-4457-80C2-4C854E22B1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39BD6B-E102-4299-BC6F-83A8086969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9D9A48-4078-4B48-BE60-2683956C2E2A}"/>
              </a:ext>
            </a:extLst>
          </p:cNvPr>
          <p:cNvSpPr>
            <a:spLocks noGrp="1"/>
          </p:cNvSpPr>
          <p:nvPr>
            <p:ph type="dt" sz="half" idx="10"/>
          </p:nvPr>
        </p:nvSpPr>
        <p:spPr/>
        <p:txBody>
          <a:bodyPr/>
          <a:lstStyle/>
          <a:p>
            <a:fld id="{407DFBCE-01D6-4F8E-9340-75CD4EB58D53}" type="datetimeFigureOut">
              <a:rPr lang="en-US" smtClean="0"/>
              <a:t>9/20/2020</a:t>
            </a:fld>
            <a:endParaRPr lang="en-US"/>
          </a:p>
        </p:txBody>
      </p:sp>
      <p:sp>
        <p:nvSpPr>
          <p:cNvPr id="6" name="Footer Placeholder 5">
            <a:extLst>
              <a:ext uri="{FF2B5EF4-FFF2-40B4-BE49-F238E27FC236}">
                <a16:creationId xmlns:a16="http://schemas.microsoft.com/office/drawing/2014/main" id="{4ECFDBF4-198B-49A5-BF17-FF4A8EA497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F1EB9E-C849-43D3-B789-44EC94D70A53}"/>
              </a:ext>
            </a:extLst>
          </p:cNvPr>
          <p:cNvSpPr>
            <a:spLocks noGrp="1"/>
          </p:cNvSpPr>
          <p:nvPr>
            <p:ph type="sldNum" sz="quarter" idx="12"/>
          </p:nvPr>
        </p:nvSpPr>
        <p:spPr/>
        <p:txBody>
          <a:bodyPr/>
          <a:lstStyle/>
          <a:p>
            <a:fld id="{9A4A0674-455F-462B-BA67-FD2939D7F1C1}" type="slidenum">
              <a:rPr lang="en-US" smtClean="0"/>
              <a:t>‹#›</a:t>
            </a:fld>
            <a:endParaRPr lang="en-US"/>
          </a:p>
        </p:txBody>
      </p:sp>
    </p:spTree>
    <p:extLst>
      <p:ext uri="{BB962C8B-B14F-4D97-AF65-F5344CB8AC3E}">
        <p14:creationId xmlns:p14="http://schemas.microsoft.com/office/powerpoint/2010/main" val="3588489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5F0B56-63D3-4D5E-AB5C-704166B808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3176ED-5A2A-4B0D-8435-C003A826EC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3E41AE-88EE-4762-92CF-91C4594DE6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DFBCE-01D6-4F8E-9340-75CD4EB58D53}" type="datetimeFigureOut">
              <a:rPr lang="en-US" smtClean="0"/>
              <a:t>9/20/2020</a:t>
            </a:fld>
            <a:endParaRPr lang="en-US"/>
          </a:p>
        </p:txBody>
      </p:sp>
      <p:sp>
        <p:nvSpPr>
          <p:cNvPr id="5" name="Footer Placeholder 4">
            <a:extLst>
              <a:ext uri="{FF2B5EF4-FFF2-40B4-BE49-F238E27FC236}">
                <a16:creationId xmlns:a16="http://schemas.microsoft.com/office/drawing/2014/main" id="{AEB74818-58A2-41D2-8A8A-244F2DED4A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DF92BD-D745-4DB1-92A8-2C65A4798E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A0674-455F-462B-BA67-FD2939D7F1C1}" type="slidenum">
              <a:rPr lang="en-US" smtClean="0"/>
              <a:t>‹#›</a:t>
            </a:fld>
            <a:endParaRPr lang="en-US"/>
          </a:p>
        </p:txBody>
      </p:sp>
    </p:spTree>
    <p:extLst>
      <p:ext uri="{BB962C8B-B14F-4D97-AF65-F5344CB8AC3E}">
        <p14:creationId xmlns:p14="http://schemas.microsoft.com/office/powerpoint/2010/main" val="1049649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2.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3.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4.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15.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10" Type="http://schemas.openxmlformats.org/officeDocument/2006/relationships/image" Target="../media/image66.png"/><Relationship Id="rId4" Type="http://schemas.openxmlformats.org/officeDocument/2006/relationships/image" Target="../media/image60.png"/><Relationship Id="rId9" Type="http://schemas.openxmlformats.org/officeDocument/2006/relationships/image" Target="../media/image65.png"/></Relationships>
</file>

<file path=ppt/slides/_rels/slide16.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10" Type="http://schemas.openxmlformats.org/officeDocument/2006/relationships/image" Target="../media/image75.png"/><Relationship Id="rId4" Type="http://schemas.openxmlformats.org/officeDocument/2006/relationships/image" Target="../media/image69.png"/><Relationship Id="rId9" Type="http://schemas.openxmlformats.org/officeDocument/2006/relationships/image" Target="../media/image74.png"/></Relationships>
</file>

<file path=ppt/slides/_rels/slide17.xml.rels><?xml version="1.0" encoding="UTF-8" standalone="yes"?>
<Relationships xmlns="http://schemas.openxmlformats.org/package/2006/relationships"><Relationship Id="rId3" Type="http://schemas.openxmlformats.org/officeDocument/2006/relationships/hyperlink" Target="https://www.wikiwand.com/en/Statistical_model" TargetMode="External"/><Relationship Id="rId2" Type="http://schemas.openxmlformats.org/officeDocument/2006/relationships/hyperlink" Target="https://www.wikiwand.com/en/Graphical_model" TargetMode="External"/><Relationship Id="rId1" Type="http://schemas.openxmlformats.org/officeDocument/2006/relationships/slideLayout" Target="../slideLayouts/slideLayout2.xml"/><Relationship Id="rId5" Type="http://schemas.openxmlformats.org/officeDocument/2006/relationships/hyperlink" Target="https://www.wikiwand.com/en/Directed_acyclic_graph" TargetMode="External"/><Relationship Id="rId4" Type="http://schemas.openxmlformats.org/officeDocument/2006/relationships/hyperlink" Target="https://www.wikiwand.com/en/Conditional_independenc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hyperlink" Target="https://en.wikipedia.org/wiki/Stationary_poin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3.png"/><Relationship Id="rId7" Type="http://schemas.openxmlformats.org/officeDocument/2006/relationships/image" Target="../media/image87.png"/><Relationship Id="rId2" Type="http://schemas.openxmlformats.org/officeDocument/2006/relationships/image" Target="../media/image82.png"/><Relationship Id="rId1" Type="http://schemas.openxmlformats.org/officeDocument/2006/relationships/slideLayout" Target="../slideLayouts/slideLayout2.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s>
</file>

<file path=ppt/slides/_rels/slide26.xml.rels><?xml version="1.0" encoding="UTF-8" standalone="yes"?>
<Relationships xmlns="http://schemas.openxmlformats.org/package/2006/relationships"><Relationship Id="rId8" Type="http://schemas.openxmlformats.org/officeDocument/2006/relationships/image" Target="../media/image94.png"/><Relationship Id="rId3" Type="http://schemas.openxmlformats.org/officeDocument/2006/relationships/image" Target="../media/image89.png"/><Relationship Id="rId7" Type="http://schemas.openxmlformats.org/officeDocument/2006/relationships/image" Target="../media/image93.png"/><Relationship Id="rId2" Type="http://schemas.openxmlformats.org/officeDocument/2006/relationships/image" Target="../media/image88.png"/><Relationship Id="rId1" Type="http://schemas.openxmlformats.org/officeDocument/2006/relationships/slideLayout" Target="../slideLayouts/slideLayout2.xml"/><Relationship Id="rId6" Type="http://schemas.openxmlformats.org/officeDocument/2006/relationships/image" Target="../media/image92.png"/><Relationship Id="rId5" Type="http://schemas.openxmlformats.org/officeDocument/2006/relationships/image" Target="../media/image91.png"/><Relationship Id="rId4" Type="http://schemas.openxmlformats.org/officeDocument/2006/relationships/image" Target="../media/image90.png"/><Relationship Id="rId9" Type="http://schemas.openxmlformats.org/officeDocument/2006/relationships/image" Target="../media/image95.png"/></Relationships>
</file>

<file path=ppt/slides/_rels/slide27.xml.rels><?xml version="1.0" encoding="UTF-8" standalone="yes"?>
<Relationships xmlns="http://schemas.openxmlformats.org/package/2006/relationships"><Relationship Id="rId8" Type="http://schemas.openxmlformats.org/officeDocument/2006/relationships/image" Target="../media/image102.png"/><Relationship Id="rId13" Type="http://schemas.openxmlformats.org/officeDocument/2006/relationships/image" Target="../media/image107.png"/><Relationship Id="rId3" Type="http://schemas.openxmlformats.org/officeDocument/2006/relationships/image" Target="../media/image97.png"/><Relationship Id="rId7" Type="http://schemas.openxmlformats.org/officeDocument/2006/relationships/image" Target="../media/image101.png"/><Relationship Id="rId12" Type="http://schemas.openxmlformats.org/officeDocument/2006/relationships/image" Target="../media/image106.png"/><Relationship Id="rId2" Type="http://schemas.openxmlformats.org/officeDocument/2006/relationships/image" Target="../media/image96.png"/><Relationship Id="rId1" Type="http://schemas.openxmlformats.org/officeDocument/2006/relationships/slideLayout" Target="../slideLayouts/slideLayout2.xml"/><Relationship Id="rId6" Type="http://schemas.openxmlformats.org/officeDocument/2006/relationships/image" Target="../media/image100.png"/><Relationship Id="rId11" Type="http://schemas.openxmlformats.org/officeDocument/2006/relationships/image" Target="../media/image105.png"/><Relationship Id="rId5" Type="http://schemas.openxmlformats.org/officeDocument/2006/relationships/image" Target="../media/image99.png"/><Relationship Id="rId10" Type="http://schemas.openxmlformats.org/officeDocument/2006/relationships/image" Target="../media/image104.png"/><Relationship Id="rId4" Type="http://schemas.openxmlformats.org/officeDocument/2006/relationships/image" Target="../media/image98.png"/><Relationship Id="rId9" Type="http://schemas.openxmlformats.org/officeDocument/2006/relationships/image" Target="../media/image103.png"/><Relationship Id="rId14" Type="http://schemas.openxmlformats.org/officeDocument/2006/relationships/image" Target="../media/image108.png"/></Relationships>
</file>

<file path=ppt/slides/_rels/slide28.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2.xml"/><Relationship Id="rId5" Type="http://schemas.openxmlformats.org/officeDocument/2006/relationships/image" Target="../media/image112.png"/><Relationship Id="rId4" Type="http://schemas.openxmlformats.org/officeDocument/2006/relationships/image" Target="../media/image1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19.png"/><Relationship Id="rId3" Type="http://schemas.openxmlformats.org/officeDocument/2006/relationships/image" Target="../media/image114.png"/><Relationship Id="rId7" Type="http://schemas.openxmlformats.org/officeDocument/2006/relationships/image" Target="../media/image118.png"/><Relationship Id="rId2"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117.png"/><Relationship Id="rId11" Type="http://schemas.openxmlformats.org/officeDocument/2006/relationships/image" Target="../media/image122.png"/><Relationship Id="rId5" Type="http://schemas.openxmlformats.org/officeDocument/2006/relationships/image" Target="../media/image116.png"/><Relationship Id="rId10" Type="http://schemas.openxmlformats.org/officeDocument/2006/relationships/image" Target="../media/image121.png"/><Relationship Id="rId4" Type="http://schemas.openxmlformats.org/officeDocument/2006/relationships/image" Target="../media/image115.png"/><Relationship Id="rId9" Type="http://schemas.openxmlformats.org/officeDocument/2006/relationships/image" Target="../media/image120.png"/></Relationships>
</file>

<file path=ppt/slides/_rels/slide31.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2.xml"/><Relationship Id="rId4" Type="http://schemas.openxmlformats.org/officeDocument/2006/relationships/image" Target="../media/image125.png"/></Relationships>
</file>

<file path=ppt/slides/_rels/slide32.xml.rels><?xml version="1.0" encoding="UTF-8" standalone="yes"?>
<Relationships xmlns="http://schemas.openxmlformats.org/package/2006/relationships"><Relationship Id="rId8" Type="http://schemas.openxmlformats.org/officeDocument/2006/relationships/image" Target="../media/image131.png"/><Relationship Id="rId3" Type="http://schemas.openxmlformats.org/officeDocument/2006/relationships/image" Target="../media/image126.png"/><Relationship Id="rId7" Type="http://schemas.openxmlformats.org/officeDocument/2006/relationships/image" Target="../media/image130.png"/><Relationship Id="rId2" Type="http://schemas.openxmlformats.org/officeDocument/2006/relationships/image" Target="../media/image119.png"/><Relationship Id="rId1" Type="http://schemas.openxmlformats.org/officeDocument/2006/relationships/slideLayout" Target="../slideLayouts/slideLayout2.xml"/><Relationship Id="rId6" Type="http://schemas.openxmlformats.org/officeDocument/2006/relationships/image" Target="../media/image129.png"/><Relationship Id="rId5" Type="http://schemas.openxmlformats.org/officeDocument/2006/relationships/image" Target="../media/image128.png"/><Relationship Id="rId4" Type="http://schemas.openxmlformats.org/officeDocument/2006/relationships/image" Target="../media/image127.png"/></Relationships>
</file>

<file path=ppt/slides/_rels/slide33.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2.xml"/><Relationship Id="rId5" Type="http://schemas.openxmlformats.org/officeDocument/2006/relationships/image" Target="../media/image135.png"/><Relationship Id="rId4" Type="http://schemas.openxmlformats.org/officeDocument/2006/relationships/image" Target="../media/image134.png"/></Relationships>
</file>

<file path=ppt/slides/_rels/slide34.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image" Target="../media/image1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144.png"/><Relationship Id="rId3" Type="http://schemas.openxmlformats.org/officeDocument/2006/relationships/image" Target="../media/image139.png"/><Relationship Id="rId7" Type="http://schemas.openxmlformats.org/officeDocument/2006/relationships/image" Target="../media/image143.png"/><Relationship Id="rId2" Type="http://schemas.openxmlformats.org/officeDocument/2006/relationships/image" Target="../media/image138.png"/><Relationship Id="rId1" Type="http://schemas.openxmlformats.org/officeDocument/2006/relationships/slideLayout" Target="../slideLayouts/slideLayout2.xml"/><Relationship Id="rId6" Type="http://schemas.openxmlformats.org/officeDocument/2006/relationships/image" Target="../media/image142.png"/><Relationship Id="rId11" Type="http://schemas.openxmlformats.org/officeDocument/2006/relationships/image" Target="../media/image147.png"/><Relationship Id="rId5" Type="http://schemas.openxmlformats.org/officeDocument/2006/relationships/image" Target="../media/image141.png"/><Relationship Id="rId10" Type="http://schemas.openxmlformats.org/officeDocument/2006/relationships/image" Target="../media/image146.png"/><Relationship Id="rId4" Type="http://schemas.openxmlformats.org/officeDocument/2006/relationships/image" Target="../media/image140.png"/><Relationship Id="rId9" Type="http://schemas.openxmlformats.org/officeDocument/2006/relationships/image" Target="../media/image145.png"/></Relationships>
</file>

<file path=ppt/slides/_rels/slide36.xml.rels><?xml version="1.0" encoding="UTF-8" standalone="yes"?>
<Relationships xmlns="http://schemas.openxmlformats.org/package/2006/relationships"><Relationship Id="rId8" Type="http://schemas.openxmlformats.org/officeDocument/2006/relationships/image" Target="../media/image151.png"/><Relationship Id="rId13" Type="http://schemas.openxmlformats.org/officeDocument/2006/relationships/image" Target="../media/image156.png"/><Relationship Id="rId3" Type="http://schemas.openxmlformats.org/officeDocument/2006/relationships/hyperlink" Target="https://www.wikiwand.com/en/Marcel_Berger" TargetMode="External"/><Relationship Id="rId7" Type="http://schemas.openxmlformats.org/officeDocument/2006/relationships/image" Target="../media/image150.png"/><Relationship Id="rId12" Type="http://schemas.openxmlformats.org/officeDocument/2006/relationships/image" Target="../media/image155.png"/><Relationship Id="rId2" Type="http://schemas.openxmlformats.org/officeDocument/2006/relationships/hyperlink" Target="https://www.wikiwand.com/en/Vector_space" TargetMode="External"/><Relationship Id="rId1" Type="http://schemas.openxmlformats.org/officeDocument/2006/relationships/slideLayout" Target="../slideLayouts/slideLayout2.xml"/><Relationship Id="rId6" Type="http://schemas.openxmlformats.org/officeDocument/2006/relationships/image" Target="../media/image149.png"/><Relationship Id="rId11" Type="http://schemas.openxmlformats.org/officeDocument/2006/relationships/image" Target="../media/image154.png"/><Relationship Id="rId5" Type="http://schemas.openxmlformats.org/officeDocument/2006/relationships/image" Target="../media/image148.png"/><Relationship Id="rId10" Type="http://schemas.openxmlformats.org/officeDocument/2006/relationships/image" Target="../media/image153.png"/><Relationship Id="rId4" Type="http://schemas.openxmlformats.org/officeDocument/2006/relationships/hyperlink" Target="https://www.wikiwand.com/en/Translation_(geometry)" TargetMode="External"/><Relationship Id="rId9" Type="http://schemas.openxmlformats.org/officeDocument/2006/relationships/image" Target="../media/image152.png"/><Relationship Id="rId14" Type="http://schemas.openxmlformats.org/officeDocument/2006/relationships/image" Target="../media/image157.png"/></Relationships>
</file>

<file path=ppt/slides/_rels/slide37.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image" Target="../media/image156.png"/><Relationship Id="rId1" Type="http://schemas.openxmlformats.org/officeDocument/2006/relationships/slideLayout" Target="../slideLayouts/slideLayout2.xml"/><Relationship Id="rId6" Type="http://schemas.openxmlformats.org/officeDocument/2006/relationships/image" Target="../media/image161.png"/><Relationship Id="rId5" Type="http://schemas.openxmlformats.org/officeDocument/2006/relationships/image" Target="../media/image160.png"/><Relationship Id="rId4" Type="http://schemas.openxmlformats.org/officeDocument/2006/relationships/image" Target="../media/image159.png"/></Relationships>
</file>

<file path=ppt/slides/_rels/slide38.xml.rels><?xml version="1.0" encoding="UTF-8" standalone="yes"?>
<Relationships xmlns="http://schemas.openxmlformats.org/package/2006/relationships"><Relationship Id="rId3" Type="http://schemas.openxmlformats.org/officeDocument/2006/relationships/image" Target="../media/image163.png"/><Relationship Id="rId7" Type="http://schemas.openxmlformats.org/officeDocument/2006/relationships/image" Target="../media/image167.png"/><Relationship Id="rId2" Type="http://schemas.openxmlformats.org/officeDocument/2006/relationships/image" Target="../media/image162.png"/><Relationship Id="rId1" Type="http://schemas.openxmlformats.org/officeDocument/2006/relationships/slideLayout" Target="../slideLayouts/slideLayout2.xml"/><Relationship Id="rId6" Type="http://schemas.openxmlformats.org/officeDocument/2006/relationships/image" Target="../media/image166.png"/><Relationship Id="rId5" Type="http://schemas.openxmlformats.org/officeDocument/2006/relationships/image" Target="../media/image165.png"/><Relationship Id="rId4" Type="http://schemas.openxmlformats.org/officeDocument/2006/relationships/image" Target="../media/image16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6E482-7387-4BCC-99CE-14360C461C7F}"/>
              </a:ext>
            </a:extLst>
          </p:cNvPr>
          <p:cNvSpPr>
            <a:spLocks noGrp="1"/>
          </p:cNvSpPr>
          <p:nvPr>
            <p:ph type="ctrTitle"/>
          </p:nvPr>
        </p:nvSpPr>
        <p:spPr/>
        <p:txBody>
          <a:bodyPr/>
          <a:lstStyle/>
          <a:p>
            <a:r>
              <a:rPr lang="en-US" dirty="0"/>
              <a:t>Fundamentals of statistics</a:t>
            </a:r>
            <a:br>
              <a:rPr lang="en-US" dirty="0"/>
            </a:br>
            <a:r>
              <a:rPr lang="en-US" dirty="0"/>
              <a:t>Review: Units 1-7</a:t>
            </a:r>
          </a:p>
        </p:txBody>
      </p:sp>
    </p:spTree>
    <p:extLst>
      <p:ext uri="{BB962C8B-B14F-4D97-AF65-F5344CB8AC3E}">
        <p14:creationId xmlns:p14="http://schemas.microsoft.com/office/powerpoint/2010/main" val="3083326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E134D-1C56-4E8B-8DEF-CEB098D7036A}"/>
              </a:ext>
            </a:extLst>
          </p:cNvPr>
          <p:cNvSpPr>
            <a:spLocks noGrp="1"/>
          </p:cNvSpPr>
          <p:nvPr>
            <p:ph type="title"/>
          </p:nvPr>
        </p:nvSpPr>
        <p:spPr>
          <a:xfrm>
            <a:off x="112541" y="28136"/>
            <a:ext cx="11971607" cy="562707"/>
          </a:xfrm>
        </p:spPr>
        <p:txBody>
          <a:bodyPr>
            <a:normAutofit fontScale="90000"/>
          </a:bodyPr>
          <a:lstStyle/>
          <a:p>
            <a:r>
              <a:rPr lang="en-US" dirty="0"/>
              <a:t>Overview of units 4 and 5</a:t>
            </a:r>
          </a:p>
        </p:txBody>
      </p:sp>
      <p:sp>
        <p:nvSpPr>
          <p:cNvPr id="3" name="Content Placeholder 2">
            <a:extLst>
              <a:ext uri="{FF2B5EF4-FFF2-40B4-BE49-F238E27FC236}">
                <a16:creationId xmlns:a16="http://schemas.microsoft.com/office/drawing/2014/main" id="{52FBA533-FED1-4BA7-BCD4-5C0DC19CD9DF}"/>
              </a:ext>
            </a:extLst>
          </p:cNvPr>
          <p:cNvSpPr>
            <a:spLocks noGrp="1"/>
          </p:cNvSpPr>
          <p:nvPr>
            <p:ph idx="1"/>
          </p:nvPr>
        </p:nvSpPr>
        <p:spPr>
          <a:xfrm>
            <a:off x="120746" y="672074"/>
            <a:ext cx="11949333" cy="6080418"/>
          </a:xfrm>
        </p:spPr>
        <p:txBody>
          <a:bodyPr>
            <a:normAutofit/>
          </a:bodyPr>
          <a:lstStyle/>
          <a:p>
            <a:pPr marL="0" indent="0">
              <a:buNone/>
            </a:pPr>
            <a:r>
              <a:rPr lang="en-US" sz="2500" b="1" dirty="0"/>
              <a:t>Unit 4: Hypothesis testing</a:t>
            </a:r>
          </a:p>
          <a:p>
            <a:r>
              <a:rPr lang="en-US" sz="2500" dirty="0"/>
              <a:t>Lecture 13: Chi Squared Distribution, T-test</a:t>
            </a:r>
          </a:p>
          <a:p>
            <a:r>
              <a:rPr lang="en-US" sz="2500" dirty="0"/>
              <a:t>Lecture 14: Wald’s test, likelihood ratio test, implicit hypothesis test</a:t>
            </a:r>
          </a:p>
          <a:p>
            <a:r>
              <a:rPr lang="en-US" sz="2500" dirty="0"/>
              <a:t>Lecture 15: Goodness of Fit Test for discrete distributions</a:t>
            </a:r>
          </a:p>
          <a:p>
            <a:r>
              <a:rPr lang="en-US" sz="2500" dirty="0"/>
              <a:t>Lecture 16: Goodness of Fit Tests Continued: </a:t>
            </a:r>
            <a:r>
              <a:rPr lang="en-US" sz="2500" dirty="0" err="1"/>
              <a:t>Kolgomorov</a:t>
            </a:r>
            <a:r>
              <a:rPr lang="en-US" sz="2500" dirty="0"/>
              <a:t> - Smirnov test, </a:t>
            </a:r>
            <a:r>
              <a:rPr lang="en-US" sz="2500" dirty="0" err="1"/>
              <a:t>Kolgomorov</a:t>
            </a:r>
            <a:r>
              <a:rPr lang="en-US" sz="2500" dirty="0"/>
              <a:t> – Lilliefors test, Quantile-Quantile plots</a:t>
            </a:r>
          </a:p>
          <a:p>
            <a:pPr marL="0" indent="0">
              <a:buNone/>
            </a:pPr>
            <a:endParaRPr lang="en-US" sz="2500" b="1" dirty="0"/>
          </a:p>
          <a:p>
            <a:pPr marL="0" indent="0">
              <a:buNone/>
            </a:pPr>
            <a:r>
              <a:rPr lang="en-US" sz="2500" b="1" dirty="0"/>
              <a:t>Unit 5: Bayesian statistics</a:t>
            </a:r>
          </a:p>
          <a:p>
            <a:r>
              <a:rPr lang="en-US" sz="2500" dirty="0"/>
              <a:t>Lecture 17: Introduction to Bayesian Statistics</a:t>
            </a:r>
          </a:p>
          <a:p>
            <a:r>
              <a:rPr lang="en-US" sz="2500" dirty="0"/>
              <a:t>Lecture 18: Jeffreys Prior and Bayesian Confidence Interval</a:t>
            </a:r>
          </a:p>
        </p:txBody>
      </p:sp>
    </p:spTree>
    <p:extLst>
      <p:ext uri="{BB962C8B-B14F-4D97-AF65-F5344CB8AC3E}">
        <p14:creationId xmlns:p14="http://schemas.microsoft.com/office/powerpoint/2010/main" val="217715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DEFF1-302F-4735-817F-1232B1953A03}"/>
              </a:ext>
            </a:extLst>
          </p:cNvPr>
          <p:cNvSpPr>
            <a:spLocks noGrp="1"/>
          </p:cNvSpPr>
          <p:nvPr>
            <p:ph type="title"/>
          </p:nvPr>
        </p:nvSpPr>
        <p:spPr>
          <a:xfrm>
            <a:off x="64472" y="37617"/>
            <a:ext cx="12005607" cy="549277"/>
          </a:xfrm>
        </p:spPr>
        <p:txBody>
          <a:bodyPr>
            <a:normAutofit fontScale="90000"/>
          </a:bodyPr>
          <a:lstStyle/>
          <a:p>
            <a:r>
              <a:rPr lang="en-US" dirty="0"/>
              <a:t>Unit 4 review</a:t>
            </a:r>
          </a:p>
        </p:txBody>
      </p:sp>
      <p:sp>
        <p:nvSpPr>
          <p:cNvPr id="3" name="Content Placeholder 2">
            <a:extLst>
              <a:ext uri="{FF2B5EF4-FFF2-40B4-BE49-F238E27FC236}">
                <a16:creationId xmlns:a16="http://schemas.microsoft.com/office/drawing/2014/main" id="{DF7DC3F2-7043-4835-8845-356123F7853B}"/>
              </a:ext>
            </a:extLst>
          </p:cNvPr>
          <p:cNvSpPr>
            <a:spLocks noGrp="1"/>
          </p:cNvSpPr>
          <p:nvPr>
            <p:ph idx="1"/>
          </p:nvPr>
        </p:nvSpPr>
        <p:spPr>
          <a:xfrm>
            <a:off x="24495" y="467476"/>
            <a:ext cx="12007083" cy="6358440"/>
          </a:xfrm>
        </p:spPr>
        <p:txBody>
          <a:bodyPr>
            <a:normAutofit/>
          </a:bodyPr>
          <a:lstStyle/>
          <a:p>
            <a:r>
              <a:rPr lang="en-US" sz="2500" b="1" dirty="0"/>
              <a:t>Hypothesis testing terminology</a:t>
            </a:r>
            <a:r>
              <a:rPr lang="en-US" sz="2500" dirty="0"/>
              <a:t>: 1) H0 and Ha 2) type 1 and type 2 errors 3) level (alpha) and power (1-alpha) of a test 4) p-values and our tests were based on CLT, so were </a:t>
            </a:r>
            <a:r>
              <a:rPr lang="en-US" sz="2500" dirty="0" err="1"/>
              <a:t>asympt</a:t>
            </a:r>
            <a:r>
              <a:rPr lang="en-US" sz="2500" dirty="0"/>
              <a:t>, key laws were CLT, LLN and Slutsky’s theorem (sample var -&gt; var, when n large)</a:t>
            </a:r>
          </a:p>
          <a:p>
            <a:r>
              <a:rPr lang="en-US" sz="2500" dirty="0"/>
              <a:t>Now, we want to talk about cases when sample size is small – non </a:t>
            </a:r>
            <a:r>
              <a:rPr lang="en-US" sz="2500" dirty="0" err="1"/>
              <a:t>asymp</a:t>
            </a:r>
            <a:r>
              <a:rPr lang="en-US" sz="2500" dirty="0"/>
              <a:t> tests, if n&lt;30, we cannot use Slutsky, so when we use </a:t>
            </a:r>
            <a:r>
              <a:rPr lang="en-US" sz="2500" b="1" dirty="0"/>
              <a:t>sample var instead of var</a:t>
            </a:r>
            <a:r>
              <a:rPr lang="en-US" sz="2500" dirty="0"/>
              <a:t>, then we get </a:t>
            </a:r>
            <a:r>
              <a:rPr lang="en-US" sz="2500" b="1" dirty="0"/>
              <a:t>t-</a:t>
            </a:r>
            <a:r>
              <a:rPr lang="en-US" sz="2500" b="1" dirty="0" err="1"/>
              <a:t>distrib</a:t>
            </a:r>
            <a:endParaRPr lang="en-US" sz="2500" b="1" dirty="0"/>
          </a:p>
          <a:p>
            <a:r>
              <a:rPr lang="en-US" sz="2500" b="1" dirty="0" err="1"/>
              <a:t>Xd</a:t>
            </a:r>
            <a:r>
              <a:rPr lang="en-US" sz="2500" dirty="0"/>
              <a:t> (Chi-</a:t>
            </a:r>
            <a:r>
              <a:rPr lang="en-US" sz="2500" dirty="0" err="1"/>
              <a:t>sq</a:t>
            </a:r>
            <a:r>
              <a:rPr lang="en-US" sz="2500" dirty="0"/>
              <a:t>) </a:t>
            </a:r>
            <a:r>
              <a:rPr lang="en-US" sz="2500" b="1" dirty="0" err="1"/>
              <a:t>distrib</a:t>
            </a:r>
            <a:r>
              <a:rPr lang="en-US" sz="2500" dirty="0"/>
              <a:t> with </a:t>
            </a:r>
            <a:r>
              <a:rPr lang="en-US" sz="2500" b="1" dirty="0"/>
              <a:t>d degrees </a:t>
            </a:r>
            <a:r>
              <a:rPr lang="en-US" sz="2500" dirty="0"/>
              <a:t>of freedom                                                      (sum of squares of d standard normal </a:t>
            </a:r>
            <a:r>
              <a:rPr lang="en-US" sz="2500" dirty="0" err="1"/>
              <a:t>r.v.</a:t>
            </a:r>
            <a:r>
              <a:rPr lang="en-US" sz="2500" dirty="0"/>
              <a:t>) with mean=d, variance=2d </a:t>
            </a:r>
          </a:p>
          <a:p>
            <a:r>
              <a:rPr lang="en-US" sz="2500" dirty="0"/>
              <a:t>3</a:t>
            </a:r>
            <a:r>
              <a:rPr lang="en-US" sz="2500" baseline="30000" dirty="0"/>
              <a:t>rd</a:t>
            </a:r>
            <a:r>
              <a:rPr lang="en-US" sz="2500" dirty="0"/>
              <a:t> moment-skewness (0 if </a:t>
            </a:r>
            <a:r>
              <a:rPr lang="en-US" sz="2500" dirty="0" err="1"/>
              <a:t>sym</a:t>
            </a:r>
            <a:r>
              <a:rPr lang="en-US" sz="2500" dirty="0"/>
              <a:t>); 4</a:t>
            </a:r>
            <a:r>
              <a:rPr lang="en-US" sz="2500" baseline="30000" dirty="0"/>
              <a:t>th</a:t>
            </a:r>
            <a:r>
              <a:rPr lang="en-US" sz="2500" dirty="0"/>
              <a:t> moment – kurtosis (heaviness of tails; for Z -&gt; 3)</a:t>
            </a:r>
          </a:p>
          <a:p>
            <a:r>
              <a:rPr lang="en-US" sz="2600" b="1" dirty="0"/>
              <a:t>Cochran’s</a:t>
            </a:r>
            <a:r>
              <a:rPr lang="en-US" sz="2600" dirty="0"/>
              <a:t> theorem – if X1…</a:t>
            </a:r>
            <a:r>
              <a:rPr lang="en-US" sz="2600" dirty="0" err="1"/>
              <a:t>Xn</a:t>
            </a:r>
            <a:r>
              <a:rPr lang="en-US" sz="2600" dirty="0"/>
              <a:t> are gaussian then sample mean and sample var – </a:t>
            </a:r>
            <a:r>
              <a:rPr lang="en-US" sz="2600" dirty="0" err="1"/>
              <a:t>indep</a:t>
            </a:r>
            <a:r>
              <a:rPr lang="en-US" sz="2600" dirty="0"/>
              <a:t> for all n’s, and</a:t>
            </a:r>
          </a:p>
          <a:p>
            <a:r>
              <a:rPr lang="en-US" sz="2600" dirty="0"/>
              <a:t>For one sample t-test, the number of deg of freedom for t </a:t>
            </a:r>
            <a:r>
              <a:rPr lang="en-US" sz="2600" dirty="0" err="1"/>
              <a:t>distrib</a:t>
            </a:r>
            <a:r>
              <a:rPr lang="en-US" sz="2600" dirty="0"/>
              <a:t> is n-1, for 2-sided we use WS equation, it should be  min(</a:t>
            </a:r>
            <a:r>
              <a:rPr lang="en-US" sz="2600" dirty="0" err="1"/>
              <a:t>n,m</a:t>
            </a:r>
            <a:r>
              <a:rPr lang="en-US" sz="2600" dirty="0"/>
              <a:t>) &lt; </a:t>
            </a:r>
            <a:r>
              <a:rPr lang="en-US" sz="2600" dirty="0" err="1"/>
              <a:t>Nws</a:t>
            </a:r>
            <a:r>
              <a:rPr lang="en-US" sz="2600" dirty="0"/>
              <a:t> &lt; </a:t>
            </a:r>
            <a:r>
              <a:rPr lang="en-US" sz="2600" dirty="0" err="1"/>
              <a:t>n+m</a:t>
            </a:r>
            <a:r>
              <a:rPr lang="en-US" sz="2600" dirty="0"/>
              <a:t> </a:t>
            </a:r>
          </a:p>
          <a:p>
            <a:r>
              <a:rPr lang="en-US" sz="2600" b="1" dirty="0"/>
              <a:t>Adv:</a:t>
            </a:r>
            <a:r>
              <a:rPr lang="en-US" sz="2600" dirty="0"/>
              <a:t> of student’s test: </a:t>
            </a:r>
            <a:r>
              <a:rPr lang="en-US" sz="2600" b="1" dirty="0"/>
              <a:t>non-</a:t>
            </a:r>
            <a:r>
              <a:rPr lang="en-US" sz="2600" b="1" dirty="0" err="1"/>
              <a:t>asympt</a:t>
            </a:r>
            <a:r>
              <a:rPr lang="en-US" sz="2600" dirty="0"/>
              <a:t>, works when n-small; </a:t>
            </a:r>
            <a:r>
              <a:rPr lang="en-US" sz="2600" b="1" dirty="0" err="1"/>
              <a:t>disadv</a:t>
            </a:r>
            <a:r>
              <a:rPr lang="en-US" sz="2600" dirty="0"/>
              <a:t>: requires Xi- </a:t>
            </a:r>
            <a:r>
              <a:rPr lang="en-US" sz="2600" b="1" dirty="0"/>
              <a:t>gaussian</a:t>
            </a:r>
          </a:p>
          <a:p>
            <a:r>
              <a:rPr lang="en-US" sz="2600" b="1" dirty="0"/>
              <a:t>Wald’s test </a:t>
            </a:r>
            <a:r>
              <a:rPr lang="en-US" sz="2600" dirty="0"/>
              <a:t>for </a:t>
            </a:r>
            <a:r>
              <a:rPr lang="en-US" sz="2600" dirty="0" err="1"/>
              <a:t>multidim</a:t>
            </a:r>
            <a:r>
              <a:rPr lang="en-US" sz="2600" dirty="0"/>
              <a:t> parameter vector </a:t>
            </a:r>
            <a:r>
              <a:rPr lang="en-US" sz="2600" dirty="0" err="1"/>
              <a:t>hyp</a:t>
            </a:r>
            <a:r>
              <a:rPr lang="en-US" sz="2600" dirty="0"/>
              <a:t>. Test                                                </a:t>
            </a:r>
            <a:r>
              <a:rPr lang="en-US" sz="2600" dirty="0" err="1"/>
              <a:t>test</a:t>
            </a:r>
            <a:r>
              <a:rPr lang="en-US" sz="2600" dirty="0"/>
              <a:t> is based on MLE, If estimator is consistent, we can plug both true and MLE theta</a:t>
            </a:r>
            <a:endParaRPr lang="en-US" sz="2600" b="1" dirty="0"/>
          </a:p>
        </p:txBody>
      </p:sp>
      <p:pic>
        <p:nvPicPr>
          <p:cNvPr id="5" name="Picture 4">
            <a:extLst>
              <a:ext uri="{FF2B5EF4-FFF2-40B4-BE49-F238E27FC236}">
                <a16:creationId xmlns:a16="http://schemas.microsoft.com/office/drawing/2014/main" id="{6250D6A0-889C-45D1-8162-0ECA449CC5D7}"/>
              </a:ext>
            </a:extLst>
          </p:cNvPr>
          <p:cNvPicPr>
            <a:picLocks noChangeAspect="1"/>
          </p:cNvPicPr>
          <p:nvPr/>
        </p:nvPicPr>
        <p:blipFill>
          <a:blip r:embed="rId2"/>
          <a:stretch>
            <a:fillRect/>
          </a:stretch>
        </p:blipFill>
        <p:spPr>
          <a:xfrm>
            <a:off x="6214347" y="2466002"/>
            <a:ext cx="1843511" cy="325325"/>
          </a:xfrm>
          <a:prstGeom prst="rect">
            <a:avLst/>
          </a:prstGeom>
          <a:ln>
            <a:solidFill>
              <a:schemeClr val="tx1"/>
            </a:solidFill>
          </a:ln>
        </p:spPr>
      </p:pic>
      <p:pic>
        <p:nvPicPr>
          <p:cNvPr id="7" name="Picture 6">
            <a:extLst>
              <a:ext uri="{FF2B5EF4-FFF2-40B4-BE49-F238E27FC236}">
                <a16:creationId xmlns:a16="http://schemas.microsoft.com/office/drawing/2014/main" id="{DECFD43E-458B-4F8A-A705-8E46EBEC21B3}"/>
              </a:ext>
            </a:extLst>
          </p:cNvPr>
          <p:cNvPicPr>
            <a:picLocks noChangeAspect="1"/>
          </p:cNvPicPr>
          <p:nvPr/>
        </p:nvPicPr>
        <p:blipFill>
          <a:blip r:embed="rId3"/>
          <a:stretch>
            <a:fillRect/>
          </a:stretch>
        </p:blipFill>
        <p:spPr>
          <a:xfrm>
            <a:off x="8200249" y="2509147"/>
            <a:ext cx="1709961" cy="314263"/>
          </a:xfrm>
          <a:prstGeom prst="rect">
            <a:avLst/>
          </a:prstGeom>
          <a:ln>
            <a:solidFill>
              <a:schemeClr val="tx1"/>
            </a:solidFill>
          </a:ln>
        </p:spPr>
      </p:pic>
      <p:pic>
        <p:nvPicPr>
          <p:cNvPr id="9" name="Picture 8">
            <a:extLst>
              <a:ext uri="{FF2B5EF4-FFF2-40B4-BE49-F238E27FC236}">
                <a16:creationId xmlns:a16="http://schemas.microsoft.com/office/drawing/2014/main" id="{BDA328D2-B2C5-4326-B9A5-8CFCBA7B6D7B}"/>
              </a:ext>
            </a:extLst>
          </p:cNvPr>
          <p:cNvPicPr>
            <a:picLocks noChangeAspect="1"/>
          </p:cNvPicPr>
          <p:nvPr/>
        </p:nvPicPr>
        <p:blipFill>
          <a:blip r:embed="rId4"/>
          <a:stretch>
            <a:fillRect/>
          </a:stretch>
        </p:blipFill>
        <p:spPr>
          <a:xfrm>
            <a:off x="2274273" y="4056896"/>
            <a:ext cx="1222907" cy="537541"/>
          </a:xfrm>
          <a:prstGeom prst="rect">
            <a:avLst/>
          </a:prstGeom>
          <a:ln>
            <a:solidFill>
              <a:schemeClr val="tx1"/>
            </a:solidFill>
          </a:ln>
        </p:spPr>
      </p:pic>
      <p:pic>
        <p:nvPicPr>
          <p:cNvPr id="10" name="Picture 9">
            <a:extLst>
              <a:ext uri="{FF2B5EF4-FFF2-40B4-BE49-F238E27FC236}">
                <a16:creationId xmlns:a16="http://schemas.microsoft.com/office/drawing/2014/main" id="{51F3DDDE-CD83-4119-9A81-3751DD8A4BFC}"/>
              </a:ext>
            </a:extLst>
          </p:cNvPr>
          <p:cNvPicPr>
            <a:picLocks noChangeAspect="1"/>
          </p:cNvPicPr>
          <p:nvPr/>
        </p:nvPicPr>
        <p:blipFill>
          <a:blip r:embed="rId5"/>
          <a:stretch>
            <a:fillRect/>
          </a:stretch>
        </p:blipFill>
        <p:spPr>
          <a:xfrm>
            <a:off x="7297905" y="5817770"/>
            <a:ext cx="3517184" cy="454693"/>
          </a:xfrm>
          <a:prstGeom prst="rect">
            <a:avLst/>
          </a:prstGeom>
        </p:spPr>
      </p:pic>
    </p:spTree>
    <p:extLst>
      <p:ext uri="{BB962C8B-B14F-4D97-AF65-F5344CB8AC3E}">
        <p14:creationId xmlns:p14="http://schemas.microsoft.com/office/powerpoint/2010/main" val="2428525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9F1B2-EBFC-4C6B-9154-E782A28AB650}"/>
              </a:ext>
            </a:extLst>
          </p:cNvPr>
          <p:cNvSpPr>
            <a:spLocks noGrp="1"/>
          </p:cNvSpPr>
          <p:nvPr>
            <p:ph type="title"/>
          </p:nvPr>
        </p:nvSpPr>
        <p:spPr>
          <a:xfrm>
            <a:off x="92608" y="69703"/>
            <a:ext cx="11724249" cy="661817"/>
          </a:xfrm>
        </p:spPr>
        <p:txBody>
          <a:bodyPr>
            <a:normAutofit fontScale="90000"/>
          </a:bodyPr>
          <a:lstStyle/>
          <a:p>
            <a:r>
              <a:rPr lang="en-US" dirty="0"/>
              <a:t>Unit 4 review</a:t>
            </a:r>
          </a:p>
        </p:txBody>
      </p:sp>
      <p:sp>
        <p:nvSpPr>
          <p:cNvPr id="3" name="Content Placeholder 2">
            <a:extLst>
              <a:ext uri="{FF2B5EF4-FFF2-40B4-BE49-F238E27FC236}">
                <a16:creationId xmlns:a16="http://schemas.microsoft.com/office/drawing/2014/main" id="{615BABB2-F4E7-4EA8-B76E-8B4BCEC6D252}"/>
              </a:ext>
            </a:extLst>
          </p:cNvPr>
          <p:cNvSpPr>
            <a:spLocks noGrp="1"/>
          </p:cNvSpPr>
          <p:nvPr>
            <p:ph idx="1"/>
          </p:nvPr>
        </p:nvSpPr>
        <p:spPr>
          <a:xfrm>
            <a:off x="48432" y="658005"/>
            <a:ext cx="12113458" cy="6024147"/>
          </a:xfrm>
        </p:spPr>
        <p:txBody>
          <a:bodyPr>
            <a:normAutofit/>
          </a:bodyPr>
          <a:lstStyle/>
          <a:p>
            <a:r>
              <a:rPr lang="en-US" sz="2600" b="1" dirty="0"/>
              <a:t>We said                                                 </a:t>
            </a:r>
            <a:r>
              <a:rPr lang="en-US" sz="2600" dirty="0" err="1"/>
              <a:t>theta_MLE</a:t>
            </a:r>
            <a:r>
              <a:rPr lang="en-US" sz="2600" dirty="0"/>
              <a:t> is close to theta_0 then the length of difference vector should be small (to find length we should find its norm</a:t>
            </a:r>
          </a:p>
          <a:p>
            <a:r>
              <a:rPr lang="en-US" sz="2600" dirty="0"/>
              <a:t>Wald’s test is about the length of this vector</a:t>
            </a:r>
          </a:p>
          <a:p>
            <a:r>
              <a:rPr lang="en-US" sz="2600" dirty="0"/>
              <a:t>Likelihood ratio test:</a:t>
            </a:r>
          </a:p>
          <a:p>
            <a:endParaRPr lang="en-US" sz="2600" dirty="0"/>
          </a:p>
          <a:p>
            <a:endParaRPr lang="en-US" sz="2600" dirty="0"/>
          </a:p>
          <a:p>
            <a:r>
              <a:rPr lang="en-US" sz="2600" dirty="0"/>
              <a:t>Above is implicit </a:t>
            </a:r>
            <a:r>
              <a:rPr lang="en-US" sz="2600" dirty="0" err="1"/>
              <a:t>multid</a:t>
            </a:r>
            <a:r>
              <a:rPr lang="en-US" sz="2600" dirty="0"/>
              <a:t> </a:t>
            </a:r>
            <a:r>
              <a:rPr lang="en-US" sz="2600" dirty="0" err="1"/>
              <a:t>hypot</a:t>
            </a:r>
            <a:r>
              <a:rPr lang="en-US" sz="2600" dirty="0"/>
              <a:t> test, in a way that hypothesis tells us g(theta) not theta</a:t>
            </a:r>
          </a:p>
          <a:p>
            <a:r>
              <a:rPr lang="en-US" sz="2600" dirty="0"/>
              <a:t>Likelihood ratio test L(H1)/L(Ho) &gt;c , we take log of both sides and multiply by 2</a:t>
            </a:r>
          </a:p>
          <a:p>
            <a:r>
              <a:rPr lang="en-US" sz="2600" b="1" dirty="0"/>
              <a:t>Tests covered</a:t>
            </a:r>
            <a:r>
              <a:rPr lang="en-US" sz="2600" dirty="0"/>
              <a:t>: </a:t>
            </a:r>
            <a:r>
              <a:rPr lang="en-US" sz="2600" b="1" dirty="0"/>
              <a:t>1) t-test </a:t>
            </a:r>
            <a:r>
              <a:rPr lang="en-US" sz="2600" dirty="0"/>
              <a:t>(small sample, unknown variance, gaussian) </a:t>
            </a:r>
            <a:r>
              <a:rPr lang="en-US" sz="2600" b="1" dirty="0"/>
              <a:t>2) Wald’s test </a:t>
            </a:r>
            <a:r>
              <a:rPr lang="en-US" sz="2600" dirty="0"/>
              <a:t>(multidimensional parameters, based on MLE, square MLE) </a:t>
            </a:r>
            <a:r>
              <a:rPr lang="en-US" sz="2600" b="1" dirty="0"/>
              <a:t>3) Likelihood ratio test </a:t>
            </a:r>
            <a:r>
              <a:rPr lang="en-US" sz="2600" dirty="0"/>
              <a:t>(ratio of H1 to H0, log of both sides, multiply by 2) </a:t>
            </a:r>
            <a:r>
              <a:rPr lang="en-US" sz="2600" b="1" dirty="0"/>
              <a:t>4) Implicit hypothesis test </a:t>
            </a:r>
            <a:r>
              <a:rPr lang="en-US" sz="2600" dirty="0"/>
              <a:t>(we are given info about g(theta0) not theta_0 itself)</a:t>
            </a:r>
          </a:p>
          <a:p>
            <a:r>
              <a:rPr lang="en-US" sz="2600" dirty="0"/>
              <a:t>5) </a:t>
            </a:r>
            <a:r>
              <a:rPr lang="en-US" sz="2600" dirty="0" err="1"/>
              <a:t>Kolgomorov</a:t>
            </a:r>
            <a:r>
              <a:rPr lang="en-US" sz="2600" dirty="0"/>
              <a:t>-Smirnov 6) </a:t>
            </a:r>
            <a:r>
              <a:rPr lang="en-US" sz="2600" dirty="0" err="1"/>
              <a:t>Kolgomorov</a:t>
            </a:r>
            <a:r>
              <a:rPr lang="en-US" sz="2600" dirty="0"/>
              <a:t>-Lilliefors 7) QQ</a:t>
            </a:r>
          </a:p>
        </p:txBody>
      </p:sp>
      <p:pic>
        <p:nvPicPr>
          <p:cNvPr id="5" name="Picture 4">
            <a:extLst>
              <a:ext uri="{FF2B5EF4-FFF2-40B4-BE49-F238E27FC236}">
                <a16:creationId xmlns:a16="http://schemas.microsoft.com/office/drawing/2014/main" id="{A3DF019D-1F65-4FF9-AB8B-68A95E117D05}"/>
              </a:ext>
            </a:extLst>
          </p:cNvPr>
          <p:cNvPicPr>
            <a:picLocks noChangeAspect="1"/>
          </p:cNvPicPr>
          <p:nvPr/>
        </p:nvPicPr>
        <p:blipFill>
          <a:blip r:embed="rId2"/>
          <a:stretch>
            <a:fillRect/>
          </a:stretch>
        </p:blipFill>
        <p:spPr>
          <a:xfrm>
            <a:off x="1538789" y="620128"/>
            <a:ext cx="3517184" cy="454693"/>
          </a:xfrm>
          <a:prstGeom prst="rect">
            <a:avLst/>
          </a:prstGeom>
        </p:spPr>
      </p:pic>
      <p:pic>
        <p:nvPicPr>
          <p:cNvPr id="8" name="Picture 7">
            <a:extLst>
              <a:ext uri="{FF2B5EF4-FFF2-40B4-BE49-F238E27FC236}">
                <a16:creationId xmlns:a16="http://schemas.microsoft.com/office/drawing/2014/main" id="{451FF502-491D-4472-9B53-7DB6CC288C62}"/>
              </a:ext>
            </a:extLst>
          </p:cNvPr>
          <p:cNvPicPr>
            <a:picLocks noChangeAspect="1"/>
          </p:cNvPicPr>
          <p:nvPr/>
        </p:nvPicPr>
        <p:blipFill>
          <a:blip r:embed="rId3"/>
          <a:stretch>
            <a:fillRect/>
          </a:stretch>
        </p:blipFill>
        <p:spPr>
          <a:xfrm>
            <a:off x="7684167" y="1362337"/>
            <a:ext cx="4435742" cy="810710"/>
          </a:xfrm>
          <a:prstGeom prst="rect">
            <a:avLst/>
          </a:prstGeom>
          <a:ln>
            <a:solidFill>
              <a:schemeClr val="tx1"/>
            </a:solidFill>
          </a:ln>
        </p:spPr>
      </p:pic>
      <p:pic>
        <p:nvPicPr>
          <p:cNvPr id="9" name="Picture 8">
            <a:extLst>
              <a:ext uri="{FF2B5EF4-FFF2-40B4-BE49-F238E27FC236}">
                <a16:creationId xmlns:a16="http://schemas.microsoft.com/office/drawing/2014/main" id="{580D313C-CC62-4A58-BA98-79D4A32AE428}"/>
              </a:ext>
            </a:extLst>
          </p:cNvPr>
          <p:cNvPicPr>
            <a:picLocks noChangeAspect="1"/>
          </p:cNvPicPr>
          <p:nvPr/>
        </p:nvPicPr>
        <p:blipFill>
          <a:blip r:embed="rId4"/>
          <a:stretch>
            <a:fillRect/>
          </a:stretch>
        </p:blipFill>
        <p:spPr>
          <a:xfrm>
            <a:off x="3227970" y="1957639"/>
            <a:ext cx="2477773" cy="480762"/>
          </a:xfrm>
          <a:prstGeom prst="rect">
            <a:avLst/>
          </a:prstGeom>
          <a:ln>
            <a:solidFill>
              <a:schemeClr val="tx1"/>
            </a:solidFill>
          </a:ln>
        </p:spPr>
      </p:pic>
      <p:pic>
        <p:nvPicPr>
          <p:cNvPr id="10" name="Picture 9">
            <a:extLst>
              <a:ext uri="{FF2B5EF4-FFF2-40B4-BE49-F238E27FC236}">
                <a16:creationId xmlns:a16="http://schemas.microsoft.com/office/drawing/2014/main" id="{FFB85CDF-3774-4014-BF74-4344791C0858}"/>
              </a:ext>
            </a:extLst>
          </p:cNvPr>
          <p:cNvPicPr>
            <a:picLocks noChangeAspect="1"/>
          </p:cNvPicPr>
          <p:nvPr/>
        </p:nvPicPr>
        <p:blipFill>
          <a:blip r:embed="rId5"/>
          <a:stretch>
            <a:fillRect/>
          </a:stretch>
        </p:blipFill>
        <p:spPr>
          <a:xfrm>
            <a:off x="5741570" y="1841081"/>
            <a:ext cx="1750093" cy="660749"/>
          </a:xfrm>
          <a:prstGeom prst="rect">
            <a:avLst/>
          </a:prstGeom>
          <a:ln>
            <a:solidFill>
              <a:schemeClr val="tx1"/>
            </a:solidFill>
          </a:ln>
        </p:spPr>
      </p:pic>
      <p:pic>
        <p:nvPicPr>
          <p:cNvPr id="11" name="Picture 10">
            <a:extLst>
              <a:ext uri="{FF2B5EF4-FFF2-40B4-BE49-F238E27FC236}">
                <a16:creationId xmlns:a16="http://schemas.microsoft.com/office/drawing/2014/main" id="{BB2CD3D0-29D6-4586-8AA4-61FE23A133C2}"/>
              </a:ext>
            </a:extLst>
          </p:cNvPr>
          <p:cNvPicPr>
            <a:picLocks noChangeAspect="1"/>
          </p:cNvPicPr>
          <p:nvPr/>
        </p:nvPicPr>
        <p:blipFill>
          <a:blip r:embed="rId6"/>
          <a:stretch>
            <a:fillRect/>
          </a:stretch>
        </p:blipFill>
        <p:spPr>
          <a:xfrm>
            <a:off x="86226" y="2517858"/>
            <a:ext cx="4828011" cy="642437"/>
          </a:xfrm>
          <a:prstGeom prst="rect">
            <a:avLst/>
          </a:prstGeom>
          <a:ln>
            <a:solidFill>
              <a:schemeClr val="tx1"/>
            </a:solidFill>
          </a:ln>
        </p:spPr>
      </p:pic>
      <p:pic>
        <p:nvPicPr>
          <p:cNvPr id="12" name="Picture 11">
            <a:extLst>
              <a:ext uri="{FF2B5EF4-FFF2-40B4-BE49-F238E27FC236}">
                <a16:creationId xmlns:a16="http://schemas.microsoft.com/office/drawing/2014/main" id="{E3969CD0-7EA4-4AA0-BCE6-8906AF1FEC54}"/>
              </a:ext>
            </a:extLst>
          </p:cNvPr>
          <p:cNvPicPr>
            <a:picLocks noChangeAspect="1"/>
          </p:cNvPicPr>
          <p:nvPr/>
        </p:nvPicPr>
        <p:blipFill>
          <a:blip r:embed="rId7"/>
          <a:stretch>
            <a:fillRect/>
          </a:stretch>
        </p:blipFill>
        <p:spPr>
          <a:xfrm>
            <a:off x="7892717" y="2602330"/>
            <a:ext cx="4204669" cy="489432"/>
          </a:xfrm>
          <a:prstGeom prst="rect">
            <a:avLst/>
          </a:prstGeom>
          <a:ln>
            <a:solidFill>
              <a:schemeClr val="tx1"/>
            </a:solidFill>
          </a:ln>
        </p:spPr>
      </p:pic>
      <p:pic>
        <p:nvPicPr>
          <p:cNvPr id="13" name="Picture 12">
            <a:extLst>
              <a:ext uri="{FF2B5EF4-FFF2-40B4-BE49-F238E27FC236}">
                <a16:creationId xmlns:a16="http://schemas.microsoft.com/office/drawing/2014/main" id="{8DA76CD1-F74C-41B2-8F76-201540BA1E64}"/>
              </a:ext>
            </a:extLst>
          </p:cNvPr>
          <p:cNvPicPr>
            <a:picLocks noChangeAspect="1"/>
          </p:cNvPicPr>
          <p:nvPr/>
        </p:nvPicPr>
        <p:blipFill>
          <a:blip r:embed="rId8"/>
          <a:stretch>
            <a:fillRect/>
          </a:stretch>
        </p:blipFill>
        <p:spPr>
          <a:xfrm>
            <a:off x="5075572" y="2550946"/>
            <a:ext cx="2741551" cy="657476"/>
          </a:xfrm>
          <a:prstGeom prst="rect">
            <a:avLst/>
          </a:prstGeom>
          <a:ln>
            <a:solidFill>
              <a:schemeClr val="tx1"/>
            </a:solidFill>
          </a:ln>
        </p:spPr>
      </p:pic>
    </p:spTree>
    <p:extLst>
      <p:ext uri="{BB962C8B-B14F-4D97-AF65-F5344CB8AC3E}">
        <p14:creationId xmlns:p14="http://schemas.microsoft.com/office/powerpoint/2010/main" val="101402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A7D64-C392-442A-9BFB-1268ED6CA8A9}"/>
              </a:ext>
            </a:extLst>
          </p:cNvPr>
          <p:cNvSpPr>
            <a:spLocks noGrp="1"/>
          </p:cNvSpPr>
          <p:nvPr>
            <p:ph type="title"/>
          </p:nvPr>
        </p:nvSpPr>
        <p:spPr>
          <a:xfrm>
            <a:off x="64476" y="69702"/>
            <a:ext cx="12113456" cy="605547"/>
          </a:xfrm>
        </p:spPr>
        <p:txBody>
          <a:bodyPr>
            <a:normAutofit fontScale="90000"/>
          </a:bodyPr>
          <a:lstStyle/>
          <a:p>
            <a:r>
              <a:rPr lang="en-US" dirty="0"/>
              <a:t>Unit 4 review</a:t>
            </a:r>
          </a:p>
        </p:txBody>
      </p:sp>
      <p:sp>
        <p:nvSpPr>
          <p:cNvPr id="3" name="Content Placeholder 2">
            <a:extLst>
              <a:ext uri="{FF2B5EF4-FFF2-40B4-BE49-F238E27FC236}">
                <a16:creationId xmlns:a16="http://schemas.microsoft.com/office/drawing/2014/main" id="{CEA361EC-BEEA-4494-BB95-2FA325C81EC8}"/>
              </a:ext>
            </a:extLst>
          </p:cNvPr>
          <p:cNvSpPr>
            <a:spLocks noGrp="1"/>
          </p:cNvSpPr>
          <p:nvPr>
            <p:ph idx="1"/>
          </p:nvPr>
        </p:nvSpPr>
        <p:spPr>
          <a:xfrm>
            <a:off x="106680" y="643938"/>
            <a:ext cx="11963400" cy="6108553"/>
          </a:xfrm>
        </p:spPr>
        <p:txBody>
          <a:bodyPr>
            <a:normAutofit/>
          </a:bodyPr>
          <a:lstStyle/>
          <a:p>
            <a:r>
              <a:rPr lang="en-US" sz="2600" b="1" dirty="0"/>
              <a:t>Goodness of fit tests </a:t>
            </a:r>
            <a:r>
              <a:rPr lang="en-US" sz="2600" dirty="0"/>
              <a:t>are </a:t>
            </a:r>
            <a:r>
              <a:rPr lang="en-US" sz="2600" b="1" dirty="0"/>
              <a:t>non-parametric tests </a:t>
            </a:r>
            <a:r>
              <a:rPr lang="en-US" sz="2600" dirty="0"/>
              <a:t>(Ha is everything else), e.g. </a:t>
            </a:r>
            <a:r>
              <a:rPr lang="en-US" sz="2600" b="1" dirty="0"/>
              <a:t>H0 - </a:t>
            </a:r>
            <a:r>
              <a:rPr lang="en-US" sz="2600" dirty="0"/>
              <a:t>X’s are </a:t>
            </a:r>
            <a:r>
              <a:rPr lang="en-US" sz="2600" dirty="0" err="1"/>
              <a:t>i.i.d</a:t>
            </a:r>
            <a:r>
              <a:rPr lang="en-US" sz="2600" dirty="0"/>
              <a:t> N(0,1), U(0,1) or PMF p1=0.3, p2=0.5, p3=0.2 (2-way table vs H0 proportions)</a:t>
            </a:r>
          </a:p>
          <a:p>
            <a:r>
              <a:rPr lang="en-US" sz="2600" b="1" dirty="0"/>
              <a:t>Question of interest </a:t>
            </a:r>
            <a:r>
              <a:rPr lang="en-US" sz="2600" dirty="0"/>
              <a:t>is: Is this dataset drawn from a given distribution?</a:t>
            </a:r>
          </a:p>
          <a:p>
            <a:r>
              <a:rPr lang="en-US" sz="2600" dirty="0"/>
              <a:t>In </a:t>
            </a:r>
            <a:r>
              <a:rPr lang="en-US" sz="2600" b="1" dirty="0"/>
              <a:t>parametric hypothesis testing </a:t>
            </a:r>
            <a:r>
              <a:rPr lang="en-US" sz="2600" dirty="0"/>
              <a:t>we set </a:t>
            </a:r>
            <a:r>
              <a:rPr lang="en-US" sz="2600" b="1" dirty="0"/>
              <a:t>H0</a:t>
            </a:r>
            <a:r>
              <a:rPr lang="en-US" sz="2600" dirty="0"/>
              <a:t> to some </a:t>
            </a:r>
            <a:r>
              <a:rPr lang="en-US" sz="2600" b="1" dirty="0"/>
              <a:t>particular distribution </a:t>
            </a:r>
            <a:r>
              <a:rPr lang="en-US" sz="2600" dirty="0"/>
              <a:t>in the family of certain </a:t>
            </a:r>
            <a:r>
              <a:rPr lang="en-US" sz="2600" b="1" dirty="0"/>
              <a:t>prob </a:t>
            </a:r>
            <a:r>
              <a:rPr lang="en-US" sz="2600" b="1" dirty="0" err="1"/>
              <a:t>distrib</a:t>
            </a:r>
            <a:r>
              <a:rPr lang="en-US" sz="2600" dirty="0"/>
              <a:t>, so we </a:t>
            </a:r>
            <a:r>
              <a:rPr lang="en-US" sz="2600" b="1" dirty="0"/>
              <a:t>limit</a:t>
            </a:r>
            <a:r>
              <a:rPr lang="en-US" sz="2600" dirty="0"/>
              <a:t> what </a:t>
            </a:r>
            <a:r>
              <a:rPr lang="en-US" sz="2600" b="1" dirty="0"/>
              <a:t>altern </a:t>
            </a:r>
            <a:r>
              <a:rPr lang="en-US" sz="2600" b="1" dirty="0" err="1"/>
              <a:t>distrib</a:t>
            </a:r>
            <a:r>
              <a:rPr lang="en-US" sz="2600" b="1" dirty="0"/>
              <a:t> </a:t>
            </a:r>
            <a:r>
              <a:rPr lang="en-US" sz="2600" dirty="0"/>
              <a:t>can be, but in </a:t>
            </a:r>
            <a:r>
              <a:rPr lang="en-US" sz="2600" b="1" dirty="0"/>
              <a:t>non-param </a:t>
            </a:r>
            <a:r>
              <a:rPr lang="en-US" sz="2600" dirty="0"/>
              <a:t>(goodness of fit tests) we </a:t>
            </a:r>
            <a:r>
              <a:rPr lang="en-US" sz="2600" b="1" dirty="0"/>
              <a:t>do not impose </a:t>
            </a:r>
            <a:r>
              <a:rPr lang="en-US" sz="2600" dirty="0"/>
              <a:t>any limit</a:t>
            </a:r>
          </a:p>
          <a:p>
            <a:endParaRPr lang="en-US" sz="2600" dirty="0"/>
          </a:p>
          <a:p>
            <a:r>
              <a:rPr lang="en-US" sz="2600" dirty="0"/>
              <a:t>Basically to do goodness of fit test for PMF, we need to do hypothesis testing on vector-valued parameter, we can use Wald’s test (based on MLE), LR test (based on </a:t>
            </a:r>
            <a:r>
              <a:rPr lang="en-US" sz="2600" dirty="0" err="1"/>
              <a:t>lik</a:t>
            </a:r>
            <a:r>
              <a:rPr lang="en-US" sz="2600" dirty="0"/>
              <a:t>)</a:t>
            </a:r>
          </a:p>
          <a:p>
            <a:r>
              <a:rPr lang="en-US" sz="2600" b="1" dirty="0"/>
              <a:t>New distributions</a:t>
            </a:r>
            <a:r>
              <a:rPr lang="en-US" sz="2600" dirty="0"/>
              <a:t>: </a:t>
            </a:r>
            <a:r>
              <a:rPr lang="en-US" sz="2600" b="1" dirty="0"/>
              <a:t>categorical</a:t>
            </a:r>
            <a:r>
              <a:rPr lang="en-US" sz="2600" dirty="0"/>
              <a:t> (more than 2 categories vs Bernoulli), </a:t>
            </a:r>
            <a:r>
              <a:rPr lang="en-US" sz="2600" b="1" dirty="0"/>
              <a:t>multinomial</a:t>
            </a:r>
            <a:r>
              <a:rPr lang="en-US" sz="2600" dirty="0"/>
              <a:t> vs </a:t>
            </a:r>
            <a:r>
              <a:rPr lang="en-US" sz="2600" b="1" dirty="0"/>
              <a:t>binomial</a:t>
            </a:r>
            <a:r>
              <a:rPr lang="en-US" sz="2600" dirty="0"/>
              <a:t>; likelihood of multinomial                                     </a:t>
            </a:r>
            <a:r>
              <a:rPr lang="en-US" sz="2600" dirty="0" err="1"/>
              <a:t>p_MLE</a:t>
            </a:r>
            <a:r>
              <a:rPr lang="en-US" sz="2600" dirty="0"/>
              <a:t>:</a:t>
            </a:r>
          </a:p>
          <a:p>
            <a:r>
              <a:rPr lang="en-US" sz="2600" dirty="0"/>
              <a:t>Multinomial                                 vs categorical</a:t>
            </a:r>
          </a:p>
          <a:p>
            <a:r>
              <a:rPr lang="en-US" sz="2600" dirty="0"/>
              <a:t>So for HT we can use MLE                                           </a:t>
            </a:r>
            <a:r>
              <a:rPr lang="en-US" sz="2600" dirty="0" err="1"/>
              <a:t>asymp</a:t>
            </a:r>
            <a:r>
              <a:rPr lang="en-US" sz="2600" dirty="0"/>
              <a:t> normal, k-1 deg of F, as p’s sum to 1, thus not independent</a:t>
            </a:r>
          </a:p>
        </p:txBody>
      </p:sp>
      <p:pic>
        <p:nvPicPr>
          <p:cNvPr id="5" name="Picture 4">
            <a:extLst>
              <a:ext uri="{FF2B5EF4-FFF2-40B4-BE49-F238E27FC236}">
                <a16:creationId xmlns:a16="http://schemas.microsoft.com/office/drawing/2014/main" id="{0E558D44-55E0-4095-AB93-1C755A699431}"/>
              </a:ext>
            </a:extLst>
          </p:cNvPr>
          <p:cNvPicPr>
            <a:picLocks noChangeAspect="1"/>
          </p:cNvPicPr>
          <p:nvPr/>
        </p:nvPicPr>
        <p:blipFill>
          <a:blip r:embed="rId2"/>
          <a:stretch>
            <a:fillRect/>
          </a:stretch>
        </p:blipFill>
        <p:spPr>
          <a:xfrm>
            <a:off x="76264" y="3085949"/>
            <a:ext cx="8025000" cy="434101"/>
          </a:xfrm>
          <a:prstGeom prst="rect">
            <a:avLst/>
          </a:prstGeom>
          <a:ln>
            <a:solidFill>
              <a:schemeClr val="tx1"/>
            </a:solidFill>
          </a:ln>
        </p:spPr>
      </p:pic>
      <p:pic>
        <p:nvPicPr>
          <p:cNvPr id="7" name="Picture 6">
            <a:extLst>
              <a:ext uri="{FF2B5EF4-FFF2-40B4-BE49-F238E27FC236}">
                <a16:creationId xmlns:a16="http://schemas.microsoft.com/office/drawing/2014/main" id="{A5C720B5-14EA-4856-B11E-C639A30E5D02}"/>
              </a:ext>
            </a:extLst>
          </p:cNvPr>
          <p:cNvPicPr>
            <a:picLocks noChangeAspect="1"/>
          </p:cNvPicPr>
          <p:nvPr/>
        </p:nvPicPr>
        <p:blipFill>
          <a:blip r:embed="rId3"/>
          <a:stretch>
            <a:fillRect/>
          </a:stretch>
        </p:blipFill>
        <p:spPr>
          <a:xfrm>
            <a:off x="8261684" y="2893738"/>
            <a:ext cx="3869314" cy="609341"/>
          </a:xfrm>
          <a:prstGeom prst="rect">
            <a:avLst/>
          </a:prstGeom>
          <a:ln>
            <a:solidFill>
              <a:schemeClr val="tx1"/>
            </a:solidFill>
          </a:ln>
        </p:spPr>
      </p:pic>
      <p:pic>
        <p:nvPicPr>
          <p:cNvPr id="8" name="Picture 7">
            <a:extLst>
              <a:ext uri="{FF2B5EF4-FFF2-40B4-BE49-F238E27FC236}">
                <a16:creationId xmlns:a16="http://schemas.microsoft.com/office/drawing/2014/main" id="{07AF1D72-2411-4A62-B352-869376CA242F}"/>
              </a:ext>
            </a:extLst>
          </p:cNvPr>
          <p:cNvPicPr>
            <a:picLocks noChangeAspect="1"/>
          </p:cNvPicPr>
          <p:nvPr/>
        </p:nvPicPr>
        <p:blipFill>
          <a:blip r:embed="rId4"/>
          <a:stretch>
            <a:fillRect/>
          </a:stretch>
        </p:blipFill>
        <p:spPr>
          <a:xfrm>
            <a:off x="5220452" y="4830930"/>
            <a:ext cx="2624138" cy="455689"/>
          </a:xfrm>
          <a:prstGeom prst="rect">
            <a:avLst/>
          </a:prstGeom>
          <a:ln>
            <a:solidFill>
              <a:schemeClr val="tx1"/>
            </a:solidFill>
          </a:ln>
        </p:spPr>
      </p:pic>
      <p:pic>
        <p:nvPicPr>
          <p:cNvPr id="9" name="Picture 8">
            <a:extLst>
              <a:ext uri="{FF2B5EF4-FFF2-40B4-BE49-F238E27FC236}">
                <a16:creationId xmlns:a16="http://schemas.microsoft.com/office/drawing/2014/main" id="{E071A588-3FE7-4053-A9C3-ED3E91CD42B9}"/>
              </a:ext>
            </a:extLst>
          </p:cNvPr>
          <p:cNvPicPr>
            <a:picLocks noChangeAspect="1"/>
          </p:cNvPicPr>
          <p:nvPr/>
        </p:nvPicPr>
        <p:blipFill>
          <a:blip r:embed="rId5"/>
          <a:stretch>
            <a:fillRect/>
          </a:stretch>
        </p:blipFill>
        <p:spPr>
          <a:xfrm>
            <a:off x="9055017" y="4816643"/>
            <a:ext cx="875047" cy="571459"/>
          </a:xfrm>
          <a:prstGeom prst="rect">
            <a:avLst/>
          </a:prstGeom>
          <a:ln>
            <a:solidFill>
              <a:schemeClr val="tx1"/>
            </a:solidFill>
          </a:ln>
        </p:spPr>
      </p:pic>
      <p:pic>
        <p:nvPicPr>
          <p:cNvPr id="4" name="Picture 3">
            <a:extLst>
              <a:ext uri="{FF2B5EF4-FFF2-40B4-BE49-F238E27FC236}">
                <a16:creationId xmlns:a16="http://schemas.microsoft.com/office/drawing/2014/main" id="{38F8D5EE-98ED-46D0-9923-9E86E4380000}"/>
              </a:ext>
            </a:extLst>
          </p:cNvPr>
          <p:cNvPicPr>
            <a:picLocks noChangeAspect="1"/>
          </p:cNvPicPr>
          <p:nvPr/>
        </p:nvPicPr>
        <p:blipFill>
          <a:blip r:embed="rId6"/>
          <a:stretch>
            <a:fillRect/>
          </a:stretch>
        </p:blipFill>
        <p:spPr>
          <a:xfrm>
            <a:off x="2149892" y="5196140"/>
            <a:ext cx="2284541" cy="498808"/>
          </a:xfrm>
          <a:prstGeom prst="rect">
            <a:avLst/>
          </a:prstGeom>
          <a:ln>
            <a:solidFill>
              <a:schemeClr val="tx1"/>
            </a:solidFill>
          </a:ln>
        </p:spPr>
      </p:pic>
      <p:pic>
        <p:nvPicPr>
          <p:cNvPr id="6" name="Picture 5">
            <a:extLst>
              <a:ext uri="{FF2B5EF4-FFF2-40B4-BE49-F238E27FC236}">
                <a16:creationId xmlns:a16="http://schemas.microsoft.com/office/drawing/2014/main" id="{CD2BBB46-2803-476B-AC4C-3B24083460C5}"/>
              </a:ext>
            </a:extLst>
          </p:cNvPr>
          <p:cNvPicPr>
            <a:picLocks noChangeAspect="1"/>
          </p:cNvPicPr>
          <p:nvPr/>
        </p:nvPicPr>
        <p:blipFill>
          <a:blip r:embed="rId7"/>
          <a:stretch>
            <a:fillRect/>
          </a:stretch>
        </p:blipFill>
        <p:spPr>
          <a:xfrm>
            <a:off x="6451434" y="5337760"/>
            <a:ext cx="1846792" cy="437398"/>
          </a:xfrm>
          <a:prstGeom prst="rect">
            <a:avLst/>
          </a:prstGeom>
          <a:ln>
            <a:solidFill>
              <a:schemeClr val="tx1"/>
            </a:solidFill>
          </a:ln>
        </p:spPr>
      </p:pic>
      <p:pic>
        <p:nvPicPr>
          <p:cNvPr id="10" name="Picture 9">
            <a:extLst>
              <a:ext uri="{FF2B5EF4-FFF2-40B4-BE49-F238E27FC236}">
                <a16:creationId xmlns:a16="http://schemas.microsoft.com/office/drawing/2014/main" id="{00405BAB-3BA5-494A-82A1-F7514EC3E9EB}"/>
              </a:ext>
            </a:extLst>
          </p:cNvPr>
          <p:cNvPicPr>
            <a:picLocks noChangeAspect="1"/>
          </p:cNvPicPr>
          <p:nvPr/>
        </p:nvPicPr>
        <p:blipFill>
          <a:blip r:embed="rId8"/>
          <a:stretch>
            <a:fillRect/>
          </a:stretch>
        </p:blipFill>
        <p:spPr>
          <a:xfrm>
            <a:off x="3879927" y="5702970"/>
            <a:ext cx="3045489" cy="601578"/>
          </a:xfrm>
          <a:prstGeom prst="rect">
            <a:avLst/>
          </a:prstGeom>
          <a:ln>
            <a:solidFill>
              <a:schemeClr val="tx1"/>
            </a:solidFill>
          </a:ln>
        </p:spPr>
      </p:pic>
    </p:spTree>
    <p:extLst>
      <p:ext uri="{BB962C8B-B14F-4D97-AF65-F5344CB8AC3E}">
        <p14:creationId xmlns:p14="http://schemas.microsoft.com/office/powerpoint/2010/main" val="764446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A7D64-C392-442A-9BFB-1268ED6CA8A9}"/>
              </a:ext>
            </a:extLst>
          </p:cNvPr>
          <p:cNvSpPr>
            <a:spLocks noGrp="1"/>
          </p:cNvSpPr>
          <p:nvPr>
            <p:ph type="title"/>
          </p:nvPr>
        </p:nvSpPr>
        <p:spPr>
          <a:xfrm>
            <a:off x="64476" y="69702"/>
            <a:ext cx="12113456" cy="605547"/>
          </a:xfrm>
        </p:spPr>
        <p:txBody>
          <a:bodyPr>
            <a:normAutofit fontScale="90000"/>
          </a:bodyPr>
          <a:lstStyle/>
          <a:p>
            <a:r>
              <a:rPr lang="en-US" dirty="0"/>
              <a:t>Unit 4 review</a:t>
            </a:r>
          </a:p>
        </p:txBody>
      </p:sp>
      <p:sp>
        <p:nvSpPr>
          <p:cNvPr id="3" name="Content Placeholder 2">
            <a:extLst>
              <a:ext uri="{FF2B5EF4-FFF2-40B4-BE49-F238E27FC236}">
                <a16:creationId xmlns:a16="http://schemas.microsoft.com/office/drawing/2014/main" id="{CEA361EC-BEEA-4494-BB95-2FA325C81EC8}"/>
              </a:ext>
            </a:extLst>
          </p:cNvPr>
          <p:cNvSpPr>
            <a:spLocks noGrp="1"/>
          </p:cNvSpPr>
          <p:nvPr>
            <p:ph idx="1"/>
          </p:nvPr>
        </p:nvSpPr>
        <p:spPr>
          <a:xfrm>
            <a:off x="58554" y="643938"/>
            <a:ext cx="11963400" cy="6108553"/>
          </a:xfrm>
        </p:spPr>
        <p:txBody>
          <a:bodyPr/>
          <a:lstStyle/>
          <a:p>
            <a:r>
              <a:rPr lang="en-US" sz="2600" dirty="0"/>
              <a:t>Now if we square this and plug 1/var (1/(p*(1-p)) instead of FI, we get</a:t>
            </a:r>
          </a:p>
          <a:p>
            <a:r>
              <a:rPr lang="en-US" sz="2600" dirty="0"/>
              <a:t>We divide by p not p(1-p) (we get lower value of test statistics, more conservative)</a:t>
            </a:r>
          </a:p>
          <a:p>
            <a:r>
              <a:rPr lang="en-US" sz="2600" dirty="0"/>
              <a:t>Chi-</a:t>
            </a:r>
            <a:r>
              <a:rPr lang="en-US" sz="2600" dirty="0" err="1"/>
              <a:t>sq</a:t>
            </a:r>
            <a:r>
              <a:rPr lang="en-US" sz="2600" dirty="0"/>
              <a:t>                         vs                         Wald’s test; in Wald’s test </a:t>
            </a:r>
            <a:r>
              <a:rPr lang="en-US" sz="2600" dirty="0" err="1"/>
              <a:t>elem</a:t>
            </a:r>
            <a:r>
              <a:rPr lang="en-US" sz="2600" dirty="0"/>
              <a:t> of </a:t>
            </a:r>
            <a:r>
              <a:rPr lang="en-US" sz="2600" dirty="0" err="1"/>
              <a:t>vec</a:t>
            </a:r>
            <a:r>
              <a:rPr lang="en-US" sz="2600" dirty="0"/>
              <a:t> p are </a:t>
            </a:r>
            <a:r>
              <a:rPr lang="en-US" sz="2600" dirty="0" err="1"/>
              <a:t>indep</a:t>
            </a:r>
            <a:endParaRPr lang="en-US" sz="2600" dirty="0"/>
          </a:p>
          <a:p>
            <a:r>
              <a:rPr lang="en-GB" sz="2500" b="1" dirty="0"/>
              <a:t>Chi-square test </a:t>
            </a:r>
            <a:r>
              <a:rPr lang="en-GB" sz="2500" dirty="0"/>
              <a:t>is used to determine whether there is a statistically significant </a:t>
            </a:r>
            <a:r>
              <a:rPr lang="en-GB" sz="2500" b="1" dirty="0"/>
              <a:t>difference</a:t>
            </a:r>
            <a:r>
              <a:rPr lang="en-GB" sz="2500" dirty="0"/>
              <a:t> between the </a:t>
            </a:r>
            <a:r>
              <a:rPr lang="en-GB" sz="2500" b="1" dirty="0"/>
              <a:t>expected frequencies</a:t>
            </a:r>
            <a:r>
              <a:rPr lang="en-GB" sz="2500" dirty="0"/>
              <a:t> and the </a:t>
            </a:r>
            <a:r>
              <a:rPr lang="en-GB" sz="2500" b="1" dirty="0"/>
              <a:t>obs. frequencies </a:t>
            </a:r>
            <a:r>
              <a:rPr lang="en-GB" sz="2500" dirty="0"/>
              <a:t>in </a:t>
            </a:r>
            <a:r>
              <a:rPr lang="en-GB" sz="2500" b="1" dirty="0"/>
              <a:t>contingency</a:t>
            </a:r>
            <a:r>
              <a:rPr lang="en-GB" sz="2500" dirty="0"/>
              <a:t> table,</a:t>
            </a:r>
            <a:r>
              <a:rPr lang="en-US" sz="2500" dirty="0"/>
              <a:t> Wald’s test is based on </a:t>
            </a:r>
            <a:r>
              <a:rPr lang="en-US" sz="2500" b="1" dirty="0"/>
              <a:t>MLE</a:t>
            </a:r>
            <a:r>
              <a:rPr lang="en-US" sz="2500" dirty="0"/>
              <a:t> to do hypothesis testing on </a:t>
            </a:r>
            <a:r>
              <a:rPr lang="en-US" sz="2500" b="1" dirty="0"/>
              <a:t>param</a:t>
            </a:r>
            <a:r>
              <a:rPr lang="en-US" sz="2500" dirty="0"/>
              <a:t> that are represented by a </a:t>
            </a:r>
            <a:r>
              <a:rPr lang="en-US" sz="2500" b="1" dirty="0"/>
              <a:t>vector</a:t>
            </a:r>
          </a:p>
          <a:p>
            <a:r>
              <a:rPr lang="en-US" sz="2500" dirty="0"/>
              <a:t>Chi-</a:t>
            </a:r>
            <a:r>
              <a:rPr lang="en-US" sz="2500" dirty="0" err="1"/>
              <a:t>sq</a:t>
            </a:r>
            <a:endParaRPr lang="en-US" sz="2500" dirty="0"/>
          </a:p>
          <a:p>
            <a:r>
              <a:rPr lang="en-US" sz="2500" dirty="0"/>
              <a:t>N is number of data points, d-dim of par; K+1 support </a:t>
            </a:r>
          </a:p>
          <a:p>
            <a:r>
              <a:rPr lang="en-US" sz="2500" dirty="0"/>
              <a:t>If we apply Wald’s test to HT param of categorical stat model</a:t>
            </a:r>
          </a:p>
          <a:p>
            <a:pPr marL="0" indent="0">
              <a:buNone/>
            </a:pPr>
            <a:r>
              <a:rPr lang="en-US" sz="2500" dirty="0"/>
              <a:t>As sum of pi’s is 1, FI matrix would not be invertible, instead we use k-1 dim. Vector p, and apply Wald’s test and it turns out to be Chi-</a:t>
            </a:r>
            <a:r>
              <a:rPr lang="en-US" sz="2500" dirty="0" err="1"/>
              <a:t>sq</a:t>
            </a:r>
            <a:r>
              <a:rPr lang="en-US" sz="2500" dirty="0"/>
              <a:t> test (we need p^, I(p^))</a:t>
            </a:r>
          </a:p>
          <a:p>
            <a:r>
              <a:rPr lang="en-US" sz="2500" dirty="0"/>
              <a:t>New terminology: 1) empirical CDF 2) </a:t>
            </a:r>
            <a:r>
              <a:rPr lang="en-US" sz="2500" dirty="0" err="1"/>
              <a:t>Kolgomorov</a:t>
            </a:r>
            <a:r>
              <a:rPr lang="en-US" sz="2500" dirty="0"/>
              <a:t>-Smirnov 3) </a:t>
            </a:r>
            <a:r>
              <a:rPr lang="en-US" sz="2500" dirty="0" err="1"/>
              <a:t>Kolgomorov</a:t>
            </a:r>
            <a:r>
              <a:rPr lang="en-US" sz="2500" dirty="0"/>
              <a:t>-Lilliefors 4) QQ</a:t>
            </a:r>
            <a:endParaRPr lang="en-US" dirty="0"/>
          </a:p>
        </p:txBody>
      </p:sp>
      <p:pic>
        <p:nvPicPr>
          <p:cNvPr id="5" name="Picture 4">
            <a:extLst>
              <a:ext uri="{FF2B5EF4-FFF2-40B4-BE49-F238E27FC236}">
                <a16:creationId xmlns:a16="http://schemas.microsoft.com/office/drawing/2014/main" id="{6FFD7AB8-0D8A-434A-B0F6-50D80954985B}"/>
              </a:ext>
            </a:extLst>
          </p:cNvPr>
          <p:cNvPicPr>
            <a:picLocks noChangeAspect="1"/>
          </p:cNvPicPr>
          <p:nvPr/>
        </p:nvPicPr>
        <p:blipFill>
          <a:blip r:embed="rId2"/>
          <a:stretch>
            <a:fillRect/>
          </a:stretch>
        </p:blipFill>
        <p:spPr>
          <a:xfrm>
            <a:off x="5323717" y="56149"/>
            <a:ext cx="3045489" cy="601578"/>
          </a:xfrm>
          <a:prstGeom prst="rect">
            <a:avLst/>
          </a:prstGeom>
          <a:ln>
            <a:solidFill>
              <a:schemeClr val="tx1"/>
            </a:solidFill>
          </a:ln>
        </p:spPr>
      </p:pic>
      <p:pic>
        <p:nvPicPr>
          <p:cNvPr id="6" name="Picture 5">
            <a:extLst>
              <a:ext uri="{FF2B5EF4-FFF2-40B4-BE49-F238E27FC236}">
                <a16:creationId xmlns:a16="http://schemas.microsoft.com/office/drawing/2014/main" id="{B6ABA57F-A29F-4476-8F01-4596C7FCCB6A}"/>
              </a:ext>
            </a:extLst>
          </p:cNvPr>
          <p:cNvPicPr>
            <a:picLocks noChangeAspect="1"/>
          </p:cNvPicPr>
          <p:nvPr/>
        </p:nvPicPr>
        <p:blipFill>
          <a:blip r:embed="rId3"/>
          <a:stretch>
            <a:fillRect/>
          </a:stretch>
        </p:blipFill>
        <p:spPr>
          <a:xfrm>
            <a:off x="9818769" y="102769"/>
            <a:ext cx="2305735" cy="891841"/>
          </a:xfrm>
          <a:prstGeom prst="rect">
            <a:avLst/>
          </a:prstGeom>
          <a:ln>
            <a:solidFill>
              <a:schemeClr val="tx1"/>
            </a:solidFill>
          </a:ln>
        </p:spPr>
      </p:pic>
      <p:pic>
        <p:nvPicPr>
          <p:cNvPr id="8" name="Picture 7">
            <a:extLst>
              <a:ext uri="{FF2B5EF4-FFF2-40B4-BE49-F238E27FC236}">
                <a16:creationId xmlns:a16="http://schemas.microsoft.com/office/drawing/2014/main" id="{E0A7232B-0E81-4A84-B60F-2D770AA1F43B}"/>
              </a:ext>
            </a:extLst>
          </p:cNvPr>
          <p:cNvPicPr>
            <a:picLocks noChangeAspect="1"/>
          </p:cNvPicPr>
          <p:nvPr/>
        </p:nvPicPr>
        <p:blipFill>
          <a:blip r:embed="rId4"/>
          <a:stretch>
            <a:fillRect/>
          </a:stretch>
        </p:blipFill>
        <p:spPr>
          <a:xfrm>
            <a:off x="3476896" y="1544624"/>
            <a:ext cx="1736787" cy="598601"/>
          </a:xfrm>
          <a:prstGeom prst="rect">
            <a:avLst/>
          </a:prstGeom>
          <a:ln>
            <a:solidFill>
              <a:schemeClr val="tx1"/>
            </a:solidFill>
          </a:ln>
        </p:spPr>
      </p:pic>
      <p:pic>
        <p:nvPicPr>
          <p:cNvPr id="10" name="Picture 9">
            <a:extLst>
              <a:ext uri="{FF2B5EF4-FFF2-40B4-BE49-F238E27FC236}">
                <a16:creationId xmlns:a16="http://schemas.microsoft.com/office/drawing/2014/main" id="{38014BCC-6AC6-4995-BF89-451B109494B7}"/>
              </a:ext>
            </a:extLst>
          </p:cNvPr>
          <p:cNvPicPr>
            <a:picLocks noChangeAspect="1"/>
          </p:cNvPicPr>
          <p:nvPr/>
        </p:nvPicPr>
        <p:blipFill>
          <a:blip r:embed="rId5"/>
          <a:stretch>
            <a:fillRect/>
          </a:stretch>
        </p:blipFill>
        <p:spPr>
          <a:xfrm>
            <a:off x="1338196" y="1545643"/>
            <a:ext cx="1709804" cy="635581"/>
          </a:xfrm>
          <a:prstGeom prst="rect">
            <a:avLst/>
          </a:prstGeom>
          <a:ln>
            <a:solidFill>
              <a:schemeClr val="tx1"/>
            </a:solidFill>
          </a:ln>
        </p:spPr>
      </p:pic>
      <p:pic>
        <p:nvPicPr>
          <p:cNvPr id="12" name="Picture 11">
            <a:extLst>
              <a:ext uri="{FF2B5EF4-FFF2-40B4-BE49-F238E27FC236}">
                <a16:creationId xmlns:a16="http://schemas.microsoft.com/office/drawing/2014/main" id="{B4FCD3B3-2A01-49E2-AAF5-E4CECACDF33B}"/>
              </a:ext>
            </a:extLst>
          </p:cNvPr>
          <p:cNvPicPr>
            <a:picLocks noChangeAspect="1"/>
          </p:cNvPicPr>
          <p:nvPr/>
        </p:nvPicPr>
        <p:blipFill>
          <a:blip r:embed="rId6"/>
          <a:stretch>
            <a:fillRect/>
          </a:stretch>
        </p:blipFill>
        <p:spPr>
          <a:xfrm>
            <a:off x="1191281" y="3135475"/>
            <a:ext cx="11000719" cy="570254"/>
          </a:xfrm>
          <a:prstGeom prst="rect">
            <a:avLst/>
          </a:prstGeom>
          <a:ln>
            <a:solidFill>
              <a:schemeClr val="tx1"/>
            </a:solidFill>
          </a:ln>
        </p:spPr>
      </p:pic>
      <p:pic>
        <p:nvPicPr>
          <p:cNvPr id="14" name="Picture 13">
            <a:extLst>
              <a:ext uri="{FF2B5EF4-FFF2-40B4-BE49-F238E27FC236}">
                <a16:creationId xmlns:a16="http://schemas.microsoft.com/office/drawing/2014/main" id="{A7E5BAA0-5F79-479C-A458-F8271E8FD441}"/>
              </a:ext>
            </a:extLst>
          </p:cNvPr>
          <p:cNvPicPr>
            <a:picLocks noChangeAspect="1"/>
          </p:cNvPicPr>
          <p:nvPr/>
        </p:nvPicPr>
        <p:blipFill>
          <a:blip r:embed="rId7"/>
          <a:stretch>
            <a:fillRect/>
          </a:stretch>
        </p:blipFill>
        <p:spPr>
          <a:xfrm>
            <a:off x="8582526" y="3748019"/>
            <a:ext cx="3597972" cy="748711"/>
          </a:xfrm>
          <a:prstGeom prst="rect">
            <a:avLst/>
          </a:prstGeom>
          <a:ln>
            <a:solidFill>
              <a:schemeClr val="tx1"/>
            </a:solidFill>
          </a:ln>
        </p:spPr>
      </p:pic>
    </p:spTree>
    <p:extLst>
      <p:ext uri="{BB962C8B-B14F-4D97-AF65-F5344CB8AC3E}">
        <p14:creationId xmlns:p14="http://schemas.microsoft.com/office/powerpoint/2010/main" val="3635112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A7D64-C392-442A-9BFB-1268ED6CA8A9}"/>
              </a:ext>
            </a:extLst>
          </p:cNvPr>
          <p:cNvSpPr>
            <a:spLocks noGrp="1"/>
          </p:cNvSpPr>
          <p:nvPr>
            <p:ph type="title"/>
          </p:nvPr>
        </p:nvSpPr>
        <p:spPr>
          <a:xfrm>
            <a:off x="64476" y="69702"/>
            <a:ext cx="12113456" cy="605547"/>
          </a:xfrm>
        </p:spPr>
        <p:txBody>
          <a:bodyPr>
            <a:normAutofit fontScale="90000"/>
          </a:bodyPr>
          <a:lstStyle/>
          <a:p>
            <a:r>
              <a:rPr lang="en-US"/>
              <a:t>Unit 4 review</a:t>
            </a:r>
            <a:endParaRPr lang="en-US" dirty="0"/>
          </a:p>
        </p:txBody>
      </p:sp>
      <p:sp>
        <p:nvSpPr>
          <p:cNvPr id="3" name="Content Placeholder 2">
            <a:extLst>
              <a:ext uri="{FF2B5EF4-FFF2-40B4-BE49-F238E27FC236}">
                <a16:creationId xmlns:a16="http://schemas.microsoft.com/office/drawing/2014/main" id="{CEA361EC-BEEA-4494-BB95-2FA325C81EC8}"/>
              </a:ext>
            </a:extLst>
          </p:cNvPr>
          <p:cNvSpPr>
            <a:spLocks noGrp="1"/>
          </p:cNvSpPr>
          <p:nvPr>
            <p:ph idx="1"/>
          </p:nvPr>
        </p:nvSpPr>
        <p:spPr>
          <a:xfrm>
            <a:off x="106680" y="643938"/>
            <a:ext cx="11963400" cy="6108553"/>
          </a:xfrm>
        </p:spPr>
        <p:txBody>
          <a:bodyPr>
            <a:normAutofit/>
          </a:bodyPr>
          <a:lstStyle/>
          <a:p>
            <a:r>
              <a:rPr lang="en-US" sz="2600" b="1" dirty="0"/>
              <a:t>Goodness of fit test </a:t>
            </a:r>
            <a:r>
              <a:rPr lang="en-US" sz="2600" dirty="0"/>
              <a:t>(non-parametric) – data either comes from </a:t>
            </a:r>
            <a:r>
              <a:rPr lang="en-US" sz="2600" dirty="0" err="1"/>
              <a:t>partic</a:t>
            </a:r>
            <a:r>
              <a:rPr lang="en-US" sz="2600" dirty="0"/>
              <a:t> </a:t>
            </a:r>
            <a:r>
              <a:rPr lang="en-US" sz="2600" dirty="0" err="1"/>
              <a:t>distrib</a:t>
            </a:r>
            <a:r>
              <a:rPr lang="en-US" sz="2600" dirty="0"/>
              <a:t> or not</a:t>
            </a:r>
          </a:p>
          <a:p>
            <a:r>
              <a:rPr lang="en-US" sz="2600" dirty="0"/>
              <a:t>In </a:t>
            </a:r>
            <a:r>
              <a:rPr lang="en-US" sz="2600" b="1" dirty="0"/>
              <a:t>discrete case </a:t>
            </a:r>
            <a:r>
              <a:rPr lang="en-US" sz="2600" dirty="0"/>
              <a:t>(p=p0) we use </a:t>
            </a:r>
            <a:r>
              <a:rPr lang="en-US" sz="2600" b="1" dirty="0"/>
              <a:t>Chi-</a:t>
            </a:r>
            <a:r>
              <a:rPr lang="en-US" sz="2600" b="1" dirty="0" err="1"/>
              <a:t>sq</a:t>
            </a:r>
            <a:r>
              <a:rPr lang="en-US" sz="2600" b="1" dirty="0"/>
              <a:t> test </a:t>
            </a:r>
            <a:r>
              <a:rPr lang="en-US" sz="2600" dirty="0"/>
              <a:t>with k-1 deg Freedom; in </a:t>
            </a:r>
            <a:r>
              <a:rPr lang="en-US" sz="2600" b="1" dirty="0" err="1"/>
              <a:t>contin</a:t>
            </a:r>
            <a:r>
              <a:rPr lang="en-US" sz="2600" b="1" dirty="0"/>
              <a:t> case </a:t>
            </a:r>
            <a:r>
              <a:rPr lang="en-US" sz="2600" dirty="0"/>
              <a:t>pdf instead of </a:t>
            </a:r>
            <a:r>
              <a:rPr lang="en-US" sz="2600" dirty="0" err="1"/>
              <a:t>pmf</a:t>
            </a:r>
            <a:r>
              <a:rPr lang="en-US" sz="2600" dirty="0"/>
              <a:t>, </a:t>
            </a:r>
            <a:r>
              <a:rPr lang="en-US" sz="2600" b="1" dirty="0"/>
              <a:t>chi-</a:t>
            </a:r>
            <a:r>
              <a:rPr lang="en-US" sz="2600" b="1" dirty="0" err="1"/>
              <a:t>sq</a:t>
            </a:r>
            <a:r>
              <a:rPr lang="en-US" sz="2600" b="1" dirty="0"/>
              <a:t> does not work </a:t>
            </a:r>
            <a:r>
              <a:rPr lang="en-US" sz="2600" dirty="0"/>
              <a:t>– becomes parametric test with </a:t>
            </a:r>
            <a:r>
              <a:rPr lang="en-US" sz="2600" b="1" dirty="0"/>
              <a:t>inf</a:t>
            </a:r>
            <a:r>
              <a:rPr lang="en-US" sz="2600" dirty="0"/>
              <a:t> deg of freed.</a:t>
            </a:r>
          </a:p>
          <a:p>
            <a:r>
              <a:rPr lang="en-US" sz="2600" dirty="0"/>
              <a:t>One option is to </a:t>
            </a:r>
            <a:r>
              <a:rPr lang="en-US" sz="2600" b="1" dirty="0"/>
              <a:t>convert PDF into PMF </a:t>
            </a:r>
            <a:r>
              <a:rPr lang="en-US" sz="2600" dirty="0"/>
              <a:t>by introducing </a:t>
            </a:r>
            <a:r>
              <a:rPr lang="en-US" sz="2600" b="1" dirty="0"/>
              <a:t>bins</a:t>
            </a:r>
            <a:r>
              <a:rPr lang="en-US" sz="2600" dirty="0"/>
              <a:t> and use </a:t>
            </a:r>
            <a:r>
              <a:rPr lang="en-US" sz="2600" b="1" dirty="0"/>
              <a:t>Chi-</a:t>
            </a:r>
            <a:r>
              <a:rPr lang="en-US" sz="2600" b="1" dirty="0" err="1"/>
              <a:t>sq</a:t>
            </a:r>
            <a:r>
              <a:rPr lang="en-US" sz="2600" b="1" dirty="0"/>
              <a:t> test</a:t>
            </a:r>
          </a:p>
          <a:p>
            <a:r>
              <a:rPr lang="en-US" sz="2600" dirty="0"/>
              <a:t>Empirical CDF                                                                             </a:t>
            </a:r>
            <a:r>
              <a:rPr lang="en-US" sz="2600" dirty="0" err="1"/>
              <a:t>cdf</a:t>
            </a:r>
            <a:r>
              <a:rPr lang="en-US" sz="2600" dirty="0"/>
              <a:t> fully character </a:t>
            </a:r>
            <a:r>
              <a:rPr lang="en-US" sz="2600" dirty="0" err="1"/>
              <a:t>distr</a:t>
            </a:r>
            <a:r>
              <a:rPr lang="en-US" sz="2600" dirty="0"/>
              <a:t> of X</a:t>
            </a:r>
          </a:p>
          <a:p>
            <a:r>
              <a:rPr lang="en-US" sz="2600" dirty="0"/>
              <a:t>Having found a way to </a:t>
            </a:r>
            <a:r>
              <a:rPr lang="en-US" sz="2600" b="1" dirty="0"/>
              <a:t>estimate CDF by emp CDF</a:t>
            </a:r>
            <a:r>
              <a:rPr lang="en-US" sz="2600" dirty="0"/>
              <a:t>, we want to </a:t>
            </a:r>
            <a:r>
              <a:rPr lang="en-US" sz="2600" b="1" dirty="0"/>
              <a:t>measure</a:t>
            </a:r>
            <a:r>
              <a:rPr lang="en-US" sz="2600" dirty="0"/>
              <a:t> </a:t>
            </a:r>
            <a:r>
              <a:rPr lang="en-US" sz="2600" b="1" dirty="0"/>
              <a:t>how close </a:t>
            </a:r>
            <a:r>
              <a:rPr lang="en-US" sz="2600" dirty="0"/>
              <a:t>the true and empirical CDFs are and what are </a:t>
            </a:r>
            <a:r>
              <a:rPr lang="en-US" sz="2600" b="1" dirty="0" err="1"/>
              <a:t>fluct</a:t>
            </a:r>
            <a:r>
              <a:rPr lang="en-US" sz="2600" dirty="0"/>
              <a:t> of distance given some number of obs.</a:t>
            </a:r>
          </a:p>
          <a:p>
            <a:r>
              <a:rPr lang="en-US" sz="2600" dirty="0"/>
              <a:t>Empirical CDF is consist </a:t>
            </a:r>
            <a:r>
              <a:rPr lang="en-US" sz="2600" dirty="0" err="1"/>
              <a:t>estim</a:t>
            </a:r>
            <a:r>
              <a:rPr lang="en-US" sz="2600" dirty="0"/>
              <a:t> of CDF, because by LLN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E[X]  and E[X] -&gt; to CDF</a:t>
            </a:r>
          </a:p>
          <a:p>
            <a:r>
              <a:rPr lang="en-US" sz="2400" b="1" dirty="0" err="1">
                <a:solidFill>
                  <a:prstClr val="black"/>
                </a:solidFill>
                <a:latin typeface="Calibri" panose="020F0502020204030204"/>
              </a:rPr>
              <a:t>Glivenko-Cantinelli</a:t>
            </a:r>
            <a:r>
              <a:rPr lang="en-US" sz="2400" dirty="0">
                <a:solidFill>
                  <a:prstClr val="black"/>
                </a:solidFill>
                <a:latin typeface="Calibri" panose="020F0502020204030204"/>
              </a:rPr>
              <a:t> theorem guarantees consistence</a:t>
            </a:r>
          </a:p>
          <a:p>
            <a:r>
              <a:rPr lang="en-US" sz="2400" dirty="0" err="1"/>
              <a:t>Fn</a:t>
            </a:r>
            <a:r>
              <a:rPr lang="en-US" sz="2400" dirty="0"/>
              <a:t> is average of Bern. rand var.                                                             here variance is a </a:t>
            </a:r>
            <a:r>
              <a:rPr lang="en-US" sz="2400" dirty="0" err="1"/>
              <a:t>func</a:t>
            </a:r>
            <a:r>
              <a:rPr lang="en-US" sz="2400" dirty="0"/>
              <a:t> of t</a:t>
            </a:r>
          </a:p>
          <a:p>
            <a:r>
              <a:rPr lang="en-US" sz="2400" b="1" dirty="0" err="1"/>
              <a:t>Donsker’s</a:t>
            </a:r>
            <a:r>
              <a:rPr lang="en-US" sz="2400" dirty="0"/>
              <a:t> theorem:                                                 uniform CLT; we can look </a:t>
            </a:r>
            <a:r>
              <a:rPr lang="en-US" sz="2400" dirty="0" err="1"/>
              <a:t>q_alpha</a:t>
            </a:r>
            <a:r>
              <a:rPr lang="en-US" sz="2400" dirty="0"/>
              <a:t> in tables </a:t>
            </a:r>
          </a:p>
          <a:p>
            <a:r>
              <a:rPr lang="en-US" sz="2400" dirty="0"/>
              <a:t>So, in discrete case we use Chi-</a:t>
            </a:r>
            <a:r>
              <a:rPr lang="en-US" sz="2400" dirty="0" err="1"/>
              <a:t>sq</a:t>
            </a:r>
            <a:r>
              <a:rPr lang="en-US" sz="2400" dirty="0"/>
              <a:t>, in </a:t>
            </a:r>
            <a:r>
              <a:rPr lang="en-US" sz="2400" dirty="0" err="1"/>
              <a:t>contin</a:t>
            </a:r>
            <a:r>
              <a:rPr lang="en-US" sz="2400" dirty="0"/>
              <a:t> </a:t>
            </a:r>
            <a:r>
              <a:rPr lang="en-US" sz="2400" dirty="0" err="1"/>
              <a:t>Kolg</a:t>
            </a:r>
            <a:r>
              <a:rPr lang="en-US" sz="2400" dirty="0"/>
              <a:t>-Smirnov</a:t>
            </a:r>
          </a:p>
          <a:p>
            <a:r>
              <a:rPr lang="en-US" sz="2400" dirty="0"/>
              <a:t>So, we should find sup, worst case t in R (</a:t>
            </a:r>
            <a:r>
              <a:rPr lang="en-US" sz="2400" dirty="0" err="1"/>
              <a:t>comput</a:t>
            </a:r>
            <a:r>
              <a:rPr lang="en-US" sz="2400" dirty="0"/>
              <a:t> hard), sup can only be </a:t>
            </a:r>
            <a:r>
              <a:rPr lang="en-US" sz="2400" dirty="0" err="1"/>
              <a:t>achiev</a:t>
            </a:r>
            <a:r>
              <a:rPr lang="en-US" sz="2400" dirty="0"/>
              <a:t> at </a:t>
            </a:r>
            <a:r>
              <a:rPr lang="en-US" sz="2400" dirty="0" err="1"/>
              <a:t>obs</a:t>
            </a:r>
            <a:r>
              <a:rPr lang="en-US" sz="2400" dirty="0"/>
              <a:t> points</a:t>
            </a:r>
            <a:endParaRPr lang="en-US" sz="2600" dirty="0"/>
          </a:p>
        </p:txBody>
      </p:sp>
      <p:pic>
        <p:nvPicPr>
          <p:cNvPr id="5" name="Picture 4">
            <a:extLst>
              <a:ext uri="{FF2B5EF4-FFF2-40B4-BE49-F238E27FC236}">
                <a16:creationId xmlns:a16="http://schemas.microsoft.com/office/drawing/2014/main" id="{4F267762-B1EC-44FB-81A8-1ABE6504EE5A}"/>
              </a:ext>
            </a:extLst>
          </p:cNvPr>
          <p:cNvPicPr>
            <a:picLocks noChangeAspect="1"/>
          </p:cNvPicPr>
          <p:nvPr/>
        </p:nvPicPr>
        <p:blipFill>
          <a:blip r:embed="rId2"/>
          <a:stretch>
            <a:fillRect/>
          </a:stretch>
        </p:blipFill>
        <p:spPr>
          <a:xfrm>
            <a:off x="2404179" y="2358933"/>
            <a:ext cx="2047875" cy="623778"/>
          </a:xfrm>
          <a:prstGeom prst="rect">
            <a:avLst/>
          </a:prstGeom>
          <a:ln>
            <a:solidFill>
              <a:schemeClr val="tx1"/>
            </a:solidFill>
          </a:ln>
        </p:spPr>
      </p:pic>
      <p:pic>
        <p:nvPicPr>
          <p:cNvPr id="7" name="Picture 6">
            <a:extLst>
              <a:ext uri="{FF2B5EF4-FFF2-40B4-BE49-F238E27FC236}">
                <a16:creationId xmlns:a16="http://schemas.microsoft.com/office/drawing/2014/main" id="{4F4E194A-2125-45CC-87D2-94F03B8003EF}"/>
              </a:ext>
            </a:extLst>
          </p:cNvPr>
          <p:cNvPicPr>
            <a:picLocks noChangeAspect="1"/>
          </p:cNvPicPr>
          <p:nvPr/>
        </p:nvPicPr>
        <p:blipFill>
          <a:blip r:embed="rId3"/>
          <a:stretch>
            <a:fillRect/>
          </a:stretch>
        </p:blipFill>
        <p:spPr>
          <a:xfrm>
            <a:off x="4569521" y="2409347"/>
            <a:ext cx="3321222" cy="510957"/>
          </a:xfrm>
          <a:prstGeom prst="rect">
            <a:avLst/>
          </a:prstGeom>
          <a:ln>
            <a:solidFill>
              <a:schemeClr val="tx1"/>
            </a:solidFill>
          </a:ln>
        </p:spPr>
      </p:pic>
      <p:pic>
        <p:nvPicPr>
          <p:cNvPr id="9" name="Picture 8">
            <a:extLst>
              <a:ext uri="{FF2B5EF4-FFF2-40B4-BE49-F238E27FC236}">
                <a16:creationId xmlns:a16="http://schemas.microsoft.com/office/drawing/2014/main" id="{DA18C535-65B1-42B2-BCAC-A1F03F0648C2}"/>
              </a:ext>
            </a:extLst>
          </p:cNvPr>
          <p:cNvPicPr>
            <a:picLocks noChangeAspect="1"/>
          </p:cNvPicPr>
          <p:nvPr/>
        </p:nvPicPr>
        <p:blipFill>
          <a:blip r:embed="rId4"/>
          <a:stretch>
            <a:fillRect/>
          </a:stretch>
        </p:blipFill>
        <p:spPr>
          <a:xfrm>
            <a:off x="10500170" y="3683234"/>
            <a:ext cx="1599425" cy="503756"/>
          </a:xfrm>
          <a:prstGeom prst="rect">
            <a:avLst/>
          </a:prstGeom>
          <a:ln>
            <a:solidFill>
              <a:schemeClr val="tx1"/>
            </a:solidFill>
          </a:ln>
        </p:spPr>
      </p:pic>
      <p:pic>
        <p:nvPicPr>
          <p:cNvPr id="11" name="Picture 10">
            <a:extLst>
              <a:ext uri="{FF2B5EF4-FFF2-40B4-BE49-F238E27FC236}">
                <a16:creationId xmlns:a16="http://schemas.microsoft.com/office/drawing/2014/main" id="{3A3C18E2-E43F-482A-AB5D-48552111285C}"/>
              </a:ext>
            </a:extLst>
          </p:cNvPr>
          <p:cNvPicPr>
            <a:picLocks noChangeAspect="1"/>
          </p:cNvPicPr>
          <p:nvPr/>
        </p:nvPicPr>
        <p:blipFill>
          <a:blip r:embed="rId5"/>
          <a:stretch>
            <a:fillRect/>
          </a:stretch>
        </p:blipFill>
        <p:spPr>
          <a:xfrm>
            <a:off x="6968937" y="4137031"/>
            <a:ext cx="2303400" cy="481833"/>
          </a:xfrm>
          <a:prstGeom prst="rect">
            <a:avLst/>
          </a:prstGeom>
          <a:ln>
            <a:solidFill>
              <a:schemeClr val="tx1"/>
            </a:solidFill>
          </a:ln>
        </p:spPr>
      </p:pic>
      <p:pic>
        <p:nvPicPr>
          <p:cNvPr id="12" name="Picture 11">
            <a:extLst>
              <a:ext uri="{FF2B5EF4-FFF2-40B4-BE49-F238E27FC236}">
                <a16:creationId xmlns:a16="http://schemas.microsoft.com/office/drawing/2014/main" id="{7960F91B-3A0F-4765-AD4A-FCB9D4397179}"/>
              </a:ext>
            </a:extLst>
          </p:cNvPr>
          <p:cNvPicPr>
            <a:picLocks noChangeAspect="1"/>
          </p:cNvPicPr>
          <p:nvPr/>
        </p:nvPicPr>
        <p:blipFill>
          <a:blip r:embed="rId6"/>
          <a:stretch>
            <a:fillRect/>
          </a:stretch>
        </p:blipFill>
        <p:spPr>
          <a:xfrm>
            <a:off x="4256423" y="4666811"/>
            <a:ext cx="3989220" cy="466663"/>
          </a:xfrm>
          <a:prstGeom prst="rect">
            <a:avLst/>
          </a:prstGeom>
          <a:ln>
            <a:solidFill>
              <a:schemeClr val="tx1"/>
            </a:solidFill>
          </a:ln>
        </p:spPr>
      </p:pic>
      <p:pic>
        <p:nvPicPr>
          <p:cNvPr id="13" name="Picture 12">
            <a:extLst>
              <a:ext uri="{FF2B5EF4-FFF2-40B4-BE49-F238E27FC236}">
                <a16:creationId xmlns:a16="http://schemas.microsoft.com/office/drawing/2014/main" id="{6E34D2C1-31C0-4D30-A4E3-B65B021BACCB}"/>
              </a:ext>
            </a:extLst>
          </p:cNvPr>
          <p:cNvPicPr>
            <a:picLocks noChangeAspect="1"/>
          </p:cNvPicPr>
          <p:nvPr/>
        </p:nvPicPr>
        <p:blipFill>
          <a:blip r:embed="rId7"/>
          <a:stretch>
            <a:fillRect/>
          </a:stretch>
        </p:blipFill>
        <p:spPr>
          <a:xfrm>
            <a:off x="9386887" y="4306303"/>
            <a:ext cx="1127709" cy="410076"/>
          </a:xfrm>
          <a:prstGeom prst="rect">
            <a:avLst/>
          </a:prstGeom>
        </p:spPr>
      </p:pic>
      <p:pic>
        <p:nvPicPr>
          <p:cNvPr id="14" name="Picture 13">
            <a:extLst>
              <a:ext uri="{FF2B5EF4-FFF2-40B4-BE49-F238E27FC236}">
                <a16:creationId xmlns:a16="http://schemas.microsoft.com/office/drawing/2014/main" id="{4D7E6736-7289-4225-8AB6-6FE6FD03A9E5}"/>
              </a:ext>
            </a:extLst>
          </p:cNvPr>
          <p:cNvPicPr>
            <a:picLocks noChangeAspect="1"/>
          </p:cNvPicPr>
          <p:nvPr/>
        </p:nvPicPr>
        <p:blipFill>
          <a:blip r:embed="rId8"/>
          <a:stretch>
            <a:fillRect/>
          </a:stretch>
        </p:blipFill>
        <p:spPr>
          <a:xfrm>
            <a:off x="2922922" y="5177840"/>
            <a:ext cx="3242128" cy="533150"/>
          </a:xfrm>
          <a:prstGeom prst="rect">
            <a:avLst/>
          </a:prstGeom>
          <a:ln>
            <a:solidFill>
              <a:schemeClr val="tx1"/>
            </a:solidFill>
          </a:ln>
        </p:spPr>
      </p:pic>
      <p:pic>
        <p:nvPicPr>
          <p:cNvPr id="15" name="Picture 14">
            <a:extLst>
              <a:ext uri="{FF2B5EF4-FFF2-40B4-BE49-F238E27FC236}">
                <a16:creationId xmlns:a16="http://schemas.microsoft.com/office/drawing/2014/main" id="{B1E8964F-C8A1-4FC3-A3A5-86CF5EAC71CC}"/>
              </a:ext>
            </a:extLst>
          </p:cNvPr>
          <p:cNvPicPr>
            <a:picLocks noChangeAspect="1"/>
          </p:cNvPicPr>
          <p:nvPr/>
        </p:nvPicPr>
        <p:blipFill>
          <a:blip r:embed="rId9"/>
          <a:stretch>
            <a:fillRect/>
          </a:stretch>
        </p:blipFill>
        <p:spPr>
          <a:xfrm>
            <a:off x="7579393" y="5589671"/>
            <a:ext cx="2540604" cy="474246"/>
          </a:xfrm>
          <a:prstGeom prst="rect">
            <a:avLst/>
          </a:prstGeom>
          <a:ln>
            <a:solidFill>
              <a:schemeClr val="tx1"/>
            </a:solidFill>
          </a:ln>
        </p:spPr>
      </p:pic>
      <p:pic>
        <p:nvPicPr>
          <p:cNvPr id="17" name="Picture 16">
            <a:extLst>
              <a:ext uri="{FF2B5EF4-FFF2-40B4-BE49-F238E27FC236}">
                <a16:creationId xmlns:a16="http://schemas.microsoft.com/office/drawing/2014/main" id="{86548408-E9DB-49A4-AD59-F93430DE15C0}"/>
              </a:ext>
            </a:extLst>
          </p:cNvPr>
          <p:cNvPicPr>
            <a:picLocks noChangeAspect="1"/>
          </p:cNvPicPr>
          <p:nvPr/>
        </p:nvPicPr>
        <p:blipFill>
          <a:blip r:embed="rId10"/>
          <a:stretch>
            <a:fillRect/>
          </a:stretch>
        </p:blipFill>
        <p:spPr>
          <a:xfrm>
            <a:off x="10244639" y="5592678"/>
            <a:ext cx="1745333" cy="423111"/>
          </a:xfrm>
          <a:prstGeom prst="rect">
            <a:avLst/>
          </a:prstGeom>
          <a:ln>
            <a:solidFill>
              <a:schemeClr val="tx1"/>
            </a:solidFill>
          </a:ln>
        </p:spPr>
      </p:pic>
    </p:spTree>
    <p:extLst>
      <p:ext uri="{BB962C8B-B14F-4D97-AF65-F5344CB8AC3E}">
        <p14:creationId xmlns:p14="http://schemas.microsoft.com/office/powerpoint/2010/main" val="1338526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A7D64-C392-442A-9BFB-1268ED6CA8A9}"/>
              </a:ext>
            </a:extLst>
          </p:cNvPr>
          <p:cNvSpPr>
            <a:spLocks noGrp="1"/>
          </p:cNvSpPr>
          <p:nvPr>
            <p:ph type="title"/>
          </p:nvPr>
        </p:nvSpPr>
        <p:spPr>
          <a:xfrm>
            <a:off x="48434" y="37619"/>
            <a:ext cx="12113456" cy="571982"/>
          </a:xfrm>
        </p:spPr>
        <p:txBody>
          <a:bodyPr>
            <a:normAutofit fontScale="90000"/>
          </a:bodyPr>
          <a:lstStyle/>
          <a:p>
            <a:r>
              <a:rPr lang="en-US" dirty="0"/>
              <a:t>Unit 4 review</a:t>
            </a:r>
          </a:p>
        </p:txBody>
      </p:sp>
      <p:sp>
        <p:nvSpPr>
          <p:cNvPr id="3" name="Content Placeholder 2">
            <a:extLst>
              <a:ext uri="{FF2B5EF4-FFF2-40B4-BE49-F238E27FC236}">
                <a16:creationId xmlns:a16="http://schemas.microsoft.com/office/drawing/2014/main" id="{CEA361EC-BEEA-4494-BB95-2FA325C81EC8}"/>
              </a:ext>
            </a:extLst>
          </p:cNvPr>
          <p:cNvSpPr>
            <a:spLocks noGrp="1"/>
          </p:cNvSpPr>
          <p:nvPr>
            <p:ph idx="1"/>
          </p:nvPr>
        </p:nvSpPr>
        <p:spPr>
          <a:xfrm>
            <a:off x="26470" y="515602"/>
            <a:ext cx="11963400" cy="6310314"/>
          </a:xfrm>
        </p:spPr>
        <p:txBody>
          <a:bodyPr>
            <a:normAutofit/>
          </a:bodyPr>
          <a:lstStyle/>
          <a:p>
            <a:r>
              <a:rPr lang="en-GB" sz="2600" dirty="0"/>
              <a:t>Sup is only ach at </a:t>
            </a:r>
            <a:r>
              <a:rPr lang="en-GB" sz="2600" dirty="0" err="1"/>
              <a:t>obs</a:t>
            </a:r>
            <a:r>
              <a:rPr lang="en-GB" sz="2600" dirty="0"/>
              <a:t> points, per each points 2 </a:t>
            </a:r>
            <a:r>
              <a:rPr lang="en-GB" sz="2600" dirty="0" err="1"/>
              <a:t>discr</a:t>
            </a:r>
            <a:r>
              <a:rPr lang="en-GB" sz="2600" dirty="0"/>
              <a:t> to check</a:t>
            </a:r>
          </a:p>
          <a:p>
            <a:r>
              <a:rPr lang="en-GB" sz="2600" dirty="0"/>
              <a:t>So, in practice we compute Tn                                         </a:t>
            </a:r>
          </a:p>
          <a:p>
            <a:pPr marL="0" indent="0">
              <a:buNone/>
            </a:pPr>
            <a:r>
              <a:rPr lang="en-GB" sz="2600" dirty="0"/>
              <a:t>As                                                             we can use</a:t>
            </a:r>
          </a:p>
          <a:p>
            <a:pPr marL="0" indent="0">
              <a:buNone/>
            </a:pPr>
            <a:r>
              <a:rPr lang="en-GB" sz="2600" dirty="0"/>
              <a:t>Then                                    where            or t=F^-1(x)</a:t>
            </a:r>
          </a:p>
          <a:p>
            <a:r>
              <a:rPr lang="en-GB" sz="2600" dirty="0"/>
              <a:t>Inverse transform sampling: U=F(x); we randomly sample from uniform then F(x)=0.5</a:t>
            </a:r>
          </a:p>
          <a:p>
            <a:pPr marL="0" indent="0">
              <a:buNone/>
            </a:pPr>
            <a:r>
              <a:rPr lang="en-GB" sz="2600" dirty="0"/>
              <a:t>Then we use x=F^-1(0.5) to get quantile, F should be invertible</a:t>
            </a:r>
          </a:p>
          <a:p>
            <a:r>
              <a:rPr lang="en-GB" sz="2600" b="1" dirty="0" err="1"/>
              <a:t>Kolgomorov</a:t>
            </a:r>
            <a:r>
              <a:rPr lang="en-GB" sz="2600" b="1" dirty="0"/>
              <a:t>-Lilliefors test- </a:t>
            </a:r>
            <a:r>
              <a:rPr lang="en-GB" sz="2600" dirty="0"/>
              <a:t>we use this test in cases when we do not know the true values of parameters, but we use estimators for those values, then they become biased and closer, so we need more </a:t>
            </a:r>
            <a:r>
              <a:rPr lang="en-GB" sz="2600" dirty="0" err="1"/>
              <a:t>convservative</a:t>
            </a:r>
            <a:r>
              <a:rPr lang="en-GB" sz="2600" dirty="0"/>
              <a:t> (lower) quantiles (everything is same as in KS test, but different quantiles to compare the Tn with)</a:t>
            </a:r>
          </a:p>
          <a:p>
            <a:r>
              <a:rPr lang="en-GB" sz="2600" b="1" dirty="0"/>
              <a:t>QQ plot </a:t>
            </a:r>
            <a:r>
              <a:rPr lang="en-GB" sz="2600" dirty="0"/>
              <a:t>compared to earlier tests, which were based on </a:t>
            </a:r>
            <a:r>
              <a:rPr lang="en-GB" sz="2600" b="1" dirty="0"/>
              <a:t>test statistics </a:t>
            </a:r>
            <a:r>
              <a:rPr lang="en-GB" sz="2600" dirty="0"/>
              <a:t>and </a:t>
            </a:r>
            <a:r>
              <a:rPr lang="en-GB" sz="2600" b="1" dirty="0"/>
              <a:t>p-values</a:t>
            </a:r>
            <a:r>
              <a:rPr lang="en-GB" sz="2600" dirty="0"/>
              <a:t>, is a </a:t>
            </a:r>
            <a:r>
              <a:rPr lang="en-GB" sz="2600" b="1" dirty="0"/>
              <a:t>visual</a:t>
            </a:r>
            <a:r>
              <a:rPr lang="en-GB" sz="2600" dirty="0"/>
              <a:t> test, to test whether a </a:t>
            </a:r>
            <a:r>
              <a:rPr lang="en-GB" sz="2600" b="1" dirty="0"/>
              <a:t>particular distribution </a:t>
            </a:r>
            <a:r>
              <a:rPr lang="en-GB" sz="2600" dirty="0"/>
              <a:t>is </a:t>
            </a:r>
            <a:r>
              <a:rPr lang="en-GB" sz="2600" b="1" dirty="0"/>
              <a:t>close</a:t>
            </a:r>
            <a:r>
              <a:rPr lang="en-GB" sz="2600" dirty="0"/>
              <a:t> to another distribution</a:t>
            </a:r>
          </a:p>
          <a:p>
            <a:r>
              <a:rPr lang="en-GB" sz="2600" dirty="0"/>
              <a:t>We can also use </a:t>
            </a:r>
            <a:r>
              <a:rPr lang="en-GB" sz="2600" b="1" dirty="0"/>
              <a:t>histograms</a:t>
            </a:r>
            <a:r>
              <a:rPr lang="en-GB" sz="2600" dirty="0"/>
              <a:t>, </a:t>
            </a:r>
            <a:r>
              <a:rPr lang="en-GB" sz="2600" b="1" dirty="0"/>
              <a:t>PDFs, CDFs</a:t>
            </a:r>
            <a:r>
              <a:rPr lang="en-GB" sz="2600" dirty="0"/>
              <a:t>, but using those it is </a:t>
            </a:r>
            <a:r>
              <a:rPr lang="en-GB" sz="2600" b="1" dirty="0"/>
              <a:t>hard</a:t>
            </a:r>
            <a:r>
              <a:rPr lang="en-GB" sz="2600" dirty="0"/>
              <a:t> to see </a:t>
            </a:r>
            <a:r>
              <a:rPr lang="en-GB" sz="2600" b="1" dirty="0"/>
              <a:t>departures</a:t>
            </a:r>
          </a:p>
          <a:p>
            <a:r>
              <a:rPr lang="en-GB" sz="2600" dirty="0"/>
              <a:t>We use </a:t>
            </a:r>
            <a:r>
              <a:rPr lang="en-GB" sz="2600" dirty="0" err="1"/>
              <a:t>qq</a:t>
            </a:r>
            <a:r>
              <a:rPr lang="en-GB" sz="2600" dirty="0"/>
              <a:t> plots  when N of </a:t>
            </a:r>
            <a:r>
              <a:rPr lang="en-GB" sz="2600" dirty="0" err="1"/>
              <a:t>obs</a:t>
            </a:r>
            <a:r>
              <a:rPr lang="en-GB" sz="2600" dirty="0"/>
              <a:t> is small (&lt;50), if N is large, we can use t-test or KS</a:t>
            </a:r>
            <a:endParaRPr lang="en-US" sz="2600" dirty="0"/>
          </a:p>
        </p:txBody>
      </p:sp>
      <p:pic>
        <p:nvPicPr>
          <p:cNvPr id="7" name="Picture 6">
            <a:extLst>
              <a:ext uri="{FF2B5EF4-FFF2-40B4-BE49-F238E27FC236}">
                <a16:creationId xmlns:a16="http://schemas.microsoft.com/office/drawing/2014/main" id="{2B0FA529-9329-4611-8403-70BCFB1BDED3}"/>
              </a:ext>
            </a:extLst>
          </p:cNvPr>
          <p:cNvPicPr>
            <a:picLocks noChangeAspect="1"/>
          </p:cNvPicPr>
          <p:nvPr/>
        </p:nvPicPr>
        <p:blipFill>
          <a:blip r:embed="rId2"/>
          <a:stretch>
            <a:fillRect/>
          </a:stretch>
        </p:blipFill>
        <p:spPr>
          <a:xfrm>
            <a:off x="8614611" y="35349"/>
            <a:ext cx="3555174" cy="1902018"/>
          </a:xfrm>
          <a:prstGeom prst="rect">
            <a:avLst/>
          </a:prstGeom>
        </p:spPr>
      </p:pic>
      <p:pic>
        <p:nvPicPr>
          <p:cNvPr id="8" name="Picture 7">
            <a:extLst>
              <a:ext uri="{FF2B5EF4-FFF2-40B4-BE49-F238E27FC236}">
                <a16:creationId xmlns:a16="http://schemas.microsoft.com/office/drawing/2014/main" id="{45F28978-04E3-44E7-9296-447D96EBA920}"/>
              </a:ext>
            </a:extLst>
          </p:cNvPr>
          <p:cNvPicPr>
            <a:picLocks noChangeAspect="1"/>
          </p:cNvPicPr>
          <p:nvPr/>
        </p:nvPicPr>
        <p:blipFill>
          <a:blip r:embed="rId3"/>
          <a:stretch>
            <a:fillRect/>
          </a:stretch>
        </p:blipFill>
        <p:spPr>
          <a:xfrm>
            <a:off x="4553951" y="963028"/>
            <a:ext cx="2904393" cy="496804"/>
          </a:xfrm>
          <a:prstGeom prst="rect">
            <a:avLst/>
          </a:prstGeom>
          <a:ln>
            <a:solidFill>
              <a:schemeClr val="tx1"/>
            </a:solidFill>
          </a:ln>
        </p:spPr>
      </p:pic>
      <p:pic>
        <p:nvPicPr>
          <p:cNvPr id="9" name="Picture 8">
            <a:extLst>
              <a:ext uri="{FF2B5EF4-FFF2-40B4-BE49-F238E27FC236}">
                <a16:creationId xmlns:a16="http://schemas.microsoft.com/office/drawing/2014/main" id="{5F24BF0B-B631-4DC9-8F3A-E8DD15BF7328}"/>
              </a:ext>
            </a:extLst>
          </p:cNvPr>
          <p:cNvPicPr>
            <a:picLocks noChangeAspect="1"/>
          </p:cNvPicPr>
          <p:nvPr/>
        </p:nvPicPr>
        <p:blipFill>
          <a:blip r:embed="rId4"/>
          <a:stretch>
            <a:fillRect/>
          </a:stretch>
        </p:blipFill>
        <p:spPr>
          <a:xfrm>
            <a:off x="480511" y="1526757"/>
            <a:ext cx="4412021" cy="510590"/>
          </a:xfrm>
          <a:prstGeom prst="rect">
            <a:avLst/>
          </a:prstGeom>
          <a:ln>
            <a:solidFill>
              <a:schemeClr val="tx1"/>
            </a:solidFill>
          </a:ln>
        </p:spPr>
      </p:pic>
      <p:pic>
        <p:nvPicPr>
          <p:cNvPr id="10" name="Picture 9">
            <a:extLst>
              <a:ext uri="{FF2B5EF4-FFF2-40B4-BE49-F238E27FC236}">
                <a16:creationId xmlns:a16="http://schemas.microsoft.com/office/drawing/2014/main" id="{D84C0FEB-E900-4ED2-B337-0E72968667DA}"/>
              </a:ext>
            </a:extLst>
          </p:cNvPr>
          <p:cNvPicPr>
            <a:picLocks noChangeAspect="1"/>
          </p:cNvPicPr>
          <p:nvPr/>
        </p:nvPicPr>
        <p:blipFill>
          <a:blip r:embed="rId5"/>
          <a:stretch>
            <a:fillRect/>
          </a:stretch>
        </p:blipFill>
        <p:spPr>
          <a:xfrm>
            <a:off x="6589043" y="1534026"/>
            <a:ext cx="1322222" cy="423111"/>
          </a:xfrm>
          <a:prstGeom prst="rect">
            <a:avLst/>
          </a:prstGeom>
          <a:ln>
            <a:solidFill>
              <a:schemeClr val="tx1"/>
            </a:solidFill>
          </a:ln>
        </p:spPr>
      </p:pic>
      <p:pic>
        <p:nvPicPr>
          <p:cNvPr id="11" name="Picture 10">
            <a:extLst>
              <a:ext uri="{FF2B5EF4-FFF2-40B4-BE49-F238E27FC236}">
                <a16:creationId xmlns:a16="http://schemas.microsoft.com/office/drawing/2014/main" id="{F8639F00-BDFE-4B96-94A1-1CE3C1E7FB3E}"/>
              </a:ext>
            </a:extLst>
          </p:cNvPr>
          <p:cNvPicPr>
            <a:picLocks noChangeAspect="1"/>
          </p:cNvPicPr>
          <p:nvPr/>
        </p:nvPicPr>
        <p:blipFill>
          <a:blip r:embed="rId6"/>
          <a:stretch>
            <a:fillRect/>
          </a:stretch>
        </p:blipFill>
        <p:spPr>
          <a:xfrm>
            <a:off x="816143" y="2113298"/>
            <a:ext cx="2643004" cy="469481"/>
          </a:xfrm>
          <a:prstGeom prst="rect">
            <a:avLst/>
          </a:prstGeom>
          <a:ln>
            <a:solidFill>
              <a:schemeClr val="tx1"/>
            </a:solidFill>
          </a:ln>
        </p:spPr>
      </p:pic>
      <p:pic>
        <p:nvPicPr>
          <p:cNvPr id="12" name="Picture 11">
            <a:extLst>
              <a:ext uri="{FF2B5EF4-FFF2-40B4-BE49-F238E27FC236}">
                <a16:creationId xmlns:a16="http://schemas.microsoft.com/office/drawing/2014/main" id="{E699796A-E98B-4809-A331-6BF7DD6DE8AD}"/>
              </a:ext>
            </a:extLst>
          </p:cNvPr>
          <p:cNvPicPr>
            <a:picLocks noChangeAspect="1"/>
          </p:cNvPicPr>
          <p:nvPr/>
        </p:nvPicPr>
        <p:blipFill>
          <a:blip r:embed="rId7"/>
          <a:stretch>
            <a:fillRect/>
          </a:stretch>
        </p:blipFill>
        <p:spPr>
          <a:xfrm>
            <a:off x="4353426" y="2082966"/>
            <a:ext cx="813200" cy="435643"/>
          </a:xfrm>
          <a:prstGeom prst="rect">
            <a:avLst/>
          </a:prstGeom>
        </p:spPr>
      </p:pic>
      <p:pic>
        <p:nvPicPr>
          <p:cNvPr id="13" name="Picture 12">
            <a:extLst>
              <a:ext uri="{FF2B5EF4-FFF2-40B4-BE49-F238E27FC236}">
                <a16:creationId xmlns:a16="http://schemas.microsoft.com/office/drawing/2014/main" id="{1377B13F-3B12-4E38-BAA1-C6C4E2275677}"/>
              </a:ext>
            </a:extLst>
          </p:cNvPr>
          <p:cNvPicPr>
            <a:picLocks noChangeAspect="1"/>
          </p:cNvPicPr>
          <p:nvPr/>
        </p:nvPicPr>
        <p:blipFill>
          <a:blip r:embed="rId8"/>
          <a:stretch>
            <a:fillRect/>
          </a:stretch>
        </p:blipFill>
        <p:spPr>
          <a:xfrm>
            <a:off x="6801100" y="2045369"/>
            <a:ext cx="1990725" cy="457200"/>
          </a:xfrm>
          <a:prstGeom prst="rect">
            <a:avLst/>
          </a:prstGeom>
        </p:spPr>
      </p:pic>
      <p:pic>
        <p:nvPicPr>
          <p:cNvPr id="14" name="Picture 13">
            <a:extLst>
              <a:ext uri="{FF2B5EF4-FFF2-40B4-BE49-F238E27FC236}">
                <a16:creationId xmlns:a16="http://schemas.microsoft.com/office/drawing/2014/main" id="{75C91DF4-BC28-40B9-9D98-F74EB94D2CF1}"/>
              </a:ext>
            </a:extLst>
          </p:cNvPr>
          <p:cNvPicPr>
            <a:picLocks noChangeAspect="1"/>
          </p:cNvPicPr>
          <p:nvPr/>
        </p:nvPicPr>
        <p:blipFill>
          <a:blip r:embed="rId9"/>
          <a:stretch>
            <a:fillRect/>
          </a:stretch>
        </p:blipFill>
        <p:spPr>
          <a:xfrm>
            <a:off x="8859002" y="2024564"/>
            <a:ext cx="1628775" cy="466725"/>
          </a:xfrm>
          <a:prstGeom prst="rect">
            <a:avLst/>
          </a:prstGeom>
        </p:spPr>
      </p:pic>
      <p:pic>
        <p:nvPicPr>
          <p:cNvPr id="15" name="Picture 14">
            <a:extLst>
              <a:ext uri="{FF2B5EF4-FFF2-40B4-BE49-F238E27FC236}">
                <a16:creationId xmlns:a16="http://schemas.microsoft.com/office/drawing/2014/main" id="{32BD31B8-6B25-444B-9C53-389958FCBF41}"/>
              </a:ext>
            </a:extLst>
          </p:cNvPr>
          <p:cNvPicPr>
            <a:picLocks noChangeAspect="1"/>
          </p:cNvPicPr>
          <p:nvPr/>
        </p:nvPicPr>
        <p:blipFill>
          <a:blip r:embed="rId10"/>
          <a:stretch>
            <a:fillRect/>
          </a:stretch>
        </p:blipFill>
        <p:spPr>
          <a:xfrm>
            <a:off x="10571746" y="1957890"/>
            <a:ext cx="1400677" cy="565658"/>
          </a:xfrm>
          <a:prstGeom prst="rect">
            <a:avLst/>
          </a:prstGeom>
        </p:spPr>
      </p:pic>
    </p:spTree>
    <p:extLst>
      <p:ext uri="{BB962C8B-B14F-4D97-AF65-F5344CB8AC3E}">
        <p14:creationId xmlns:p14="http://schemas.microsoft.com/office/powerpoint/2010/main" val="379176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A7D64-C392-442A-9BFB-1268ED6CA8A9}"/>
              </a:ext>
            </a:extLst>
          </p:cNvPr>
          <p:cNvSpPr>
            <a:spLocks noGrp="1"/>
          </p:cNvSpPr>
          <p:nvPr>
            <p:ph type="title"/>
          </p:nvPr>
        </p:nvSpPr>
        <p:spPr>
          <a:xfrm>
            <a:off x="64476" y="69702"/>
            <a:ext cx="12113456" cy="605547"/>
          </a:xfrm>
        </p:spPr>
        <p:txBody>
          <a:bodyPr>
            <a:normAutofit fontScale="90000"/>
          </a:bodyPr>
          <a:lstStyle/>
          <a:p>
            <a:r>
              <a:rPr lang="en-US" dirty="0"/>
              <a:t>Unit 5 review</a:t>
            </a:r>
          </a:p>
        </p:txBody>
      </p:sp>
      <p:sp>
        <p:nvSpPr>
          <p:cNvPr id="3" name="Content Placeholder 2">
            <a:extLst>
              <a:ext uri="{FF2B5EF4-FFF2-40B4-BE49-F238E27FC236}">
                <a16:creationId xmlns:a16="http://schemas.microsoft.com/office/drawing/2014/main" id="{CEA361EC-BEEA-4494-BB95-2FA325C81EC8}"/>
              </a:ext>
            </a:extLst>
          </p:cNvPr>
          <p:cNvSpPr>
            <a:spLocks noGrp="1"/>
          </p:cNvSpPr>
          <p:nvPr>
            <p:ph idx="1"/>
          </p:nvPr>
        </p:nvSpPr>
        <p:spPr>
          <a:xfrm>
            <a:off x="106680" y="643938"/>
            <a:ext cx="11963400" cy="6108553"/>
          </a:xfrm>
        </p:spPr>
        <p:txBody>
          <a:bodyPr>
            <a:normAutofit/>
          </a:bodyPr>
          <a:lstStyle/>
          <a:p>
            <a:r>
              <a:rPr lang="en-US" sz="2400" b="1" dirty="0"/>
              <a:t>Bayesian interpretation </a:t>
            </a:r>
            <a:r>
              <a:rPr lang="en-US" sz="2400" dirty="0"/>
              <a:t>of probability is </a:t>
            </a:r>
            <a:r>
              <a:rPr lang="en-US" sz="2400" b="1" dirty="0"/>
              <a:t>degree of belief in an event</a:t>
            </a:r>
            <a:r>
              <a:rPr lang="en-US" sz="2400" dirty="0"/>
              <a:t>, degree of belief can be based on </a:t>
            </a:r>
            <a:r>
              <a:rPr lang="en-US" sz="2400" b="1" dirty="0"/>
              <a:t>prior knowledge</a:t>
            </a:r>
            <a:r>
              <a:rPr lang="en-US" sz="2400" dirty="0"/>
              <a:t>, </a:t>
            </a:r>
            <a:r>
              <a:rPr lang="en-US" sz="2400" b="1" dirty="0"/>
              <a:t>previous experiments</a:t>
            </a:r>
            <a:r>
              <a:rPr lang="en-US" sz="2400" dirty="0"/>
              <a:t>, this is different to </a:t>
            </a:r>
            <a:r>
              <a:rPr lang="en-US" sz="2400" b="1" dirty="0"/>
              <a:t>frequentist</a:t>
            </a:r>
            <a:r>
              <a:rPr lang="en-US" sz="2400" dirty="0"/>
              <a:t> </a:t>
            </a:r>
            <a:r>
              <a:rPr lang="en-US" sz="2400" b="1" dirty="0"/>
              <a:t>interpret</a:t>
            </a:r>
            <a:r>
              <a:rPr lang="en-US" sz="2400" dirty="0"/>
              <a:t>. that views </a:t>
            </a:r>
            <a:r>
              <a:rPr lang="en-US" sz="2400" b="1" dirty="0"/>
              <a:t>probability</a:t>
            </a:r>
            <a:r>
              <a:rPr lang="en-US" sz="2400" dirty="0"/>
              <a:t> as </a:t>
            </a:r>
            <a:r>
              <a:rPr lang="en-US" sz="2400" b="1" dirty="0"/>
              <a:t>limit of relative </a:t>
            </a:r>
            <a:r>
              <a:rPr lang="en-US" sz="2400" b="1" dirty="0" err="1"/>
              <a:t>freq</a:t>
            </a:r>
            <a:r>
              <a:rPr lang="en-US" sz="2400" b="1" dirty="0"/>
              <a:t> </a:t>
            </a:r>
            <a:r>
              <a:rPr lang="en-US" sz="2400" dirty="0"/>
              <a:t>of an event </a:t>
            </a:r>
            <a:r>
              <a:rPr lang="en-US" sz="2400" b="1" dirty="0"/>
              <a:t>after many trials</a:t>
            </a:r>
          </a:p>
          <a:p>
            <a:r>
              <a:rPr lang="en-US" sz="2400" b="1" dirty="0"/>
              <a:t>Bayesian methods </a:t>
            </a:r>
            <a:r>
              <a:rPr lang="en-US" sz="2400" dirty="0"/>
              <a:t>use </a:t>
            </a:r>
            <a:r>
              <a:rPr lang="en-US" sz="2400" b="1" dirty="0"/>
              <a:t>Bayes’ theorem </a:t>
            </a:r>
            <a:r>
              <a:rPr lang="en-US" sz="2400" dirty="0"/>
              <a:t>to compute and update probabilities after obtaining new data, thus it allows to update probabilities using new info/data, computation is similar to </a:t>
            </a:r>
            <a:r>
              <a:rPr lang="en-US" sz="2400" dirty="0" err="1"/>
              <a:t>freq</a:t>
            </a:r>
            <a:r>
              <a:rPr lang="en-US" sz="2400" dirty="0"/>
              <a:t> case when doing inference, we just multiply by priors</a:t>
            </a:r>
          </a:p>
          <a:p>
            <a:r>
              <a:rPr lang="en-US" sz="2400" b="1" dirty="0"/>
              <a:t>In classical inference, </a:t>
            </a:r>
            <a:r>
              <a:rPr lang="en-US" sz="2400" dirty="0"/>
              <a:t>model parameters and hypotheses are considered to be fixed, however, in Bayesian setting, probabilities are assigned to parameters (par are </a:t>
            </a:r>
            <a:r>
              <a:rPr lang="en-US" sz="2400" dirty="0" err="1"/>
              <a:t>r.v.</a:t>
            </a:r>
            <a:r>
              <a:rPr lang="en-US" sz="2400" dirty="0"/>
              <a:t>)</a:t>
            </a:r>
          </a:p>
          <a:p>
            <a:r>
              <a:rPr lang="en-US" sz="2400" b="1" dirty="0"/>
              <a:t>In Bayesian setting, </a:t>
            </a:r>
            <a:r>
              <a:rPr lang="en-US" sz="2400" dirty="0"/>
              <a:t>on top of </a:t>
            </a:r>
            <a:r>
              <a:rPr lang="en-US" sz="2400" b="1" dirty="0"/>
              <a:t>assuming data generating model</a:t>
            </a:r>
            <a:r>
              <a:rPr lang="en-US" sz="2400" dirty="0"/>
              <a:t>, </a:t>
            </a:r>
            <a:r>
              <a:rPr lang="en-US" sz="2400" b="1" dirty="0"/>
              <a:t>prior distributions </a:t>
            </a:r>
            <a:r>
              <a:rPr lang="en-US" sz="2400" dirty="0"/>
              <a:t>should also be assigned, also </a:t>
            </a:r>
            <a:r>
              <a:rPr lang="en-US" sz="2400" b="1" dirty="0"/>
              <a:t>parameters of distributions </a:t>
            </a:r>
            <a:r>
              <a:rPr lang="en-US" sz="2400" dirty="0"/>
              <a:t>of prior, may themselves be assigned priors, leading to </a:t>
            </a:r>
            <a:r>
              <a:rPr lang="en-US" sz="2400" b="1" dirty="0"/>
              <a:t>Bayesian hierarchical modeling</a:t>
            </a:r>
            <a:r>
              <a:rPr lang="en-US" sz="2400" dirty="0"/>
              <a:t>, or priors may be interrelated, leading to Bayesian networks. Bayesian is the most effective when we have a lot of prior knowledge</a:t>
            </a:r>
          </a:p>
          <a:p>
            <a:r>
              <a:rPr lang="en-GB" sz="2400" b="0" i="0" dirty="0">
                <a:solidFill>
                  <a:srgbClr val="000000"/>
                </a:solidFill>
                <a:effectLst/>
                <a:latin typeface="Lora"/>
              </a:rPr>
              <a:t>A </a:t>
            </a:r>
            <a:r>
              <a:rPr lang="en-GB" sz="2400" b="1" i="0" dirty="0">
                <a:solidFill>
                  <a:srgbClr val="000000"/>
                </a:solidFill>
                <a:effectLst/>
                <a:latin typeface="Lora"/>
              </a:rPr>
              <a:t>Bayesian network</a:t>
            </a:r>
            <a:r>
              <a:rPr lang="en-GB" sz="2400" b="0" i="0" dirty="0">
                <a:solidFill>
                  <a:srgbClr val="000000"/>
                </a:solidFill>
                <a:effectLst/>
                <a:latin typeface="Lora"/>
              </a:rPr>
              <a:t>, is a probabilistic </a:t>
            </a:r>
            <a:r>
              <a:rPr lang="en-GB" sz="2400" b="0" i="0" u="none" strike="noStrike" dirty="0">
                <a:solidFill>
                  <a:srgbClr val="1559B5"/>
                </a:solidFill>
                <a:effectLst/>
                <a:latin typeface="Lora"/>
                <a:hlinkClick r:id="rId2" tooltip="Graphical model"/>
              </a:rPr>
              <a:t>graphical model</a:t>
            </a:r>
            <a:r>
              <a:rPr lang="en-GB" sz="2400" b="0" i="0" dirty="0">
                <a:solidFill>
                  <a:srgbClr val="000000"/>
                </a:solidFill>
                <a:effectLst/>
                <a:latin typeface="Lora"/>
              </a:rPr>
              <a:t> (a type of </a:t>
            </a:r>
            <a:r>
              <a:rPr lang="en-GB" sz="2400" b="0" i="0" u="none" strike="noStrike" dirty="0">
                <a:solidFill>
                  <a:srgbClr val="1559B5"/>
                </a:solidFill>
                <a:effectLst/>
                <a:latin typeface="Lora"/>
                <a:hlinkClick r:id="rId3" tooltip="Statistical model"/>
              </a:rPr>
              <a:t>statistical model</a:t>
            </a:r>
            <a:r>
              <a:rPr lang="en-GB" sz="2400" b="0" i="0" dirty="0">
                <a:solidFill>
                  <a:srgbClr val="000000"/>
                </a:solidFill>
                <a:effectLst/>
                <a:latin typeface="Lora"/>
              </a:rPr>
              <a:t>) that represents a set of variables and their </a:t>
            </a:r>
            <a:r>
              <a:rPr lang="en-GB" sz="2400" b="0" i="0" u="none" strike="noStrike" dirty="0">
                <a:solidFill>
                  <a:srgbClr val="1559B5"/>
                </a:solidFill>
                <a:effectLst/>
                <a:latin typeface="Lora"/>
                <a:hlinkClick r:id="rId4" tooltip="Conditional independence"/>
              </a:rPr>
              <a:t>conditional dependencies</a:t>
            </a:r>
            <a:r>
              <a:rPr lang="en-GB" sz="2400" b="0" i="0" dirty="0">
                <a:solidFill>
                  <a:srgbClr val="000000"/>
                </a:solidFill>
                <a:effectLst/>
                <a:latin typeface="Lora"/>
              </a:rPr>
              <a:t> via a </a:t>
            </a:r>
            <a:r>
              <a:rPr lang="en-GB" sz="2400" b="0" i="0" u="none" strike="noStrike" dirty="0">
                <a:solidFill>
                  <a:srgbClr val="1559B5"/>
                </a:solidFill>
                <a:effectLst/>
                <a:latin typeface="Lora"/>
                <a:hlinkClick r:id="rId5"/>
              </a:rPr>
              <a:t>directed acyclic graph</a:t>
            </a:r>
            <a:r>
              <a:rPr lang="en-GB" sz="2400" b="0" i="0" dirty="0">
                <a:solidFill>
                  <a:srgbClr val="000000"/>
                </a:solidFill>
                <a:effectLst/>
                <a:latin typeface="Lora"/>
              </a:rPr>
              <a:t> (DAG). </a:t>
            </a:r>
            <a:r>
              <a:rPr lang="en-GB" sz="2400" b="1" i="0" dirty="0">
                <a:solidFill>
                  <a:srgbClr val="000000"/>
                </a:solidFill>
                <a:effectLst/>
                <a:latin typeface="Lora"/>
              </a:rPr>
              <a:t>Bayesian networks </a:t>
            </a:r>
            <a:r>
              <a:rPr lang="en-GB" sz="2400" b="0" i="0" dirty="0">
                <a:solidFill>
                  <a:srgbClr val="000000"/>
                </a:solidFill>
                <a:effectLst/>
                <a:latin typeface="Lora"/>
              </a:rPr>
              <a:t>are ideal for taking an </a:t>
            </a:r>
            <a:r>
              <a:rPr lang="en-GB" sz="2400" b="1" i="0" dirty="0">
                <a:solidFill>
                  <a:srgbClr val="000000"/>
                </a:solidFill>
                <a:effectLst/>
                <a:latin typeface="Lora"/>
              </a:rPr>
              <a:t>event</a:t>
            </a:r>
            <a:r>
              <a:rPr lang="en-GB" sz="2400" b="0" i="0" dirty="0">
                <a:solidFill>
                  <a:srgbClr val="000000"/>
                </a:solidFill>
                <a:effectLst/>
                <a:latin typeface="Lora"/>
              </a:rPr>
              <a:t> that occurred and </a:t>
            </a:r>
            <a:r>
              <a:rPr lang="en-GB" sz="2400" b="1" i="0" dirty="0">
                <a:solidFill>
                  <a:srgbClr val="000000"/>
                </a:solidFill>
                <a:effectLst/>
                <a:latin typeface="Lora"/>
              </a:rPr>
              <a:t>predicting</a:t>
            </a:r>
            <a:r>
              <a:rPr lang="en-GB" sz="2400" b="0" i="0" dirty="0">
                <a:solidFill>
                  <a:srgbClr val="000000"/>
                </a:solidFill>
                <a:effectLst/>
                <a:latin typeface="Lora"/>
              </a:rPr>
              <a:t> the </a:t>
            </a:r>
            <a:r>
              <a:rPr lang="en-GB" sz="2400" b="1" i="0" dirty="0">
                <a:solidFill>
                  <a:srgbClr val="000000"/>
                </a:solidFill>
                <a:effectLst/>
                <a:latin typeface="Lora"/>
              </a:rPr>
              <a:t>likelihood</a:t>
            </a:r>
            <a:r>
              <a:rPr lang="en-GB" sz="2400" b="0" i="0" dirty="0">
                <a:solidFill>
                  <a:srgbClr val="000000"/>
                </a:solidFill>
                <a:effectLst/>
                <a:latin typeface="Lora"/>
              </a:rPr>
              <a:t> that any one of </a:t>
            </a:r>
            <a:r>
              <a:rPr lang="en-GB" sz="2400" b="1" i="0" dirty="0">
                <a:solidFill>
                  <a:srgbClr val="000000"/>
                </a:solidFill>
                <a:effectLst/>
                <a:latin typeface="Lora"/>
              </a:rPr>
              <a:t>several possible known causes </a:t>
            </a:r>
            <a:r>
              <a:rPr lang="en-GB" sz="2400" b="0" i="0" dirty="0">
                <a:solidFill>
                  <a:srgbClr val="000000"/>
                </a:solidFill>
                <a:effectLst/>
                <a:latin typeface="Lora"/>
              </a:rPr>
              <a:t>was the contributing factor.</a:t>
            </a:r>
            <a:endParaRPr lang="en-US" sz="2400" b="1" dirty="0"/>
          </a:p>
        </p:txBody>
      </p:sp>
    </p:spTree>
    <p:extLst>
      <p:ext uri="{BB962C8B-B14F-4D97-AF65-F5344CB8AC3E}">
        <p14:creationId xmlns:p14="http://schemas.microsoft.com/office/powerpoint/2010/main" val="1053541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A7D64-C392-442A-9BFB-1268ED6CA8A9}"/>
              </a:ext>
            </a:extLst>
          </p:cNvPr>
          <p:cNvSpPr>
            <a:spLocks noGrp="1"/>
          </p:cNvSpPr>
          <p:nvPr>
            <p:ph type="title"/>
          </p:nvPr>
        </p:nvSpPr>
        <p:spPr>
          <a:xfrm>
            <a:off x="64476" y="69702"/>
            <a:ext cx="12113456" cy="605547"/>
          </a:xfrm>
        </p:spPr>
        <p:txBody>
          <a:bodyPr>
            <a:normAutofit fontScale="90000"/>
          </a:bodyPr>
          <a:lstStyle/>
          <a:p>
            <a:r>
              <a:rPr lang="en-US" dirty="0"/>
              <a:t>Unit 5 review</a:t>
            </a:r>
          </a:p>
        </p:txBody>
      </p:sp>
      <p:sp>
        <p:nvSpPr>
          <p:cNvPr id="3" name="Content Placeholder 2">
            <a:extLst>
              <a:ext uri="{FF2B5EF4-FFF2-40B4-BE49-F238E27FC236}">
                <a16:creationId xmlns:a16="http://schemas.microsoft.com/office/drawing/2014/main" id="{CEA361EC-BEEA-4494-BB95-2FA325C81EC8}"/>
              </a:ext>
            </a:extLst>
          </p:cNvPr>
          <p:cNvSpPr>
            <a:spLocks noGrp="1"/>
          </p:cNvSpPr>
          <p:nvPr>
            <p:ph idx="1"/>
          </p:nvPr>
        </p:nvSpPr>
        <p:spPr>
          <a:xfrm>
            <a:off x="106680" y="643938"/>
            <a:ext cx="11963400" cy="6108553"/>
          </a:xfrm>
        </p:spPr>
        <p:txBody>
          <a:bodyPr>
            <a:normAutofit/>
          </a:bodyPr>
          <a:lstStyle/>
          <a:p>
            <a:r>
              <a:rPr lang="en-US" sz="2400" dirty="0"/>
              <a:t>Topic essentials: 1) Bayesian approach 2) choosing prior 3) Conjugate, non-conjugate priors 4) Jeffreys Prior, its intuition 5) Bayesian inference 6) Frequentist vs Bayesian methods</a:t>
            </a:r>
          </a:p>
          <a:p>
            <a:r>
              <a:rPr lang="en-US" sz="2400" dirty="0"/>
              <a:t>In Bayesian setting, we do not need to know a lot of tests, just priors, likelihood and posterior, but </a:t>
            </a:r>
            <a:r>
              <a:rPr lang="en-US" sz="2400" dirty="0" err="1"/>
              <a:t>comput</a:t>
            </a:r>
            <a:r>
              <a:rPr lang="en-US" sz="2400" dirty="0"/>
              <a:t>. more intensive (extra thing is prior), if we do not have much prior knowledge, we can use non-</a:t>
            </a:r>
            <a:r>
              <a:rPr lang="en-US" sz="2400" dirty="0" err="1"/>
              <a:t>informat</a:t>
            </a:r>
            <a:r>
              <a:rPr lang="en-US" sz="2400" dirty="0"/>
              <a:t>. priors, so that we can use Bayes t without having priors</a:t>
            </a:r>
          </a:p>
          <a:p>
            <a:r>
              <a:rPr lang="en-US" sz="2400" dirty="0"/>
              <a:t>In a sense, </a:t>
            </a:r>
            <a:r>
              <a:rPr lang="en-US" sz="2400" b="1" dirty="0"/>
              <a:t>Bayesian inference </a:t>
            </a:r>
            <a:r>
              <a:rPr lang="en-US" sz="2400" dirty="0"/>
              <a:t>amounts to having a </a:t>
            </a:r>
            <a:r>
              <a:rPr lang="en-US" sz="2400" b="1" dirty="0"/>
              <a:t>likelihood function </a:t>
            </a:r>
            <a:r>
              <a:rPr lang="en-US" sz="2400" dirty="0"/>
              <a:t>Ln(theta) that is </a:t>
            </a:r>
            <a:r>
              <a:rPr lang="en-US" sz="2400" b="1" dirty="0"/>
              <a:t>weighted (vs equal weighting) by prior knowledge </a:t>
            </a:r>
            <a:r>
              <a:rPr lang="en-US" sz="2400" dirty="0"/>
              <a:t>on what theta might be</a:t>
            </a:r>
          </a:p>
          <a:p>
            <a:r>
              <a:rPr lang="en-US" sz="2400" dirty="0"/>
              <a:t>Ways to </a:t>
            </a:r>
            <a:r>
              <a:rPr lang="en-US" sz="2400" b="1" dirty="0"/>
              <a:t>incorporate</a:t>
            </a:r>
            <a:r>
              <a:rPr lang="en-US" sz="2400" dirty="0"/>
              <a:t> our </a:t>
            </a:r>
            <a:r>
              <a:rPr lang="en-US" sz="2400" b="1" dirty="0"/>
              <a:t>existing knowledge </a:t>
            </a:r>
            <a:r>
              <a:rPr lang="en-US" sz="2400" dirty="0"/>
              <a:t>in </a:t>
            </a:r>
            <a:r>
              <a:rPr lang="en-US" sz="2400" b="1" dirty="0"/>
              <a:t>frequentist</a:t>
            </a:r>
            <a:r>
              <a:rPr lang="en-US" sz="2400" dirty="0"/>
              <a:t> approach 1) </a:t>
            </a:r>
            <a:r>
              <a:rPr lang="en-US" sz="2400" b="1" dirty="0"/>
              <a:t>limit</a:t>
            </a:r>
            <a:r>
              <a:rPr lang="en-US" sz="2400" dirty="0"/>
              <a:t> the set of </a:t>
            </a:r>
            <a:r>
              <a:rPr lang="en-US" sz="2400" b="1" dirty="0"/>
              <a:t>possible values </a:t>
            </a:r>
            <a:r>
              <a:rPr lang="en-US" sz="2400" dirty="0"/>
              <a:t>for parameter 2) choose </a:t>
            </a:r>
            <a:r>
              <a:rPr lang="en-US" sz="2400" b="1" dirty="0"/>
              <a:t>more suitable probability model </a:t>
            </a:r>
            <a:r>
              <a:rPr lang="en-US" sz="2400" dirty="0"/>
              <a:t>3) choose more suitable </a:t>
            </a:r>
            <a:r>
              <a:rPr lang="en-US" sz="2400" b="1" dirty="0"/>
              <a:t>procedure MLE, M-estimation or method of moments</a:t>
            </a:r>
          </a:p>
          <a:p>
            <a:r>
              <a:rPr lang="en-US" sz="2400" dirty="0"/>
              <a:t>Example: say we use Ber(p) for data, if we use frequentist approach we observe some data, find its mean and variance then normalize and construct CI, in Bayesian setting we may belief that p is likely to be close to 0.4 and incorporate this belief via priors (using </a:t>
            </a:r>
            <a:r>
              <a:rPr lang="en-US" sz="2400" b="1" dirty="0"/>
              <a:t>beta distribution</a:t>
            </a:r>
            <a:r>
              <a:rPr lang="en-US" sz="2400" dirty="0"/>
              <a:t>)</a:t>
            </a:r>
          </a:p>
          <a:p>
            <a:r>
              <a:rPr lang="en-US" sz="2400" dirty="0"/>
              <a:t>If posterior distribution is in the same family as prior, then prior is called conjugate prior</a:t>
            </a:r>
          </a:p>
          <a:p>
            <a:r>
              <a:rPr lang="en-US" sz="2400" b="1" dirty="0"/>
              <a:t>Ignore constants while using Bayes rule, </a:t>
            </a:r>
            <a:r>
              <a:rPr lang="en-US" sz="2400" dirty="0"/>
              <a:t>at the end figure out </a:t>
            </a:r>
            <a:r>
              <a:rPr lang="en-US" sz="2400" dirty="0" err="1"/>
              <a:t>distrib</a:t>
            </a:r>
            <a:r>
              <a:rPr lang="en-US" sz="2400" dirty="0"/>
              <a:t> from PDF</a:t>
            </a:r>
          </a:p>
          <a:p>
            <a:endParaRPr lang="en-US" sz="2400" dirty="0"/>
          </a:p>
        </p:txBody>
      </p:sp>
    </p:spTree>
    <p:extLst>
      <p:ext uri="{BB962C8B-B14F-4D97-AF65-F5344CB8AC3E}">
        <p14:creationId xmlns:p14="http://schemas.microsoft.com/office/powerpoint/2010/main" val="3538338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A7D64-C392-442A-9BFB-1268ED6CA8A9}"/>
              </a:ext>
            </a:extLst>
          </p:cNvPr>
          <p:cNvSpPr>
            <a:spLocks noGrp="1"/>
          </p:cNvSpPr>
          <p:nvPr>
            <p:ph type="title"/>
          </p:nvPr>
        </p:nvSpPr>
        <p:spPr>
          <a:xfrm>
            <a:off x="64476" y="69702"/>
            <a:ext cx="12113456" cy="605547"/>
          </a:xfrm>
        </p:spPr>
        <p:txBody>
          <a:bodyPr>
            <a:normAutofit fontScale="90000"/>
          </a:bodyPr>
          <a:lstStyle/>
          <a:p>
            <a:r>
              <a:rPr lang="en-US" dirty="0"/>
              <a:t>Unit 5 review</a:t>
            </a:r>
          </a:p>
        </p:txBody>
      </p:sp>
      <p:sp>
        <p:nvSpPr>
          <p:cNvPr id="3" name="Content Placeholder 2">
            <a:extLst>
              <a:ext uri="{FF2B5EF4-FFF2-40B4-BE49-F238E27FC236}">
                <a16:creationId xmlns:a16="http://schemas.microsoft.com/office/drawing/2014/main" id="{CEA361EC-BEEA-4494-BB95-2FA325C81EC8}"/>
              </a:ext>
            </a:extLst>
          </p:cNvPr>
          <p:cNvSpPr>
            <a:spLocks noGrp="1"/>
          </p:cNvSpPr>
          <p:nvPr>
            <p:ph idx="1"/>
          </p:nvPr>
        </p:nvSpPr>
        <p:spPr>
          <a:xfrm>
            <a:off x="106680" y="643938"/>
            <a:ext cx="11963400" cy="6108553"/>
          </a:xfrm>
        </p:spPr>
        <p:txBody>
          <a:bodyPr>
            <a:normAutofit lnSpcReduction="10000"/>
          </a:bodyPr>
          <a:lstStyle/>
          <a:p>
            <a:pPr marL="0" indent="0">
              <a:buNone/>
            </a:pPr>
            <a:r>
              <a:rPr lang="en-US" sz="2400" dirty="0"/>
              <a:t>Things we need to </a:t>
            </a:r>
            <a:r>
              <a:rPr lang="en-US" sz="2400" b="1" dirty="0"/>
              <a:t>consider</a:t>
            </a:r>
            <a:r>
              <a:rPr lang="en-US" sz="2400" dirty="0"/>
              <a:t> when </a:t>
            </a:r>
            <a:r>
              <a:rPr lang="en-US" sz="2400" b="1" dirty="0"/>
              <a:t>choosing a prior</a:t>
            </a:r>
            <a:r>
              <a:rPr lang="en-US" sz="2400" dirty="0"/>
              <a:t>: </a:t>
            </a:r>
          </a:p>
          <a:p>
            <a:r>
              <a:rPr lang="en-US" sz="2400" dirty="0"/>
              <a:t>1) whether we can </a:t>
            </a:r>
            <a:r>
              <a:rPr lang="en-US" sz="2400" b="1" dirty="0"/>
              <a:t>reflect our knowledge </a:t>
            </a:r>
            <a:r>
              <a:rPr lang="en-US" sz="2400" dirty="0"/>
              <a:t>with this prior (model is flexible enough, so that we can tweak parameters) </a:t>
            </a:r>
          </a:p>
          <a:p>
            <a:r>
              <a:rPr lang="en-US" sz="2400" dirty="0"/>
              <a:t>2) whether </a:t>
            </a:r>
            <a:r>
              <a:rPr lang="en-US" sz="2400" b="1" dirty="0"/>
              <a:t>support of distribution is compatible  </a:t>
            </a:r>
            <a:r>
              <a:rPr lang="en-US" sz="2400" dirty="0"/>
              <a:t>(e.g. for Ber(p), should be in [0,1] )</a:t>
            </a:r>
          </a:p>
          <a:p>
            <a:r>
              <a:rPr lang="en-US" sz="2400" dirty="0"/>
              <a:t>3) </a:t>
            </a:r>
            <a:r>
              <a:rPr lang="en-US" sz="2400" b="1" dirty="0"/>
              <a:t>easy of computation </a:t>
            </a:r>
            <a:r>
              <a:rPr lang="en-US" sz="2400" dirty="0"/>
              <a:t>– compatibility of prior and likelihood</a:t>
            </a:r>
          </a:p>
          <a:p>
            <a:r>
              <a:rPr lang="en-US" sz="2400" dirty="0"/>
              <a:t>If we have no prior info we can use non-informative prior: improper (constant value) – does not integrate to 1; then posterior will have same form as likelihood</a:t>
            </a:r>
          </a:p>
          <a:p>
            <a:r>
              <a:rPr lang="en-US" sz="2400" b="1" dirty="0"/>
              <a:t>Jeffreys Prior </a:t>
            </a:r>
            <a:r>
              <a:rPr lang="en-US" sz="2400" dirty="0"/>
              <a:t>is an attempt to incorporate </a:t>
            </a:r>
            <a:r>
              <a:rPr lang="en-US" sz="2400" b="1" dirty="0"/>
              <a:t>frequentist ideas of likelihood in Bayesian framework</a:t>
            </a:r>
            <a:r>
              <a:rPr lang="en-US" sz="2400" dirty="0"/>
              <a:t>, as well as </a:t>
            </a:r>
            <a:r>
              <a:rPr lang="en-US" sz="2400" b="1" dirty="0"/>
              <a:t>idea of non-informative prior, </a:t>
            </a:r>
            <a:r>
              <a:rPr lang="en-US" sz="2400" dirty="0"/>
              <a:t>here our choice for prior depends on observational data that is</a:t>
            </a:r>
          </a:p>
          <a:p>
            <a:r>
              <a:rPr lang="en-US" sz="2400" dirty="0"/>
              <a:t>Jeffreys prior has idea of </a:t>
            </a:r>
            <a:r>
              <a:rPr lang="en-US" sz="2400" b="1" dirty="0"/>
              <a:t>invariance of parameterization</a:t>
            </a:r>
            <a:r>
              <a:rPr lang="en-US" sz="2400" dirty="0"/>
              <a:t>, so does not matter if parametrize parameter as p or p^10 as long as it is same distribution</a:t>
            </a:r>
          </a:p>
          <a:p>
            <a:r>
              <a:rPr lang="en-US" sz="2400" dirty="0"/>
              <a:t>As JP is prop to FI, FI is high when var is low, so we put more weight to points that are easier to estimate (high FI)</a:t>
            </a:r>
          </a:p>
          <a:p>
            <a:r>
              <a:rPr lang="en-US" sz="2400" dirty="0"/>
              <a:t>When data becomes large, MLE and Bayesian approaches yield similar values as at some point data becomes so huge that it overwhelms the impact of prior</a:t>
            </a:r>
          </a:p>
        </p:txBody>
      </p:sp>
      <p:pic>
        <p:nvPicPr>
          <p:cNvPr id="5" name="Picture 4">
            <a:extLst>
              <a:ext uri="{FF2B5EF4-FFF2-40B4-BE49-F238E27FC236}">
                <a16:creationId xmlns:a16="http://schemas.microsoft.com/office/drawing/2014/main" id="{56F243CD-40D2-4333-96BC-D2314527B10A}"/>
              </a:ext>
            </a:extLst>
          </p:cNvPr>
          <p:cNvPicPr>
            <a:picLocks noChangeAspect="1"/>
          </p:cNvPicPr>
          <p:nvPr/>
        </p:nvPicPr>
        <p:blipFill>
          <a:blip r:embed="rId2"/>
          <a:stretch>
            <a:fillRect/>
          </a:stretch>
        </p:blipFill>
        <p:spPr>
          <a:xfrm>
            <a:off x="3655695" y="4275314"/>
            <a:ext cx="1884336" cy="489438"/>
          </a:xfrm>
          <a:prstGeom prst="rect">
            <a:avLst/>
          </a:prstGeom>
          <a:ln>
            <a:solidFill>
              <a:schemeClr val="tx1"/>
            </a:solidFill>
          </a:ln>
        </p:spPr>
      </p:pic>
    </p:spTree>
    <p:extLst>
      <p:ext uri="{BB962C8B-B14F-4D97-AF65-F5344CB8AC3E}">
        <p14:creationId xmlns:p14="http://schemas.microsoft.com/office/powerpoint/2010/main" val="1221424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C2A7EF-4398-4675-87D7-AAF81106DCF1}"/>
              </a:ext>
            </a:extLst>
          </p:cNvPr>
          <p:cNvSpPr>
            <a:spLocks noGrp="1"/>
          </p:cNvSpPr>
          <p:nvPr>
            <p:ph idx="1"/>
          </p:nvPr>
        </p:nvSpPr>
        <p:spPr>
          <a:xfrm>
            <a:off x="56963" y="41210"/>
            <a:ext cx="12061056" cy="6741329"/>
          </a:xfrm>
        </p:spPr>
        <p:txBody>
          <a:bodyPr/>
          <a:lstStyle/>
          <a:p>
            <a:r>
              <a:rPr lang="en-US" dirty="0"/>
              <a:t>Unit 0: Linear Algebra and probability review</a:t>
            </a:r>
          </a:p>
          <a:p>
            <a:r>
              <a:rPr lang="en-US" dirty="0"/>
              <a:t>Unit 1: Introduction to statistics and probability</a:t>
            </a:r>
          </a:p>
          <a:p>
            <a:r>
              <a:rPr lang="en-US" dirty="0"/>
              <a:t>Unit 2: Foundations of Inference</a:t>
            </a:r>
          </a:p>
          <a:p>
            <a:r>
              <a:rPr lang="en-US" dirty="0"/>
              <a:t>Unit 3: Methods of estimation</a:t>
            </a:r>
          </a:p>
          <a:p>
            <a:r>
              <a:rPr lang="en-US" dirty="0"/>
              <a:t>Unit 4: Hypothesis testing</a:t>
            </a:r>
          </a:p>
          <a:p>
            <a:r>
              <a:rPr lang="en-US" dirty="0"/>
              <a:t>Unit 5: Bayesian statistics</a:t>
            </a:r>
          </a:p>
          <a:p>
            <a:r>
              <a:rPr lang="en-US" dirty="0"/>
              <a:t>Unit 6: Linear Regression</a:t>
            </a:r>
          </a:p>
          <a:p>
            <a:r>
              <a:rPr lang="en-US" dirty="0"/>
              <a:t>Unit 7: Generalized linear models</a:t>
            </a:r>
          </a:p>
          <a:p>
            <a:r>
              <a:rPr lang="en-US" dirty="0"/>
              <a:t>Unit 8: Principal Component Analysis</a:t>
            </a:r>
          </a:p>
          <a:p>
            <a:endParaRPr lang="en-US" dirty="0"/>
          </a:p>
        </p:txBody>
      </p:sp>
    </p:spTree>
    <p:extLst>
      <p:ext uri="{BB962C8B-B14F-4D97-AF65-F5344CB8AC3E}">
        <p14:creationId xmlns:p14="http://schemas.microsoft.com/office/powerpoint/2010/main" val="20289143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A7D64-C392-442A-9BFB-1268ED6CA8A9}"/>
              </a:ext>
            </a:extLst>
          </p:cNvPr>
          <p:cNvSpPr>
            <a:spLocks noGrp="1"/>
          </p:cNvSpPr>
          <p:nvPr>
            <p:ph type="title"/>
          </p:nvPr>
        </p:nvSpPr>
        <p:spPr>
          <a:xfrm>
            <a:off x="64476" y="37618"/>
            <a:ext cx="12113456" cy="605547"/>
          </a:xfrm>
        </p:spPr>
        <p:txBody>
          <a:bodyPr>
            <a:normAutofit fontScale="90000"/>
          </a:bodyPr>
          <a:lstStyle/>
          <a:p>
            <a:r>
              <a:rPr lang="en-US" dirty="0"/>
              <a:t>Unit 5 review</a:t>
            </a:r>
          </a:p>
        </p:txBody>
      </p:sp>
      <p:sp>
        <p:nvSpPr>
          <p:cNvPr id="3" name="Content Placeholder 2">
            <a:extLst>
              <a:ext uri="{FF2B5EF4-FFF2-40B4-BE49-F238E27FC236}">
                <a16:creationId xmlns:a16="http://schemas.microsoft.com/office/drawing/2014/main" id="{CEA361EC-BEEA-4494-BB95-2FA325C81EC8}"/>
              </a:ext>
            </a:extLst>
          </p:cNvPr>
          <p:cNvSpPr>
            <a:spLocks noGrp="1"/>
          </p:cNvSpPr>
          <p:nvPr>
            <p:ph idx="1"/>
          </p:nvPr>
        </p:nvSpPr>
        <p:spPr>
          <a:xfrm>
            <a:off x="90638" y="563728"/>
            <a:ext cx="11963400" cy="6108553"/>
          </a:xfrm>
        </p:spPr>
        <p:txBody>
          <a:bodyPr>
            <a:noAutofit/>
          </a:bodyPr>
          <a:lstStyle/>
          <a:p>
            <a:r>
              <a:rPr lang="en-GB" sz="2500" b="0" i="0" dirty="0">
                <a:solidFill>
                  <a:srgbClr val="222222"/>
                </a:solidFill>
                <a:effectLst/>
                <a:latin typeface="+mj-lt"/>
              </a:rPr>
              <a:t>When Fisher information is high, the MLE variance is low , then the </a:t>
            </a:r>
            <a:r>
              <a:rPr lang="en-GB" sz="2500" b="1" i="0" dirty="0">
                <a:solidFill>
                  <a:srgbClr val="222222"/>
                </a:solidFill>
                <a:effectLst/>
                <a:latin typeface="+mj-lt"/>
              </a:rPr>
              <a:t>MLE estimate </a:t>
            </a:r>
            <a:r>
              <a:rPr lang="en-GB" sz="2500" b="0" i="0" dirty="0">
                <a:solidFill>
                  <a:srgbClr val="222222"/>
                </a:solidFill>
                <a:effectLst/>
                <a:latin typeface="+mj-lt"/>
              </a:rPr>
              <a:t>has </a:t>
            </a:r>
            <a:r>
              <a:rPr lang="en-GB" sz="2500" b="1" i="0" dirty="0">
                <a:solidFill>
                  <a:srgbClr val="222222"/>
                </a:solidFill>
                <a:effectLst/>
                <a:latin typeface="+mj-lt"/>
              </a:rPr>
              <a:t>less uncertainty, </a:t>
            </a:r>
            <a:r>
              <a:rPr lang="en-GB" sz="2500" b="0" i="0" dirty="0">
                <a:solidFill>
                  <a:srgbClr val="222222"/>
                </a:solidFill>
                <a:effectLst/>
                <a:latin typeface="+mj-lt"/>
              </a:rPr>
              <a:t>we are able to </a:t>
            </a:r>
            <a:r>
              <a:rPr lang="en-GB" sz="2500" b="1" i="0" dirty="0">
                <a:solidFill>
                  <a:srgbClr val="222222"/>
                </a:solidFill>
                <a:effectLst/>
                <a:latin typeface="+mj-lt"/>
              </a:rPr>
              <a:t>estimate it more precisely</a:t>
            </a:r>
            <a:r>
              <a:rPr lang="en-GB" sz="2500" dirty="0">
                <a:solidFill>
                  <a:srgbClr val="222222"/>
                </a:solidFill>
                <a:latin typeface="+mj-lt"/>
              </a:rPr>
              <a:t>, t</a:t>
            </a:r>
            <a:r>
              <a:rPr lang="en-GB" sz="2500" b="0" i="0" dirty="0">
                <a:solidFill>
                  <a:srgbClr val="222222"/>
                </a:solidFill>
                <a:effectLst/>
                <a:latin typeface="+mj-lt"/>
              </a:rPr>
              <a:t>his corresponds to the data giving </a:t>
            </a:r>
            <a:r>
              <a:rPr lang="en-GB" sz="2500" b="1" i="0" dirty="0">
                <a:solidFill>
                  <a:srgbClr val="222222"/>
                </a:solidFill>
                <a:effectLst/>
                <a:latin typeface="+mj-lt"/>
              </a:rPr>
              <a:t>more</a:t>
            </a:r>
            <a:r>
              <a:rPr lang="en-GB" sz="2500" b="0" i="0" dirty="0">
                <a:solidFill>
                  <a:srgbClr val="222222"/>
                </a:solidFill>
                <a:effectLst/>
                <a:latin typeface="+mj-lt"/>
              </a:rPr>
              <a:t> information about the </a:t>
            </a:r>
            <a:r>
              <a:rPr lang="en-GB" sz="2500" b="1" i="0" dirty="0">
                <a:solidFill>
                  <a:srgbClr val="222222"/>
                </a:solidFill>
                <a:effectLst/>
                <a:latin typeface="+mj-lt"/>
              </a:rPr>
              <a:t>parameter</a:t>
            </a:r>
            <a:r>
              <a:rPr lang="en-GB" sz="2500" b="0" i="0" dirty="0">
                <a:solidFill>
                  <a:srgbClr val="222222"/>
                </a:solidFill>
                <a:effectLst/>
                <a:latin typeface="+mj-lt"/>
              </a:rPr>
              <a:t> when the Jeffreys prior yields </a:t>
            </a:r>
            <a:r>
              <a:rPr lang="en-GB" sz="2500" b="1" i="0" dirty="0">
                <a:solidFill>
                  <a:srgbClr val="222222"/>
                </a:solidFill>
                <a:effectLst/>
                <a:latin typeface="+mj-lt"/>
              </a:rPr>
              <a:t>larger values</a:t>
            </a:r>
            <a:r>
              <a:rPr lang="en-GB" sz="2500" b="0" i="0" dirty="0">
                <a:solidFill>
                  <a:srgbClr val="222222"/>
                </a:solidFill>
                <a:effectLst/>
                <a:latin typeface="+mj-lt"/>
              </a:rPr>
              <a:t>.</a:t>
            </a:r>
          </a:p>
          <a:p>
            <a:r>
              <a:rPr lang="en-GB" sz="2500" b="0" i="0" dirty="0">
                <a:solidFill>
                  <a:srgbClr val="222222"/>
                </a:solidFill>
                <a:effectLst/>
                <a:latin typeface="+mj-lt"/>
              </a:rPr>
              <a:t>The </a:t>
            </a:r>
            <a:r>
              <a:rPr lang="en-GB" sz="2500" b="1" i="0" dirty="0">
                <a:solidFill>
                  <a:srgbClr val="222222"/>
                </a:solidFill>
                <a:effectLst/>
                <a:latin typeface="+mj-lt"/>
              </a:rPr>
              <a:t>Fisher information </a:t>
            </a:r>
            <a:r>
              <a:rPr lang="en-GB" sz="2500" b="0" i="0" dirty="0">
                <a:solidFill>
                  <a:srgbClr val="222222"/>
                </a:solidFill>
                <a:effectLst/>
                <a:latin typeface="+mj-lt"/>
              </a:rPr>
              <a:t>can be taken as a </a:t>
            </a:r>
            <a:r>
              <a:rPr lang="en-GB" sz="2500" b="1" i="0" dirty="0">
                <a:solidFill>
                  <a:srgbClr val="222222"/>
                </a:solidFill>
                <a:effectLst/>
                <a:latin typeface="+mj-lt"/>
              </a:rPr>
              <a:t>proxy</a:t>
            </a:r>
            <a:r>
              <a:rPr lang="en-GB" sz="2500" b="0" i="0" dirty="0">
                <a:solidFill>
                  <a:srgbClr val="222222"/>
                </a:solidFill>
                <a:effectLst/>
                <a:latin typeface="+mj-lt"/>
              </a:rPr>
              <a:t> for how much, </a:t>
            </a:r>
            <a:r>
              <a:rPr lang="en-GB" sz="2500" b="1" i="0" dirty="0">
                <a:solidFill>
                  <a:srgbClr val="222222"/>
                </a:solidFill>
                <a:effectLst/>
                <a:latin typeface="+mj-lt"/>
              </a:rPr>
              <a:t>at a particular parameter value</a:t>
            </a:r>
            <a:r>
              <a:rPr lang="en-GB" sz="2500" dirty="0">
                <a:solidFill>
                  <a:srgbClr val="222222"/>
                </a:solidFill>
                <a:latin typeface="+mj-lt"/>
              </a:rPr>
              <a:t> </a:t>
            </a:r>
            <a:r>
              <a:rPr lang="en-GB" sz="2500" b="0" i="0" dirty="0">
                <a:solidFill>
                  <a:srgbClr val="222222"/>
                </a:solidFill>
                <a:effectLst/>
                <a:latin typeface="+mj-lt"/>
              </a:rPr>
              <a:t>would </a:t>
            </a:r>
            <a:r>
              <a:rPr lang="en-GB" sz="2500" b="1" i="0" dirty="0">
                <a:solidFill>
                  <a:srgbClr val="222222"/>
                </a:solidFill>
                <a:effectLst/>
                <a:latin typeface="+mj-lt"/>
              </a:rPr>
              <a:t>equivalent shifts </a:t>
            </a:r>
            <a:r>
              <a:rPr lang="en-GB" sz="2500" b="0" i="0" dirty="0">
                <a:solidFill>
                  <a:srgbClr val="222222"/>
                </a:solidFill>
                <a:effectLst/>
                <a:latin typeface="+mj-lt"/>
              </a:rPr>
              <a:t>to the </a:t>
            </a:r>
            <a:r>
              <a:rPr lang="en-GB" sz="2500" b="1" i="0" dirty="0">
                <a:solidFill>
                  <a:srgbClr val="222222"/>
                </a:solidFill>
                <a:effectLst/>
                <a:latin typeface="+mj-lt"/>
              </a:rPr>
              <a:t>parameter</a:t>
            </a:r>
            <a:r>
              <a:rPr lang="en-GB" sz="2500" b="0" i="0" dirty="0">
                <a:solidFill>
                  <a:srgbClr val="222222"/>
                </a:solidFill>
                <a:effectLst/>
                <a:latin typeface="+mj-lt"/>
              </a:rPr>
              <a:t> </a:t>
            </a:r>
            <a:r>
              <a:rPr lang="en-GB" sz="2500" b="1" i="0" dirty="0">
                <a:solidFill>
                  <a:srgbClr val="222222"/>
                </a:solidFill>
                <a:effectLst/>
                <a:latin typeface="+mj-lt"/>
              </a:rPr>
              <a:t>influences</a:t>
            </a:r>
            <a:r>
              <a:rPr lang="en-GB" sz="2500" b="0" i="0" dirty="0">
                <a:solidFill>
                  <a:srgbClr val="222222"/>
                </a:solidFill>
                <a:effectLst/>
                <a:latin typeface="+mj-lt"/>
              </a:rPr>
              <a:t> the data</a:t>
            </a:r>
          </a:p>
          <a:p>
            <a:r>
              <a:rPr lang="en-GB" sz="2500" b="0" i="0" dirty="0">
                <a:solidFill>
                  <a:srgbClr val="222222"/>
                </a:solidFill>
                <a:effectLst/>
                <a:latin typeface="+mj-lt"/>
              </a:rPr>
              <a:t>By the given </a:t>
            </a:r>
            <a:r>
              <a:rPr lang="en-GB" sz="2500" b="1" i="0" dirty="0">
                <a:solidFill>
                  <a:srgbClr val="222222"/>
                </a:solidFill>
                <a:effectLst/>
                <a:latin typeface="+mj-lt"/>
              </a:rPr>
              <a:t>interpretation</a:t>
            </a:r>
            <a:r>
              <a:rPr lang="en-GB" sz="2500" b="0" i="0" dirty="0">
                <a:solidFill>
                  <a:srgbClr val="222222"/>
                </a:solidFill>
                <a:effectLst/>
                <a:latin typeface="+mj-lt"/>
              </a:rPr>
              <a:t> for the Fisher information, this means that at </a:t>
            </a:r>
            <a:r>
              <a:rPr lang="en-GB" sz="2500" b="1" i="0" dirty="0">
                <a:solidFill>
                  <a:srgbClr val="222222"/>
                </a:solidFill>
                <a:effectLst/>
                <a:latin typeface="+mj-lt"/>
              </a:rPr>
              <a:t>these areas</a:t>
            </a:r>
            <a:r>
              <a:rPr lang="en-GB" sz="2500" b="0" i="0" dirty="0">
                <a:solidFill>
                  <a:srgbClr val="222222"/>
                </a:solidFill>
                <a:effectLst/>
                <a:latin typeface="+mj-lt"/>
              </a:rPr>
              <a:t>, a </a:t>
            </a:r>
            <a:r>
              <a:rPr lang="en-GB" sz="2500" b="1" i="0" dirty="0">
                <a:solidFill>
                  <a:srgbClr val="222222"/>
                </a:solidFill>
                <a:effectLst/>
                <a:latin typeface="+mj-lt"/>
              </a:rPr>
              <a:t>small</a:t>
            </a:r>
            <a:r>
              <a:rPr lang="en-GB" sz="2500" b="0" i="0" dirty="0">
                <a:solidFill>
                  <a:srgbClr val="222222"/>
                </a:solidFill>
                <a:effectLst/>
                <a:latin typeface="+mj-lt"/>
              </a:rPr>
              <a:t> change to</a:t>
            </a:r>
            <a:r>
              <a:rPr lang="en-GB" sz="2500" dirty="0">
                <a:solidFill>
                  <a:srgbClr val="222222"/>
                </a:solidFill>
                <a:latin typeface="+mj-lt"/>
              </a:rPr>
              <a:t> </a:t>
            </a:r>
            <a:r>
              <a:rPr lang="en-GB" sz="2500" b="1" dirty="0">
                <a:solidFill>
                  <a:srgbClr val="222222"/>
                </a:solidFill>
                <a:latin typeface="+mj-lt"/>
              </a:rPr>
              <a:t>theta</a:t>
            </a:r>
            <a:r>
              <a:rPr lang="en-GB" sz="2500" dirty="0">
                <a:solidFill>
                  <a:srgbClr val="222222"/>
                </a:solidFill>
                <a:latin typeface="+mj-lt"/>
              </a:rPr>
              <a:t> </a:t>
            </a:r>
            <a:r>
              <a:rPr lang="en-GB" sz="2500" b="0" i="0" dirty="0">
                <a:solidFill>
                  <a:srgbClr val="222222"/>
                </a:solidFill>
                <a:effectLst/>
                <a:latin typeface="+mj-lt"/>
              </a:rPr>
              <a:t>will </a:t>
            </a:r>
            <a:r>
              <a:rPr lang="en-GB" sz="2500" b="1" i="0" dirty="0">
                <a:solidFill>
                  <a:srgbClr val="222222"/>
                </a:solidFill>
                <a:effectLst/>
                <a:latin typeface="+mj-lt"/>
              </a:rPr>
              <a:t>influence</a:t>
            </a:r>
            <a:r>
              <a:rPr lang="en-GB" sz="2500" b="0" i="0" dirty="0">
                <a:solidFill>
                  <a:srgbClr val="222222"/>
                </a:solidFill>
                <a:effectLst/>
                <a:latin typeface="+mj-lt"/>
              </a:rPr>
              <a:t> the </a:t>
            </a:r>
            <a:r>
              <a:rPr lang="en-GB" sz="2500" b="1" i="0" dirty="0">
                <a:solidFill>
                  <a:srgbClr val="222222"/>
                </a:solidFill>
                <a:effectLst/>
                <a:latin typeface="+mj-lt"/>
              </a:rPr>
              <a:t>data</a:t>
            </a:r>
            <a:r>
              <a:rPr lang="en-GB" sz="2500" b="0" i="0" dirty="0">
                <a:solidFill>
                  <a:srgbClr val="222222"/>
                </a:solidFill>
                <a:effectLst/>
                <a:latin typeface="+mj-lt"/>
              </a:rPr>
              <a:t> relatively </a:t>
            </a:r>
            <a:r>
              <a:rPr lang="en-GB" sz="2500" b="1" i="0" dirty="0">
                <a:solidFill>
                  <a:srgbClr val="222222"/>
                </a:solidFill>
                <a:effectLst/>
                <a:latin typeface="+mj-lt"/>
              </a:rPr>
              <a:t>more</a:t>
            </a:r>
            <a:r>
              <a:rPr lang="en-GB" sz="2500" b="0" i="0" dirty="0">
                <a:solidFill>
                  <a:srgbClr val="222222"/>
                </a:solidFill>
                <a:effectLst/>
                <a:latin typeface="+mj-lt"/>
              </a:rPr>
              <a:t>, or in other words, potential </a:t>
            </a:r>
            <a:r>
              <a:rPr lang="en-GB" sz="2500" b="1" i="0" dirty="0">
                <a:solidFill>
                  <a:srgbClr val="222222"/>
                </a:solidFill>
                <a:effectLst/>
                <a:latin typeface="+mj-lt"/>
              </a:rPr>
              <a:t>outcomes</a:t>
            </a:r>
            <a:r>
              <a:rPr lang="en-GB" sz="2500" b="0" i="0" dirty="0">
                <a:solidFill>
                  <a:srgbClr val="222222"/>
                </a:solidFill>
                <a:effectLst/>
                <a:latin typeface="+mj-lt"/>
              </a:rPr>
              <a:t> are </a:t>
            </a:r>
            <a:r>
              <a:rPr lang="en-GB" sz="2500" b="1" i="0" dirty="0">
                <a:solidFill>
                  <a:srgbClr val="222222"/>
                </a:solidFill>
                <a:effectLst/>
                <a:latin typeface="+mj-lt"/>
              </a:rPr>
              <a:t>more</a:t>
            </a:r>
            <a:r>
              <a:rPr lang="en-GB" sz="2500" b="0" i="0" dirty="0">
                <a:solidFill>
                  <a:srgbClr val="222222"/>
                </a:solidFill>
                <a:effectLst/>
                <a:latin typeface="+mj-lt"/>
              </a:rPr>
              <a:t> </a:t>
            </a:r>
            <a:r>
              <a:rPr lang="en-GB" sz="2500" b="1" i="0" dirty="0">
                <a:solidFill>
                  <a:srgbClr val="222222"/>
                </a:solidFill>
                <a:effectLst/>
                <a:latin typeface="+mj-lt"/>
              </a:rPr>
              <a:t>sensitive</a:t>
            </a:r>
            <a:r>
              <a:rPr lang="en-GB" sz="2500" b="0" i="0" dirty="0">
                <a:solidFill>
                  <a:srgbClr val="222222"/>
                </a:solidFill>
                <a:effectLst/>
                <a:latin typeface="+mj-lt"/>
              </a:rPr>
              <a:t> to </a:t>
            </a:r>
            <a:r>
              <a:rPr lang="en-GB" sz="2500" b="1" i="0" dirty="0">
                <a:solidFill>
                  <a:srgbClr val="222222"/>
                </a:solidFill>
                <a:effectLst/>
                <a:latin typeface="+mj-lt"/>
              </a:rPr>
              <a:t>slight changes </a:t>
            </a:r>
            <a:r>
              <a:rPr lang="en-GB" sz="2500" b="0" i="0" dirty="0">
                <a:solidFill>
                  <a:srgbClr val="222222"/>
                </a:solidFill>
                <a:effectLst/>
                <a:latin typeface="+mj-lt"/>
              </a:rPr>
              <a:t>in</a:t>
            </a:r>
            <a:r>
              <a:rPr lang="en-GB" sz="2500" dirty="0">
                <a:solidFill>
                  <a:srgbClr val="222222"/>
                </a:solidFill>
                <a:latin typeface="+mj-lt"/>
              </a:rPr>
              <a:t> theta</a:t>
            </a:r>
          </a:p>
          <a:p>
            <a:r>
              <a:rPr lang="en-GB" sz="2500" dirty="0">
                <a:solidFill>
                  <a:srgbClr val="222222"/>
                </a:solidFill>
                <a:latin typeface="+mj-lt"/>
              </a:rPr>
              <a:t>For example if </a:t>
            </a:r>
            <a:r>
              <a:rPr lang="en-GB" sz="2500" b="1" dirty="0">
                <a:solidFill>
                  <a:srgbClr val="222222"/>
                </a:solidFill>
                <a:latin typeface="+mj-lt"/>
              </a:rPr>
              <a:t>data is generated </a:t>
            </a:r>
            <a:r>
              <a:rPr lang="en-GB" sz="2500" dirty="0">
                <a:solidFill>
                  <a:srgbClr val="222222"/>
                </a:solidFill>
                <a:latin typeface="+mj-lt"/>
              </a:rPr>
              <a:t>by Ber process then prior is</a:t>
            </a:r>
          </a:p>
          <a:p>
            <a:r>
              <a:rPr lang="en-GB" sz="2500" dirty="0">
                <a:solidFill>
                  <a:srgbClr val="222222"/>
                </a:solidFill>
                <a:latin typeface="+mj-lt"/>
              </a:rPr>
              <a:t>So, using Jeffreys priors we can consider only the data while selecting prior</a:t>
            </a:r>
          </a:p>
          <a:p>
            <a:r>
              <a:rPr lang="en-GB" sz="2500" b="0" i="0" dirty="0">
                <a:solidFill>
                  <a:srgbClr val="313131"/>
                </a:solidFill>
                <a:effectLst/>
                <a:latin typeface="+mj-lt"/>
              </a:rPr>
              <a:t>This </a:t>
            </a:r>
            <a:r>
              <a:rPr lang="en-GB" sz="2500" b="1" i="0" dirty="0">
                <a:solidFill>
                  <a:srgbClr val="313131"/>
                </a:solidFill>
                <a:effectLst/>
                <a:latin typeface="+mj-lt"/>
              </a:rPr>
              <a:t>adjustment</a:t>
            </a:r>
            <a:r>
              <a:rPr lang="en-GB" sz="2500" b="0" i="0" dirty="0">
                <a:solidFill>
                  <a:srgbClr val="313131"/>
                </a:solidFill>
                <a:effectLst/>
                <a:latin typeface="+mj-lt"/>
              </a:rPr>
              <a:t> based on a </a:t>
            </a:r>
            <a:r>
              <a:rPr lang="en-GB" sz="2500" b="1" i="0" dirty="0">
                <a:solidFill>
                  <a:srgbClr val="313131"/>
                </a:solidFill>
                <a:effectLst/>
                <a:latin typeface="+mj-lt"/>
              </a:rPr>
              <a:t>quantitative</a:t>
            </a:r>
            <a:r>
              <a:rPr lang="en-GB" sz="2500" b="0" i="0" dirty="0">
                <a:solidFill>
                  <a:srgbClr val="313131"/>
                </a:solidFill>
                <a:effectLst/>
                <a:latin typeface="+mj-lt"/>
              </a:rPr>
              <a:t> measure of </a:t>
            </a:r>
            <a:r>
              <a:rPr lang="en-GB" sz="2500" b="1" i="0" dirty="0">
                <a:solidFill>
                  <a:srgbClr val="313131"/>
                </a:solidFill>
                <a:effectLst/>
                <a:latin typeface="+mj-lt"/>
              </a:rPr>
              <a:t>uncertainty</a:t>
            </a:r>
            <a:r>
              <a:rPr lang="en-GB" sz="2500" b="0" i="0" dirty="0">
                <a:solidFill>
                  <a:srgbClr val="313131"/>
                </a:solidFill>
                <a:effectLst/>
                <a:latin typeface="+mj-lt"/>
              </a:rPr>
              <a:t> facilitates accurate </a:t>
            </a:r>
            <a:r>
              <a:rPr lang="en-GB" sz="2500" b="1" i="0" dirty="0">
                <a:solidFill>
                  <a:srgbClr val="313131"/>
                </a:solidFill>
                <a:effectLst/>
                <a:latin typeface="+mj-lt"/>
              </a:rPr>
              <a:t>conversion between parametrizations, so </a:t>
            </a:r>
            <a:r>
              <a:rPr lang="en-GB" sz="2500" dirty="0">
                <a:solidFill>
                  <a:srgbClr val="313131"/>
                </a:solidFill>
                <a:latin typeface="+mj-lt"/>
              </a:rPr>
              <a:t>s</a:t>
            </a:r>
            <a:r>
              <a:rPr lang="en-GB" sz="2500" b="0" i="0" dirty="0">
                <a:solidFill>
                  <a:srgbClr val="313131"/>
                </a:solidFill>
                <a:effectLst/>
                <a:latin typeface="+mj-lt"/>
              </a:rPr>
              <a:t>caling based on the square root of the Fisher information allows us to </a:t>
            </a:r>
            <a:r>
              <a:rPr lang="en-GB" sz="2500" b="1" i="0" dirty="0">
                <a:solidFill>
                  <a:srgbClr val="313131"/>
                </a:solidFill>
                <a:effectLst/>
                <a:latin typeface="+mj-lt"/>
              </a:rPr>
              <a:t>abstract from an artificial view imposed by a particular parametrization</a:t>
            </a:r>
            <a:r>
              <a:rPr lang="en-GB" sz="2500" b="0" i="0" dirty="0">
                <a:solidFill>
                  <a:srgbClr val="313131"/>
                </a:solidFill>
                <a:effectLst/>
                <a:latin typeface="+mj-lt"/>
              </a:rPr>
              <a:t> into a </a:t>
            </a:r>
            <a:r>
              <a:rPr lang="en-GB" sz="2500" b="1" i="0" dirty="0">
                <a:solidFill>
                  <a:srgbClr val="313131"/>
                </a:solidFill>
                <a:effectLst/>
                <a:latin typeface="+mj-lt"/>
              </a:rPr>
              <a:t>universal measuring stick of parameter impact</a:t>
            </a:r>
            <a:r>
              <a:rPr lang="en-GB" sz="2500" b="0" i="0" dirty="0">
                <a:solidFill>
                  <a:srgbClr val="313131"/>
                </a:solidFill>
                <a:effectLst/>
                <a:latin typeface="+mj-lt"/>
              </a:rPr>
              <a:t>.</a:t>
            </a:r>
          </a:p>
          <a:p>
            <a:r>
              <a:rPr lang="en-US" sz="2500" dirty="0">
                <a:latin typeface="+mj-lt"/>
              </a:rPr>
              <a:t>All the </a:t>
            </a:r>
            <a:r>
              <a:rPr lang="en-US" sz="2500" b="1" dirty="0">
                <a:latin typeface="+mj-lt"/>
              </a:rPr>
              <a:t>randomness</a:t>
            </a:r>
            <a:r>
              <a:rPr lang="en-US" sz="2500" dirty="0">
                <a:latin typeface="+mj-lt"/>
              </a:rPr>
              <a:t> in Bayesian CI comes from </a:t>
            </a:r>
            <a:r>
              <a:rPr lang="en-US" sz="2500" b="1" dirty="0">
                <a:latin typeface="+mj-lt"/>
              </a:rPr>
              <a:t>randomness in prior</a:t>
            </a:r>
            <a:r>
              <a:rPr lang="en-US" sz="2500" dirty="0">
                <a:latin typeface="+mj-lt"/>
              </a:rPr>
              <a:t>, so if </a:t>
            </a:r>
            <a:r>
              <a:rPr lang="en-US" sz="2500" b="1" dirty="0">
                <a:latin typeface="+mj-lt"/>
              </a:rPr>
              <a:t>posterior</a:t>
            </a:r>
            <a:r>
              <a:rPr lang="en-US" sz="2500" dirty="0">
                <a:latin typeface="+mj-lt"/>
              </a:rPr>
              <a:t> has no </a:t>
            </a:r>
            <a:r>
              <a:rPr lang="en-US" sz="2500" b="1" dirty="0">
                <a:latin typeface="+mj-lt"/>
              </a:rPr>
              <a:t>randomness</a:t>
            </a:r>
            <a:r>
              <a:rPr lang="en-US" sz="2500" dirty="0">
                <a:latin typeface="+mj-lt"/>
              </a:rPr>
              <a:t>, then probability would be 0 or 1</a:t>
            </a:r>
            <a:r>
              <a:rPr lang="en-GB" sz="2500" b="0" i="0" dirty="0">
                <a:solidFill>
                  <a:srgbClr val="313131"/>
                </a:solidFill>
                <a:effectLst/>
                <a:latin typeface="+mj-lt"/>
              </a:rPr>
              <a:t> </a:t>
            </a:r>
            <a:endParaRPr lang="en-GB" sz="2500" b="1" i="0" dirty="0">
              <a:solidFill>
                <a:srgbClr val="313131"/>
              </a:solidFill>
              <a:effectLst/>
              <a:latin typeface="+mj-lt"/>
            </a:endParaRPr>
          </a:p>
        </p:txBody>
      </p:sp>
      <p:pic>
        <p:nvPicPr>
          <p:cNvPr id="4" name="Picture 3">
            <a:extLst>
              <a:ext uri="{FF2B5EF4-FFF2-40B4-BE49-F238E27FC236}">
                <a16:creationId xmlns:a16="http://schemas.microsoft.com/office/drawing/2014/main" id="{EE644B15-5D77-4391-8E4D-98AD4A436422}"/>
              </a:ext>
            </a:extLst>
          </p:cNvPr>
          <p:cNvPicPr>
            <a:picLocks noChangeAspect="1"/>
          </p:cNvPicPr>
          <p:nvPr/>
        </p:nvPicPr>
        <p:blipFill>
          <a:blip r:embed="rId2"/>
          <a:stretch>
            <a:fillRect/>
          </a:stretch>
        </p:blipFill>
        <p:spPr>
          <a:xfrm>
            <a:off x="7948363" y="3539289"/>
            <a:ext cx="1573632" cy="439153"/>
          </a:xfrm>
          <a:prstGeom prst="rect">
            <a:avLst/>
          </a:prstGeom>
          <a:ln>
            <a:solidFill>
              <a:schemeClr val="tx1"/>
            </a:solidFill>
          </a:ln>
        </p:spPr>
      </p:pic>
    </p:spTree>
    <p:extLst>
      <p:ext uri="{BB962C8B-B14F-4D97-AF65-F5344CB8AC3E}">
        <p14:creationId xmlns:p14="http://schemas.microsoft.com/office/powerpoint/2010/main" val="4205871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0D350-3033-4CF4-B6FA-BD7769A17639}"/>
              </a:ext>
            </a:extLst>
          </p:cNvPr>
          <p:cNvSpPr>
            <a:spLocks noGrp="1"/>
          </p:cNvSpPr>
          <p:nvPr>
            <p:ph type="title"/>
          </p:nvPr>
        </p:nvSpPr>
        <p:spPr>
          <a:xfrm>
            <a:off x="64475" y="28136"/>
            <a:ext cx="11963401" cy="535207"/>
          </a:xfrm>
        </p:spPr>
        <p:txBody>
          <a:bodyPr>
            <a:normAutofit fontScale="90000"/>
          </a:bodyPr>
          <a:lstStyle/>
          <a:p>
            <a:r>
              <a:rPr lang="en-US" dirty="0"/>
              <a:t>Insights from exercises</a:t>
            </a:r>
          </a:p>
        </p:txBody>
      </p:sp>
      <p:sp>
        <p:nvSpPr>
          <p:cNvPr id="3" name="Content Placeholder 2">
            <a:extLst>
              <a:ext uri="{FF2B5EF4-FFF2-40B4-BE49-F238E27FC236}">
                <a16:creationId xmlns:a16="http://schemas.microsoft.com/office/drawing/2014/main" id="{5F3FAC3F-D2D1-4E13-A974-4C0F78DC032F}"/>
              </a:ext>
            </a:extLst>
          </p:cNvPr>
          <p:cNvSpPr>
            <a:spLocks noGrp="1"/>
          </p:cNvSpPr>
          <p:nvPr>
            <p:ph idx="1"/>
          </p:nvPr>
        </p:nvSpPr>
        <p:spPr>
          <a:xfrm>
            <a:off x="78542" y="658004"/>
            <a:ext cx="12005605" cy="6094488"/>
          </a:xfrm>
        </p:spPr>
        <p:txBody>
          <a:bodyPr>
            <a:normAutofit/>
          </a:bodyPr>
          <a:lstStyle/>
          <a:p>
            <a:r>
              <a:rPr lang="en-US" sz="2400" dirty="0"/>
              <a:t>When n goes to infinity effect of prior in Bayesian posterior vanishes, so it becomes very close to likelihood, that is to MLE estimator</a:t>
            </a:r>
          </a:p>
          <a:p>
            <a:endParaRPr lang="en-US" sz="2400" dirty="0"/>
          </a:p>
          <a:p>
            <a:endParaRPr lang="en-US" sz="2400" dirty="0"/>
          </a:p>
          <a:p>
            <a:endParaRPr lang="en-US" sz="2400" dirty="0"/>
          </a:p>
          <a:p>
            <a:endParaRPr lang="en-US" sz="2400" dirty="0"/>
          </a:p>
          <a:p>
            <a:endParaRPr lang="en-US" sz="2400" dirty="0"/>
          </a:p>
          <a:p>
            <a:r>
              <a:rPr lang="en-US" sz="2000" dirty="0"/>
              <a:t>For U[0;theta] MLE is </a:t>
            </a:r>
            <a:r>
              <a:rPr lang="en-US" sz="2000" dirty="0" err="1"/>
              <a:t>Xmax</a:t>
            </a:r>
            <a:r>
              <a:rPr lang="en-US" sz="2000" dirty="0"/>
              <a:t>, and it is on the boundary. </a:t>
            </a:r>
            <a:r>
              <a:rPr lang="en-GB" sz="2000" b="0" i="0" dirty="0">
                <a:solidFill>
                  <a:srgbClr val="242729"/>
                </a:solidFill>
                <a:effectLst/>
                <a:latin typeface="Arial" panose="020B0604020202020204" pitchFamily="34" charset="0"/>
              </a:rPr>
              <a:t>all the theorems establishing the asymptotic normality of the MLE require the satisfaction of some "regularity conditions" in addition to uniqueness. Roughly speaking, these regularity conditions require that the MLE was obtained as a </a:t>
            </a:r>
            <a:r>
              <a:rPr lang="en-GB" sz="2000" b="0" i="0" u="sng" dirty="0">
                <a:solidFill>
                  <a:srgbClr val="63240E"/>
                </a:solidFill>
                <a:effectLst/>
                <a:latin typeface="Arial" panose="020B0604020202020204" pitchFamily="34" charset="0"/>
                <a:hlinkClick r:id="rId2"/>
              </a:rPr>
              <a:t>stationary point</a:t>
            </a:r>
            <a:r>
              <a:rPr lang="en-GB" sz="2000" b="0" i="0" dirty="0">
                <a:solidFill>
                  <a:srgbClr val="242729"/>
                </a:solidFill>
                <a:effectLst/>
                <a:latin typeface="Arial" panose="020B0604020202020204" pitchFamily="34" charset="0"/>
              </a:rPr>
              <a:t> of the likelihood function (not at a boundary point), and that the derivatives of the likelihood function at this point exist up to a sufficiently large order that you can take a reasonable Taylor approximation to it.</a:t>
            </a:r>
          </a:p>
          <a:p>
            <a:r>
              <a:rPr lang="en-GB" sz="2000" b="0" i="0" dirty="0">
                <a:solidFill>
                  <a:srgbClr val="242729"/>
                </a:solidFill>
                <a:effectLst/>
                <a:latin typeface="Arial" panose="020B0604020202020204" pitchFamily="34" charset="0"/>
              </a:rPr>
              <a:t>In the case of the MLE of the uniform distribution, the MLE occurs at a "boundary point" of the likelihood function, so the "regularity conditions" required for theorems asserting asymptotic normality do not hold. So far as I am aware, the MLE does not converge in distribution to the normal in this case.</a:t>
            </a:r>
            <a:endParaRPr lang="en-US" sz="2000" dirty="0"/>
          </a:p>
        </p:txBody>
      </p:sp>
      <p:pic>
        <p:nvPicPr>
          <p:cNvPr id="4" name="Picture 3">
            <a:extLst>
              <a:ext uri="{FF2B5EF4-FFF2-40B4-BE49-F238E27FC236}">
                <a16:creationId xmlns:a16="http://schemas.microsoft.com/office/drawing/2014/main" id="{D83B5E9B-A44F-448D-8D08-9A085828A481}"/>
              </a:ext>
            </a:extLst>
          </p:cNvPr>
          <p:cNvPicPr>
            <a:picLocks noChangeAspect="1"/>
          </p:cNvPicPr>
          <p:nvPr/>
        </p:nvPicPr>
        <p:blipFill>
          <a:blip r:embed="rId3"/>
          <a:stretch>
            <a:fillRect/>
          </a:stretch>
        </p:blipFill>
        <p:spPr>
          <a:xfrm>
            <a:off x="291548" y="1361776"/>
            <a:ext cx="7012638" cy="2088871"/>
          </a:xfrm>
          <a:prstGeom prst="rect">
            <a:avLst/>
          </a:prstGeom>
          <a:ln>
            <a:solidFill>
              <a:schemeClr val="tx1"/>
            </a:solidFill>
          </a:ln>
        </p:spPr>
      </p:pic>
    </p:spTree>
    <p:extLst>
      <p:ext uri="{BB962C8B-B14F-4D97-AF65-F5344CB8AC3E}">
        <p14:creationId xmlns:p14="http://schemas.microsoft.com/office/powerpoint/2010/main" val="366252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66CE8-1F4D-4ED7-B478-F5692600375E}"/>
              </a:ext>
            </a:extLst>
          </p:cNvPr>
          <p:cNvSpPr>
            <a:spLocks noGrp="1"/>
          </p:cNvSpPr>
          <p:nvPr>
            <p:ph type="title"/>
          </p:nvPr>
        </p:nvSpPr>
        <p:spPr>
          <a:xfrm>
            <a:off x="191086" y="154110"/>
            <a:ext cx="11780520" cy="633681"/>
          </a:xfrm>
        </p:spPr>
        <p:txBody>
          <a:bodyPr>
            <a:normAutofit fontScale="90000"/>
          </a:bodyPr>
          <a:lstStyle/>
          <a:p>
            <a:r>
              <a:rPr lang="en-US" dirty="0"/>
              <a:t>Midterm 2 insights</a:t>
            </a:r>
          </a:p>
        </p:txBody>
      </p:sp>
      <p:sp>
        <p:nvSpPr>
          <p:cNvPr id="3" name="Content Placeholder 2">
            <a:extLst>
              <a:ext uri="{FF2B5EF4-FFF2-40B4-BE49-F238E27FC236}">
                <a16:creationId xmlns:a16="http://schemas.microsoft.com/office/drawing/2014/main" id="{863E84D7-53E3-4B54-99F8-640593B0BD3D}"/>
              </a:ext>
            </a:extLst>
          </p:cNvPr>
          <p:cNvSpPr>
            <a:spLocks noGrp="1"/>
          </p:cNvSpPr>
          <p:nvPr>
            <p:ph idx="1"/>
          </p:nvPr>
        </p:nvSpPr>
        <p:spPr>
          <a:xfrm>
            <a:off x="233289" y="798684"/>
            <a:ext cx="11611708" cy="5869402"/>
          </a:xfrm>
        </p:spPr>
        <p:txBody>
          <a:bodyPr/>
          <a:lstStyle/>
          <a:p>
            <a:r>
              <a:rPr lang="en-US" dirty="0"/>
              <a:t>ALL</a:t>
            </a:r>
          </a:p>
        </p:txBody>
      </p:sp>
      <p:pic>
        <p:nvPicPr>
          <p:cNvPr id="4" name="Picture 3">
            <a:extLst>
              <a:ext uri="{FF2B5EF4-FFF2-40B4-BE49-F238E27FC236}">
                <a16:creationId xmlns:a16="http://schemas.microsoft.com/office/drawing/2014/main" id="{D718A545-92E1-4539-8C4D-BB968BB8E886}"/>
              </a:ext>
            </a:extLst>
          </p:cNvPr>
          <p:cNvPicPr>
            <a:picLocks noChangeAspect="1"/>
          </p:cNvPicPr>
          <p:nvPr/>
        </p:nvPicPr>
        <p:blipFill>
          <a:blip r:embed="rId2"/>
          <a:stretch>
            <a:fillRect/>
          </a:stretch>
        </p:blipFill>
        <p:spPr>
          <a:xfrm>
            <a:off x="75500" y="701560"/>
            <a:ext cx="12015831" cy="580751"/>
          </a:xfrm>
          <a:prstGeom prst="rect">
            <a:avLst/>
          </a:prstGeom>
        </p:spPr>
      </p:pic>
      <p:pic>
        <p:nvPicPr>
          <p:cNvPr id="5" name="Picture 4">
            <a:extLst>
              <a:ext uri="{FF2B5EF4-FFF2-40B4-BE49-F238E27FC236}">
                <a16:creationId xmlns:a16="http://schemas.microsoft.com/office/drawing/2014/main" id="{953FA342-65F8-492E-9B3C-D84F0D9DC04A}"/>
              </a:ext>
            </a:extLst>
          </p:cNvPr>
          <p:cNvPicPr>
            <a:picLocks noChangeAspect="1"/>
          </p:cNvPicPr>
          <p:nvPr/>
        </p:nvPicPr>
        <p:blipFill>
          <a:blip r:embed="rId3"/>
          <a:stretch>
            <a:fillRect/>
          </a:stretch>
        </p:blipFill>
        <p:spPr>
          <a:xfrm>
            <a:off x="83888" y="1292682"/>
            <a:ext cx="11034319" cy="860329"/>
          </a:xfrm>
          <a:prstGeom prst="rect">
            <a:avLst/>
          </a:prstGeom>
        </p:spPr>
      </p:pic>
      <p:pic>
        <p:nvPicPr>
          <p:cNvPr id="6" name="Picture 5">
            <a:extLst>
              <a:ext uri="{FF2B5EF4-FFF2-40B4-BE49-F238E27FC236}">
                <a16:creationId xmlns:a16="http://schemas.microsoft.com/office/drawing/2014/main" id="{64CA7CD0-1D30-4594-9378-A503916ACF89}"/>
              </a:ext>
            </a:extLst>
          </p:cNvPr>
          <p:cNvPicPr>
            <a:picLocks noChangeAspect="1"/>
          </p:cNvPicPr>
          <p:nvPr/>
        </p:nvPicPr>
        <p:blipFill>
          <a:blip r:embed="rId4"/>
          <a:stretch>
            <a:fillRect/>
          </a:stretch>
        </p:blipFill>
        <p:spPr>
          <a:xfrm>
            <a:off x="124917" y="2194552"/>
            <a:ext cx="8255685" cy="2295336"/>
          </a:xfrm>
          <a:prstGeom prst="rect">
            <a:avLst/>
          </a:prstGeom>
          <a:ln>
            <a:solidFill>
              <a:schemeClr val="tx1"/>
            </a:solidFill>
          </a:ln>
        </p:spPr>
      </p:pic>
    </p:spTree>
    <p:extLst>
      <p:ext uri="{BB962C8B-B14F-4D97-AF65-F5344CB8AC3E}">
        <p14:creationId xmlns:p14="http://schemas.microsoft.com/office/powerpoint/2010/main" val="1457574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BF16A-776D-42A1-AECE-1DD4E38211C2}"/>
              </a:ext>
            </a:extLst>
          </p:cNvPr>
          <p:cNvSpPr>
            <a:spLocks noGrp="1"/>
          </p:cNvSpPr>
          <p:nvPr>
            <p:ph type="title"/>
          </p:nvPr>
        </p:nvSpPr>
        <p:spPr>
          <a:xfrm>
            <a:off x="12576" y="27774"/>
            <a:ext cx="12170546" cy="496010"/>
          </a:xfrm>
        </p:spPr>
        <p:txBody>
          <a:bodyPr>
            <a:normAutofit fontScale="90000"/>
          </a:bodyPr>
          <a:lstStyle/>
          <a:p>
            <a:r>
              <a:rPr lang="en-US" dirty="0"/>
              <a:t>Insight from exercises</a:t>
            </a:r>
          </a:p>
        </p:txBody>
      </p:sp>
      <p:sp>
        <p:nvSpPr>
          <p:cNvPr id="3" name="Content Placeholder 2">
            <a:extLst>
              <a:ext uri="{FF2B5EF4-FFF2-40B4-BE49-F238E27FC236}">
                <a16:creationId xmlns:a16="http://schemas.microsoft.com/office/drawing/2014/main" id="{2BF38E21-1B6A-458A-ADF7-6FEBEE5E6B34}"/>
              </a:ext>
            </a:extLst>
          </p:cNvPr>
          <p:cNvSpPr>
            <a:spLocks noGrp="1"/>
          </p:cNvSpPr>
          <p:nvPr>
            <p:ph idx="1"/>
          </p:nvPr>
        </p:nvSpPr>
        <p:spPr>
          <a:xfrm>
            <a:off x="3696" y="609382"/>
            <a:ext cx="12170547" cy="6173157"/>
          </a:xfrm>
        </p:spPr>
        <p:txBody>
          <a:bodyPr/>
          <a:lstStyle/>
          <a:p>
            <a:r>
              <a:rPr lang="en-US" dirty="0"/>
              <a:t>Write down canonical link form</a:t>
            </a:r>
          </a:p>
          <a:p>
            <a:r>
              <a:rPr lang="en-US" dirty="0"/>
              <a:t>Express mean through theta</a:t>
            </a:r>
          </a:p>
          <a:p>
            <a:r>
              <a:rPr lang="en-US" dirty="0"/>
              <a:t>Write </a:t>
            </a:r>
            <a:r>
              <a:rPr lang="en-US" dirty="0" err="1"/>
              <a:t>pmf</a:t>
            </a:r>
            <a:r>
              <a:rPr lang="en-US" dirty="0"/>
              <a:t> through theta, but substitute x*b to theta</a:t>
            </a:r>
          </a:p>
          <a:p>
            <a:r>
              <a:rPr lang="en-US" dirty="0"/>
              <a:t>Write down likelihood</a:t>
            </a:r>
          </a:p>
          <a:p>
            <a:r>
              <a:rPr lang="en-US" dirty="0"/>
              <a:t>Take derivative </a:t>
            </a:r>
            <a:r>
              <a:rPr lang="en-US" dirty="0" err="1"/>
              <a:t>wrt</a:t>
            </a:r>
            <a:r>
              <a:rPr lang="en-US" dirty="0"/>
              <a:t> to </a:t>
            </a:r>
            <a:r>
              <a:rPr lang="en-US" dirty="0" err="1"/>
              <a:t>betai’s</a:t>
            </a:r>
            <a:r>
              <a:rPr lang="en-US" dirty="0"/>
              <a:t>, find optimal values for beta’s</a:t>
            </a:r>
          </a:p>
          <a:p>
            <a:r>
              <a:rPr lang="en-US" dirty="0"/>
              <a:t>Theta=x*b; replace theta through mean, calculate </a:t>
            </a:r>
            <a:r>
              <a:rPr lang="en-US"/>
              <a:t>mean given x and b</a:t>
            </a:r>
          </a:p>
        </p:txBody>
      </p:sp>
    </p:spTree>
    <p:extLst>
      <p:ext uri="{BB962C8B-B14F-4D97-AF65-F5344CB8AC3E}">
        <p14:creationId xmlns:p14="http://schemas.microsoft.com/office/powerpoint/2010/main" val="1867781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BF16A-776D-42A1-AECE-1DD4E38211C2}"/>
              </a:ext>
            </a:extLst>
          </p:cNvPr>
          <p:cNvSpPr>
            <a:spLocks noGrp="1"/>
          </p:cNvSpPr>
          <p:nvPr>
            <p:ph type="title"/>
          </p:nvPr>
        </p:nvSpPr>
        <p:spPr>
          <a:xfrm>
            <a:off x="12576" y="27774"/>
            <a:ext cx="12170546" cy="496010"/>
          </a:xfrm>
        </p:spPr>
        <p:txBody>
          <a:bodyPr>
            <a:normAutofit fontScale="90000"/>
          </a:bodyPr>
          <a:lstStyle/>
          <a:p>
            <a:r>
              <a:rPr lang="en-US" dirty="0"/>
              <a:t>Overview of Units 6 and 7</a:t>
            </a:r>
          </a:p>
        </p:txBody>
      </p:sp>
      <p:sp>
        <p:nvSpPr>
          <p:cNvPr id="3" name="Content Placeholder 2">
            <a:extLst>
              <a:ext uri="{FF2B5EF4-FFF2-40B4-BE49-F238E27FC236}">
                <a16:creationId xmlns:a16="http://schemas.microsoft.com/office/drawing/2014/main" id="{2BF38E21-1B6A-458A-ADF7-6FEBEE5E6B34}"/>
              </a:ext>
            </a:extLst>
          </p:cNvPr>
          <p:cNvSpPr>
            <a:spLocks noGrp="1"/>
          </p:cNvSpPr>
          <p:nvPr>
            <p:ph idx="1"/>
          </p:nvPr>
        </p:nvSpPr>
        <p:spPr>
          <a:xfrm>
            <a:off x="3696" y="545214"/>
            <a:ext cx="12170547" cy="6312786"/>
          </a:xfrm>
        </p:spPr>
        <p:txBody>
          <a:bodyPr>
            <a:normAutofit/>
          </a:bodyPr>
          <a:lstStyle/>
          <a:p>
            <a:pPr marL="0" indent="0">
              <a:buNone/>
            </a:pPr>
            <a:r>
              <a:rPr lang="en-US" dirty="0"/>
              <a:t>Unit 6. Linear Regression</a:t>
            </a:r>
          </a:p>
          <a:p>
            <a:r>
              <a:rPr lang="en-US" sz="2400" dirty="0"/>
              <a:t>Lecture 19. Goal of Regression, theoretical and empirical linear regression solutions</a:t>
            </a:r>
          </a:p>
          <a:p>
            <a:r>
              <a:rPr lang="en-US" sz="2400" dirty="0"/>
              <a:t>Lecture 20. Multivariate linear regression</a:t>
            </a:r>
          </a:p>
          <a:p>
            <a:r>
              <a:rPr lang="en-US" sz="2400" dirty="0"/>
              <a:t>Recitations: 1) </a:t>
            </a:r>
            <a:r>
              <a:rPr lang="en-US" sz="2400" b="1" dirty="0"/>
              <a:t>Hypothesis testing </a:t>
            </a:r>
            <a:r>
              <a:rPr lang="en-US" sz="2400" dirty="0"/>
              <a:t>for linear regression 2) </a:t>
            </a:r>
            <a:r>
              <a:rPr lang="en-US" sz="2400" b="1" dirty="0"/>
              <a:t>Multiple hypothesis testing</a:t>
            </a:r>
            <a:r>
              <a:rPr lang="en-US" sz="2400" dirty="0"/>
              <a:t> and Bonferroni correction 3) Ridge regression</a:t>
            </a:r>
          </a:p>
          <a:p>
            <a:pPr marL="0" indent="0">
              <a:buNone/>
            </a:pPr>
            <a:r>
              <a:rPr lang="en-US" dirty="0"/>
              <a:t>Unit 7. Generalized Linear models</a:t>
            </a:r>
          </a:p>
          <a:p>
            <a:r>
              <a:rPr lang="en-US" sz="2400" dirty="0"/>
              <a:t>Lecture 21: Introduction to generalized linear models; exponential families</a:t>
            </a:r>
          </a:p>
          <a:p>
            <a:r>
              <a:rPr lang="en-US" sz="2400" dirty="0"/>
              <a:t>Lecture 22: GLM: Link functions and the Canonical link function</a:t>
            </a:r>
          </a:p>
          <a:p>
            <a:r>
              <a:rPr lang="en-US" sz="2400" dirty="0"/>
              <a:t>Recitations: 1) </a:t>
            </a:r>
            <a:r>
              <a:rPr lang="en-US" sz="2400" b="1" dirty="0"/>
              <a:t>Poisson</a:t>
            </a:r>
            <a:r>
              <a:rPr lang="en-US" sz="2400" dirty="0"/>
              <a:t> and </a:t>
            </a:r>
            <a:r>
              <a:rPr lang="en-US" sz="2400" b="1" dirty="0"/>
              <a:t>Gamma</a:t>
            </a:r>
            <a:r>
              <a:rPr lang="en-US" sz="2400" dirty="0"/>
              <a:t> Generalized Linear models 2) </a:t>
            </a:r>
            <a:r>
              <a:rPr lang="en-US" sz="2400" b="1" dirty="0"/>
              <a:t>Hypothesis test </a:t>
            </a:r>
            <a:r>
              <a:rPr lang="en-US" sz="2400" dirty="0"/>
              <a:t>for logistic regression</a:t>
            </a:r>
          </a:p>
          <a:p>
            <a:pPr marL="0" indent="0">
              <a:buNone/>
            </a:pPr>
            <a:r>
              <a:rPr lang="en-US" dirty="0"/>
              <a:t>Unit 8. Principal Component Analysis</a:t>
            </a:r>
          </a:p>
          <a:p>
            <a:r>
              <a:rPr lang="en-US" sz="2400" dirty="0"/>
              <a:t>Preparation exercises for principal component analysis</a:t>
            </a:r>
          </a:p>
          <a:p>
            <a:r>
              <a:rPr lang="en-US" sz="2400" dirty="0"/>
              <a:t>Lecture 23: Principal Component Analysis</a:t>
            </a:r>
          </a:p>
          <a:p>
            <a:r>
              <a:rPr lang="en-US" sz="2400" dirty="0"/>
              <a:t>Recitations: Principal </a:t>
            </a:r>
            <a:r>
              <a:rPr lang="en-US" sz="2400"/>
              <a:t>Component Regression</a:t>
            </a:r>
            <a:endParaRPr lang="en-US" sz="2400" dirty="0"/>
          </a:p>
          <a:p>
            <a:pPr marL="0" indent="0">
              <a:buNone/>
            </a:pPr>
            <a:endParaRPr lang="en-US" sz="2400" dirty="0"/>
          </a:p>
        </p:txBody>
      </p:sp>
    </p:spTree>
    <p:extLst>
      <p:ext uri="{BB962C8B-B14F-4D97-AF65-F5344CB8AC3E}">
        <p14:creationId xmlns:p14="http://schemas.microsoft.com/office/powerpoint/2010/main" val="1870178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BF16A-776D-42A1-AECE-1DD4E38211C2}"/>
              </a:ext>
            </a:extLst>
          </p:cNvPr>
          <p:cNvSpPr>
            <a:spLocks noGrp="1"/>
          </p:cNvSpPr>
          <p:nvPr>
            <p:ph type="title"/>
          </p:nvPr>
        </p:nvSpPr>
        <p:spPr>
          <a:xfrm>
            <a:off x="12576" y="27774"/>
            <a:ext cx="12170546" cy="496010"/>
          </a:xfrm>
        </p:spPr>
        <p:txBody>
          <a:bodyPr>
            <a:normAutofit fontScale="90000"/>
          </a:bodyPr>
          <a:lstStyle/>
          <a:p>
            <a:r>
              <a:rPr lang="en-US" dirty="0"/>
              <a:t>Review unit 6</a:t>
            </a:r>
          </a:p>
        </p:txBody>
      </p:sp>
      <p:sp>
        <p:nvSpPr>
          <p:cNvPr id="3" name="Content Placeholder 2">
            <a:extLst>
              <a:ext uri="{FF2B5EF4-FFF2-40B4-BE49-F238E27FC236}">
                <a16:creationId xmlns:a16="http://schemas.microsoft.com/office/drawing/2014/main" id="{2BF38E21-1B6A-458A-ADF7-6FEBEE5E6B34}"/>
              </a:ext>
            </a:extLst>
          </p:cNvPr>
          <p:cNvSpPr>
            <a:spLocks noGrp="1"/>
          </p:cNvSpPr>
          <p:nvPr>
            <p:ph idx="1"/>
          </p:nvPr>
        </p:nvSpPr>
        <p:spPr>
          <a:xfrm>
            <a:off x="3696" y="465004"/>
            <a:ext cx="12170547" cy="6173157"/>
          </a:xfrm>
        </p:spPr>
        <p:txBody>
          <a:bodyPr>
            <a:normAutofit/>
          </a:bodyPr>
          <a:lstStyle/>
          <a:p>
            <a:r>
              <a:rPr lang="en-US" sz="2600" dirty="0"/>
              <a:t>Goals of regression: 1) identify </a:t>
            </a:r>
            <a:r>
              <a:rPr lang="en-US" sz="2600" b="1" dirty="0"/>
              <a:t>whether there is a relationship </a:t>
            </a:r>
            <a:r>
              <a:rPr lang="en-US" sz="2600" dirty="0"/>
              <a:t>between X and Y (hypothesis test for coefficient) 2) </a:t>
            </a:r>
            <a:r>
              <a:rPr lang="en-US" sz="2600" b="1" dirty="0"/>
              <a:t>Error bars around predictions </a:t>
            </a:r>
            <a:r>
              <a:rPr lang="en-US" sz="2600" dirty="0"/>
              <a:t>(var(Y)) 3) </a:t>
            </a:r>
            <a:r>
              <a:rPr lang="en-US" sz="2600" b="1" dirty="0"/>
              <a:t>Error bars around coefficients</a:t>
            </a:r>
            <a:r>
              <a:rPr lang="en-US" sz="2600" dirty="0"/>
              <a:t> (var for </a:t>
            </a:r>
            <a:r>
              <a:rPr lang="en-US" sz="2600" dirty="0" err="1"/>
              <a:t>coeff</a:t>
            </a:r>
            <a:r>
              <a:rPr lang="en-US" sz="2600" dirty="0"/>
              <a:t>)</a:t>
            </a:r>
          </a:p>
          <a:p>
            <a:r>
              <a:rPr lang="en-US" sz="2600" dirty="0"/>
              <a:t>Modeling </a:t>
            </a:r>
            <a:r>
              <a:rPr lang="en-US" sz="2600" b="1" dirty="0"/>
              <a:t>assumptions</a:t>
            </a:r>
            <a:r>
              <a:rPr lang="en-US" sz="2600" dirty="0"/>
              <a:t> in regression: 1) X and Y’s are </a:t>
            </a:r>
            <a:r>
              <a:rPr lang="en-US" sz="2600" b="1" dirty="0" err="1"/>
              <a:t>iid</a:t>
            </a:r>
            <a:r>
              <a:rPr lang="en-US" sz="2600" dirty="0"/>
              <a:t> 2) X and Y have </a:t>
            </a:r>
            <a:r>
              <a:rPr lang="en-US" sz="2600" b="1" dirty="0"/>
              <a:t>some joint </a:t>
            </a:r>
            <a:r>
              <a:rPr lang="en-US" sz="2600" b="1" dirty="0" err="1"/>
              <a:t>distrib</a:t>
            </a:r>
            <a:r>
              <a:rPr lang="en-US" sz="2600" dirty="0"/>
              <a:t>, from which we can </a:t>
            </a:r>
            <a:r>
              <a:rPr lang="en-US" sz="2600" b="1" dirty="0" err="1"/>
              <a:t>determ</a:t>
            </a:r>
            <a:r>
              <a:rPr lang="en-US" sz="2600" dirty="0"/>
              <a:t> they have some </a:t>
            </a:r>
            <a:r>
              <a:rPr lang="en-US" sz="2600" b="1" dirty="0"/>
              <a:t>relationship</a:t>
            </a:r>
            <a:r>
              <a:rPr lang="en-US" sz="2600" dirty="0"/>
              <a:t> or </a:t>
            </a:r>
            <a:r>
              <a:rPr lang="en-US" sz="2600" b="1" dirty="0" err="1"/>
              <a:t>indep</a:t>
            </a:r>
            <a:r>
              <a:rPr lang="en-US" sz="2600" dirty="0"/>
              <a:t> </a:t>
            </a:r>
          </a:p>
          <a:p>
            <a:r>
              <a:rPr lang="en-US" sz="2600" dirty="0"/>
              <a:t>We are usually interested in predicting value of Y at particular value of X, so Y/X</a:t>
            </a:r>
          </a:p>
          <a:p>
            <a:r>
              <a:rPr lang="en-US" sz="2600" dirty="0"/>
              <a:t>Finding </a:t>
            </a:r>
            <a:r>
              <a:rPr lang="en-US" sz="2600" b="1" dirty="0"/>
              <a:t>conditional distribution </a:t>
            </a:r>
            <a:r>
              <a:rPr lang="en-US" sz="2600" dirty="0"/>
              <a:t>is hard, instead we determine </a:t>
            </a:r>
            <a:r>
              <a:rPr lang="en-US" sz="2600" b="1" dirty="0"/>
              <a:t>some statistics </a:t>
            </a:r>
            <a:r>
              <a:rPr lang="en-US" sz="2600" dirty="0"/>
              <a:t>of that distribution like mean, median, quantile, variance </a:t>
            </a:r>
            <a:r>
              <a:rPr lang="en-US" sz="2600" dirty="0" err="1"/>
              <a:t>etc</a:t>
            </a:r>
            <a:endParaRPr lang="en-US" sz="2600" dirty="0"/>
          </a:p>
          <a:p>
            <a:r>
              <a:rPr lang="en-US" sz="2600" b="1" dirty="0"/>
              <a:t>Regression function </a:t>
            </a:r>
            <a:r>
              <a:rPr lang="en-US" sz="2600" dirty="0"/>
              <a:t>is </a:t>
            </a:r>
            <a:r>
              <a:rPr lang="en-US" sz="2600" b="1" dirty="0"/>
              <a:t>E[Y/X=x]</a:t>
            </a:r>
            <a:r>
              <a:rPr lang="en-US" sz="2600" dirty="0"/>
              <a:t>, as we </a:t>
            </a:r>
            <a:r>
              <a:rPr lang="en-US" sz="2600" b="1" dirty="0"/>
              <a:t>do not always have a point </a:t>
            </a:r>
            <a:r>
              <a:rPr lang="en-US" sz="2600" dirty="0"/>
              <a:t>at particular x, we use </a:t>
            </a:r>
            <a:r>
              <a:rPr lang="en-US" sz="2600" b="1" dirty="0"/>
              <a:t>neighboring</a:t>
            </a:r>
            <a:r>
              <a:rPr lang="en-US" sz="2600" dirty="0"/>
              <a:t> points… actually when we </a:t>
            </a:r>
            <a:r>
              <a:rPr lang="en-US" sz="2600" b="1" dirty="0"/>
              <a:t>do regression</a:t>
            </a:r>
            <a:r>
              <a:rPr lang="en-US" sz="2600" dirty="0"/>
              <a:t>, we get </a:t>
            </a:r>
            <a:r>
              <a:rPr lang="en-US" sz="2600" b="1" dirty="0"/>
              <a:t>information</a:t>
            </a:r>
            <a:r>
              <a:rPr lang="en-US" sz="2600" dirty="0"/>
              <a:t> from </a:t>
            </a:r>
            <a:r>
              <a:rPr lang="en-US" sz="2600" b="1" dirty="0"/>
              <a:t>all the points</a:t>
            </a:r>
            <a:r>
              <a:rPr lang="en-US" sz="2600" dirty="0"/>
              <a:t> to estimate E[Y/X=x] at 1 point</a:t>
            </a:r>
          </a:p>
          <a:p>
            <a:r>
              <a:rPr lang="en-US" sz="2500" dirty="0"/>
              <a:t>Our aim is to find f(x)=E[Y/X=x], we can fit many functions of this type, our choice here is</a:t>
            </a:r>
          </a:p>
          <a:p>
            <a:r>
              <a:rPr lang="en-US" sz="2500" dirty="0"/>
              <a:t>Having chosen </a:t>
            </a:r>
            <a:r>
              <a:rPr lang="en-US" sz="2500" b="1" dirty="0"/>
              <a:t>linear function </a:t>
            </a:r>
            <a:r>
              <a:rPr lang="en-US" sz="2500" dirty="0"/>
              <a:t>for regression, we find it by </a:t>
            </a:r>
            <a:r>
              <a:rPr lang="en-US" sz="2500" b="1" dirty="0"/>
              <a:t>minimizing</a:t>
            </a:r>
            <a:r>
              <a:rPr lang="en-US" sz="2500" dirty="0"/>
              <a:t> the squared distance between Y and Y^                               we find </a:t>
            </a:r>
            <a:r>
              <a:rPr lang="en-US" sz="2500" b="1" dirty="0"/>
              <a:t>a</a:t>
            </a:r>
            <a:r>
              <a:rPr lang="en-US" sz="2500" dirty="0"/>
              <a:t> </a:t>
            </a:r>
            <a:r>
              <a:rPr lang="en-US" sz="2500" b="1" dirty="0"/>
              <a:t>and b </a:t>
            </a:r>
            <a:r>
              <a:rPr lang="en-US" sz="2500" dirty="0"/>
              <a:t>by taking </a:t>
            </a:r>
            <a:r>
              <a:rPr lang="en-US" sz="2500" b="1" dirty="0"/>
              <a:t>derivatives</a:t>
            </a:r>
            <a:r>
              <a:rPr lang="en-US" sz="2500" dirty="0"/>
              <a:t> and equating to 0</a:t>
            </a:r>
          </a:p>
          <a:p>
            <a:endParaRPr lang="en-US" sz="2500" dirty="0"/>
          </a:p>
        </p:txBody>
      </p:sp>
      <p:pic>
        <p:nvPicPr>
          <p:cNvPr id="4" name="Picture 3">
            <a:extLst>
              <a:ext uri="{FF2B5EF4-FFF2-40B4-BE49-F238E27FC236}">
                <a16:creationId xmlns:a16="http://schemas.microsoft.com/office/drawing/2014/main" id="{44BE7C64-9A31-4C67-9D0B-9EDC528AB8A6}"/>
              </a:ext>
            </a:extLst>
          </p:cNvPr>
          <p:cNvPicPr>
            <a:picLocks noChangeAspect="1"/>
          </p:cNvPicPr>
          <p:nvPr/>
        </p:nvPicPr>
        <p:blipFill>
          <a:blip r:embed="rId2"/>
          <a:stretch>
            <a:fillRect/>
          </a:stretch>
        </p:blipFill>
        <p:spPr>
          <a:xfrm>
            <a:off x="10029072" y="3364580"/>
            <a:ext cx="1997615" cy="357189"/>
          </a:xfrm>
          <a:prstGeom prst="rect">
            <a:avLst/>
          </a:prstGeom>
          <a:ln>
            <a:solidFill>
              <a:schemeClr val="tx1"/>
            </a:solidFill>
          </a:ln>
        </p:spPr>
      </p:pic>
      <p:pic>
        <p:nvPicPr>
          <p:cNvPr id="5" name="Picture 4">
            <a:extLst>
              <a:ext uri="{FF2B5EF4-FFF2-40B4-BE49-F238E27FC236}">
                <a16:creationId xmlns:a16="http://schemas.microsoft.com/office/drawing/2014/main" id="{417850B0-5CB8-46EC-BEDC-0429F95B39D4}"/>
              </a:ext>
            </a:extLst>
          </p:cNvPr>
          <p:cNvPicPr>
            <a:picLocks noChangeAspect="1"/>
          </p:cNvPicPr>
          <p:nvPr/>
        </p:nvPicPr>
        <p:blipFill>
          <a:blip r:embed="rId3"/>
          <a:stretch>
            <a:fillRect/>
          </a:stretch>
        </p:blipFill>
        <p:spPr>
          <a:xfrm>
            <a:off x="7522243" y="3353302"/>
            <a:ext cx="2395787" cy="384509"/>
          </a:xfrm>
          <a:prstGeom prst="rect">
            <a:avLst/>
          </a:prstGeom>
          <a:ln>
            <a:solidFill>
              <a:schemeClr val="tx1"/>
            </a:solidFill>
          </a:ln>
        </p:spPr>
      </p:pic>
      <p:pic>
        <p:nvPicPr>
          <p:cNvPr id="6" name="Picture 5">
            <a:extLst>
              <a:ext uri="{FF2B5EF4-FFF2-40B4-BE49-F238E27FC236}">
                <a16:creationId xmlns:a16="http://schemas.microsoft.com/office/drawing/2014/main" id="{25FD1386-C1BC-4AF7-A679-B8A47B84807E}"/>
              </a:ext>
            </a:extLst>
          </p:cNvPr>
          <p:cNvPicPr>
            <a:picLocks noChangeAspect="1"/>
          </p:cNvPicPr>
          <p:nvPr/>
        </p:nvPicPr>
        <p:blipFill>
          <a:blip r:embed="rId4"/>
          <a:stretch>
            <a:fillRect/>
          </a:stretch>
        </p:blipFill>
        <p:spPr>
          <a:xfrm>
            <a:off x="8504821" y="4602832"/>
            <a:ext cx="3557800" cy="338138"/>
          </a:xfrm>
          <a:prstGeom prst="rect">
            <a:avLst/>
          </a:prstGeom>
          <a:ln>
            <a:solidFill>
              <a:schemeClr val="tx1"/>
            </a:solidFill>
          </a:ln>
        </p:spPr>
      </p:pic>
      <p:pic>
        <p:nvPicPr>
          <p:cNvPr id="7" name="Picture 6">
            <a:extLst>
              <a:ext uri="{FF2B5EF4-FFF2-40B4-BE49-F238E27FC236}">
                <a16:creationId xmlns:a16="http://schemas.microsoft.com/office/drawing/2014/main" id="{44974CBF-7D2C-4D81-B0AB-A6216D1E6AAD}"/>
              </a:ext>
            </a:extLst>
          </p:cNvPr>
          <p:cNvPicPr>
            <a:picLocks noChangeAspect="1"/>
          </p:cNvPicPr>
          <p:nvPr/>
        </p:nvPicPr>
        <p:blipFill>
          <a:blip r:embed="rId5"/>
          <a:stretch>
            <a:fillRect/>
          </a:stretch>
        </p:blipFill>
        <p:spPr>
          <a:xfrm>
            <a:off x="2729915" y="5852862"/>
            <a:ext cx="2031247" cy="403559"/>
          </a:xfrm>
          <a:prstGeom prst="rect">
            <a:avLst/>
          </a:prstGeom>
          <a:ln>
            <a:solidFill>
              <a:schemeClr val="tx1"/>
            </a:solidFill>
          </a:ln>
        </p:spPr>
      </p:pic>
      <p:pic>
        <p:nvPicPr>
          <p:cNvPr id="9" name="Picture 8">
            <a:extLst>
              <a:ext uri="{FF2B5EF4-FFF2-40B4-BE49-F238E27FC236}">
                <a16:creationId xmlns:a16="http://schemas.microsoft.com/office/drawing/2014/main" id="{B4DAC031-281F-40E2-8FB3-9C7B56A11072}"/>
              </a:ext>
            </a:extLst>
          </p:cNvPr>
          <p:cNvPicPr>
            <a:picLocks noChangeAspect="1"/>
          </p:cNvPicPr>
          <p:nvPr/>
        </p:nvPicPr>
        <p:blipFill>
          <a:blip r:embed="rId6"/>
          <a:stretch>
            <a:fillRect/>
          </a:stretch>
        </p:blipFill>
        <p:spPr>
          <a:xfrm>
            <a:off x="6013658" y="6228348"/>
            <a:ext cx="2400300" cy="533400"/>
          </a:xfrm>
          <a:prstGeom prst="rect">
            <a:avLst/>
          </a:prstGeom>
          <a:ln>
            <a:solidFill>
              <a:schemeClr val="tx1"/>
            </a:solidFill>
          </a:ln>
        </p:spPr>
      </p:pic>
      <p:pic>
        <p:nvPicPr>
          <p:cNvPr id="11" name="Picture 10">
            <a:extLst>
              <a:ext uri="{FF2B5EF4-FFF2-40B4-BE49-F238E27FC236}">
                <a16:creationId xmlns:a16="http://schemas.microsoft.com/office/drawing/2014/main" id="{FE02DD78-3750-41DD-8818-64D96F129DA7}"/>
              </a:ext>
            </a:extLst>
          </p:cNvPr>
          <p:cNvPicPr>
            <a:picLocks noChangeAspect="1"/>
          </p:cNvPicPr>
          <p:nvPr/>
        </p:nvPicPr>
        <p:blipFill>
          <a:blip r:embed="rId7"/>
          <a:stretch>
            <a:fillRect/>
          </a:stretch>
        </p:blipFill>
        <p:spPr>
          <a:xfrm>
            <a:off x="8612883" y="6220907"/>
            <a:ext cx="1291793" cy="554925"/>
          </a:xfrm>
          <a:prstGeom prst="rect">
            <a:avLst/>
          </a:prstGeom>
          <a:ln>
            <a:solidFill>
              <a:schemeClr val="tx1"/>
            </a:solidFill>
          </a:ln>
        </p:spPr>
      </p:pic>
    </p:spTree>
    <p:extLst>
      <p:ext uri="{BB962C8B-B14F-4D97-AF65-F5344CB8AC3E}">
        <p14:creationId xmlns:p14="http://schemas.microsoft.com/office/powerpoint/2010/main" val="947581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BF16A-776D-42A1-AECE-1DD4E38211C2}"/>
              </a:ext>
            </a:extLst>
          </p:cNvPr>
          <p:cNvSpPr>
            <a:spLocks noGrp="1"/>
          </p:cNvSpPr>
          <p:nvPr>
            <p:ph type="title"/>
          </p:nvPr>
        </p:nvSpPr>
        <p:spPr>
          <a:xfrm>
            <a:off x="12576" y="27774"/>
            <a:ext cx="12170546" cy="496010"/>
          </a:xfrm>
        </p:spPr>
        <p:txBody>
          <a:bodyPr>
            <a:normAutofit fontScale="90000"/>
          </a:bodyPr>
          <a:lstStyle/>
          <a:p>
            <a:r>
              <a:rPr lang="en-US" dirty="0"/>
              <a:t>Review unit 6 </a:t>
            </a:r>
          </a:p>
        </p:txBody>
      </p:sp>
      <p:sp>
        <p:nvSpPr>
          <p:cNvPr id="3" name="Content Placeholder 2">
            <a:extLst>
              <a:ext uri="{FF2B5EF4-FFF2-40B4-BE49-F238E27FC236}">
                <a16:creationId xmlns:a16="http://schemas.microsoft.com/office/drawing/2014/main" id="{2BF38E21-1B6A-458A-ADF7-6FEBEE5E6B34}"/>
              </a:ext>
            </a:extLst>
          </p:cNvPr>
          <p:cNvSpPr>
            <a:spLocks noGrp="1"/>
          </p:cNvSpPr>
          <p:nvPr>
            <p:ph idx="1"/>
          </p:nvPr>
        </p:nvSpPr>
        <p:spPr>
          <a:xfrm>
            <a:off x="3696" y="593340"/>
            <a:ext cx="12170547" cy="6173157"/>
          </a:xfrm>
        </p:spPr>
        <p:txBody>
          <a:bodyPr>
            <a:normAutofit/>
          </a:bodyPr>
          <a:lstStyle/>
          <a:p>
            <a:r>
              <a:rPr lang="en-US" sz="2600" dirty="0"/>
              <a:t>Clearly, the points </a:t>
            </a:r>
            <a:r>
              <a:rPr lang="en-US" sz="2600" b="1" dirty="0"/>
              <a:t>will not lie </a:t>
            </a:r>
            <a:r>
              <a:rPr lang="en-US" sz="2600" dirty="0"/>
              <a:t>exactly on the </a:t>
            </a:r>
            <a:r>
              <a:rPr lang="en-US" sz="2600" b="1" dirty="0"/>
              <a:t>fitted</a:t>
            </a:r>
            <a:r>
              <a:rPr lang="en-US" sz="2600" dirty="0"/>
              <a:t> line, as Y=</a:t>
            </a:r>
            <a:r>
              <a:rPr lang="en-US" sz="2600" dirty="0" err="1"/>
              <a:t>aX+b+e</a:t>
            </a:r>
            <a:r>
              <a:rPr lang="en-US" sz="2600" dirty="0"/>
              <a:t>, var(Y/X=x)=var(e) , so var(Y)&gt;0 as var ( e) &gt;0, and </a:t>
            </a:r>
            <a:r>
              <a:rPr lang="en-US" sz="2600" b="1" dirty="0"/>
              <a:t>noise e should satisfy              </a:t>
            </a:r>
            <a:r>
              <a:rPr lang="en-US" sz="2600" dirty="0"/>
              <a:t>and</a:t>
            </a:r>
          </a:p>
          <a:p>
            <a:r>
              <a:rPr lang="en-US" sz="2600" b="1" dirty="0"/>
              <a:t>In practice </a:t>
            </a:r>
            <a:r>
              <a:rPr lang="en-US" sz="2600" dirty="0"/>
              <a:t>we estimate </a:t>
            </a:r>
            <a:r>
              <a:rPr lang="en-US" sz="2600" b="1" dirty="0"/>
              <a:t>a* and b* </a:t>
            </a:r>
            <a:r>
              <a:rPr lang="en-US" sz="2600" dirty="0"/>
              <a:t>from data by min,                 so we have</a:t>
            </a:r>
          </a:p>
          <a:p>
            <a:r>
              <a:rPr lang="en-US" sz="2600" dirty="0"/>
              <a:t>In </a:t>
            </a:r>
            <a:r>
              <a:rPr lang="en-US" sz="2600" b="1" dirty="0"/>
              <a:t>multivariate</a:t>
            </a:r>
            <a:r>
              <a:rPr lang="en-US" sz="2600" dirty="0"/>
              <a:t> case, X is a vector                                      1</a:t>
            </a:r>
            <a:r>
              <a:rPr lang="en-US" sz="2600" baseline="30000" dirty="0"/>
              <a:t>st</a:t>
            </a:r>
            <a:r>
              <a:rPr lang="en-US" sz="2600" dirty="0"/>
              <a:t> term in X vector is 1</a:t>
            </a:r>
          </a:p>
          <a:p>
            <a:r>
              <a:rPr lang="en-US" sz="2600" b="1" dirty="0"/>
              <a:t>Linear </a:t>
            </a:r>
            <a:r>
              <a:rPr lang="en-US" sz="2600" b="1" dirty="0" err="1"/>
              <a:t>indep</a:t>
            </a:r>
            <a:r>
              <a:rPr lang="en-US" sz="2600" b="1" dirty="0"/>
              <a:t> </a:t>
            </a:r>
            <a:r>
              <a:rPr lang="en-US" sz="2600" dirty="0"/>
              <a:t>c1v1+c2v2!=0; </a:t>
            </a:r>
            <a:r>
              <a:rPr lang="en-US" sz="2600" b="1" dirty="0"/>
              <a:t>span</a:t>
            </a:r>
            <a:r>
              <a:rPr lang="en-US" sz="2600" dirty="0"/>
              <a:t> – smallest subspace cont. the set, </a:t>
            </a:r>
            <a:r>
              <a:rPr lang="en-US" sz="2600" b="1" dirty="0"/>
              <a:t>rank</a:t>
            </a:r>
            <a:r>
              <a:rPr lang="en-US" sz="2600" dirty="0"/>
              <a:t> is dim of span</a:t>
            </a:r>
          </a:p>
          <a:p>
            <a:r>
              <a:rPr lang="en-US" sz="2600" b="1" dirty="0"/>
              <a:t>Matrix calculus </a:t>
            </a:r>
            <a:r>
              <a:rPr lang="en-US" sz="2600" dirty="0"/>
              <a:t>is </a:t>
            </a:r>
            <a:r>
              <a:rPr lang="en-US" sz="2600" b="1" dirty="0"/>
              <a:t>similar</a:t>
            </a:r>
            <a:r>
              <a:rPr lang="en-US" sz="2600" dirty="0"/>
              <a:t> to </a:t>
            </a:r>
            <a:r>
              <a:rPr lang="en-US" sz="2600" b="1" dirty="0"/>
              <a:t>scalar</a:t>
            </a:r>
            <a:r>
              <a:rPr lang="en-US" sz="2600" dirty="0"/>
              <a:t> calculus, except we need to be aware of </a:t>
            </a:r>
            <a:r>
              <a:rPr lang="en-US" sz="2600" b="1" dirty="0"/>
              <a:t>dimension</a:t>
            </a:r>
            <a:r>
              <a:rPr lang="en-US" sz="2600" dirty="0"/>
              <a:t> </a:t>
            </a:r>
            <a:r>
              <a:rPr lang="en-US" sz="2600" b="1" dirty="0"/>
              <a:t>match</a:t>
            </a:r>
            <a:r>
              <a:rPr lang="en-US" sz="2600" dirty="0"/>
              <a:t>. </a:t>
            </a:r>
            <a:r>
              <a:rPr lang="en-US" sz="2600" b="1" dirty="0"/>
              <a:t>LSE=min (Y-X*b)^2</a:t>
            </a:r>
            <a:r>
              <a:rPr lang="en-US" sz="2600" dirty="0"/>
              <a:t>; we need to find b, so 2*X’(Y-X*b)=0; X’Y=</a:t>
            </a:r>
            <a:r>
              <a:rPr lang="en-US" sz="2600" dirty="0" err="1"/>
              <a:t>X’Xb</a:t>
            </a:r>
            <a:r>
              <a:rPr lang="en-US" sz="2600" dirty="0"/>
              <a:t>;</a:t>
            </a:r>
          </a:p>
          <a:p>
            <a:r>
              <a:rPr lang="en-US" sz="2600" dirty="0"/>
              <a:t>We get system of p linear equations, to solve, we invert it, important that X’X is </a:t>
            </a:r>
            <a:r>
              <a:rPr lang="en-US" sz="2600" dirty="0" err="1"/>
              <a:t>invertib</a:t>
            </a:r>
            <a:endParaRPr lang="en-US" sz="2600" dirty="0"/>
          </a:p>
          <a:p>
            <a:pPr marL="0" indent="0">
              <a:buNone/>
            </a:pPr>
            <a:r>
              <a:rPr lang="en-US" sz="2600" dirty="0"/>
              <a:t>So it should have rank p (n&gt;=p), if n&lt;p, then </a:t>
            </a:r>
            <a:r>
              <a:rPr lang="en-US" sz="2600" b="1" dirty="0"/>
              <a:t>b is not unique</a:t>
            </a:r>
          </a:p>
          <a:p>
            <a:r>
              <a:rPr lang="en-US" sz="2600" b="1" dirty="0"/>
              <a:t>Geometric intuition: </a:t>
            </a:r>
            <a:r>
              <a:rPr lang="en-US" sz="2600" dirty="0"/>
              <a:t>Y’ is the </a:t>
            </a:r>
            <a:r>
              <a:rPr lang="en-US" sz="2600" b="1" dirty="0"/>
              <a:t>orthogonal projection </a:t>
            </a:r>
            <a:r>
              <a:rPr lang="en-US" sz="2600" dirty="0"/>
              <a:t>of </a:t>
            </a:r>
            <a:r>
              <a:rPr lang="en-US" sz="2600" b="1" dirty="0"/>
              <a:t>Y</a:t>
            </a:r>
            <a:r>
              <a:rPr lang="en-US" sz="2600" dirty="0"/>
              <a:t> onto </a:t>
            </a:r>
            <a:r>
              <a:rPr lang="en-US" sz="2600" b="1" dirty="0"/>
              <a:t>column space of X</a:t>
            </a:r>
            <a:r>
              <a:rPr lang="en-US" sz="2600" dirty="0"/>
              <a:t>, that is hyperplane formed by X*beta, to find projection of Y onto X*beta, we write X*b=PY, and substituting expression for b                            we then have P is </a:t>
            </a:r>
          </a:p>
          <a:p>
            <a:r>
              <a:rPr lang="en-US" sz="2600" dirty="0"/>
              <a:t>To verify that </a:t>
            </a:r>
            <a:r>
              <a:rPr lang="en-US" sz="2600" b="1" dirty="0"/>
              <a:t>P is projection matrix</a:t>
            </a:r>
            <a:r>
              <a:rPr lang="en-US" sz="2600" dirty="0"/>
              <a:t>, we check P^2=P</a:t>
            </a:r>
          </a:p>
        </p:txBody>
      </p:sp>
      <p:pic>
        <p:nvPicPr>
          <p:cNvPr id="5" name="Picture 4">
            <a:extLst>
              <a:ext uri="{FF2B5EF4-FFF2-40B4-BE49-F238E27FC236}">
                <a16:creationId xmlns:a16="http://schemas.microsoft.com/office/drawing/2014/main" id="{1193FBEE-8694-4E19-AA1D-7520D03CB09B}"/>
              </a:ext>
            </a:extLst>
          </p:cNvPr>
          <p:cNvPicPr>
            <a:picLocks noChangeAspect="1"/>
          </p:cNvPicPr>
          <p:nvPr/>
        </p:nvPicPr>
        <p:blipFill>
          <a:blip r:embed="rId2"/>
          <a:stretch>
            <a:fillRect/>
          </a:stretch>
        </p:blipFill>
        <p:spPr>
          <a:xfrm>
            <a:off x="7296945" y="979219"/>
            <a:ext cx="872994" cy="394641"/>
          </a:xfrm>
          <a:prstGeom prst="rect">
            <a:avLst/>
          </a:prstGeom>
          <a:ln>
            <a:solidFill>
              <a:schemeClr val="tx1"/>
            </a:solidFill>
          </a:ln>
        </p:spPr>
      </p:pic>
      <p:pic>
        <p:nvPicPr>
          <p:cNvPr id="7" name="Picture 6">
            <a:extLst>
              <a:ext uri="{FF2B5EF4-FFF2-40B4-BE49-F238E27FC236}">
                <a16:creationId xmlns:a16="http://schemas.microsoft.com/office/drawing/2014/main" id="{00D7F58F-1FE6-4F59-B0B3-6A35B6F4C95A}"/>
              </a:ext>
            </a:extLst>
          </p:cNvPr>
          <p:cNvPicPr>
            <a:picLocks noChangeAspect="1"/>
          </p:cNvPicPr>
          <p:nvPr/>
        </p:nvPicPr>
        <p:blipFill>
          <a:blip r:embed="rId3"/>
          <a:stretch>
            <a:fillRect/>
          </a:stretch>
        </p:blipFill>
        <p:spPr>
          <a:xfrm>
            <a:off x="8897962" y="994799"/>
            <a:ext cx="1530811" cy="379058"/>
          </a:xfrm>
          <a:prstGeom prst="rect">
            <a:avLst/>
          </a:prstGeom>
          <a:ln>
            <a:solidFill>
              <a:schemeClr val="tx1"/>
            </a:solidFill>
          </a:ln>
        </p:spPr>
      </p:pic>
      <p:pic>
        <p:nvPicPr>
          <p:cNvPr id="9" name="Picture 8">
            <a:extLst>
              <a:ext uri="{FF2B5EF4-FFF2-40B4-BE49-F238E27FC236}">
                <a16:creationId xmlns:a16="http://schemas.microsoft.com/office/drawing/2014/main" id="{962EA163-E9F1-4E24-9FB2-2AE868FF0F98}"/>
              </a:ext>
            </a:extLst>
          </p:cNvPr>
          <p:cNvPicPr>
            <a:picLocks noChangeAspect="1"/>
          </p:cNvPicPr>
          <p:nvPr/>
        </p:nvPicPr>
        <p:blipFill>
          <a:blip r:embed="rId4"/>
          <a:stretch>
            <a:fillRect/>
          </a:stretch>
        </p:blipFill>
        <p:spPr>
          <a:xfrm>
            <a:off x="10105007" y="1380802"/>
            <a:ext cx="2090266" cy="452669"/>
          </a:xfrm>
          <a:prstGeom prst="rect">
            <a:avLst/>
          </a:prstGeom>
          <a:ln>
            <a:solidFill>
              <a:schemeClr val="tx1"/>
            </a:solidFill>
          </a:ln>
        </p:spPr>
      </p:pic>
      <p:pic>
        <p:nvPicPr>
          <p:cNvPr id="11" name="Picture 10">
            <a:extLst>
              <a:ext uri="{FF2B5EF4-FFF2-40B4-BE49-F238E27FC236}">
                <a16:creationId xmlns:a16="http://schemas.microsoft.com/office/drawing/2014/main" id="{B0DD29D0-89FD-40EF-9033-8D46DFA7FB13}"/>
              </a:ext>
            </a:extLst>
          </p:cNvPr>
          <p:cNvPicPr>
            <a:picLocks noChangeAspect="1"/>
          </p:cNvPicPr>
          <p:nvPr/>
        </p:nvPicPr>
        <p:blipFill>
          <a:blip r:embed="rId5"/>
          <a:stretch>
            <a:fillRect/>
          </a:stretch>
        </p:blipFill>
        <p:spPr>
          <a:xfrm>
            <a:off x="7383086" y="1431596"/>
            <a:ext cx="1174211" cy="457075"/>
          </a:xfrm>
          <a:prstGeom prst="rect">
            <a:avLst/>
          </a:prstGeom>
          <a:ln>
            <a:solidFill>
              <a:schemeClr val="tx1"/>
            </a:solidFill>
          </a:ln>
        </p:spPr>
      </p:pic>
      <p:pic>
        <p:nvPicPr>
          <p:cNvPr id="13" name="Picture 12">
            <a:extLst>
              <a:ext uri="{FF2B5EF4-FFF2-40B4-BE49-F238E27FC236}">
                <a16:creationId xmlns:a16="http://schemas.microsoft.com/office/drawing/2014/main" id="{52FA43E8-EDE3-45AE-A370-9A3AD3EC2E2F}"/>
              </a:ext>
            </a:extLst>
          </p:cNvPr>
          <p:cNvPicPr>
            <a:picLocks noChangeAspect="1"/>
          </p:cNvPicPr>
          <p:nvPr/>
        </p:nvPicPr>
        <p:blipFill>
          <a:blip r:embed="rId6"/>
          <a:stretch>
            <a:fillRect/>
          </a:stretch>
        </p:blipFill>
        <p:spPr>
          <a:xfrm>
            <a:off x="4896056" y="1953935"/>
            <a:ext cx="2623476" cy="356128"/>
          </a:xfrm>
          <a:prstGeom prst="rect">
            <a:avLst/>
          </a:prstGeom>
          <a:ln>
            <a:solidFill>
              <a:schemeClr val="tx1"/>
            </a:solidFill>
          </a:ln>
        </p:spPr>
      </p:pic>
      <p:pic>
        <p:nvPicPr>
          <p:cNvPr id="15" name="Picture 14">
            <a:extLst>
              <a:ext uri="{FF2B5EF4-FFF2-40B4-BE49-F238E27FC236}">
                <a16:creationId xmlns:a16="http://schemas.microsoft.com/office/drawing/2014/main" id="{34DCF356-207C-42EC-BBA3-66BA35648B5C}"/>
              </a:ext>
            </a:extLst>
          </p:cNvPr>
          <p:cNvPicPr>
            <a:picLocks noChangeAspect="1"/>
          </p:cNvPicPr>
          <p:nvPr/>
        </p:nvPicPr>
        <p:blipFill>
          <a:blip r:embed="rId7"/>
          <a:stretch>
            <a:fillRect/>
          </a:stretch>
        </p:blipFill>
        <p:spPr>
          <a:xfrm>
            <a:off x="10266947" y="3255927"/>
            <a:ext cx="1855243" cy="432890"/>
          </a:xfrm>
          <a:prstGeom prst="rect">
            <a:avLst/>
          </a:prstGeom>
          <a:ln>
            <a:solidFill>
              <a:schemeClr val="tx1"/>
            </a:solidFill>
          </a:ln>
        </p:spPr>
      </p:pic>
      <p:pic>
        <p:nvPicPr>
          <p:cNvPr id="17" name="Picture 16">
            <a:extLst>
              <a:ext uri="{FF2B5EF4-FFF2-40B4-BE49-F238E27FC236}">
                <a16:creationId xmlns:a16="http://schemas.microsoft.com/office/drawing/2014/main" id="{54268A6B-64BE-491E-A8A0-370FA6CBEC00}"/>
              </a:ext>
            </a:extLst>
          </p:cNvPr>
          <p:cNvPicPr>
            <a:picLocks noChangeAspect="1"/>
          </p:cNvPicPr>
          <p:nvPr/>
        </p:nvPicPr>
        <p:blipFill>
          <a:blip r:embed="rId7"/>
          <a:stretch>
            <a:fillRect/>
          </a:stretch>
        </p:blipFill>
        <p:spPr>
          <a:xfrm>
            <a:off x="4788569" y="5429633"/>
            <a:ext cx="1855243" cy="432890"/>
          </a:xfrm>
          <a:prstGeom prst="rect">
            <a:avLst/>
          </a:prstGeom>
          <a:ln>
            <a:solidFill>
              <a:schemeClr val="tx1"/>
            </a:solidFill>
          </a:ln>
        </p:spPr>
      </p:pic>
      <p:pic>
        <p:nvPicPr>
          <p:cNvPr id="19" name="Picture 18">
            <a:extLst>
              <a:ext uri="{FF2B5EF4-FFF2-40B4-BE49-F238E27FC236}">
                <a16:creationId xmlns:a16="http://schemas.microsoft.com/office/drawing/2014/main" id="{58CA6BB5-6616-4F75-A2C0-C8489FB69C6E}"/>
              </a:ext>
            </a:extLst>
          </p:cNvPr>
          <p:cNvPicPr>
            <a:picLocks noChangeAspect="1"/>
          </p:cNvPicPr>
          <p:nvPr/>
        </p:nvPicPr>
        <p:blipFill>
          <a:blip r:embed="rId8"/>
          <a:stretch>
            <a:fillRect/>
          </a:stretch>
        </p:blipFill>
        <p:spPr>
          <a:xfrm>
            <a:off x="10039350" y="5421920"/>
            <a:ext cx="2152650" cy="762000"/>
          </a:xfrm>
          <a:prstGeom prst="rect">
            <a:avLst/>
          </a:prstGeom>
        </p:spPr>
      </p:pic>
      <p:pic>
        <p:nvPicPr>
          <p:cNvPr id="21" name="Picture 20">
            <a:extLst>
              <a:ext uri="{FF2B5EF4-FFF2-40B4-BE49-F238E27FC236}">
                <a16:creationId xmlns:a16="http://schemas.microsoft.com/office/drawing/2014/main" id="{DC6BFD56-B41B-4BB6-8064-BBF227A90C09}"/>
              </a:ext>
            </a:extLst>
          </p:cNvPr>
          <p:cNvPicPr>
            <a:picLocks noChangeAspect="1"/>
          </p:cNvPicPr>
          <p:nvPr/>
        </p:nvPicPr>
        <p:blipFill>
          <a:blip r:embed="rId9"/>
          <a:stretch>
            <a:fillRect/>
          </a:stretch>
        </p:blipFill>
        <p:spPr>
          <a:xfrm>
            <a:off x="7459579" y="5766956"/>
            <a:ext cx="2518125" cy="950954"/>
          </a:xfrm>
          <a:prstGeom prst="rect">
            <a:avLst/>
          </a:prstGeom>
        </p:spPr>
      </p:pic>
    </p:spTree>
    <p:extLst>
      <p:ext uri="{BB962C8B-B14F-4D97-AF65-F5344CB8AC3E}">
        <p14:creationId xmlns:p14="http://schemas.microsoft.com/office/powerpoint/2010/main" val="10563298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BF16A-776D-42A1-AECE-1DD4E38211C2}"/>
              </a:ext>
            </a:extLst>
          </p:cNvPr>
          <p:cNvSpPr>
            <a:spLocks noGrp="1"/>
          </p:cNvSpPr>
          <p:nvPr>
            <p:ph type="title"/>
          </p:nvPr>
        </p:nvSpPr>
        <p:spPr>
          <a:xfrm>
            <a:off x="12576" y="27774"/>
            <a:ext cx="12170546" cy="496010"/>
          </a:xfrm>
        </p:spPr>
        <p:txBody>
          <a:bodyPr>
            <a:normAutofit fontScale="90000"/>
          </a:bodyPr>
          <a:lstStyle/>
          <a:p>
            <a:r>
              <a:rPr lang="en-US" dirty="0"/>
              <a:t>Review unit 6 </a:t>
            </a:r>
          </a:p>
        </p:txBody>
      </p:sp>
      <p:sp>
        <p:nvSpPr>
          <p:cNvPr id="3" name="Content Placeholder 2">
            <a:extLst>
              <a:ext uri="{FF2B5EF4-FFF2-40B4-BE49-F238E27FC236}">
                <a16:creationId xmlns:a16="http://schemas.microsoft.com/office/drawing/2014/main" id="{2BF38E21-1B6A-458A-ADF7-6FEBEE5E6B34}"/>
              </a:ext>
            </a:extLst>
          </p:cNvPr>
          <p:cNvSpPr>
            <a:spLocks noGrp="1"/>
          </p:cNvSpPr>
          <p:nvPr>
            <p:ph idx="1"/>
          </p:nvPr>
        </p:nvSpPr>
        <p:spPr>
          <a:xfrm>
            <a:off x="3696" y="609382"/>
            <a:ext cx="12170547" cy="6173157"/>
          </a:xfrm>
        </p:spPr>
        <p:txBody>
          <a:bodyPr>
            <a:normAutofit/>
          </a:bodyPr>
          <a:lstStyle/>
          <a:p>
            <a:r>
              <a:rPr lang="en-US" sz="2600" dirty="0"/>
              <a:t>In deterministic design for LR, we assume that the design matrix X is deterministic, so only random component is e</a:t>
            </a:r>
          </a:p>
          <a:p>
            <a:r>
              <a:rPr lang="en-US" sz="2600" dirty="0"/>
              <a:t>To make an inference (confidence regions, tests), we need </a:t>
            </a:r>
            <a:r>
              <a:rPr lang="en-US" sz="2600" b="1" dirty="0"/>
              <a:t>more assumptions</a:t>
            </a:r>
            <a:r>
              <a:rPr lang="en-US" sz="2600" dirty="0"/>
              <a:t>: 1) design matrix has </a:t>
            </a:r>
            <a:r>
              <a:rPr lang="en-US" sz="2600" b="1" dirty="0"/>
              <a:t>rank p </a:t>
            </a:r>
            <a:r>
              <a:rPr lang="en-US" sz="2600" dirty="0"/>
              <a:t>2) errors are </a:t>
            </a:r>
            <a:r>
              <a:rPr lang="en-US" sz="2600" b="1" dirty="0" err="1"/>
              <a:t>iid</a:t>
            </a:r>
            <a:r>
              <a:rPr lang="en-US" sz="2600" dirty="0"/>
              <a:t> and </a:t>
            </a:r>
            <a:r>
              <a:rPr lang="en-US" sz="2600" b="1" dirty="0"/>
              <a:t>var(e)=const </a:t>
            </a:r>
            <a:r>
              <a:rPr lang="en-US" sz="2600" dirty="0"/>
              <a:t>3) noise is N(o, sigma^2)</a:t>
            </a:r>
          </a:p>
          <a:p>
            <a:r>
              <a:rPr lang="en-US" sz="2600" dirty="0"/>
              <a:t>So, having made these assumptions we can find elements of</a:t>
            </a:r>
          </a:p>
          <a:p>
            <a:pPr marL="0" indent="0">
              <a:buNone/>
            </a:pPr>
            <a:r>
              <a:rPr lang="en-US" sz="2600" dirty="0"/>
              <a:t>Vector b by using MLE and it comes down to LSE,</a:t>
            </a:r>
          </a:p>
          <a:p>
            <a:pPr marL="0" indent="0">
              <a:buNone/>
            </a:pPr>
            <a:r>
              <a:rPr lang="en-US" sz="2600" dirty="0"/>
              <a:t>That is to maximize MLE, we need to minimize</a:t>
            </a:r>
          </a:p>
          <a:p>
            <a:pPr marL="0" indent="0">
              <a:buNone/>
            </a:pPr>
            <a:r>
              <a:rPr lang="en-US" sz="2600" dirty="0"/>
              <a:t>                            so, for Gaussian noise LSE=MLE</a:t>
            </a:r>
          </a:p>
          <a:p>
            <a:r>
              <a:rPr lang="en-US" sz="2600" dirty="0"/>
              <a:t>Distribution of beta*                                                                                      which</a:t>
            </a:r>
          </a:p>
          <a:p>
            <a:pPr marL="0" indent="0">
              <a:buNone/>
            </a:pPr>
            <a:r>
              <a:rPr lang="en-US" sz="2600" dirty="0"/>
              <a:t> </a:t>
            </a:r>
          </a:p>
        </p:txBody>
      </p:sp>
      <p:pic>
        <p:nvPicPr>
          <p:cNvPr id="5" name="Picture 4">
            <a:extLst>
              <a:ext uri="{FF2B5EF4-FFF2-40B4-BE49-F238E27FC236}">
                <a16:creationId xmlns:a16="http://schemas.microsoft.com/office/drawing/2014/main" id="{FDDD4DFC-8228-4F5B-AD5A-5F36478F08D3}"/>
              </a:ext>
            </a:extLst>
          </p:cNvPr>
          <p:cNvPicPr>
            <a:picLocks noChangeAspect="1"/>
          </p:cNvPicPr>
          <p:nvPr/>
        </p:nvPicPr>
        <p:blipFill>
          <a:blip r:embed="rId2"/>
          <a:stretch>
            <a:fillRect/>
          </a:stretch>
        </p:blipFill>
        <p:spPr>
          <a:xfrm>
            <a:off x="4252308" y="1035468"/>
            <a:ext cx="3124200" cy="295275"/>
          </a:xfrm>
          <a:prstGeom prst="rect">
            <a:avLst/>
          </a:prstGeom>
          <a:ln>
            <a:solidFill>
              <a:schemeClr val="tx1"/>
            </a:solidFill>
          </a:ln>
        </p:spPr>
      </p:pic>
      <p:pic>
        <p:nvPicPr>
          <p:cNvPr id="9" name="Picture 8">
            <a:extLst>
              <a:ext uri="{FF2B5EF4-FFF2-40B4-BE49-F238E27FC236}">
                <a16:creationId xmlns:a16="http://schemas.microsoft.com/office/drawing/2014/main" id="{ECA6DAD5-8049-4B22-A86C-6CF86E2B98C4}"/>
              </a:ext>
            </a:extLst>
          </p:cNvPr>
          <p:cNvPicPr>
            <a:picLocks noChangeAspect="1"/>
          </p:cNvPicPr>
          <p:nvPr/>
        </p:nvPicPr>
        <p:blipFill>
          <a:blip r:embed="rId3"/>
          <a:stretch>
            <a:fillRect/>
          </a:stretch>
        </p:blipFill>
        <p:spPr>
          <a:xfrm>
            <a:off x="10527632" y="1825049"/>
            <a:ext cx="1600200" cy="466725"/>
          </a:xfrm>
          <a:prstGeom prst="rect">
            <a:avLst/>
          </a:prstGeom>
          <a:ln>
            <a:solidFill>
              <a:schemeClr val="tx1"/>
            </a:solidFill>
          </a:ln>
        </p:spPr>
      </p:pic>
      <p:pic>
        <p:nvPicPr>
          <p:cNvPr id="11" name="Picture 10">
            <a:extLst>
              <a:ext uri="{FF2B5EF4-FFF2-40B4-BE49-F238E27FC236}">
                <a16:creationId xmlns:a16="http://schemas.microsoft.com/office/drawing/2014/main" id="{CBB56463-4C94-4B85-B028-304C07B38931}"/>
              </a:ext>
            </a:extLst>
          </p:cNvPr>
          <p:cNvPicPr>
            <a:picLocks noChangeAspect="1"/>
          </p:cNvPicPr>
          <p:nvPr/>
        </p:nvPicPr>
        <p:blipFill>
          <a:blip r:embed="rId4"/>
          <a:stretch>
            <a:fillRect/>
          </a:stretch>
        </p:blipFill>
        <p:spPr>
          <a:xfrm>
            <a:off x="9448800" y="2349766"/>
            <a:ext cx="2743200" cy="1161999"/>
          </a:xfrm>
          <a:prstGeom prst="rect">
            <a:avLst/>
          </a:prstGeom>
          <a:ln>
            <a:solidFill>
              <a:schemeClr val="tx1"/>
            </a:solidFill>
          </a:ln>
        </p:spPr>
      </p:pic>
      <p:pic>
        <p:nvPicPr>
          <p:cNvPr id="13" name="Picture 12">
            <a:extLst>
              <a:ext uri="{FF2B5EF4-FFF2-40B4-BE49-F238E27FC236}">
                <a16:creationId xmlns:a16="http://schemas.microsoft.com/office/drawing/2014/main" id="{D3E2D938-0CAE-4938-83F6-68BF4D37595C}"/>
              </a:ext>
            </a:extLst>
          </p:cNvPr>
          <p:cNvPicPr>
            <a:picLocks noChangeAspect="1"/>
          </p:cNvPicPr>
          <p:nvPr/>
        </p:nvPicPr>
        <p:blipFill>
          <a:blip r:embed="rId5"/>
          <a:stretch>
            <a:fillRect/>
          </a:stretch>
        </p:blipFill>
        <p:spPr>
          <a:xfrm>
            <a:off x="6597910" y="2686449"/>
            <a:ext cx="2818149" cy="2254519"/>
          </a:xfrm>
          <a:prstGeom prst="rect">
            <a:avLst/>
          </a:prstGeom>
        </p:spPr>
      </p:pic>
      <p:pic>
        <p:nvPicPr>
          <p:cNvPr id="15" name="Picture 14">
            <a:extLst>
              <a:ext uri="{FF2B5EF4-FFF2-40B4-BE49-F238E27FC236}">
                <a16:creationId xmlns:a16="http://schemas.microsoft.com/office/drawing/2014/main" id="{E73FD9E2-2EEF-4D84-85F0-08E653D7A228}"/>
              </a:ext>
            </a:extLst>
          </p:cNvPr>
          <p:cNvPicPr>
            <a:picLocks noChangeAspect="1"/>
          </p:cNvPicPr>
          <p:nvPr/>
        </p:nvPicPr>
        <p:blipFill>
          <a:blip r:embed="rId6"/>
          <a:stretch>
            <a:fillRect/>
          </a:stretch>
        </p:blipFill>
        <p:spPr>
          <a:xfrm>
            <a:off x="40718" y="3629589"/>
            <a:ext cx="2076450" cy="638175"/>
          </a:xfrm>
          <a:prstGeom prst="rect">
            <a:avLst/>
          </a:prstGeom>
        </p:spPr>
      </p:pic>
      <p:pic>
        <p:nvPicPr>
          <p:cNvPr id="19" name="Picture 18">
            <a:extLst>
              <a:ext uri="{FF2B5EF4-FFF2-40B4-BE49-F238E27FC236}">
                <a16:creationId xmlns:a16="http://schemas.microsoft.com/office/drawing/2014/main" id="{48F60558-80A5-43AC-A4CC-8FBFA8087D70}"/>
              </a:ext>
            </a:extLst>
          </p:cNvPr>
          <p:cNvPicPr>
            <a:picLocks noChangeAspect="1"/>
          </p:cNvPicPr>
          <p:nvPr/>
        </p:nvPicPr>
        <p:blipFill>
          <a:blip r:embed="rId7"/>
          <a:stretch>
            <a:fillRect/>
          </a:stretch>
        </p:blipFill>
        <p:spPr>
          <a:xfrm>
            <a:off x="3096127" y="4067904"/>
            <a:ext cx="3492488" cy="1625493"/>
          </a:xfrm>
          <a:prstGeom prst="rect">
            <a:avLst/>
          </a:prstGeom>
        </p:spPr>
      </p:pic>
      <p:pic>
        <p:nvPicPr>
          <p:cNvPr id="21" name="Picture 20">
            <a:extLst>
              <a:ext uri="{FF2B5EF4-FFF2-40B4-BE49-F238E27FC236}">
                <a16:creationId xmlns:a16="http://schemas.microsoft.com/office/drawing/2014/main" id="{9F71BC35-8112-4EF9-A718-7A6654D1ED21}"/>
              </a:ext>
            </a:extLst>
          </p:cNvPr>
          <p:cNvPicPr>
            <a:picLocks noChangeAspect="1"/>
          </p:cNvPicPr>
          <p:nvPr/>
        </p:nvPicPr>
        <p:blipFill>
          <a:blip r:embed="rId8"/>
          <a:stretch>
            <a:fillRect/>
          </a:stretch>
        </p:blipFill>
        <p:spPr>
          <a:xfrm>
            <a:off x="9627176" y="3583028"/>
            <a:ext cx="2099602" cy="703316"/>
          </a:xfrm>
          <a:prstGeom prst="rect">
            <a:avLst/>
          </a:prstGeom>
        </p:spPr>
      </p:pic>
      <p:pic>
        <p:nvPicPr>
          <p:cNvPr id="23" name="Picture 22">
            <a:extLst>
              <a:ext uri="{FF2B5EF4-FFF2-40B4-BE49-F238E27FC236}">
                <a16:creationId xmlns:a16="http://schemas.microsoft.com/office/drawing/2014/main" id="{F25EE5E3-70A6-4067-9995-0BE54545D460}"/>
              </a:ext>
            </a:extLst>
          </p:cNvPr>
          <p:cNvPicPr>
            <a:picLocks noChangeAspect="1"/>
          </p:cNvPicPr>
          <p:nvPr/>
        </p:nvPicPr>
        <p:blipFill>
          <a:blip r:embed="rId9"/>
          <a:stretch>
            <a:fillRect/>
          </a:stretch>
        </p:blipFill>
        <p:spPr>
          <a:xfrm>
            <a:off x="6689560" y="4942265"/>
            <a:ext cx="2534652" cy="448438"/>
          </a:xfrm>
          <a:prstGeom prst="rect">
            <a:avLst/>
          </a:prstGeom>
          <a:ln>
            <a:solidFill>
              <a:schemeClr val="tx1"/>
            </a:solidFill>
          </a:ln>
        </p:spPr>
      </p:pic>
      <p:pic>
        <p:nvPicPr>
          <p:cNvPr id="25" name="Picture 24">
            <a:extLst>
              <a:ext uri="{FF2B5EF4-FFF2-40B4-BE49-F238E27FC236}">
                <a16:creationId xmlns:a16="http://schemas.microsoft.com/office/drawing/2014/main" id="{25800EE3-E736-490C-B3F5-4061A28177D8}"/>
              </a:ext>
            </a:extLst>
          </p:cNvPr>
          <p:cNvPicPr>
            <a:picLocks noChangeAspect="1"/>
          </p:cNvPicPr>
          <p:nvPr/>
        </p:nvPicPr>
        <p:blipFill>
          <a:blip r:embed="rId10"/>
          <a:stretch>
            <a:fillRect/>
          </a:stretch>
        </p:blipFill>
        <p:spPr>
          <a:xfrm>
            <a:off x="9638314" y="4868882"/>
            <a:ext cx="2414660" cy="457096"/>
          </a:xfrm>
          <a:prstGeom prst="rect">
            <a:avLst/>
          </a:prstGeom>
          <a:ln>
            <a:solidFill>
              <a:schemeClr val="tx1"/>
            </a:solidFill>
          </a:ln>
        </p:spPr>
      </p:pic>
      <p:pic>
        <p:nvPicPr>
          <p:cNvPr id="27" name="Picture 26">
            <a:extLst>
              <a:ext uri="{FF2B5EF4-FFF2-40B4-BE49-F238E27FC236}">
                <a16:creationId xmlns:a16="http://schemas.microsoft.com/office/drawing/2014/main" id="{96F504E9-BBBB-445B-84BE-D1257067A5A4}"/>
              </a:ext>
            </a:extLst>
          </p:cNvPr>
          <p:cNvPicPr>
            <a:picLocks noChangeAspect="1"/>
          </p:cNvPicPr>
          <p:nvPr/>
        </p:nvPicPr>
        <p:blipFill>
          <a:blip r:embed="rId11"/>
          <a:stretch>
            <a:fillRect/>
          </a:stretch>
        </p:blipFill>
        <p:spPr>
          <a:xfrm>
            <a:off x="7701862" y="5413915"/>
            <a:ext cx="3607822" cy="494787"/>
          </a:xfrm>
          <a:prstGeom prst="rect">
            <a:avLst/>
          </a:prstGeom>
          <a:ln>
            <a:solidFill>
              <a:schemeClr val="tx1"/>
            </a:solidFill>
          </a:ln>
        </p:spPr>
      </p:pic>
      <p:pic>
        <p:nvPicPr>
          <p:cNvPr id="28" name="Picture 27">
            <a:extLst>
              <a:ext uri="{FF2B5EF4-FFF2-40B4-BE49-F238E27FC236}">
                <a16:creationId xmlns:a16="http://schemas.microsoft.com/office/drawing/2014/main" id="{66865ED5-50EC-4811-8968-0A72F6FA679F}"/>
              </a:ext>
            </a:extLst>
          </p:cNvPr>
          <p:cNvPicPr>
            <a:picLocks noChangeAspect="1"/>
          </p:cNvPicPr>
          <p:nvPr/>
        </p:nvPicPr>
        <p:blipFill>
          <a:blip r:embed="rId12"/>
          <a:stretch>
            <a:fillRect/>
          </a:stretch>
        </p:blipFill>
        <p:spPr>
          <a:xfrm>
            <a:off x="118811" y="5741067"/>
            <a:ext cx="3041484" cy="982343"/>
          </a:xfrm>
          <a:prstGeom prst="rect">
            <a:avLst/>
          </a:prstGeom>
          <a:ln>
            <a:solidFill>
              <a:schemeClr val="tx1"/>
            </a:solidFill>
          </a:ln>
        </p:spPr>
      </p:pic>
      <p:pic>
        <p:nvPicPr>
          <p:cNvPr id="29" name="Picture 28">
            <a:extLst>
              <a:ext uri="{FF2B5EF4-FFF2-40B4-BE49-F238E27FC236}">
                <a16:creationId xmlns:a16="http://schemas.microsoft.com/office/drawing/2014/main" id="{29F7E14C-8FBA-42BE-862D-78C4E241203B}"/>
              </a:ext>
            </a:extLst>
          </p:cNvPr>
          <p:cNvPicPr>
            <a:picLocks noChangeAspect="1"/>
          </p:cNvPicPr>
          <p:nvPr/>
        </p:nvPicPr>
        <p:blipFill>
          <a:blip r:embed="rId13"/>
          <a:stretch>
            <a:fillRect/>
          </a:stretch>
        </p:blipFill>
        <p:spPr>
          <a:xfrm>
            <a:off x="3269582" y="5772901"/>
            <a:ext cx="4587942" cy="948741"/>
          </a:xfrm>
          <a:prstGeom prst="rect">
            <a:avLst/>
          </a:prstGeom>
          <a:ln>
            <a:solidFill>
              <a:schemeClr val="tx1"/>
            </a:solidFill>
          </a:ln>
        </p:spPr>
      </p:pic>
      <p:pic>
        <p:nvPicPr>
          <p:cNvPr id="30" name="Picture 29">
            <a:extLst>
              <a:ext uri="{FF2B5EF4-FFF2-40B4-BE49-F238E27FC236}">
                <a16:creationId xmlns:a16="http://schemas.microsoft.com/office/drawing/2014/main" id="{B72D4E55-04C5-4B05-ADF7-478F9A2D01DE}"/>
              </a:ext>
            </a:extLst>
          </p:cNvPr>
          <p:cNvPicPr>
            <a:picLocks noChangeAspect="1"/>
          </p:cNvPicPr>
          <p:nvPr/>
        </p:nvPicPr>
        <p:blipFill>
          <a:blip r:embed="rId14"/>
          <a:stretch>
            <a:fillRect/>
          </a:stretch>
        </p:blipFill>
        <p:spPr>
          <a:xfrm>
            <a:off x="8160668" y="5944602"/>
            <a:ext cx="2340399" cy="897355"/>
          </a:xfrm>
          <a:prstGeom prst="rect">
            <a:avLst/>
          </a:prstGeom>
          <a:ln>
            <a:solidFill>
              <a:schemeClr val="tx1"/>
            </a:solidFill>
          </a:ln>
        </p:spPr>
      </p:pic>
    </p:spTree>
    <p:extLst>
      <p:ext uri="{BB962C8B-B14F-4D97-AF65-F5344CB8AC3E}">
        <p14:creationId xmlns:p14="http://schemas.microsoft.com/office/powerpoint/2010/main" val="4502055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BF16A-776D-42A1-AECE-1DD4E38211C2}"/>
              </a:ext>
            </a:extLst>
          </p:cNvPr>
          <p:cNvSpPr>
            <a:spLocks noGrp="1"/>
          </p:cNvSpPr>
          <p:nvPr>
            <p:ph type="title"/>
          </p:nvPr>
        </p:nvSpPr>
        <p:spPr>
          <a:xfrm>
            <a:off x="12576" y="27774"/>
            <a:ext cx="12170546" cy="496010"/>
          </a:xfrm>
        </p:spPr>
        <p:txBody>
          <a:bodyPr>
            <a:normAutofit fontScale="90000"/>
          </a:bodyPr>
          <a:lstStyle/>
          <a:p>
            <a:r>
              <a:rPr lang="en-US" dirty="0"/>
              <a:t>Review unit 6 </a:t>
            </a:r>
          </a:p>
        </p:txBody>
      </p:sp>
      <p:sp>
        <p:nvSpPr>
          <p:cNvPr id="3" name="Content Placeholder 2">
            <a:extLst>
              <a:ext uri="{FF2B5EF4-FFF2-40B4-BE49-F238E27FC236}">
                <a16:creationId xmlns:a16="http://schemas.microsoft.com/office/drawing/2014/main" id="{2BF38E21-1B6A-458A-ADF7-6FEBEE5E6B34}"/>
              </a:ext>
            </a:extLst>
          </p:cNvPr>
          <p:cNvSpPr>
            <a:spLocks noGrp="1"/>
          </p:cNvSpPr>
          <p:nvPr>
            <p:ph idx="1"/>
          </p:nvPr>
        </p:nvSpPr>
        <p:spPr>
          <a:xfrm>
            <a:off x="3696" y="609382"/>
            <a:ext cx="12170547" cy="6173157"/>
          </a:xfrm>
        </p:spPr>
        <p:txBody>
          <a:bodyPr/>
          <a:lstStyle/>
          <a:p>
            <a:r>
              <a:rPr lang="en-US" sz="2600" b="1" dirty="0"/>
              <a:t>Significance tests </a:t>
            </a:r>
            <a:r>
              <a:rPr lang="en-US" sz="2600" dirty="0"/>
              <a:t>on beta^, here by </a:t>
            </a:r>
            <a:r>
              <a:rPr lang="en-US" sz="2600" b="1" dirty="0"/>
              <a:t>testing specific </a:t>
            </a:r>
            <a:r>
              <a:rPr lang="en-US" sz="2600" b="1" dirty="0" err="1"/>
              <a:t>beta_j</a:t>
            </a:r>
            <a:r>
              <a:rPr lang="en-US" sz="2600" dirty="0"/>
              <a:t>, we can see whether the </a:t>
            </a:r>
            <a:r>
              <a:rPr lang="en-US" sz="2600" b="1" dirty="0"/>
              <a:t>variable </a:t>
            </a:r>
            <a:r>
              <a:rPr lang="en-US" sz="2600" b="1" dirty="0" err="1"/>
              <a:t>xj</a:t>
            </a:r>
            <a:r>
              <a:rPr lang="en-US" sz="2600" b="1" dirty="0"/>
              <a:t> </a:t>
            </a:r>
            <a:r>
              <a:rPr lang="en-US" sz="2600" dirty="0"/>
              <a:t>has </a:t>
            </a:r>
            <a:r>
              <a:rPr lang="en-US" sz="2600" b="1" dirty="0"/>
              <a:t>any impact </a:t>
            </a:r>
            <a:r>
              <a:rPr lang="en-US" sz="2600" dirty="0"/>
              <a:t>on prediction</a:t>
            </a:r>
          </a:p>
          <a:p>
            <a:r>
              <a:rPr lang="en-US" sz="2600" dirty="0"/>
              <a:t>So, to do hypothesis test, we need the </a:t>
            </a:r>
            <a:r>
              <a:rPr lang="en-US" sz="2600" dirty="0" err="1"/>
              <a:t>distrib</a:t>
            </a:r>
            <a:r>
              <a:rPr lang="en-US" sz="2600" dirty="0"/>
              <a:t> of beta^ and normalize it ( as we do not know its variance, we will plug its unbiased estimator</a:t>
            </a:r>
          </a:p>
          <a:p>
            <a:r>
              <a:rPr lang="en-US" sz="2600" dirty="0"/>
              <a:t>We get </a:t>
            </a:r>
            <a:r>
              <a:rPr lang="en-US" sz="2600" b="1" dirty="0"/>
              <a:t>t distribution </a:t>
            </a:r>
            <a:r>
              <a:rPr lang="en-US" sz="2600" dirty="0"/>
              <a:t>– (N/sqrt(Chi))</a:t>
            </a:r>
          </a:p>
          <a:p>
            <a:pPr marL="0" indent="0">
              <a:buNone/>
            </a:pPr>
            <a:r>
              <a:rPr lang="en-US" sz="2600" dirty="0"/>
              <a:t>With test-statistic</a:t>
            </a:r>
          </a:p>
          <a:p>
            <a:r>
              <a:rPr lang="en-US" sz="2600" dirty="0"/>
              <a:t>If we do </a:t>
            </a:r>
            <a:r>
              <a:rPr lang="en-US" sz="2600" b="1" dirty="0"/>
              <a:t>hypothesis test </a:t>
            </a:r>
            <a:r>
              <a:rPr lang="en-US" sz="2600" dirty="0"/>
              <a:t>for several</a:t>
            </a:r>
          </a:p>
          <a:p>
            <a:pPr marL="0" indent="0">
              <a:buNone/>
            </a:pPr>
            <a:r>
              <a:rPr lang="en-US" sz="2600" b="1" dirty="0"/>
              <a:t>Betas at the same time</a:t>
            </a:r>
            <a:r>
              <a:rPr lang="en-US" sz="2600" dirty="0"/>
              <a:t>, and considering </a:t>
            </a:r>
          </a:p>
          <a:p>
            <a:pPr marL="0" indent="0">
              <a:buNone/>
            </a:pPr>
            <a:r>
              <a:rPr lang="en-US" sz="2600" dirty="0"/>
              <a:t>They are </a:t>
            </a:r>
            <a:r>
              <a:rPr lang="en-US" sz="2600" b="1" dirty="0"/>
              <a:t>independent</a:t>
            </a:r>
            <a:r>
              <a:rPr lang="en-US" sz="2600" dirty="0"/>
              <a:t>, and all for the same level alpha, by </a:t>
            </a:r>
            <a:r>
              <a:rPr lang="en-US" sz="2600" b="1" dirty="0"/>
              <a:t>chance</a:t>
            </a:r>
            <a:r>
              <a:rPr lang="en-US" sz="2600" dirty="0"/>
              <a:t> we may reject H0, to make this </a:t>
            </a:r>
            <a:r>
              <a:rPr lang="en-US" sz="2600" b="1" dirty="0"/>
              <a:t>analysis correct </a:t>
            </a:r>
            <a:r>
              <a:rPr lang="en-US" sz="2600" dirty="0"/>
              <a:t>we need to </a:t>
            </a:r>
            <a:r>
              <a:rPr lang="en-US" sz="2600" b="1" dirty="0"/>
              <a:t>reduce quantiles</a:t>
            </a:r>
            <a:r>
              <a:rPr lang="en-US" sz="2600" dirty="0"/>
              <a:t>, so that it considers the </a:t>
            </a:r>
            <a:r>
              <a:rPr lang="en-US" sz="2600" b="1" dirty="0"/>
              <a:t>number of variables </a:t>
            </a:r>
            <a:r>
              <a:rPr lang="en-US" sz="2600" dirty="0"/>
              <a:t>in the test (if more than 1 variable, </a:t>
            </a:r>
            <a:r>
              <a:rPr lang="en-US" sz="2600" dirty="0" err="1"/>
              <a:t>q_alpha</a:t>
            </a:r>
            <a:r>
              <a:rPr lang="en-US" sz="2600" dirty="0"/>
              <a:t> should be reduced), so level is </a:t>
            </a:r>
            <a:r>
              <a:rPr lang="en-US" sz="2600" b="1" dirty="0"/>
              <a:t>a/m</a:t>
            </a:r>
            <a:r>
              <a:rPr lang="en-US" sz="2600" dirty="0"/>
              <a:t>, where a is desired level alpha, m is the number of hypotheses</a:t>
            </a:r>
          </a:p>
          <a:p>
            <a:r>
              <a:rPr lang="en-US" sz="2600" dirty="0"/>
              <a:t>Linear regression is about correlations, not causality, random Gaussian noise assumption, we can test this assumption using </a:t>
            </a:r>
            <a:r>
              <a:rPr lang="en-US" sz="2600" dirty="0" err="1"/>
              <a:t>Kolgomorov</a:t>
            </a:r>
            <a:r>
              <a:rPr lang="en-US" sz="2600" dirty="0"/>
              <a:t> - Smirnov test</a:t>
            </a:r>
          </a:p>
          <a:p>
            <a:endParaRPr lang="en-US" dirty="0"/>
          </a:p>
        </p:txBody>
      </p:sp>
      <p:pic>
        <p:nvPicPr>
          <p:cNvPr id="5" name="Picture 4">
            <a:extLst>
              <a:ext uri="{FF2B5EF4-FFF2-40B4-BE49-F238E27FC236}">
                <a16:creationId xmlns:a16="http://schemas.microsoft.com/office/drawing/2014/main" id="{45F87F3B-4DD8-4B02-A0C6-7A4C65FF9F69}"/>
              </a:ext>
            </a:extLst>
          </p:cNvPr>
          <p:cNvPicPr>
            <a:picLocks noChangeAspect="1"/>
          </p:cNvPicPr>
          <p:nvPr/>
        </p:nvPicPr>
        <p:blipFill>
          <a:blip r:embed="rId2"/>
          <a:stretch>
            <a:fillRect/>
          </a:stretch>
        </p:blipFill>
        <p:spPr>
          <a:xfrm>
            <a:off x="5733549" y="2252967"/>
            <a:ext cx="3057525" cy="1743075"/>
          </a:xfrm>
          <a:prstGeom prst="rect">
            <a:avLst/>
          </a:prstGeom>
        </p:spPr>
      </p:pic>
      <p:pic>
        <p:nvPicPr>
          <p:cNvPr id="7" name="Picture 6">
            <a:extLst>
              <a:ext uri="{FF2B5EF4-FFF2-40B4-BE49-F238E27FC236}">
                <a16:creationId xmlns:a16="http://schemas.microsoft.com/office/drawing/2014/main" id="{0AC8A5A2-B633-434F-A5BB-BD237DA0A175}"/>
              </a:ext>
            </a:extLst>
          </p:cNvPr>
          <p:cNvPicPr>
            <a:picLocks noChangeAspect="1"/>
          </p:cNvPicPr>
          <p:nvPr/>
        </p:nvPicPr>
        <p:blipFill>
          <a:blip r:embed="rId3"/>
          <a:stretch>
            <a:fillRect/>
          </a:stretch>
        </p:blipFill>
        <p:spPr>
          <a:xfrm>
            <a:off x="8820093" y="1934070"/>
            <a:ext cx="3228975" cy="2105025"/>
          </a:xfrm>
          <a:prstGeom prst="rect">
            <a:avLst/>
          </a:prstGeom>
        </p:spPr>
      </p:pic>
      <p:pic>
        <p:nvPicPr>
          <p:cNvPr id="9" name="Picture 8">
            <a:extLst>
              <a:ext uri="{FF2B5EF4-FFF2-40B4-BE49-F238E27FC236}">
                <a16:creationId xmlns:a16="http://schemas.microsoft.com/office/drawing/2014/main" id="{4C78FCEC-F202-4355-965F-F49C755BB991}"/>
              </a:ext>
            </a:extLst>
          </p:cNvPr>
          <p:cNvPicPr>
            <a:picLocks noChangeAspect="1"/>
          </p:cNvPicPr>
          <p:nvPr/>
        </p:nvPicPr>
        <p:blipFill>
          <a:blip r:embed="rId4"/>
          <a:stretch>
            <a:fillRect/>
          </a:stretch>
        </p:blipFill>
        <p:spPr>
          <a:xfrm>
            <a:off x="2553954" y="2674019"/>
            <a:ext cx="1319577" cy="598571"/>
          </a:xfrm>
          <a:prstGeom prst="rect">
            <a:avLst/>
          </a:prstGeom>
          <a:ln>
            <a:solidFill>
              <a:schemeClr val="tx1"/>
            </a:solidFill>
          </a:ln>
        </p:spPr>
      </p:pic>
      <p:pic>
        <p:nvPicPr>
          <p:cNvPr id="10" name="Picture 9">
            <a:extLst>
              <a:ext uri="{FF2B5EF4-FFF2-40B4-BE49-F238E27FC236}">
                <a16:creationId xmlns:a16="http://schemas.microsoft.com/office/drawing/2014/main" id="{BE182917-AB67-413E-B9FF-C7BC659288AD}"/>
              </a:ext>
            </a:extLst>
          </p:cNvPr>
          <p:cNvPicPr>
            <a:picLocks noChangeAspect="1"/>
          </p:cNvPicPr>
          <p:nvPr/>
        </p:nvPicPr>
        <p:blipFill>
          <a:blip r:embed="rId5"/>
          <a:stretch>
            <a:fillRect/>
          </a:stretch>
        </p:blipFill>
        <p:spPr>
          <a:xfrm>
            <a:off x="3990725" y="2696077"/>
            <a:ext cx="1323334" cy="560471"/>
          </a:xfrm>
          <a:prstGeom prst="rect">
            <a:avLst/>
          </a:prstGeom>
          <a:ln>
            <a:solidFill>
              <a:schemeClr val="tx1"/>
            </a:solidFill>
          </a:ln>
        </p:spPr>
      </p:pic>
    </p:spTree>
    <p:extLst>
      <p:ext uri="{BB962C8B-B14F-4D97-AF65-F5344CB8AC3E}">
        <p14:creationId xmlns:p14="http://schemas.microsoft.com/office/powerpoint/2010/main" val="28785998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BF16A-776D-42A1-AECE-1DD4E38211C2}"/>
              </a:ext>
            </a:extLst>
          </p:cNvPr>
          <p:cNvSpPr>
            <a:spLocks noGrp="1"/>
          </p:cNvSpPr>
          <p:nvPr>
            <p:ph type="title"/>
          </p:nvPr>
        </p:nvSpPr>
        <p:spPr>
          <a:xfrm>
            <a:off x="12576" y="27774"/>
            <a:ext cx="12170546" cy="496010"/>
          </a:xfrm>
        </p:spPr>
        <p:txBody>
          <a:bodyPr>
            <a:normAutofit fontScale="90000"/>
          </a:bodyPr>
          <a:lstStyle/>
          <a:p>
            <a:r>
              <a:rPr lang="en-US" dirty="0"/>
              <a:t>Review unit 7</a:t>
            </a:r>
          </a:p>
        </p:txBody>
      </p:sp>
      <p:sp>
        <p:nvSpPr>
          <p:cNvPr id="3" name="Content Placeholder 2">
            <a:extLst>
              <a:ext uri="{FF2B5EF4-FFF2-40B4-BE49-F238E27FC236}">
                <a16:creationId xmlns:a16="http://schemas.microsoft.com/office/drawing/2014/main" id="{2BF38E21-1B6A-458A-ADF7-6FEBEE5E6B34}"/>
              </a:ext>
            </a:extLst>
          </p:cNvPr>
          <p:cNvSpPr>
            <a:spLocks noGrp="1"/>
          </p:cNvSpPr>
          <p:nvPr>
            <p:ph idx="1"/>
          </p:nvPr>
        </p:nvSpPr>
        <p:spPr>
          <a:xfrm>
            <a:off x="3696" y="609382"/>
            <a:ext cx="12170547" cy="6173157"/>
          </a:xfrm>
        </p:spPr>
        <p:txBody>
          <a:bodyPr>
            <a:normAutofit/>
          </a:bodyPr>
          <a:lstStyle/>
          <a:p>
            <a:r>
              <a:rPr lang="en-US" sz="2500" b="1" dirty="0"/>
              <a:t>GLMs</a:t>
            </a:r>
            <a:r>
              <a:rPr lang="en-US" sz="2500" dirty="0"/>
              <a:t> are </a:t>
            </a:r>
            <a:r>
              <a:rPr lang="en-US" sz="2500" b="1" dirty="0"/>
              <a:t>generalization</a:t>
            </a:r>
            <a:r>
              <a:rPr lang="en-US" sz="2500" dirty="0"/>
              <a:t> of </a:t>
            </a:r>
            <a:r>
              <a:rPr lang="en-US" sz="2500" b="1" dirty="0"/>
              <a:t>ordinary linear regression </a:t>
            </a:r>
            <a:r>
              <a:rPr lang="en-US" sz="2500" dirty="0"/>
              <a:t>that allows for </a:t>
            </a:r>
            <a:r>
              <a:rPr lang="en-US" sz="2500" b="1" dirty="0"/>
              <a:t>response variables</a:t>
            </a:r>
            <a:r>
              <a:rPr lang="en-US" sz="2500" dirty="0"/>
              <a:t> that have </a:t>
            </a:r>
            <a:r>
              <a:rPr lang="en-US" sz="2500" b="1" dirty="0"/>
              <a:t>error distribution models </a:t>
            </a:r>
            <a:r>
              <a:rPr lang="en-US" sz="2500" dirty="0"/>
              <a:t>other than a </a:t>
            </a:r>
            <a:r>
              <a:rPr lang="en-US" sz="2500" b="1" dirty="0"/>
              <a:t>normal distribution</a:t>
            </a:r>
          </a:p>
          <a:p>
            <a:r>
              <a:rPr lang="en-US" sz="2500" b="1" dirty="0"/>
              <a:t>GLM generalizes</a:t>
            </a:r>
            <a:r>
              <a:rPr lang="en-US" sz="2500" dirty="0"/>
              <a:t> linear regression by allowing the </a:t>
            </a:r>
            <a:r>
              <a:rPr lang="en-US" sz="2500" b="1" dirty="0"/>
              <a:t>linear model </a:t>
            </a:r>
            <a:r>
              <a:rPr lang="en-US" sz="2500" dirty="0"/>
              <a:t>to be related to the </a:t>
            </a:r>
            <a:r>
              <a:rPr lang="en-US" sz="2500" b="1" dirty="0"/>
              <a:t>response variable </a:t>
            </a:r>
            <a:r>
              <a:rPr lang="en-US" sz="2500" dirty="0"/>
              <a:t>via a </a:t>
            </a:r>
            <a:r>
              <a:rPr lang="en-US" sz="2500" b="1" dirty="0"/>
              <a:t>link function</a:t>
            </a:r>
            <a:r>
              <a:rPr lang="en-US" sz="2500" dirty="0"/>
              <a:t>, it is formulated as a way of </a:t>
            </a:r>
            <a:r>
              <a:rPr lang="en-US" sz="2500" b="1" dirty="0"/>
              <a:t>unifying</a:t>
            </a:r>
            <a:r>
              <a:rPr lang="en-US" sz="2500" dirty="0"/>
              <a:t> </a:t>
            </a:r>
            <a:r>
              <a:rPr lang="en-US" sz="2500" b="1" dirty="0"/>
              <a:t>other statistical models</a:t>
            </a:r>
            <a:r>
              <a:rPr lang="en-US" sz="2500" dirty="0"/>
              <a:t>, including </a:t>
            </a:r>
            <a:r>
              <a:rPr lang="en-US" sz="2500" b="1" dirty="0"/>
              <a:t>linear</a:t>
            </a:r>
            <a:r>
              <a:rPr lang="en-US" sz="2500" dirty="0"/>
              <a:t>, </a:t>
            </a:r>
            <a:r>
              <a:rPr lang="en-US" sz="2500" b="1" dirty="0"/>
              <a:t>logistic</a:t>
            </a:r>
            <a:r>
              <a:rPr lang="en-US" sz="2500" dirty="0"/>
              <a:t> and </a:t>
            </a:r>
            <a:r>
              <a:rPr lang="en-US" sz="2500" b="1" dirty="0"/>
              <a:t>Poisson</a:t>
            </a:r>
            <a:r>
              <a:rPr lang="en-US" sz="2500" dirty="0"/>
              <a:t> regression</a:t>
            </a:r>
          </a:p>
          <a:p>
            <a:r>
              <a:rPr lang="en-US" sz="2500" b="1" dirty="0"/>
              <a:t>GLMs </a:t>
            </a:r>
            <a:r>
              <a:rPr lang="en-US" sz="2500" dirty="0"/>
              <a:t>allow </a:t>
            </a:r>
            <a:r>
              <a:rPr lang="en-US" sz="2500" b="1" dirty="0"/>
              <a:t>response variables </a:t>
            </a:r>
            <a:r>
              <a:rPr lang="en-US" sz="2500" dirty="0"/>
              <a:t>to have </a:t>
            </a:r>
            <a:r>
              <a:rPr lang="en-US" sz="2500" b="1" dirty="0"/>
              <a:t>arbitrary distributions </a:t>
            </a:r>
            <a:r>
              <a:rPr lang="en-US" sz="2500" dirty="0"/>
              <a:t>(rather than only normal) and for an </a:t>
            </a:r>
            <a:r>
              <a:rPr lang="en-US" sz="2500" b="1" dirty="0"/>
              <a:t>arbitrary function </a:t>
            </a:r>
            <a:r>
              <a:rPr lang="en-US" sz="2500" dirty="0"/>
              <a:t>of the </a:t>
            </a:r>
            <a:r>
              <a:rPr lang="en-US" sz="2500" b="1" dirty="0"/>
              <a:t>response variable </a:t>
            </a:r>
            <a:r>
              <a:rPr lang="en-US" sz="2500" dirty="0"/>
              <a:t>(via link function) to vary linearly with the predicted values, so non-linearity and non-normality</a:t>
            </a:r>
          </a:p>
          <a:p>
            <a:r>
              <a:rPr lang="en-US" sz="2500" b="1" dirty="0"/>
              <a:t>GLM </a:t>
            </a:r>
            <a:r>
              <a:rPr lang="en-US" sz="2500" dirty="0"/>
              <a:t>g(Y)=X*beta has </a:t>
            </a:r>
            <a:r>
              <a:rPr lang="en-US" sz="2500" b="1" dirty="0"/>
              <a:t>3 components</a:t>
            </a:r>
            <a:r>
              <a:rPr lang="en-US" sz="2500" dirty="0"/>
              <a:t>: 1) </a:t>
            </a:r>
            <a:r>
              <a:rPr lang="en-US" sz="2500" b="1" dirty="0"/>
              <a:t>linear predictor </a:t>
            </a:r>
            <a:r>
              <a:rPr lang="en-US" sz="2500" dirty="0"/>
              <a:t>(X*beta) 2) </a:t>
            </a:r>
            <a:r>
              <a:rPr lang="en-US" sz="2500" b="1" dirty="0"/>
              <a:t>link function </a:t>
            </a:r>
            <a:r>
              <a:rPr lang="en-US" sz="2500" dirty="0"/>
              <a:t>g links E[Y] and linear combination of X’s (X*beta) 3) </a:t>
            </a:r>
            <a:r>
              <a:rPr lang="en-US" sz="2500" b="1" dirty="0"/>
              <a:t>probability distribution </a:t>
            </a:r>
            <a:r>
              <a:rPr lang="en-US" sz="2500" dirty="0"/>
              <a:t>for Y</a:t>
            </a:r>
          </a:p>
          <a:p>
            <a:r>
              <a:rPr lang="en-GB" sz="2500" b="0" i="0" dirty="0">
                <a:solidFill>
                  <a:srgbClr val="282829"/>
                </a:solidFill>
                <a:effectLst/>
                <a:latin typeface="-apple-system"/>
              </a:rPr>
              <a:t>The most basic regression model and the one </a:t>
            </a:r>
            <a:r>
              <a:rPr lang="en-GB" sz="2500" b="1" i="0" dirty="0">
                <a:solidFill>
                  <a:srgbClr val="282829"/>
                </a:solidFill>
                <a:effectLst/>
                <a:latin typeface="-apple-system"/>
              </a:rPr>
              <a:t>most commonly used is linear regression</a:t>
            </a:r>
            <a:r>
              <a:rPr lang="en-GB" sz="2500" b="0" i="0" dirty="0">
                <a:solidFill>
                  <a:srgbClr val="282829"/>
                </a:solidFill>
                <a:effectLst/>
                <a:latin typeface="-apple-system"/>
              </a:rPr>
              <a:t>, this requires: a) </a:t>
            </a:r>
            <a:r>
              <a:rPr lang="en-GB" sz="2500" b="1" i="0" dirty="0">
                <a:solidFill>
                  <a:srgbClr val="282829"/>
                </a:solidFill>
                <a:effectLst/>
                <a:latin typeface="-apple-system"/>
              </a:rPr>
              <a:t>dependent variable </a:t>
            </a:r>
            <a:r>
              <a:rPr lang="en-GB" sz="2500" b="0" i="0" dirty="0">
                <a:solidFill>
                  <a:srgbClr val="282829"/>
                </a:solidFill>
                <a:effectLst/>
                <a:latin typeface="-apple-system"/>
              </a:rPr>
              <a:t>to be </a:t>
            </a:r>
            <a:r>
              <a:rPr lang="en-GB" sz="2500" b="1" i="0" dirty="0">
                <a:solidFill>
                  <a:srgbClr val="282829"/>
                </a:solidFill>
                <a:effectLst/>
                <a:latin typeface="-apple-system"/>
              </a:rPr>
              <a:t>continuous</a:t>
            </a:r>
            <a:r>
              <a:rPr lang="en-GB" sz="2500" b="0" i="0" dirty="0">
                <a:solidFill>
                  <a:srgbClr val="282829"/>
                </a:solidFill>
                <a:effectLst/>
                <a:latin typeface="-apple-system"/>
              </a:rPr>
              <a:t> b) </a:t>
            </a:r>
            <a:r>
              <a:rPr lang="en-GB" sz="2500" b="1" i="0" dirty="0">
                <a:solidFill>
                  <a:srgbClr val="282829"/>
                </a:solidFill>
                <a:effectLst/>
                <a:latin typeface="-apple-system"/>
              </a:rPr>
              <a:t>relationship</a:t>
            </a:r>
            <a:r>
              <a:rPr lang="en-GB" sz="2500" b="0" i="0" dirty="0">
                <a:solidFill>
                  <a:srgbClr val="282829"/>
                </a:solidFill>
                <a:effectLst/>
                <a:latin typeface="-apple-system"/>
              </a:rPr>
              <a:t> to be </a:t>
            </a:r>
            <a:r>
              <a:rPr lang="en-GB" sz="2500" b="1" i="0" dirty="0">
                <a:solidFill>
                  <a:srgbClr val="282829"/>
                </a:solidFill>
                <a:effectLst/>
                <a:latin typeface="-apple-system"/>
              </a:rPr>
              <a:t>linear</a:t>
            </a:r>
            <a:r>
              <a:rPr lang="en-GB" sz="2500" b="0" i="0" dirty="0">
                <a:solidFill>
                  <a:srgbClr val="282829"/>
                </a:solidFill>
                <a:effectLst/>
                <a:latin typeface="-apple-system"/>
              </a:rPr>
              <a:t> 3) </a:t>
            </a:r>
            <a:r>
              <a:rPr lang="en-GB" sz="2500" b="1" i="0" dirty="0">
                <a:solidFill>
                  <a:srgbClr val="282829"/>
                </a:solidFill>
                <a:effectLst/>
                <a:latin typeface="-apple-system"/>
              </a:rPr>
              <a:t>errors</a:t>
            </a:r>
            <a:r>
              <a:rPr lang="en-GB" sz="2500" b="0" i="0" dirty="0">
                <a:solidFill>
                  <a:srgbClr val="282829"/>
                </a:solidFill>
                <a:effectLst/>
                <a:latin typeface="-apple-system"/>
              </a:rPr>
              <a:t> to be </a:t>
            </a:r>
            <a:r>
              <a:rPr lang="en-GB" sz="2500" b="1" i="0" dirty="0">
                <a:solidFill>
                  <a:srgbClr val="282829"/>
                </a:solidFill>
                <a:effectLst/>
                <a:latin typeface="-apple-system"/>
              </a:rPr>
              <a:t>independent and normal</a:t>
            </a:r>
          </a:p>
          <a:p>
            <a:r>
              <a:rPr lang="en-GB" sz="2500" b="1" dirty="0">
                <a:solidFill>
                  <a:srgbClr val="282829"/>
                </a:solidFill>
                <a:latin typeface="-apple-system"/>
              </a:rPr>
              <a:t>Although </a:t>
            </a:r>
            <a:r>
              <a:rPr lang="en-GB" sz="2500" dirty="0">
                <a:solidFill>
                  <a:srgbClr val="282829"/>
                </a:solidFill>
                <a:latin typeface="-apple-system"/>
              </a:rPr>
              <a:t>GLM generalizes LR, the cost is that it becomes harder to find MLE</a:t>
            </a:r>
          </a:p>
          <a:p>
            <a:r>
              <a:rPr lang="en-GB" sz="2500" i="0" dirty="0">
                <a:solidFill>
                  <a:srgbClr val="282829"/>
                </a:solidFill>
                <a:effectLst/>
                <a:latin typeface="-apple-system"/>
              </a:rPr>
              <a:t>We </a:t>
            </a:r>
            <a:r>
              <a:rPr lang="en-GB" sz="2500" dirty="0">
                <a:solidFill>
                  <a:srgbClr val="282829"/>
                </a:solidFill>
                <a:latin typeface="-apple-system"/>
              </a:rPr>
              <a:t>will assume some model for noise/Y, depend on that we will choose the link function</a:t>
            </a:r>
            <a:endParaRPr lang="en-GB" sz="2500" i="0" dirty="0">
              <a:solidFill>
                <a:srgbClr val="282829"/>
              </a:solidFill>
              <a:effectLst/>
              <a:latin typeface="-apple-system"/>
            </a:endParaRPr>
          </a:p>
          <a:p>
            <a:endParaRPr lang="en-US" dirty="0"/>
          </a:p>
        </p:txBody>
      </p:sp>
    </p:spTree>
    <p:extLst>
      <p:ext uri="{BB962C8B-B14F-4D97-AF65-F5344CB8AC3E}">
        <p14:creationId xmlns:p14="http://schemas.microsoft.com/office/powerpoint/2010/main" val="421821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E134D-1C56-4E8B-8DEF-CEB098D7036A}"/>
              </a:ext>
            </a:extLst>
          </p:cNvPr>
          <p:cNvSpPr>
            <a:spLocks noGrp="1"/>
          </p:cNvSpPr>
          <p:nvPr>
            <p:ph type="title"/>
          </p:nvPr>
        </p:nvSpPr>
        <p:spPr>
          <a:xfrm>
            <a:off x="112541" y="28136"/>
            <a:ext cx="11971607" cy="562707"/>
          </a:xfrm>
        </p:spPr>
        <p:txBody>
          <a:bodyPr>
            <a:normAutofit fontScale="90000"/>
          </a:bodyPr>
          <a:lstStyle/>
          <a:p>
            <a:r>
              <a:rPr lang="en-US" dirty="0"/>
              <a:t>Overview of units 1,2,3</a:t>
            </a:r>
          </a:p>
        </p:txBody>
      </p:sp>
      <p:sp>
        <p:nvSpPr>
          <p:cNvPr id="3" name="Content Placeholder 2">
            <a:extLst>
              <a:ext uri="{FF2B5EF4-FFF2-40B4-BE49-F238E27FC236}">
                <a16:creationId xmlns:a16="http://schemas.microsoft.com/office/drawing/2014/main" id="{52FBA533-FED1-4BA7-BCD4-5C0DC19CD9DF}"/>
              </a:ext>
            </a:extLst>
          </p:cNvPr>
          <p:cNvSpPr>
            <a:spLocks noGrp="1"/>
          </p:cNvSpPr>
          <p:nvPr>
            <p:ph idx="1"/>
          </p:nvPr>
        </p:nvSpPr>
        <p:spPr>
          <a:xfrm>
            <a:off x="120746" y="672074"/>
            <a:ext cx="11949333" cy="6080418"/>
          </a:xfrm>
        </p:spPr>
        <p:txBody>
          <a:bodyPr>
            <a:normAutofit fontScale="92500" lnSpcReduction="20000"/>
          </a:bodyPr>
          <a:lstStyle/>
          <a:p>
            <a:pPr marL="0" indent="0">
              <a:buNone/>
            </a:pPr>
            <a:r>
              <a:rPr lang="en-US" sz="2500" b="1" dirty="0"/>
              <a:t>Unit 1: Introduction to statistics</a:t>
            </a:r>
          </a:p>
          <a:p>
            <a:r>
              <a:rPr lang="en-US" sz="2500" dirty="0"/>
              <a:t>Lecture 1: What is statistics</a:t>
            </a:r>
          </a:p>
          <a:p>
            <a:r>
              <a:rPr lang="en-US" sz="2500" dirty="0"/>
              <a:t>Lecture 2: Probability redux</a:t>
            </a:r>
          </a:p>
          <a:p>
            <a:pPr marL="0" indent="0">
              <a:buNone/>
            </a:pPr>
            <a:r>
              <a:rPr lang="en-US" sz="2500" b="1" dirty="0"/>
              <a:t>Unit 2: Foundations of inference </a:t>
            </a:r>
            <a:r>
              <a:rPr lang="en-US" sz="2500" dirty="0"/>
              <a:t>( estimation, confidence intervals, hypothesis testing)</a:t>
            </a:r>
          </a:p>
          <a:p>
            <a:r>
              <a:rPr lang="en-US" sz="2500" dirty="0"/>
              <a:t>Lecture 3: Parametric Statistical models</a:t>
            </a:r>
          </a:p>
          <a:p>
            <a:r>
              <a:rPr lang="en-US" sz="2500" dirty="0"/>
              <a:t>Lecture 4: Parametric estimation and confidence intervals</a:t>
            </a:r>
          </a:p>
          <a:p>
            <a:r>
              <a:rPr lang="en-US" sz="2500" dirty="0"/>
              <a:t>Lecture 5: Delta Method and confidence intervals</a:t>
            </a:r>
          </a:p>
          <a:p>
            <a:r>
              <a:rPr lang="en-US" sz="2500" dirty="0"/>
              <a:t>Lecture 6: Intro to hypothesis testing, type 1 and type 2 errors</a:t>
            </a:r>
          </a:p>
          <a:p>
            <a:r>
              <a:rPr lang="en-US" sz="2500" dirty="0"/>
              <a:t>Lecture 7: Levels and p-values</a:t>
            </a:r>
          </a:p>
          <a:p>
            <a:pPr marL="0" indent="0">
              <a:buNone/>
            </a:pPr>
            <a:r>
              <a:rPr lang="en-US" sz="2500" b="1" dirty="0"/>
              <a:t>Units 3: Methods of estimation</a:t>
            </a:r>
          </a:p>
          <a:p>
            <a:r>
              <a:rPr lang="en-US" sz="2500" dirty="0"/>
              <a:t>Lecture 8: Total variation distance, </a:t>
            </a:r>
            <a:r>
              <a:rPr lang="en-US" sz="2500" dirty="0" err="1"/>
              <a:t>Kullback-Leibler</a:t>
            </a:r>
            <a:r>
              <a:rPr lang="en-US" sz="2500" dirty="0"/>
              <a:t> divergence</a:t>
            </a:r>
          </a:p>
          <a:p>
            <a:r>
              <a:rPr lang="en-US" sz="2500" dirty="0"/>
              <a:t>Lecture 9: Introduction to MLE estimation</a:t>
            </a:r>
          </a:p>
          <a:p>
            <a:r>
              <a:rPr lang="en-US" sz="2500" dirty="0"/>
              <a:t>Lecture 10: Covariance matrices, Multivariate Statistics and Fisher information</a:t>
            </a:r>
          </a:p>
          <a:p>
            <a:r>
              <a:rPr lang="en-US" sz="2500" dirty="0"/>
              <a:t>Lecture 11: Method of moments</a:t>
            </a:r>
          </a:p>
          <a:p>
            <a:r>
              <a:rPr lang="en-US" sz="2500" dirty="0"/>
              <a:t>Lecture 12: M:estimation</a:t>
            </a:r>
          </a:p>
        </p:txBody>
      </p:sp>
    </p:spTree>
    <p:extLst>
      <p:ext uri="{BB962C8B-B14F-4D97-AF65-F5344CB8AC3E}">
        <p14:creationId xmlns:p14="http://schemas.microsoft.com/office/powerpoint/2010/main" val="42717428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BF16A-776D-42A1-AECE-1DD4E38211C2}"/>
              </a:ext>
            </a:extLst>
          </p:cNvPr>
          <p:cNvSpPr>
            <a:spLocks noGrp="1"/>
          </p:cNvSpPr>
          <p:nvPr>
            <p:ph type="title"/>
          </p:nvPr>
        </p:nvSpPr>
        <p:spPr>
          <a:xfrm>
            <a:off x="12576" y="27774"/>
            <a:ext cx="12170546" cy="496010"/>
          </a:xfrm>
        </p:spPr>
        <p:txBody>
          <a:bodyPr>
            <a:normAutofit fontScale="90000"/>
          </a:bodyPr>
          <a:lstStyle/>
          <a:p>
            <a:r>
              <a:rPr lang="en-US" dirty="0"/>
              <a:t>Review unit 7</a:t>
            </a:r>
          </a:p>
        </p:txBody>
      </p:sp>
      <p:sp>
        <p:nvSpPr>
          <p:cNvPr id="3" name="Content Placeholder 2">
            <a:extLst>
              <a:ext uri="{FF2B5EF4-FFF2-40B4-BE49-F238E27FC236}">
                <a16:creationId xmlns:a16="http://schemas.microsoft.com/office/drawing/2014/main" id="{2BF38E21-1B6A-458A-ADF7-6FEBEE5E6B34}"/>
              </a:ext>
            </a:extLst>
          </p:cNvPr>
          <p:cNvSpPr>
            <a:spLocks noGrp="1"/>
          </p:cNvSpPr>
          <p:nvPr>
            <p:ph idx="1"/>
          </p:nvPr>
        </p:nvSpPr>
        <p:spPr>
          <a:xfrm>
            <a:off x="3696" y="609382"/>
            <a:ext cx="12170547" cy="6173157"/>
          </a:xfrm>
        </p:spPr>
        <p:txBody>
          <a:bodyPr/>
          <a:lstStyle/>
          <a:p>
            <a:r>
              <a:rPr lang="en-US" dirty="0"/>
              <a:t>Family of distribution                             with </a:t>
            </a:r>
            <a:r>
              <a:rPr lang="en-US" b="1" dirty="0"/>
              <a:t>k-dimensional parameter</a:t>
            </a:r>
            <a:r>
              <a:rPr lang="en-US" dirty="0"/>
              <a:t>, is said to be </a:t>
            </a:r>
            <a:r>
              <a:rPr lang="en-US" b="1" dirty="0"/>
              <a:t>k-parameter</a:t>
            </a:r>
            <a:r>
              <a:rPr lang="en-US" dirty="0"/>
              <a:t> exponential family on      , if there exists real valued </a:t>
            </a:r>
            <a:r>
              <a:rPr lang="en-US" b="1" dirty="0"/>
              <a:t>functions</a:t>
            </a:r>
            <a:r>
              <a:rPr lang="en-US" dirty="0"/>
              <a:t> </a:t>
            </a:r>
          </a:p>
          <a:p>
            <a:r>
              <a:rPr lang="en-US" dirty="0"/>
              <a:t>                                     and</a:t>
            </a:r>
          </a:p>
          <a:p>
            <a:r>
              <a:rPr lang="en-US" dirty="0"/>
              <a:t> When we have 1 parameter in distribution, we</a:t>
            </a:r>
          </a:p>
          <a:p>
            <a:pPr marL="0" indent="0">
              <a:buNone/>
            </a:pPr>
            <a:r>
              <a:rPr lang="en-US" dirty="0"/>
              <a:t>Call exponential family canonical, it has slightly diff</a:t>
            </a:r>
          </a:p>
          <a:p>
            <a:pPr marL="0" indent="0">
              <a:buNone/>
            </a:pPr>
            <a:r>
              <a:rPr lang="en-US" dirty="0"/>
              <a:t>Form</a:t>
            </a:r>
          </a:p>
          <a:p>
            <a:pPr marL="0" indent="0">
              <a:buNone/>
            </a:pPr>
            <a:endParaRPr lang="en-US" dirty="0"/>
          </a:p>
          <a:p>
            <a:r>
              <a:rPr lang="en-US" dirty="0"/>
              <a:t>In canonical form :</a:t>
            </a:r>
          </a:p>
          <a:p>
            <a:r>
              <a:rPr lang="en-US" sz="2600" dirty="0"/>
              <a:t>Exponential family is a parametric set of probability distributions of certain form, this certain form is chosen for mathematical convenience, as well as for generality</a:t>
            </a:r>
          </a:p>
          <a:p>
            <a:r>
              <a:rPr lang="en-US" sz="2600" dirty="0"/>
              <a:t>They include normal, exponential, gamma, Bernoulli, </a:t>
            </a:r>
            <a:r>
              <a:rPr lang="en-US" sz="2600" dirty="0" err="1"/>
              <a:t>poisson</a:t>
            </a:r>
            <a:r>
              <a:rPr lang="en-US" sz="2600" dirty="0"/>
              <a:t> </a:t>
            </a:r>
            <a:r>
              <a:rPr lang="en-US" sz="2600" dirty="0" err="1"/>
              <a:t>etc</a:t>
            </a:r>
            <a:r>
              <a:rPr lang="en-US" sz="2600" dirty="0"/>
              <a:t> and not include uniform, student’s t </a:t>
            </a:r>
            <a:r>
              <a:rPr lang="en-US" sz="2600" dirty="0" err="1"/>
              <a:t>etc</a:t>
            </a:r>
            <a:r>
              <a:rPr lang="en-US" sz="2600" dirty="0"/>
              <a:t>; Whereas for linear models we assumed Y/X=x to be normal and E[Y/X=x] to be linear, for GLM Y/X=x is exponential and E[Y/X=x]=f(</a:t>
            </a:r>
            <a:r>
              <a:rPr lang="en-US" sz="2600" dirty="0" err="1"/>
              <a:t>x’b</a:t>
            </a:r>
            <a:r>
              <a:rPr lang="en-US" sz="2600" dirty="0"/>
              <a:t>)</a:t>
            </a:r>
          </a:p>
          <a:p>
            <a:endParaRPr lang="en-US" dirty="0"/>
          </a:p>
        </p:txBody>
      </p:sp>
      <p:pic>
        <p:nvPicPr>
          <p:cNvPr id="5" name="Picture 4">
            <a:extLst>
              <a:ext uri="{FF2B5EF4-FFF2-40B4-BE49-F238E27FC236}">
                <a16:creationId xmlns:a16="http://schemas.microsoft.com/office/drawing/2014/main" id="{05E47BCD-546A-4562-B0B6-7447BC479520}"/>
              </a:ext>
            </a:extLst>
          </p:cNvPr>
          <p:cNvPicPr>
            <a:picLocks noChangeAspect="1"/>
          </p:cNvPicPr>
          <p:nvPr/>
        </p:nvPicPr>
        <p:blipFill>
          <a:blip r:embed="rId2"/>
          <a:stretch>
            <a:fillRect/>
          </a:stretch>
        </p:blipFill>
        <p:spPr>
          <a:xfrm>
            <a:off x="3519487" y="681037"/>
            <a:ext cx="2166941" cy="309563"/>
          </a:xfrm>
          <a:prstGeom prst="rect">
            <a:avLst/>
          </a:prstGeom>
          <a:ln>
            <a:solidFill>
              <a:schemeClr val="tx1"/>
            </a:solidFill>
          </a:ln>
        </p:spPr>
      </p:pic>
      <p:pic>
        <p:nvPicPr>
          <p:cNvPr id="7" name="Picture 6">
            <a:extLst>
              <a:ext uri="{FF2B5EF4-FFF2-40B4-BE49-F238E27FC236}">
                <a16:creationId xmlns:a16="http://schemas.microsoft.com/office/drawing/2014/main" id="{14B36722-FD41-4210-BD12-BD27EF0724AB}"/>
              </a:ext>
            </a:extLst>
          </p:cNvPr>
          <p:cNvPicPr>
            <a:picLocks noChangeAspect="1"/>
          </p:cNvPicPr>
          <p:nvPr/>
        </p:nvPicPr>
        <p:blipFill>
          <a:blip r:embed="rId3"/>
          <a:stretch>
            <a:fillRect/>
          </a:stretch>
        </p:blipFill>
        <p:spPr>
          <a:xfrm>
            <a:off x="5416716" y="1062037"/>
            <a:ext cx="400050" cy="323117"/>
          </a:xfrm>
          <a:prstGeom prst="rect">
            <a:avLst/>
          </a:prstGeom>
          <a:ln>
            <a:solidFill>
              <a:schemeClr val="tx1"/>
            </a:solidFill>
          </a:ln>
        </p:spPr>
      </p:pic>
      <p:pic>
        <p:nvPicPr>
          <p:cNvPr id="9" name="Picture 8">
            <a:extLst>
              <a:ext uri="{FF2B5EF4-FFF2-40B4-BE49-F238E27FC236}">
                <a16:creationId xmlns:a16="http://schemas.microsoft.com/office/drawing/2014/main" id="{377B00CD-22B6-4A38-BB8E-96EF16830AB6}"/>
              </a:ext>
            </a:extLst>
          </p:cNvPr>
          <p:cNvPicPr>
            <a:picLocks noChangeAspect="1"/>
          </p:cNvPicPr>
          <p:nvPr/>
        </p:nvPicPr>
        <p:blipFill>
          <a:blip r:embed="rId4"/>
          <a:stretch>
            <a:fillRect/>
          </a:stretch>
        </p:blipFill>
        <p:spPr>
          <a:xfrm>
            <a:off x="126082" y="1531770"/>
            <a:ext cx="3018170" cy="331475"/>
          </a:xfrm>
          <a:prstGeom prst="rect">
            <a:avLst/>
          </a:prstGeom>
          <a:ln>
            <a:solidFill>
              <a:schemeClr val="tx1"/>
            </a:solidFill>
          </a:ln>
        </p:spPr>
      </p:pic>
      <p:pic>
        <p:nvPicPr>
          <p:cNvPr id="11" name="Picture 10">
            <a:extLst>
              <a:ext uri="{FF2B5EF4-FFF2-40B4-BE49-F238E27FC236}">
                <a16:creationId xmlns:a16="http://schemas.microsoft.com/office/drawing/2014/main" id="{9C93A23C-7583-49F3-A3CF-5CA972F6E51A}"/>
              </a:ext>
            </a:extLst>
          </p:cNvPr>
          <p:cNvPicPr>
            <a:picLocks noChangeAspect="1"/>
          </p:cNvPicPr>
          <p:nvPr/>
        </p:nvPicPr>
        <p:blipFill>
          <a:blip r:embed="rId5"/>
          <a:stretch>
            <a:fillRect/>
          </a:stretch>
        </p:blipFill>
        <p:spPr>
          <a:xfrm>
            <a:off x="3960144" y="1422734"/>
            <a:ext cx="4614863" cy="516865"/>
          </a:xfrm>
          <a:prstGeom prst="rect">
            <a:avLst/>
          </a:prstGeom>
          <a:ln>
            <a:solidFill>
              <a:schemeClr val="tx1"/>
            </a:solidFill>
          </a:ln>
        </p:spPr>
      </p:pic>
      <p:pic>
        <p:nvPicPr>
          <p:cNvPr id="13" name="Picture 12">
            <a:extLst>
              <a:ext uri="{FF2B5EF4-FFF2-40B4-BE49-F238E27FC236}">
                <a16:creationId xmlns:a16="http://schemas.microsoft.com/office/drawing/2014/main" id="{187E6AFD-59E1-4AF7-B687-C34835088571}"/>
              </a:ext>
            </a:extLst>
          </p:cNvPr>
          <p:cNvPicPr>
            <a:picLocks noChangeAspect="1"/>
          </p:cNvPicPr>
          <p:nvPr/>
        </p:nvPicPr>
        <p:blipFill>
          <a:blip r:embed="rId6"/>
          <a:stretch>
            <a:fillRect/>
          </a:stretch>
        </p:blipFill>
        <p:spPr>
          <a:xfrm>
            <a:off x="8716127" y="1386389"/>
            <a:ext cx="3395663" cy="640464"/>
          </a:xfrm>
          <a:prstGeom prst="rect">
            <a:avLst/>
          </a:prstGeom>
          <a:ln>
            <a:solidFill>
              <a:schemeClr val="tx1"/>
            </a:solidFill>
          </a:ln>
        </p:spPr>
      </p:pic>
      <p:pic>
        <p:nvPicPr>
          <p:cNvPr id="14" name="Picture 13">
            <a:extLst>
              <a:ext uri="{FF2B5EF4-FFF2-40B4-BE49-F238E27FC236}">
                <a16:creationId xmlns:a16="http://schemas.microsoft.com/office/drawing/2014/main" id="{F53A194F-9B1E-4B0B-AB4D-412CEF22C6E5}"/>
              </a:ext>
            </a:extLst>
          </p:cNvPr>
          <p:cNvPicPr>
            <a:picLocks noChangeAspect="1"/>
          </p:cNvPicPr>
          <p:nvPr/>
        </p:nvPicPr>
        <p:blipFill>
          <a:blip r:embed="rId7"/>
          <a:stretch>
            <a:fillRect/>
          </a:stretch>
        </p:blipFill>
        <p:spPr>
          <a:xfrm>
            <a:off x="7705223" y="2097004"/>
            <a:ext cx="4417848" cy="1464343"/>
          </a:xfrm>
          <a:prstGeom prst="rect">
            <a:avLst/>
          </a:prstGeom>
          <a:ln>
            <a:solidFill>
              <a:schemeClr val="tx1"/>
            </a:solidFill>
          </a:ln>
        </p:spPr>
      </p:pic>
      <p:pic>
        <p:nvPicPr>
          <p:cNvPr id="16" name="Picture 15">
            <a:extLst>
              <a:ext uri="{FF2B5EF4-FFF2-40B4-BE49-F238E27FC236}">
                <a16:creationId xmlns:a16="http://schemas.microsoft.com/office/drawing/2014/main" id="{19BB75CA-BB3B-4553-9E34-4B47F12B8E09}"/>
              </a:ext>
            </a:extLst>
          </p:cNvPr>
          <p:cNvPicPr>
            <a:picLocks noChangeAspect="1"/>
          </p:cNvPicPr>
          <p:nvPr/>
        </p:nvPicPr>
        <p:blipFill>
          <a:blip r:embed="rId8"/>
          <a:stretch>
            <a:fillRect/>
          </a:stretch>
        </p:blipFill>
        <p:spPr>
          <a:xfrm>
            <a:off x="824916" y="2918911"/>
            <a:ext cx="3142786" cy="604838"/>
          </a:xfrm>
          <a:prstGeom prst="rect">
            <a:avLst/>
          </a:prstGeom>
          <a:ln>
            <a:solidFill>
              <a:schemeClr val="tx1"/>
            </a:solidFill>
          </a:ln>
        </p:spPr>
      </p:pic>
      <p:pic>
        <p:nvPicPr>
          <p:cNvPr id="18" name="Picture 17">
            <a:extLst>
              <a:ext uri="{FF2B5EF4-FFF2-40B4-BE49-F238E27FC236}">
                <a16:creationId xmlns:a16="http://schemas.microsoft.com/office/drawing/2014/main" id="{954EAC27-9F56-48E3-9DEB-54237945B815}"/>
              </a:ext>
            </a:extLst>
          </p:cNvPr>
          <p:cNvPicPr>
            <a:picLocks noChangeAspect="1"/>
          </p:cNvPicPr>
          <p:nvPr/>
        </p:nvPicPr>
        <p:blipFill>
          <a:blip r:embed="rId9"/>
          <a:stretch>
            <a:fillRect/>
          </a:stretch>
        </p:blipFill>
        <p:spPr>
          <a:xfrm>
            <a:off x="4021465" y="2920264"/>
            <a:ext cx="3656076" cy="1443188"/>
          </a:xfrm>
          <a:prstGeom prst="rect">
            <a:avLst/>
          </a:prstGeom>
          <a:ln>
            <a:solidFill>
              <a:schemeClr val="tx1"/>
            </a:solidFill>
          </a:ln>
        </p:spPr>
      </p:pic>
      <p:pic>
        <p:nvPicPr>
          <p:cNvPr id="20" name="Picture 19">
            <a:extLst>
              <a:ext uri="{FF2B5EF4-FFF2-40B4-BE49-F238E27FC236}">
                <a16:creationId xmlns:a16="http://schemas.microsoft.com/office/drawing/2014/main" id="{2F2127B5-FC12-4A86-9548-EF2201235910}"/>
              </a:ext>
            </a:extLst>
          </p:cNvPr>
          <p:cNvPicPr>
            <a:picLocks noChangeAspect="1"/>
          </p:cNvPicPr>
          <p:nvPr/>
        </p:nvPicPr>
        <p:blipFill>
          <a:blip r:embed="rId10"/>
          <a:stretch>
            <a:fillRect/>
          </a:stretch>
        </p:blipFill>
        <p:spPr>
          <a:xfrm>
            <a:off x="161935" y="3609868"/>
            <a:ext cx="1554570" cy="509899"/>
          </a:xfrm>
          <a:prstGeom prst="rect">
            <a:avLst/>
          </a:prstGeom>
          <a:ln>
            <a:solidFill>
              <a:schemeClr val="tx1"/>
            </a:solidFill>
          </a:ln>
        </p:spPr>
      </p:pic>
      <p:pic>
        <p:nvPicPr>
          <p:cNvPr id="22" name="Picture 21">
            <a:extLst>
              <a:ext uri="{FF2B5EF4-FFF2-40B4-BE49-F238E27FC236}">
                <a16:creationId xmlns:a16="http://schemas.microsoft.com/office/drawing/2014/main" id="{7A255B9B-55F8-40BB-AB76-6F6668B1760E}"/>
              </a:ext>
            </a:extLst>
          </p:cNvPr>
          <p:cNvPicPr>
            <a:picLocks noChangeAspect="1"/>
          </p:cNvPicPr>
          <p:nvPr/>
        </p:nvPicPr>
        <p:blipFill>
          <a:blip r:embed="rId11"/>
          <a:stretch>
            <a:fillRect/>
          </a:stretch>
        </p:blipFill>
        <p:spPr>
          <a:xfrm>
            <a:off x="1813609" y="3616277"/>
            <a:ext cx="2052364" cy="490502"/>
          </a:xfrm>
          <a:prstGeom prst="rect">
            <a:avLst/>
          </a:prstGeom>
          <a:ln>
            <a:solidFill>
              <a:schemeClr val="tx1"/>
            </a:solidFill>
          </a:ln>
        </p:spPr>
      </p:pic>
    </p:spTree>
    <p:extLst>
      <p:ext uri="{BB962C8B-B14F-4D97-AF65-F5344CB8AC3E}">
        <p14:creationId xmlns:p14="http://schemas.microsoft.com/office/powerpoint/2010/main" val="3005311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BF16A-776D-42A1-AECE-1DD4E38211C2}"/>
              </a:ext>
            </a:extLst>
          </p:cNvPr>
          <p:cNvSpPr>
            <a:spLocks noGrp="1"/>
          </p:cNvSpPr>
          <p:nvPr>
            <p:ph type="title"/>
          </p:nvPr>
        </p:nvSpPr>
        <p:spPr>
          <a:xfrm>
            <a:off x="12576" y="27774"/>
            <a:ext cx="12170546" cy="496010"/>
          </a:xfrm>
        </p:spPr>
        <p:txBody>
          <a:bodyPr>
            <a:normAutofit fontScale="90000"/>
          </a:bodyPr>
          <a:lstStyle/>
          <a:p>
            <a:r>
              <a:rPr lang="en-US" dirty="0"/>
              <a:t>Review unit 7</a:t>
            </a:r>
          </a:p>
        </p:txBody>
      </p:sp>
      <p:sp>
        <p:nvSpPr>
          <p:cNvPr id="3" name="Content Placeholder 2">
            <a:extLst>
              <a:ext uri="{FF2B5EF4-FFF2-40B4-BE49-F238E27FC236}">
                <a16:creationId xmlns:a16="http://schemas.microsoft.com/office/drawing/2014/main" id="{2BF38E21-1B6A-458A-ADF7-6FEBEE5E6B34}"/>
              </a:ext>
            </a:extLst>
          </p:cNvPr>
          <p:cNvSpPr>
            <a:spLocks noGrp="1"/>
          </p:cNvSpPr>
          <p:nvPr>
            <p:ph idx="1"/>
          </p:nvPr>
        </p:nvSpPr>
        <p:spPr>
          <a:xfrm>
            <a:off x="3696" y="609382"/>
            <a:ext cx="12170547" cy="6173157"/>
          </a:xfrm>
        </p:spPr>
        <p:txBody>
          <a:bodyPr>
            <a:normAutofit/>
          </a:bodyPr>
          <a:lstStyle/>
          <a:p>
            <a:r>
              <a:rPr lang="en-US" sz="2500" dirty="0"/>
              <a:t>We are interested in picking the link function given certain distribution from exponential family (shape of specific exp depends on shape factors b, c, phi)</a:t>
            </a:r>
          </a:p>
          <a:p>
            <a:r>
              <a:rPr lang="en-US" sz="2500" dirty="0"/>
              <a:t>When </a:t>
            </a:r>
            <a:r>
              <a:rPr lang="en-US" sz="2500" b="1" dirty="0"/>
              <a:t>using MLE </a:t>
            </a:r>
            <a:r>
              <a:rPr lang="en-US" sz="2500" dirty="0"/>
              <a:t>for </a:t>
            </a:r>
            <a:r>
              <a:rPr lang="en-US" sz="2500" b="1" dirty="0"/>
              <a:t>exponential</a:t>
            </a:r>
            <a:r>
              <a:rPr lang="en-US" sz="2500" dirty="0"/>
              <a:t> family, we </a:t>
            </a:r>
            <a:r>
              <a:rPr lang="en-US" sz="2500" b="1" dirty="0"/>
              <a:t>maximize</a:t>
            </a:r>
            <a:r>
              <a:rPr lang="en-US" sz="2500" dirty="0"/>
              <a:t> MLE </a:t>
            </a:r>
            <a:r>
              <a:rPr lang="en-US" sz="2500" dirty="0" err="1"/>
              <a:t>wrt</a:t>
            </a:r>
            <a:r>
              <a:rPr lang="en-US" sz="2500" dirty="0"/>
              <a:t> to </a:t>
            </a:r>
            <a:r>
              <a:rPr lang="en-US" sz="2500" b="1" dirty="0"/>
              <a:t>theta</a:t>
            </a:r>
            <a:r>
              <a:rPr lang="en-US" sz="2500" dirty="0"/>
              <a:t> and we want this </a:t>
            </a:r>
            <a:r>
              <a:rPr lang="en-US" sz="2500" b="1" dirty="0"/>
              <a:t>theta to depend on the actual x</a:t>
            </a:r>
            <a:r>
              <a:rPr lang="en-US" sz="2500" dirty="0"/>
              <a:t>, whereas </a:t>
            </a:r>
            <a:r>
              <a:rPr lang="en-US" sz="2500" b="1" dirty="0"/>
              <a:t>beta</a:t>
            </a:r>
            <a:r>
              <a:rPr lang="en-US" sz="2500" dirty="0"/>
              <a:t> is </a:t>
            </a:r>
            <a:r>
              <a:rPr lang="en-US" sz="2500" b="1" dirty="0"/>
              <a:t>parameter of interest </a:t>
            </a:r>
            <a:r>
              <a:rPr lang="en-US" sz="2500" dirty="0"/>
              <a:t>and </a:t>
            </a:r>
            <a:r>
              <a:rPr lang="en-US" sz="2500" b="1" dirty="0"/>
              <a:t>needs to appear in the likelihood function </a:t>
            </a:r>
            <a:r>
              <a:rPr lang="en-US" sz="2500" dirty="0"/>
              <a:t>to use in MLE</a:t>
            </a:r>
          </a:p>
          <a:p>
            <a:r>
              <a:rPr lang="en-US" sz="2500" dirty="0"/>
              <a:t>Link function g relates the linear predictor </a:t>
            </a:r>
            <a:r>
              <a:rPr lang="en-US" sz="2500" dirty="0" err="1"/>
              <a:t>X’b</a:t>
            </a:r>
            <a:r>
              <a:rPr lang="en-US" sz="2500" dirty="0"/>
              <a:t> to mean mu and it needs to be </a:t>
            </a:r>
            <a:r>
              <a:rPr lang="en-US" sz="2500" dirty="0" err="1"/>
              <a:t>cont</a:t>
            </a:r>
            <a:r>
              <a:rPr lang="en-US" sz="2500" dirty="0"/>
              <a:t> and diff</a:t>
            </a:r>
          </a:p>
          <a:p>
            <a:r>
              <a:rPr lang="en-US" sz="2500" dirty="0"/>
              <a:t>Link functions are used to make sure f(mu) has range in real line for linear g(mu)=1</a:t>
            </a:r>
          </a:p>
          <a:p>
            <a:r>
              <a:rPr lang="en-US" sz="2500" dirty="0"/>
              <a:t>Poisson – input +R, output entire R – log function</a:t>
            </a:r>
          </a:p>
          <a:p>
            <a:r>
              <a:rPr lang="en-US" sz="2500" dirty="0"/>
              <a:t>Bernoulli: input 0,1- output entire R –</a:t>
            </a:r>
            <a:r>
              <a:rPr lang="en-US" sz="2500" dirty="0" err="1"/>
              <a:t>probit</a:t>
            </a:r>
            <a:r>
              <a:rPr lang="en-US" sz="2500" dirty="0"/>
              <a:t>(inv CDF)</a:t>
            </a:r>
          </a:p>
          <a:p>
            <a:pPr marL="0" indent="0">
              <a:buNone/>
            </a:pPr>
            <a:r>
              <a:rPr lang="en-US" sz="2500" dirty="0"/>
              <a:t>Or logit</a:t>
            </a:r>
          </a:p>
          <a:p>
            <a:r>
              <a:rPr lang="en-US" sz="2500" b="1" dirty="0"/>
              <a:t>Link function </a:t>
            </a:r>
            <a:r>
              <a:rPr lang="en-US" sz="2500" dirty="0"/>
              <a:t>for </a:t>
            </a:r>
            <a:r>
              <a:rPr lang="en-US" sz="2500" b="1" dirty="0"/>
              <a:t>given distribution </a:t>
            </a:r>
            <a:r>
              <a:rPr lang="en-US" sz="2500" dirty="0"/>
              <a:t>can have </a:t>
            </a:r>
            <a:r>
              <a:rPr lang="en-US" sz="2500" b="1" dirty="0"/>
              <a:t>many</a:t>
            </a:r>
          </a:p>
          <a:p>
            <a:pPr marL="0" indent="0">
              <a:buNone/>
            </a:pPr>
            <a:r>
              <a:rPr lang="en-US" sz="2500" b="1" dirty="0"/>
              <a:t>Forms</a:t>
            </a:r>
            <a:r>
              <a:rPr lang="en-US" sz="2500" dirty="0"/>
              <a:t>, but </a:t>
            </a:r>
            <a:r>
              <a:rPr lang="en-US" sz="2500" b="1" dirty="0"/>
              <a:t>canonical link </a:t>
            </a:r>
            <a:r>
              <a:rPr lang="en-US" sz="2500" b="1" dirty="0" err="1"/>
              <a:t>func</a:t>
            </a:r>
            <a:r>
              <a:rPr lang="en-US" sz="2500" b="1" dirty="0"/>
              <a:t> </a:t>
            </a:r>
            <a:r>
              <a:rPr lang="en-US" sz="2500" dirty="0"/>
              <a:t>needs to be </a:t>
            </a:r>
            <a:r>
              <a:rPr lang="en-US" sz="2500" b="1" dirty="0"/>
              <a:t>precise</a:t>
            </a:r>
            <a:r>
              <a:rPr lang="en-US" sz="2500" dirty="0"/>
              <a:t>, on</a:t>
            </a:r>
          </a:p>
          <a:p>
            <a:pPr marL="0" indent="0">
              <a:buNone/>
            </a:pPr>
            <a:r>
              <a:rPr lang="en-US" sz="2500" dirty="0"/>
              <a:t>Top mapping to entire R, it should also </a:t>
            </a:r>
            <a:r>
              <a:rPr lang="en-US" sz="2500" b="1" dirty="0"/>
              <a:t>cons the </a:t>
            </a:r>
            <a:r>
              <a:rPr lang="en-US" sz="2500" b="1" dirty="0" err="1"/>
              <a:t>distrib</a:t>
            </a:r>
            <a:endParaRPr lang="en-US" sz="2500" b="1" dirty="0"/>
          </a:p>
          <a:p>
            <a:pPr marL="0" indent="0">
              <a:buNone/>
            </a:pPr>
            <a:r>
              <a:rPr lang="en-US" sz="2500" dirty="0"/>
              <a:t>Of </a:t>
            </a:r>
            <a:r>
              <a:rPr lang="en-US" sz="2500" b="1" dirty="0"/>
              <a:t>Y</a:t>
            </a:r>
            <a:r>
              <a:rPr lang="en-US" sz="2500" dirty="0"/>
              <a:t> </a:t>
            </a:r>
            <a:r>
              <a:rPr lang="en-US" sz="2500" b="1" dirty="0"/>
              <a:t>given x</a:t>
            </a:r>
            <a:r>
              <a:rPr lang="en-US" sz="2500" dirty="0"/>
              <a:t>, so need to cons both link </a:t>
            </a:r>
            <a:r>
              <a:rPr lang="en-US" sz="2500" dirty="0" err="1"/>
              <a:t>func</a:t>
            </a:r>
            <a:r>
              <a:rPr lang="en-US" sz="2500" dirty="0"/>
              <a:t>, rand comp</a:t>
            </a:r>
          </a:p>
        </p:txBody>
      </p:sp>
      <p:pic>
        <p:nvPicPr>
          <p:cNvPr id="5" name="Picture 4">
            <a:extLst>
              <a:ext uri="{FF2B5EF4-FFF2-40B4-BE49-F238E27FC236}">
                <a16:creationId xmlns:a16="http://schemas.microsoft.com/office/drawing/2014/main" id="{313C09E7-7071-41F8-B695-97E733073B26}"/>
              </a:ext>
            </a:extLst>
          </p:cNvPr>
          <p:cNvPicPr>
            <a:picLocks noChangeAspect="1"/>
          </p:cNvPicPr>
          <p:nvPr/>
        </p:nvPicPr>
        <p:blipFill>
          <a:blip r:embed="rId2"/>
          <a:stretch>
            <a:fillRect/>
          </a:stretch>
        </p:blipFill>
        <p:spPr>
          <a:xfrm>
            <a:off x="7090611" y="3420254"/>
            <a:ext cx="5069305" cy="1522019"/>
          </a:xfrm>
          <a:prstGeom prst="rect">
            <a:avLst/>
          </a:prstGeom>
          <a:ln>
            <a:solidFill>
              <a:schemeClr val="tx1"/>
            </a:solidFill>
          </a:ln>
        </p:spPr>
      </p:pic>
      <p:pic>
        <p:nvPicPr>
          <p:cNvPr id="7" name="Picture 6">
            <a:extLst>
              <a:ext uri="{FF2B5EF4-FFF2-40B4-BE49-F238E27FC236}">
                <a16:creationId xmlns:a16="http://schemas.microsoft.com/office/drawing/2014/main" id="{579A9FC4-241E-438C-B2EE-4D9239260E9F}"/>
              </a:ext>
            </a:extLst>
          </p:cNvPr>
          <p:cNvPicPr>
            <a:picLocks noChangeAspect="1"/>
          </p:cNvPicPr>
          <p:nvPr/>
        </p:nvPicPr>
        <p:blipFill>
          <a:blip r:embed="rId3"/>
          <a:stretch>
            <a:fillRect/>
          </a:stretch>
        </p:blipFill>
        <p:spPr>
          <a:xfrm>
            <a:off x="7140328" y="4993120"/>
            <a:ext cx="5041183" cy="1680395"/>
          </a:xfrm>
          <a:prstGeom prst="rect">
            <a:avLst/>
          </a:prstGeom>
          <a:ln>
            <a:solidFill>
              <a:schemeClr val="tx1"/>
            </a:solidFill>
          </a:ln>
        </p:spPr>
      </p:pic>
      <p:pic>
        <p:nvPicPr>
          <p:cNvPr id="8" name="Picture 7">
            <a:extLst>
              <a:ext uri="{FF2B5EF4-FFF2-40B4-BE49-F238E27FC236}">
                <a16:creationId xmlns:a16="http://schemas.microsoft.com/office/drawing/2014/main" id="{EE9B2F4C-BE73-47B9-B7E0-FB7037B2F232}"/>
              </a:ext>
            </a:extLst>
          </p:cNvPr>
          <p:cNvPicPr>
            <a:picLocks noChangeAspect="1"/>
          </p:cNvPicPr>
          <p:nvPr/>
        </p:nvPicPr>
        <p:blipFill>
          <a:blip r:embed="rId4"/>
          <a:stretch>
            <a:fillRect/>
          </a:stretch>
        </p:blipFill>
        <p:spPr>
          <a:xfrm>
            <a:off x="1256797" y="4396540"/>
            <a:ext cx="2398793" cy="496302"/>
          </a:xfrm>
          <a:prstGeom prst="rect">
            <a:avLst/>
          </a:prstGeom>
          <a:ln>
            <a:solidFill>
              <a:schemeClr val="tx1"/>
            </a:solidFill>
          </a:ln>
        </p:spPr>
      </p:pic>
    </p:spTree>
    <p:extLst>
      <p:ext uri="{BB962C8B-B14F-4D97-AF65-F5344CB8AC3E}">
        <p14:creationId xmlns:p14="http://schemas.microsoft.com/office/powerpoint/2010/main" val="10780282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BF16A-776D-42A1-AECE-1DD4E38211C2}"/>
              </a:ext>
            </a:extLst>
          </p:cNvPr>
          <p:cNvSpPr>
            <a:spLocks noGrp="1"/>
          </p:cNvSpPr>
          <p:nvPr>
            <p:ph type="title"/>
          </p:nvPr>
        </p:nvSpPr>
        <p:spPr>
          <a:xfrm>
            <a:off x="12576" y="27774"/>
            <a:ext cx="12170546" cy="496010"/>
          </a:xfrm>
        </p:spPr>
        <p:txBody>
          <a:bodyPr>
            <a:normAutofit fontScale="90000"/>
          </a:bodyPr>
          <a:lstStyle/>
          <a:p>
            <a:r>
              <a:rPr lang="en-US" dirty="0"/>
              <a:t>Review unit 7</a:t>
            </a:r>
          </a:p>
        </p:txBody>
      </p:sp>
      <p:sp>
        <p:nvSpPr>
          <p:cNvPr id="3" name="Content Placeholder 2">
            <a:extLst>
              <a:ext uri="{FF2B5EF4-FFF2-40B4-BE49-F238E27FC236}">
                <a16:creationId xmlns:a16="http://schemas.microsoft.com/office/drawing/2014/main" id="{2BF38E21-1B6A-458A-ADF7-6FEBEE5E6B34}"/>
              </a:ext>
            </a:extLst>
          </p:cNvPr>
          <p:cNvSpPr>
            <a:spLocks noGrp="1"/>
          </p:cNvSpPr>
          <p:nvPr>
            <p:ph idx="1"/>
          </p:nvPr>
        </p:nvSpPr>
        <p:spPr>
          <a:xfrm>
            <a:off x="-28388" y="497088"/>
            <a:ext cx="12170547" cy="6360912"/>
          </a:xfrm>
        </p:spPr>
        <p:txBody>
          <a:bodyPr>
            <a:normAutofit/>
          </a:bodyPr>
          <a:lstStyle/>
          <a:p>
            <a:r>
              <a:rPr lang="en-US" sz="2500" dirty="0"/>
              <a:t>Procedure for </a:t>
            </a:r>
            <a:r>
              <a:rPr lang="en-US" sz="2500" b="1" dirty="0"/>
              <a:t>getting canonical link function</a:t>
            </a:r>
            <a:r>
              <a:rPr lang="en-US" sz="2500" dirty="0"/>
              <a:t>: 1) write down distribution in </a:t>
            </a:r>
            <a:r>
              <a:rPr lang="en-US" sz="2500" b="1" dirty="0"/>
              <a:t>canonical exponential form </a:t>
            </a:r>
            <a:r>
              <a:rPr lang="en-US" sz="2500" dirty="0"/>
              <a:t>that uses b 2) take </a:t>
            </a:r>
            <a:r>
              <a:rPr lang="en-US" sz="2500" b="1" dirty="0"/>
              <a:t>derivative of b and invert </a:t>
            </a:r>
            <a:r>
              <a:rPr lang="en-US" sz="2500" dirty="0"/>
              <a:t>this function 3) this inverted function will be the canonical link function. 1)Mu=b’  2) g(mu)=theta 3) g(b’(theta))=theta, so g=b’^-1</a:t>
            </a:r>
          </a:p>
          <a:p>
            <a:r>
              <a:rPr lang="en-US" sz="2500" dirty="0"/>
              <a:t>If we know the </a:t>
            </a:r>
            <a:r>
              <a:rPr lang="en-US" sz="2500" b="1" dirty="0"/>
              <a:t>link function</a:t>
            </a:r>
            <a:r>
              <a:rPr lang="en-US" sz="2500" dirty="0"/>
              <a:t>, the </a:t>
            </a:r>
            <a:r>
              <a:rPr lang="en-US" sz="2500" b="1" dirty="0"/>
              <a:t>random component </a:t>
            </a:r>
            <a:r>
              <a:rPr lang="en-US" sz="2500" dirty="0"/>
              <a:t>and the fact that </a:t>
            </a:r>
            <a:r>
              <a:rPr lang="en-US" sz="2500" b="1" dirty="0"/>
              <a:t>Y is a member of canonical exponential family</a:t>
            </a:r>
            <a:r>
              <a:rPr lang="en-US" sz="2500" dirty="0"/>
              <a:t>, then </a:t>
            </a:r>
            <a:r>
              <a:rPr lang="en-US" sz="2500" b="1" dirty="0"/>
              <a:t>we know everything </a:t>
            </a:r>
            <a:r>
              <a:rPr lang="en-US" sz="2500" dirty="0"/>
              <a:t>we need about conditional distribution of Y given X; so we can write the </a:t>
            </a:r>
            <a:r>
              <a:rPr lang="en-US" sz="2500" b="1" dirty="0"/>
              <a:t>likelihood of Y/X</a:t>
            </a:r>
            <a:r>
              <a:rPr lang="en-US" sz="2500" dirty="0"/>
              <a:t>, it is going to be a </a:t>
            </a:r>
            <a:r>
              <a:rPr lang="en-US" sz="2500" b="1" dirty="0"/>
              <a:t>function</a:t>
            </a:r>
            <a:r>
              <a:rPr lang="en-US" sz="2500" dirty="0"/>
              <a:t> of the only </a:t>
            </a:r>
            <a:r>
              <a:rPr lang="en-US" sz="2500" b="1" dirty="0"/>
              <a:t>unknown parameter beta, </a:t>
            </a:r>
            <a:r>
              <a:rPr lang="en-US" sz="2500" dirty="0"/>
              <a:t>once getting data, we estimate beta with MLE</a:t>
            </a:r>
          </a:p>
          <a:p>
            <a:r>
              <a:rPr lang="en-US" sz="2500" b="1" dirty="0"/>
              <a:t>Log likelihood for exponential families:</a:t>
            </a:r>
          </a:p>
          <a:p>
            <a:r>
              <a:rPr lang="en-US" sz="2500" dirty="0"/>
              <a:t>For canonical link function h= identity</a:t>
            </a:r>
          </a:p>
          <a:p>
            <a:pPr marL="0" indent="0">
              <a:buNone/>
            </a:pPr>
            <a:r>
              <a:rPr lang="en-US" sz="2500" b="1" dirty="0"/>
              <a:t>And theta=X’*beta and b(theta) from exp family</a:t>
            </a:r>
          </a:p>
          <a:p>
            <a:r>
              <a:rPr lang="en-US" sz="2500" dirty="0"/>
              <a:t>Now we want to find MLE, so we should take gradient </a:t>
            </a:r>
            <a:r>
              <a:rPr lang="en-US" sz="2500" dirty="0" err="1"/>
              <a:t>wrt</a:t>
            </a:r>
            <a:r>
              <a:rPr lang="en-US" sz="2500" dirty="0"/>
              <a:t> to beta, equate it to 0 and to make sure that it is maximizer, so 2</a:t>
            </a:r>
            <a:r>
              <a:rPr lang="en-US" sz="2500" baseline="30000" dirty="0"/>
              <a:t>nd</a:t>
            </a:r>
            <a:r>
              <a:rPr lang="en-US" sz="2500" dirty="0"/>
              <a:t> derivative/hessian matrix is negative</a:t>
            </a:r>
          </a:p>
          <a:p>
            <a:r>
              <a:rPr lang="en-US" sz="2500" dirty="0"/>
              <a:t>Gradient                                            Hessian:                                 b’’ is var so +, X’X is +, phi is +                         </a:t>
            </a:r>
          </a:p>
          <a:p>
            <a:pPr marL="0" indent="0">
              <a:buNone/>
            </a:pPr>
            <a:r>
              <a:rPr lang="en-US" sz="2500" b="1" dirty="0"/>
              <a:t> </a:t>
            </a:r>
            <a:r>
              <a:rPr lang="en-US" sz="2500" dirty="0"/>
              <a:t>and we have                                        - in front, so overall expression is negative - concave</a:t>
            </a:r>
            <a:endParaRPr lang="en-US" sz="2500" b="1" dirty="0"/>
          </a:p>
        </p:txBody>
      </p:sp>
      <p:pic>
        <p:nvPicPr>
          <p:cNvPr id="5" name="Picture 4">
            <a:extLst>
              <a:ext uri="{FF2B5EF4-FFF2-40B4-BE49-F238E27FC236}">
                <a16:creationId xmlns:a16="http://schemas.microsoft.com/office/drawing/2014/main" id="{E2772792-18AE-4C4A-B08E-3853B1AC4D7C}"/>
              </a:ext>
            </a:extLst>
          </p:cNvPr>
          <p:cNvPicPr>
            <a:picLocks noChangeAspect="1"/>
          </p:cNvPicPr>
          <p:nvPr/>
        </p:nvPicPr>
        <p:blipFill>
          <a:blip r:embed="rId2"/>
          <a:stretch>
            <a:fillRect/>
          </a:stretch>
        </p:blipFill>
        <p:spPr>
          <a:xfrm>
            <a:off x="9031704" y="64168"/>
            <a:ext cx="3085385" cy="593791"/>
          </a:xfrm>
          <a:prstGeom prst="rect">
            <a:avLst/>
          </a:prstGeom>
          <a:ln>
            <a:solidFill>
              <a:schemeClr val="tx1"/>
            </a:solidFill>
          </a:ln>
        </p:spPr>
      </p:pic>
      <p:pic>
        <p:nvPicPr>
          <p:cNvPr id="6" name="Picture 5">
            <a:extLst>
              <a:ext uri="{FF2B5EF4-FFF2-40B4-BE49-F238E27FC236}">
                <a16:creationId xmlns:a16="http://schemas.microsoft.com/office/drawing/2014/main" id="{AE61AA56-3089-45B5-893D-270DA5D713FC}"/>
              </a:ext>
            </a:extLst>
          </p:cNvPr>
          <p:cNvPicPr>
            <a:picLocks noChangeAspect="1"/>
          </p:cNvPicPr>
          <p:nvPr/>
        </p:nvPicPr>
        <p:blipFill>
          <a:blip r:embed="rId3"/>
          <a:stretch>
            <a:fillRect/>
          </a:stretch>
        </p:blipFill>
        <p:spPr>
          <a:xfrm>
            <a:off x="5460080" y="3383882"/>
            <a:ext cx="2009775" cy="571500"/>
          </a:xfrm>
          <a:prstGeom prst="rect">
            <a:avLst/>
          </a:prstGeom>
        </p:spPr>
      </p:pic>
      <p:pic>
        <p:nvPicPr>
          <p:cNvPr id="7" name="Picture 6">
            <a:extLst>
              <a:ext uri="{FF2B5EF4-FFF2-40B4-BE49-F238E27FC236}">
                <a16:creationId xmlns:a16="http://schemas.microsoft.com/office/drawing/2014/main" id="{B6FDAA82-8BF3-44D8-93B3-194E9DB6B34A}"/>
              </a:ext>
            </a:extLst>
          </p:cNvPr>
          <p:cNvPicPr>
            <a:picLocks noChangeAspect="1"/>
          </p:cNvPicPr>
          <p:nvPr/>
        </p:nvPicPr>
        <p:blipFill>
          <a:blip r:embed="rId4"/>
          <a:stretch>
            <a:fillRect/>
          </a:stretch>
        </p:blipFill>
        <p:spPr>
          <a:xfrm>
            <a:off x="7578892" y="3376363"/>
            <a:ext cx="2887738" cy="537912"/>
          </a:xfrm>
          <a:prstGeom prst="rect">
            <a:avLst/>
          </a:prstGeom>
          <a:ln>
            <a:solidFill>
              <a:schemeClr val="tx1"/>
            </a:solidFill>
          </a:ln>
        </p:spPr>
      </p:pic>
      <p:pic>
        <p:nvPicPr>
          <p:cNvPr id="8" name="Picture 7">
            <a:extLst>
              <a:ext uri="{FF2B5EF4-FFF2-40B4-BE49-F238E27FC236}">
                <a16:creationId xmlns:a16="http://schemas.microsoft.com/office/drawing/2014/main" id="{73DCD6BC-4B32-4CC2-BB06-5C0A88010EAD}"/>
              </a:ext>
            </a:extLst>
          </p:cNvPr>
          <p:cNvPicPr>
            <a:picLocks noChangeAspect="1"/>
          </p:cNvPicPr>
          <p:nvPr/>
        </p:nvPicPr>
        <p:blipFill>
          <a:blip r:embed="rId5"/>
          <a:stretch>
            <a:fillRect/>
          </a:stretch>
        </p:blipFill>
        <p:spPr>
          <a:xfrm>
            <a:off x="5702718" y="3950871"/>
            <a:ext cx="2591052" cy="581947"/>
          </a:xfrm>
          <a:prstGeom prst="rect">
            <a:avLst/>
          </a:prstGeom>
          <a:ln>
            <a:solidFill>
              <a:schemeClr val="tx1"/>
            </a:solidFill>
          </a:ln>
        </p:spPr>
      </p:pic>
      <p:pic>
        <p:nvPicPr>
          <p:cNvPr id="9" name="Picture 8">
            <a:extLst>
              <a:ext uri="{FF2B5EF4-FFF2-40B4-BE49-F238E27FC236}">
                <a16:creationId xmlns:a16="http://schemas.microsoft.com/office/drawing/2014/main" id="{C11FB207-5E17-4FC6-8FA6-CB222A1BFD9B}"/>
              </a:ext>
            </a:extLst>
          </p:cNvPr>
          <p:cNvPicPr>
            <a:picLocks noChangeAspect="1"/>
          </p:cNvPicPr>
          <p:nvPr/>
        </p:nvPicPr>
        <p:blipFill>
          <a:blip r:embed="rId6"/>
          <a:stretch>
            <a:fillRect/>
          </a:stretch>
        </p:blipFill>
        <p:spPr>
          <a:xfrm>
            <a:off x="8544176" y="3969921"/>
            <a:ext cx="3500806" cy="586038"/>
          </a:xfrm>
          <a:prstGeom prst="rect">
            <a:avLst/>
          </a:prstGeom>
          <a:ln>
            <a:solidFill>
              <a:schemeClr val="tx1"/>
            </a:solidFill>
          </a:ln>
        </p:spPr>
      </p:pic>
      <p:pic>
        <p:nvPicPr>
          <p:cNvPr id="11" name="Picture 10">
            <a:extLst>
              <a:ext uri="{FF2B5EF4-FFF2-40B4-BE49-F238E27FC236}">
                <a16:creationId xmlns:a16="http://schemas.microsoft.com/office/drawing/2014/main" id="{4C5321F6-10B2-4E14-A85D-530A4D09268B}"/>
              </a:ext>
            </a:extLst>
          </p:cNvPr>
          <p:cNvPicPr>
            <a:picLocks noChangeAspect="1"/>
          </p:cNvPicPr>
          <p:nvPr/>
        </p:nvPicPr>
        <p:blipFill>
          <a:blip r:embed="rId7"/>
          <a:stretch>
            <a:fillRect/>
          </a:stretch>
        </p:blipFill>
        <p:spPr>
          <a:xfrm>
            <a:off x="1565195" y="5622257"/>
            <a:ext cx="2943225" cy="1171575"/>
          </a:xfrm>
          <a:prstGeom prst="rect">
            <a:avLst/>
          </a:prstGeom>
        </p:spPr>
      </p:pic>
      <p:pic>
        <p:nvPicPr>
          <p:cNvPr id="12" name="Picture 11">
            <a:extLst>
              <a:ext uri="{FF2B5EF4-FFF2-40B4-BE49-F238E27FC236}">
                <a16:creationId xmlns:a16="http://schemas.microsoft.com/office/drawing/2014/main" id="{981A55B0-513C-4BF0-A46C-53E2C5B066E3}"/>
              </a:ext>
            </a:extLst>
          </p:cNvPr>
          <p:cNvPicPr>
            <a:picLocks noChangeAspect="1"/>
          </p:cNvPicPr>
          <p:nvPr/>
        </p:nvPicPr>
        <p:blipFill>
          <a:blip r:embed="rId8"/>
          <a:stretch>
            <a:fillRect/>
          </a:stretch>
        </p:blipFill>
        <p:spPr>
          <a:xfrm>
            <a:off x="5691438" y="5711991"/>
            <a:ext cx="2232698" cy="432135"/>
          </a:xfrm>
          <a:prstGeom prst="rect">
            <a:avLst/>
          </a:prstGeom>
        </p:spPr>
      </p:pic>
    </p:spTree>
    <p:extLst>
      <p:ext uri="{BB962C8B-B14F-4D97-AF65-F5344CB8AC3E}">
        <p14:creationId xmlns:p14="http://schemas.microsoft.com/office/powerpoint/2010/main" val="33970528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BF16A-776D-42A1-AECE-1DD4E38211C2}"/>
              </a:ext>
            </a:extLst>
          </p:cNvPr>
          <p:cNvSpPr>
            <a:spLocks noGrp="1"/>
          </p:cNvSpPr>
          <p:nvPr>
            <p:ph type="title"/>
          </p:nvPr>
        </p:nvSpPr>
        <p:spPr>
          <a:xfrm>
            <a:off x="12576" y="27774"/>
            <a:ext cx="12170546" cy="496010"/>
          </a:xfrm>
        </p:spPr>
        <p:txBody>
          <a:bodyPr>
            <a:normAutofit fontScale="90000"/>
          </a:bodyPr>
          <a:lstStyle/>
          <a:p>
            <a:r>
              <a:rPr lang="en-US" dirty="0"/>
              <a:t>Review unit 7</a:t>
            </a:r>
          </a:p>
        </p:txBody>
      </p:sp>
      <p:sp>
        <p:nvSpPr>
          <p:cNvPr id="3" name="Content Placeholder 2">
            <a:extLst>
              <a:ext uri="{FF2B5EF4-FFF2-40B4-BE49-F238E27FC236}">
                <a16:creationId xmlns:a16="http://schemas.microsoft.com/office/drawing/2014/main" id="{2BF38E21-1B6A-458A-ADF7-6FEBEE5E6B34}"/>
              </a:ext>
            </a:extLst>
          </p:cNvPr>
          <p:cNvSpPr>
            <a:spLocks noGrp="1"/>
          </p:cNvSpPr>
          <p:nvPr>
            <p:ph idx="1"/>
          </p:nvPr>
        </p:nvSpPr>
        <p:spPr>
          <a:xfrm>
            <a:off x="3696" y="609382"/>
            <a:ext cx="12170547" cy="6240597"/>
          </a:xfrm>
        </p:spPr>
        <p:txBody>
          <a:bodyPr>
            <a:normAutofit/>
          </a:bodyPr>
          <a:lstStyle/>
          <a:p>
            <a:r>
              <a:rPr lang="en-GB" sz="2400" dirty="0"/>
              <a:t>I</a:t>
            </a:r>
            <a:r>
              <a:rPr lang="en-US" sz="2400" dirty="0"/>
              <a:t>n </a:t>
            </a:r>
            <a:r>
              <a:rPr lang="en-US" sz="2400" b="1" dirty="0"/>
              <a:t>GLMs</a:t>
            </a:r>
            <a:r>
              <a:rPr lang="en-US" sz="2400" dirty="0"/>
              <a:t> we 1) specify </a:t>
            </a:r>
            <a:r>
              <a:rPr lang="en-US" sz="2400" b="1" dirty="0"/>
              <a:t>some distribution </a:t>
            </a:r>
            <a:r>
              <a:rPr lang="en-US" sz="2400" dirty="0"/>
              <a:t>for Yi, then express some </a:t>
            </a:r>
            <a:r>
              <a:rPr lang="en-US" sz="2400" b="1" dirty="0"/>
              <a:t>function</a:t>
            </a:r>
            <a:r>
              <a:rPr lang="en-US" sz="2400" dirty="0"/>
              <a:t> (link)  of </a:t>
            </a:r>
            <a:r>
              <a:rPr lang="en-US" sz="2400" b="1" dirty="0"/>
              <a:t>mean</a:t>
            </a:r>
            <a:r>
              <a:rPr lang="en-US" sz="2400" dirty="0"/>
              <a:t> of Yi through </a:t>
            </a:r>
            <a:r>
              <a:rPr lang="en-US" sz="2400" b="1" dirty="0"/>
              <a:t>linear function </a:t>
            </a:r>
            <a:r>
              <a:rPr lang="en-US" sz="2400" dirty="0"/>
              <a:t>of Xi’s</a:t>
            </a:r>
          </a:p>
          <a:p>
            <a:r>
              <a:rPr lang="en-US" sz="2400" b="1" dirty="0"/>
              <a:t>Exponential family form </a:t>
            </a:r>
            <a:r>
              <a:rPr lang="en-US" sz="2400" dirty="0"/>
              <a:t>makes </a:t>
            </a:r>
            <a:r>
              <a:rPr lang="en-US" sz="2400" b="1" dirty="0"/>
              <a:t>easier</a:t>
            </a:r>
            <a:r>
              <a:rPr lang="en-US" sz="2400" dirty="0"/>
              <a:t> to </a:t>
            </a:r>
            <a:r>
              <a:rPr lang="en-US" sz="2400" b="1" dirty="0"/>
              <a:t>think</a:t>
            </a:r>
            <a:r>
              <a:rPr lang="en-US" sz="2400" dirty="0"/>
              <a:t> about </a:t>
            </a:r>
            <a:r>
              <a:rPr lang="en-US" sz="2400" b="1" dirty="0"/>
              <a:t>GLMs</a:t>
            </a:r>
            <a:r>
              <a:rPr lang="en-US" sz="2400" dirty="0"/>
              <a:t> and have common </a:t>
            </a:r>
            <a:r>
              <a:rPr lang="en-US" sz="2400" b="1" dirty="0"/>
              <a:t>canonical form</a:t>
            </a:r>
            <a:r>
              <a:rPr lang="en-US" sz="2400" dirty="0"/>
              <a:t>, so that it is </a:t>
            </a:r>
            <a:r>
              <a:rPr lang="en-US" sz="2400" b="1" dirty="0"/>
              <a:t>easier to find canonical link function </a:t>
            </a:r>
            <a:r>
              <a:rPr lang="en-US" sz="2400" dirty="0"/>
              <a:t>through b’^-1</a:t>
            </a:r>
          </a:p>
          <a:p>
            <a:r>
              <a:rPr lang="en-US" sz="2400" dirty="0"/>
              <a:t>To find beta’s through MLE: 1) write down PMF for given distribution in canonical form 2) identify theta and b(theta) 3) use                   to express mean of </a:t>
            </a:r>
            <a:r>
              <a:rPr lang="en-US" sz="2400" dirty="0" err="1"/>
              <a:t>distrib</a:t>
            </a:r>
            <a:r>
              <a:rPr lang="en-US" sz="2400" dirty="0"/>
              <a:t> through theta</a:t>
            </a:r>
          </a:p>
          <a:p>
            <a:pPr marL="0" indent="0">
              <a:buNone/>
            </a:pPr>
            <a:r>
              <a:rPr lang="en-US" sz="2400" dirty="0"/>
              <a:t>4) Use this substitution to write PMF/PDF to find MLE and use theta=X*beta </a:t>
            </a:r>
          </a:p>
          <a:p>
            <a:r>
              <a:rPr lang="en-US" sz="2400" dirty="0"/>
              <a:t>To find MLE find dl/</a:t>
            </a:r>
            <a:r>
              <a:rPr lang="en-US" sz="2400" dirty="0" err="1"/>
              <a:t>dbeta</a:t>
            </a:r>
            <a:r>
              <a:rPr lang="en-US" sz="2400" dirty="0"/>
              <a:t>=0; then find dl^2/dbeta^2 prove it is concave</a:t>
            </a:r>
          </a:p>
          <a:p>
            <a:r>
              <a:rPr lang="en-US" sz="2400" dirty="0"/>
              <a:t>To find confidence interval for beta^, we use                                                       and normalize it by multiplying to I^0.5, so that we have N(0,1)</a:t>
            </a:r>
          </a:p>
          <a:p>
            <a:r>
              <a:rPr lang="en-US" sz="2400" dirty="0"/>
              <a:t>If we want to test 2 or more beta’s simultaneously, we can use either separate hypothesis tests or Chi-squared test</a:t>
            </a:r>
          </a:p>
          <a:p>
            <a:r>
              <a:rPr lang="en-US" sz="2400" dirty="0"/>
              <a:t>But how to estimate FI^0.5, we can use estimator for FI, as FI is defined through expect values, we can replace those with </a:t>
            </a:r>
            <a:r>
              <a:rPr lang="en-US" sz="2400" dirty="0" err="1"/>
              <a:t>avgs</a:t>
            </a:r>
            <a:r>
              <a:rPr lang="en-US" sz="2400" dirty="0"/>
              <a:t> and in place of beta’s we insert MLE </a:t>
            </a:r>
            <a:r>
              <a:rPr lang="en-US" sz="2400" dirty="0" err="1"/>
              <a:t>estim</a:t>
            </a:r>
            <a:r>
              <a:rPr lang="en-US" sz="2400" dirty="0"/>
              <a:t> for b</a:t>
            </a:r>
          </a:p>
          <a:p>
            <a:r>
              <a:rPr lang="en-US" sz="2400" dirty="0"/>
              <a:t>Adv of using canonical setup for GLM is that it leads to concave loss function</a:t>
            </a:r>
          </a:p>
        </p:txBody>
      </p:sp>
      <p:pic>
        <p:nvPicPr>
          <p:cNvPr id="5" name="Picture 4">
            <a:extLst>
              <a:ext uri="{FF2B5EF4-FFF2-40B4-BE49-F238E27FC236}">
                <a16:creationId xmlns:a16="http://schemas.microsoft.com/office/drawing/2014/main" id="{9EAAE2DA-576A-4C2B-9BE6-9A0D8F2A8008}"/>
              </a:ext>
            </a:extLst>
          </p:cNvPr>
          <p:cNvPicPr>
            <a:picLocks noChangeAspect="1"/>
          </p:cNvPicPr>
          <p:nvPr/>
        </p:nvPicPr>
        <p:blipFill>
          <a:blip r:embed="rId2"/>
          <a:stretch>
            <a:fillRect/>
          </a:stretch>
        </p:blipFill>
        <p:spPr>
          <a:xfrm>
            <a:off x="4347068" y="957257"/>
            <a:ext cx="1485900" cy="438150"/>
          </a:xfrm>
          <a:prstGeom prst="rect">
            <a:avLst/>
          </a:prstGeom>
        </p:spPr>
      </p:pic>
      <p:pic>
        <p:nvPicPr>
          <p:cNvPr id="6" name="Picture 5">
            <a:extLst>
              <a:ext uri="{FF2B5EF4-FFF2-40B4-BE49-F238E27FC236}">
                <a16:creationId xmlns:a16="http://schemas.microsoft.com/office/drawing/2014/main" id="{D34268C3-1F1C-466D-AFB9-9D734F23CFF6}"/>
              </a:ext>
            </a:extLst>
          </p:cNvPr>
          <p:cNvPicPr>
            <a:picLocks noChangeAspect="1"/>
          </p:cNvPicPr>
          <p:nvPr/>
        </p:nvPicPr>
        <p:blipFill>
          <a:blip r:embed="rId3"/>
          <a:stretch>
            <a:fillRect/>
          </a:stretch>
        </p:blipFill>
        <p:spPr>
          <a:xfrm>
            <a:off x="6075700" y="985585"/>
            <a:ext cx="1207420" cy="450770"/>
          </a:xfrm>
          <a:prstGeom prst="rect">
            <a:avLst/>
          </a:prstGeom>
        </p:spPr>
      </p:pic>
      <p:pic>
        <p:nvPicPr>
          <p:cNvPr id="8" name="Picture 7">
            <a:extLst>
              <a:ext uri="{FF2B5EF4-FFF2-40B4-BE49-F238E27FC236}">
                <a16:creationId xmlns:a16="http://schemas.microsoft.com/office/drawing/2014/main" id="{75127274-3B5F-4F9B-9E7C-DEECEE948DA6}"/>
              </a:ext>
            </a:extLst>
          </p:cNvPr>
          <p:cNvPicPr>
            <a:picLocks noChangeAspect="1"/>
          </p:cNvPicPr>
          <p:nvPr/>
        </p:nvPicPr>
        <p:blipFill>
          <a:blip r:embed="rId3"/>
          <a:stretch>
            <a:fillRect/>
          </a:stretch>
        </p:blipFill>
        <p:spPr>
          <a:xfrm>
            <a:off x="4463469" y="2469482"/>
            <a:ext cx="1207420" cy="450770"/>
          </a:xfrm>
          <a:prstGeom prst="rect">
            <a:avLst/>
          </a:prstGeom>
        </p:spPr>
      </p:pic>
      <p:pic>
        <p:nvPicPr>
          <p:cNvPr id="10" name="Picture 9">
            <a:extLst>
              <a:ext uri="{FF2B5EF4-FFF2-40B4-BE49-F238E27FC236}">
                <a16:creationId xmlns:a16="http://schemas.microsoft.com/office/drawing/2014/main" id="{E6BB0EAE-7838-4571-8902-B3C2FA9EDF45}"/>
              </a:ext>
            </a:extLst>
          </p:cNvPr>
          <p:cNvPicPr>
            <a:picLocks noChangeAspect="1"/>
          </p:cNvPicPr>
          <p:nvPr/>
        </p:nvPicPr>
        <p:blipFill>
          <a:blip r:embed="rId4"/>
          <a:stretch>
            <a:fillRect/>
          </a:stretch>
        </p:blipFill>
        <p:spPr>
          <a:xfrm>
            <a:off x="5895392" y="3819075"/>
            <a:ext cx="3649660" cy="509953"/>
          </a:xfrm>
          <a:prstGeom prst="rect">
            <a:avLst/>
          </a:prstGeom>
        </p:spPr>
      </p:pic>
      <p:pic>
        <p:nvPicPr>
          <p:cNvPr id="11" name="Picture 10">
            <a:extLst>
              <a:ext uri="{FF2B5EF4-FFF2-40B4-BE49-F238E27FC236}">
                <a16:creationId xmlns:a16="http://schemas.microsoft.com/office/drawing/2014/main" id="{5A3542ED-E1AA-42AD-8B01-12C1D4DE412B}"/>
              </a:ext>
            </a:extLst>
          </p:cNvPr>
          <p:cNvPicPr>
            <a:picLocks noChangeAspect="1"/>
          </p:cNvPicPr>
          <p:nvPr/>
        </p:nvPicPr>
        <p:blipFill>
          <a:blip r:embed="rId5"/>
          <a:stretch>
            <a:fillRect/>
          </a:stretch>
        </p:blipFill>
        <p:spPr>
          <a:xfrm>
            <a:off x="8610099" y="5006138"/>
            <a:ext cx="3273315" cy="512345"/>
          </a:xfrm>
          <a:prstGeom prst="rect">
            <a:avLst/>
          </a:prstGeom>
        </p:spPr>
      </p:pic>
    </p:spTree>
    <p:extLst>
      <p:ext uri="{BB962C8B-B14F-4D97-AF65-F5344CB8AC3E}">
        <p14:creationId xmlns:p14="http://schemas.microsoft.com/office/powerpoint/2010/main" val="16593857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31894"/>
            <a:ext cx="12170548" cy="502724"/>
          </a:xfrm>
        </p:spPr>
        <p:txBody>
          <a:bodyPr>
            <a:normAutofit fontScale="90000"/>
          </a:bodyPr>
          <a:lstStyle/>
          <a:p>
            <a:r>
              <a:rPr lang="en-US" dirty="0"/>
              <a:t>Review unit 8</a:t>
            </a:r>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39207" y="479046"/>
            <a:ext cx="12105446" cy="6378954"/>
          </a:xfrm>
        </p:spPr>
        <p:txBody>
          <a:bodyPr/>
          <a:lstStyle/>
          <a:p>
            <a:r>
              <a:rPr lang="en-US" sz="2400" dirty="0"/>
              <a:t>PCA is the technique for reducing the dimensionality of high-dimensional datasets, increasing interpretability but at the same time minimizing information loss (change of basis)</a:t>
            </a:r>
          </a:p>
          <a:p>
            <a:r>
              <a:rPr lang="en-US" sz="2400" dirty="0"/>
              <a:t>It does so by creating new uncorrelated variables that maximize variance (preserve statist info)</a:t>
            </a:r>
          </a:p>
          <a:p>
            <a:r>
              <a:rPr lang="en-US" sz="2400" dirty="0"/>
              <a:t>Finding such new variables/principal components (linear functions of those in origin dataset), reduces to solving an eigenvalue/ eigenvector problem and the new variables are defined by the dataset at hand, not a priori, hence making PCA an adaptive data analysis technique</a:t>
            </a:r>
          </a:p>
          <a:p>
            <a:r>
              <a:rPr lang="en-US" sz="2400" dirty="0"/>
              <a:t>Main applications of PCA: 1) data compression to speed up training 2) visualization</a:t>
            </a:r>
          </a:p>
          <a:p>
            <a:r>
              <a:rPr lang="en-US" sz="2400" dirty="0"/>
              <a:t>The 1</a:t>
            </a:r>
            <a:r>
              <a:rPr lang="en-US" sz="2400" baseline="30000" dirty="0"/>
              <a:t>st</a:t>
            </a:r>
            <a:r>
              <a:rPr lang="en-US" sz="2400" dirty="0"/>
              <a:t> principal component can be defined as direction that maximizes the variance of the projected data, </a:t>
            </a:r>
            <a:r>
              <a:rPr lang="en-US" sz="2400" dirty="0" err="1"/>
              <a:t>ith</a:t>
            </a:r>
            <a:r>
              <a:rPr lang="en-US" sz="2400" dirty="0"/>
              <a:t> component can be taken as a direction orthogonal to the 1</a:t>
            </a:r>
            <a:r>
              <a:rPr lang="en-US" sz="2400" baseline="30000" dirty="0"/>
              <a:t>st</a:t>
            </a:r>
            <a:r>
              <a:rPr lang="en-US" sz="2400" dirty="0"/>
              <a:t> i-1 principal components that maximizes the variance of the projected data</a:t>
            </a:r>
          </a:p>
          <a:p>
            <a:r>
              <a:rPr lang="en-US" sz="2400" dirty="0"/>
              <a:t>Principal components are eigenvectors of the data’s covariance matrix or SVD of data matrix</a:t>
            </a:r>
          </a:p>
          <a:p>
            <a:r>
              <a:rPr lang="en-US" sz="2400" dirty="0"/>
              <a:t>Spectral theorem/eigen decomposition is a result when a matrix can be diagonalized, this is useful because computations involving diagonalizable matrix can be reduced to much simpler computations involving the corresponding diagonal matrix ( in terms of eigenvectors/values)</a:t>
            </a:r>
          </a:p>
          <a:p>
            <a:r>
              <a:rPr lang="en-US" sz="2400" dirty="0"/>
              <a:t>Eigenvectors are the vectors that the linear </a:t>
            </a:r>
            <a:r>
              <a:rPr lang="en-US" sz="2400" dirty="0" err="1"/>
              <a:t>transf</a:t>
            </a:r>
            <a:r>
              <a:rPr lang="en-US" sz="2400" dirty="0"/>
              <a:t> (matrix A) merely shrinks or elongates and the amount by which it is done is my lambda</a:t>
            </a:r>
          </a:p>
          <a:p>
            <a:endParaRPr lang="en-US" sz="2400" dirty="0"/>
          </a:p>
          <a:p>
            <a:endParaRPr lang="en-US" sz="2400" dirty="0"/>
          </a:p>
          <a:p>
            <a:endParaRPr lang="en-US" sz="2400" dirty="0"/>
          </a:p>
          <a:p>
            <a:endParaRPr lang="en-US" dirty="0"/>
          </a:p>
        </p:txBody>
      </p:sp>
      <p:pic>
        <p:nvPicPr>
          <p:cNvPr id="5" name="Picture 4">
            <a:extLst>
              <a:ext uri="{FF2B5EF4-FFF2-40B4-BE49-F238E27FC236}">
                <a16:creationId xmlns:a16="http://schemas.microsoft.com/office/drawing/2014/main" id="{E7EC8DDE-B6A1-4BA8-9DB3-67970F19D233}"/>
              </a:ext>
            </a:extLst>
          </p:cNvPr>
          <p:cNvPicPr>
            <a:picLocks noChangeAspect="1"/>
          </p:cNvPicPr>
          <p:nvPr/>
        </p:nvPicPr>
        <p:blipFill>
          <a:blip r:embed="rId2"/>
          <a:stretch>
            <a:fillRect/>
          </a:stretch>
        </p:blipFill>
        <p:spPr>
          <a:xfrm>
            <a:off x="8350848" y="6435452"/>
            <a:ext cx="888595" cy="300370"/>
          </a:xfrm>
          <a:prstGeom prst="rect">
            <a:avLst/>
          </a:prstGeom>
          <a:ln>
            <a:solidFill>
              <a:schemeClr val="tx1"/>
            </a:solidFill>
          </a:ln>
        </p:spPr>
      </p:pic>
      <p:pic>
        <p:nvPicPr>
          <p:cNvPr id="7" name="Picture 6">
            <a:extLst>
              <a:ext uri="{FF2B5EF4-FFF2-40B4-BE49-F238E27FC236}">
                <a16:creationId xmlns:a16="http://schemas.microsoft.com/office/drawing/2014/main" id="{A8F36296-7F1C-4C61-8196-ACB7B8CE8EDC}"/>
              </a:ext>
            </a:extLst>
          </p:cNvPr>
          <p:cNvPicPr>
            <a:picLocks noChangeAspect="1"/>
          </p:cNvPicPr>
          <p:nvPr/>
        </p:nvPicPr>
        <p:blipFill>
          <a:blip r:embed="rId3"/>
          <a:stretch>
            <a:fillRect/>
          </a:stretch>
        </p:blipFill>
        <p:spPr>
          <a:xfrm>
            <a:off x="9507911" y="6419866"/>
            <a:ext cx="2380037" cy="305133"/>
          </a:xfrm>
          <a:prstGeom prst="rect">
            <a:avLst/>
          </a:prstGeom>
          <a:ln>
            <a:solidFill>
              <a:schemeClr val="tx1"/>
            </a:solidFill>
          </a:ln>
        </p:spPr>
      </p:pic>
    </p:spTree>
    <p:extLst>
      <p:ext uri="{BB962C8B-B14F-4D97-AF65-F5344CB8AC3E}">
        <p14:creationId xmlns:p14="http://schemas.microsoft.com/office/powerpoint/2010/main" val="36458294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15269"/>
            <a:ext cx="12170548" cy="502724"/>
          </a:xfrm>
        </p:spPr>
        <p:txBody>
          <a:bodyPr>
            <a:normAutofit fontScale="90000"/>
          </a:bodyPr>
          <a:lstStyle/>
          <a:p>
            <a:r>
              <a:rPr lang="en-US" dirty="0"/>
              <a:t>Review unit 8</a:t>
            </a:r>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39207" y="429170"/>
            <a:ext cx="12105446" cy="6428829"/>
          </a:xfrm>
        </p:spPr>
        <p:txBody>
          <a:bodyPr>
            <a:normAutofit/>
          </a:bodyPr>
          <a:lstStyle/>
          <a:p>
            <a:r>
              <a:rPr lang="en-US" sz="2400" dirty="0"/>
              <a:t>Covariance equation:</a:t>
            </a:r>
          </a:p>
          <a:p>
            <a:r>
              <a:rPr lang="en-US" sz="2400" dirty="0"/>
              <a:t>If </a:t>
            </a:r>
            <a:r>
              <a:rPr lang="en-US" sz="2400" b="1" dirty="0"/>
              <a:t>X</a:t>
            </a:r>
            <a:r>
              <a:rPr lang="en-US" sz="2400" dirty="0"/>
              <a:t> is a random vector in Rd, then covariance matrix is</a:t>
            </a:r>
          </a:p>
          <a:p>
            <a:r>
              <a:rPr lang="en-US" sz="2400" dirty="0"/>
              <a:t>Matrix H is </a:t>
            </a:r>
            <a:r>
              <a:rPr lang="en-US" sz="2400" b="1" dirty="0"/>
              <a:t>orthogonal projection matrix</a:t>
            </a:r>
            <a:r>
              <a:rPr lang="en-US" sz="2400" dirty="0"/>
              <a:t>, if H is </a:t>
            </a:r>
            <a:r>
              <a:rPr lang="en-US" sz="2400" b="1" dirty="0"/>
              <a:t>symmetric</a:t>
            </a:r>
            <a:r>
              <a:rPr lang="en-US" sz="2400" dirty="0"/>
              <a:t> and </a:t>
            </a:r>
            <a:r>
              <a:rPr lang="en-US" sz="2400" b="1" dirty="0"/>
              <a:t>H^2=H</a:t>
            </a:r>
          </a:p>
          <a:p>
            <a:r>
              <a:rPr lang="en-US" sz="2400" dirty="0"/>
              <a:t>By multiplying by u, we give direction to scalar</a:t>
            </a:r>
          </a:p>
          <a:p>
            <a:r>
              <a:rPr lang="en-US" sz="2400" dirty="0"/>
              <a:t>            u is a fixed unit vector, then this describes the empirical variance in our data in the direction of u (empirical variance of the projected dataset)</a:t>
            </a:r>
          </a:p>
          <a:p>
            <a:r>
              <a:rPr lang="en-US" sz="2400" dirty="0"/>
              <a:t>Another way is to project all Xi’s onto u and calculate their variance</a:t>
            </a:r>
          </a:p>
          <a:p>
            <a:r>
              <a:rPr lang="en-US" sz="2400" dirty="0"/>
              <a:t>Orthogonal matrix is a real square matrix whose </a:t>
            </a:r>
            <a:r>
              <a:rPr lang="en-US" sz="2400" b="1" dirty="0"/>
              <a:t>col and rows are orthogonal unit vectors</a:t>
            </a:r>
          </a:p>
          <a:p>
            <a:r>
              <a:rPr lang="en-US" sz="2400" dirty="0"/>
              <a:t>P’*P=P*P’=I; P’=P^-1; det(P) is either 1 or -1</a:t>
            </a:r>
          </a:p>
          <a:p>
            <a:r>
              <a:rPr lang="en-US" sz="2400" dirty="0"/>
              <a:t>A is d*d </a:t>
            </a:r>
            <a:r>
              <a:rPr lang="en-US" sz="2400" b="1" dirty="0"/>
              <a:t>symmetric</a:t>
            </a:r>
            <a:r>
              <a:rPr lang="en-US" sz="2400" dirty="0"/>
              <a:t> matrix and A=P*D*P’, where P is orthogonal matrix, D is diagonal matrix, matrix P contains eigenvectors of P [v1 v2 …] and D eigenvalues [l1 l2..]</a:t>
            </a:r>
          </a:p>
          <a:p>
            <a:r>
              <a:rPr lang="en-US" sz="2400" dirty="0"/>
              <a:t>Matrix is positive definite if all of its eigenvalues are positive or                               (</a:t>
            </a:r>
            <a:r>
              <a:rPr lang="en-US" sz="2400" dirty="0" err="1"/>
              <a:t>cov</a:t>
            </a:r>
            <a:r>
              <a:rPr lang="en-US" sz="2400" dirty="0"/>
              <a:t> mat &gt;=0)</a:t>
            </a:r>
          </a:p>
          <a:p>
            <a:r>
              <a:rPr lang="en-US" sz="2400" dirty="0"/>
              <a:t>PCA procedure: diagonalize </a:t>
            </a:r>
            <a:r>
              <a:rPr lang="en-US" sz="2400" dirty="0" err="1"/>
              <a:t>cov</a:t>
            </a:r>
            <a:r>
              <a:rPr lang="en-US" sz="2400" dirty="0"/>
              <a:t> matrix; select eigenvectors, whose eigenvalues are largest and project data onto those eigenvectors and visualize the dataset</a:t>
            </a:r>
          </a:p>
          <a:p>
            <a:r>
              <a:rPr lang="en-US" sz="2400" dirty="0"/>
              <a:t>SVD exists for both sq and </a:t>
            </a:r>
            <a:r>
              <a:rPr lang="en-US" sz="2400" dirty="0" err="1"/>
              <a:t>rect</a:t>
            </a:r>
            <a:r>
              <a:rPr lang="en-US" sz="2400" dirty="0"/>
              <a:t> matrices, </a:t>
            </a:r>
            <a:r>
              <a:rPr lang="en-US" sz="2400" dirty="0" err="1"/>
              <a:t>eigendec</a:t>
            </a:r>
            <a:r>
              <a:rPr lang="en-US" sz="2400" dirty="0"/>
              <a:t> only for square; right/left pseud inv for SVD</a:t>
            </a:r>
          </a:p>
          <a:p>
            <a:endParaRPr lang="en-US" dirty="0"/>
          </a:p>
        </p:txBody>
      </p:sp>
      <p:pic>
        <p:nvPicPr>
          <p:cNvPr id="5" name="Picture 4">
            <a:extLst>
              <a:ext uri="{FF2B5EF4-FFF2-40B4-BE49-F238E27FC236}">
                <a16:creationId xmlns:a16="http://schemas.microsoft.com/office/drawing/2014/main" id="{4ECE4DDC-25B4-47E2-B082-3A4116FF7C2F}"/>
              </a:ext>
            </a:extLst>
          </p:cNvPr>
          <p:cNvPicPr>
            <a:picLocks noChangeAspect="1"/>
          </p:cNvPicPr>
          <p:nvPr/>
        </p:nvPicPr>
        <p:blipFill>
          <a:blip r:embed="rId2"/>
          <a:stretch>
            <a:fillRect/>
          </a:stretch>
        </p:blipFill>
        <p:spPr>
          <a:xfrm>
            <a:off x="3091133" y="565738"/>
            <a:ext cx="3376169" cy="346867"/>
          </a:xfrm>
          <a:prstGeom prst="rect">
            <a:avLst/>
          </a:prstGeom>
          <a:ln>
            <a:solidFill>
              <a:schemeClr val="tx1"/>
            </a:solidFill>
          </a:ln>
        </p:spPr>
      </p:pic>
      <p:pic>
        <p:nvPicPr>
          <p:cNvPr id="6" name="Picture 5">
            <a:extLst>
              <a:ext uri="{FF2B5EF4-FFF2-40B4-BE49-F238E27FC236}">
                <a16:creationId xmlns:a16="http://schemas.microsoft.com/office/drawing/2014/main" id="{39D6F3ED-6B7F-4491-A297-28FAAE8BB7F1}"/>
              </a:ext>
            </a:extLst>
          </p:cNvPr>
          <p:cNvPicPr>
            <a:picLocks noChangeAspect="1"/>
          </p:cNvPicPr>
          <p:nvPr/>
        </p:nvPicPr>
        <p:blipFill>
          <a:blip r:embed="rId3"/>
          <a:stretch>
            <a:fillRect/>
          </a:stretch>
        </p:blipFill>
        <p:spPr>
          <a:xfrm>
            <a:off x="6692611" y="433737"/>
            <a:ext cx="2858493" cy="464041"/>
          </a:xfrm>
          <a:prstGeom prst="rect">
            <a:avLst/>
          </a:prstGeom>
          <a:ln>
            <a:solidFill>
              <a:schemeClr val="tx1"/>
            </a:solidFill>
          </a:ln>
        </p:spPr>
      </p:pic>
      <p:pic>
        <p:nvPicPr>
          <p:cNvPr id="8" name="Picture 7">
            <a:extLst>
              <a:ext uri="{FF2B5EF4-FFF2-40B4-BE49-F238E27FC236}">
                <a16:creationId xmlns:a16="http://schemas.microsoft.com/office/drawing/2014/main" id="{8437690F-34EF-4DC2-B319-90E794712F55}"/>
              </a:ext>
            </a:extLst>
          </p:cNvPr>
          <p:cNvPicPr>
            <a:picLocks noChangeAspect="1"/>
          </p:cNvPicPr>
          <p:nvPr/>
        </p:nvPicPr>
        <p:blipFill>
          <a:blip r:embed="rId4"/>
          <a:stretch>
            <a:fillRect/>
          </a:stretch>
        </p:blipFill>
        <p:spPr>
          <a:xfrm>
            <a:off x="7070643" y="978105"/>
            <a:ext cx="2591517" cy="351934"/>
          </a:xfrm>
          <a:prstGeom prst="rect">
            <a:avLst/>
          </a:prstGeom>
          <a:ln>
            <a:solidFill>
              <a:schemeClr val="tx1"/>
            </a:solidFill>
          </a:ln>
        </p:spPr>
      </p:pic>
      <p:pic>
        <p:nvPicPr>
          <p:cNvPr id="10" name="Picture 9">
            <a:extLst>
              <a:ext uri="{FF2B5EF4-FFF2-40B4-BE49-F238E27FC236}">
                <a16:creationId xmlns:a16="http://schemas.microsoft.com/office/drawing/2014/main" id="{D67B79D4-EC9B-42D8-8D25-D7B3EA529107}"/>
              </a:ext>
            </a:extLst>
          </p:cNvPr>
          <p:cNvPicPr>
            <a:picLocks noChangeAspect="1"/>
          </p:cNvPicPr>
          <p:nvPr/>
        </p:nvPicPr>
        <p:blipFill>
          <a:blip r:embed="rId5"/>
          <a:stretch>
            <a:fillRect/>
          </a:stretch>
        </p:blipFill>
        <p:spPr>
          <a:xfrm>
            <a:off x="9742515" y="941556"/>
            <a:ext cx="2439091" cy="393712"/>
          </a:xfrm>
          <a:prstGeom prst="rect">
            <a:avLst/>
          </a:prstGeom>
          <a:ln>
            <a:solidFill>
              <a:srgbClr val="C00000"/>
            </a:solidFill>
          </a:ln>
        </p:spPr>
      </p:pic>
      <p:pic>
        <p:nvPicPr>
          <p:cNvPr id="12" name="Picture 11">
            <a:extLst>
              <a:ext uri="{FF2B5EF4-FFF2-40B4-BE49-F238E27FC236}">
                <a16:creationId xmlns:a16="http://schemas.microsoft.com/office/drawing/2014/main" id="{06D05FBC-693A-4A43-A591-90C559BADC5C}"/>
              </a:ext>
            </a:extLst>
          </p:cNvPr>
          <p:cNvPicPr>
            <a:picLocks noChangeAspect="1"/>
          </p:cNvPicPr>
          <p:nvPr/>
        </p:nvPicPr>
        <p:blipFill>
          <a:blip r:embed="rId6"/>
          <a:stretch>
            <a:fillRect/>
          </a:stretch>
        </p:blipFill>
        <p:spPr>
          <a:xfrm>
            <a:off x="9748179" y="327222"/>
            <a:ext cx="2324100" cy="552450"/>
          </a:xfrm>
          <a:prstGeom prst="rect">
            <a:avLst/>
          </a:prstGeom>
          <a:ln>
            <a:solidFill>
              <a:schemeClr val="tx1"/>
            </a:solidFill>
          </a:ln>
        </p:spPr>
      </p:pic>
      <p:pic>
        <p:nvPicPr>
          <p:cNvPr id="14" name="Picture 13">
            <a:extLst>
              <a:ext uri="{FF2B5EF4-FFF2-40B4-BE49-F238E27FC236}">
                <a16:creationId xmlns:a16="http://schemas.microsoft.com/office/drawing/2014/main" id="{8C3CAE43-40B6-4605-95BF-C32DFDFDBCBE}"/>
              </a:ext>
            </a:extLst>
          </p:cNvPr>
          <p:cNvPicPr>
            <a:picLocks noChangeAspect="1"/>
          </p:cNvPicPr>
          <p:nvPr/>
        </p:nvPicPr>
        <p:blipFill>
          <a:blip r:embed="rId7"/>
          <a:stretch>
            <a:fillRect/>
          </a:stretch>
        </p:blipFill>
        <p:spPr>
          <a:xfrm>
            <a:off x="9543011" y="1407456"/>
            <a:ext cx="2504903" cy="447304"/>
          </a:xfrm>
          <a:prstGeom prst="rect">
            <a:avLst/>
          </a:prstGeom>
          <a:ln>
            <a:solidFill>
              <a:schemeClr val="tx1"/>
            </a:solidFill>
          </a:ln>
        </p:spPr>
      </p:pic>
      <p:pic>
        <p:nvPicPr>
          <p:cNvPr id="16" name="Picture 15">
            <a:extLst>
              <a:ext uri="{FF2B5EF4-FFF2-40B4-BE49-F238E27FC236}">
                <a16:creationId xmlns:a16="http://schemas.microsoft.com/office/drawing/2014/main" id="{E924D8ED-18D0-4979-B505-6FFDE98D6AFF}"/>
              </a:ext>
            </a:extLst>
          </p:cNvPr>
          <p:cNvPicPr>
            <a:picLocks noChangeAspect="1"/>
          </p:cNvPicPr>
          <p:nvPr/>
        </p:nvPicPr>
        <p:blipFill>
          <a:blip r:embed="rId8"/>
          <a:stretch>
            <a:fillRect/>
          </a:stretch>
        </p:blipFill>
        <p:spPr>
          <a:xfrm>
            <a:off x="315548" y="2261553"/>
            <a:ext cx="766417" cy="390439"/>
          </a:xfrm>
          <a:prstGeom prst="rect">
            <a:avLst/>
          </a:prstGeom>
          <a:ln>
            <a:solidFill>
              <a:schemeClr val="tx1"/>
            </a:solidFill>
          </a:ln>
        </p:spPr>
      </p:pic>
      <p:pic>
        <p:nvPicPr>
          <p:cNvPr id="18" name="Picture 17">
            <a:extLst>
              <a:ext uri="{FF2B5EF4-FFF2-40B4-BE49-F238E27FC236}">
                <a16:creationId xmlns:a16="http://schemas.microsoft.com/office/drawing/2014/main" id="{070CC1D2-8442-419C-B79D-9A7B97F30574}"/>
              </a:ext>
            </a:extLst>
          </p:cNvPr>
          <p:cNvPicPr>
            <a:picLocks noChangeAspect="1"/>
          </p:cNvPicPr>
          <p:nvPr/>
        </p:nvPicPr>
        <p:blipFill>
          <a:blip r:embed="rId9"/>
          <a:stretch>
            <a:fillRect/>
          </a:stretch>
        </p:blipFill>
        <p:spPr>
          <a:xfrm>
            <a:off x="7619366" y="2656700"/>
            <a:ext cx="1986880" cy="352511"/>
          </a:xfrm>
          <a:prstGeom prst="rect">
            <a:avLst/>
          </a:prstGeom>
          <a:ln>
            <a:solidFill>
              <a:schemeClr val="tx1"/>
            </a:solidFill>
          </a:ln>
        </p:spPr>
      </p:pic>
      <p:pic>
        <p:nvPicPr>
          <p:cNvPr id="19" name="Picture 18">
            <a:extLst>
              <a:ext uri="{FF2B5EF4-FFF2-40B4-BE49-F238E27FC236}">
                <a16:creationId xmlns:a16="http://schemas.microsoft.com/office/drawing/2014/main" id="{4D478E53-146C-436B-9A79-18F3E9E7CB5A}"/>
              </a:ext>
            </a:extLst>
          </p:cNvPr>
          <p:cNvPicPr>
            <a:picLocks noChangeAspect="1"/>
          </p:cNvPicPr>
          <p:nvPr/>
        </p:nvPicPr>
        <p:blipFill>
          <a:blip r:embed="rId10"/>
          <a:stretch>
            <a:fillRect/>
          </a:stretch>
        </p:blipFill>
        <p:spPr>
          <a:xfrm>
            <a:off x="9238817" y="4808656"/>
            <a:ext cx="2124490" cy="311988"/>
          </a:xfrm>
          <a:prstGeom prst="rect">
            <a:avLst/>
          </a:prstGeom>
          <a:ln>
            <a:solidFill>
              <a:schemeClr val="tx1"/>
            </a:solidFill>
          </a:ln>
        </p:spPr>
      </p:pic>
      <p:pic>
        <p:nvPicPr>
          <p:cNvPr id="21" name="Picture 20">
            <a:extLst>
              <a:ext uri="{FF2B5EF4-FFF2-40B4-BE49-F238E27FC236}">
                <a16:creationId xmlns:a16="http://schemas.microsoft.com/office/drawing/2014/main" id="{77D9107E-2387-4F07-98B0-AD12945DC7B4}"/>
              </a:ext>
            </a:extLst>
          </p:cNvPr>
          <p:cNvPicPr>
            <a:picLocks noChangeAspect="1"/>
          </p:cNvPicPr>
          <p:nvPr/>
        </p:nvPicPr>
        <p:blipFill>
          <a:blip r:embed="rId11"/>
          <a:stretch>
            <a:fillRect/>
          </a:stretch>
        </p:blipFill>
        <p:spPr>
          <a:xfrm>
            <a:off x="8283146" y="5217830"/>
            <a:ext cx="1803939" cy="408439"/>
          </a:xfrm>
          <a:prstGeom prst="rect">
            <a:avLst/>
          </a:prstGeom>
          <a:ln>
            <a:solidFill>
              <a:schemeClr val="tx1"/>
            </a:solidFill>
          </a:ln>
        </p:spPr>
      </p:pic>
    </p:spTree>
    <p:extLst>
      <p:ext uri="{BB962C8B-B14F-4D97-AF65-F5344CB8AC3E}">
        <p14:creationId xmlns:p14="http://schemas.microsoft.com/office/powerpoint/2010/main" val="38555194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31894"/>
            <a:ext cx="12170548" cy="502724"/>
          </a:xfrm>
        </p:spPr>
        <p:txBody>
          <a:bodyPr>
            <a:normAutofit fontScale="90000"/>
          </a:bodyPr>
          <a:lstStyle/>
          <a:p>
            <a:r>
              <a:rPr lang="en-US"/>
              <a:t>Review unit 8</a:t>
            </a:r>
            <a:endParaRPr lang="en-US" dirty="0"/>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39207" y="595421"/>
            <a:ext cx="12105446" cy="6230679"/>
          </a:xfrm>
        </p:spPr>
        <p:txBody>
          <a:bodyPr/>
          <a:lstStyle/>
          <a:p>
            <a:r>
              <a:rPr lang="en-US" sz="2300" dirty="0"/>
              <a:t>X is n*d design matrix, n copies of d-dimensional random vector</a:t>
            </a:r>
          </a:p>
          <a:p>
            <a:r>
              <a:rPr lang="en-US" sz="2300" dirty="0"/>
              <a:t>PCA attempts to find low-dim representation of data while preserving the </a:t>
            </a:r>
            <a:r>
              <a:rPr lang="en-US" sz="2300" dirty="0" err="1"/>
              <a:t>cov</a:t>
            </a:r>
            <a:r>
              <a:rPr lang="en-US" sz="2300" dirty="0"/>
              <a:t> structure</a:t>
            </a:r>
          </a:p>
          <a:p>
            <a:r>
              <a:rPr lang="en-US" sz="2300" dirty="0" err="1"/>
              <a:t>Cov</a:t>
            </a:r>
            <a:r>
              <a:rPr lang="en-US" sz="2300" dirty="0"/>
              <a:t> matrix:                                                                      </a:t>
            </a:r>
            <a:r>
              <a:rPr lang="en-US" sz="2300" dirty="0" err="1"/>
              <a:t>empir</a:t>
            </a:r>
            <a:r>
              <a:rPr lang="en-US" sz="2300" dirty="0"/>
              <a:t> </a:t>
            </a:r>
            <a:r>
              <a:rPr lang="en-US" sz="2300" dirty="0" err="1"/>
              <a:t>cov</a:t>
            </a:r>
            <a:r>
              <a:rPr lang="en-US" sz="2300" dirty="0"/>
              <a:t> mat</a:t>
            </a:r>
          </a:p>
          <a:p>
            <a:r>
              <a:rPr lang="en-US" sz="2300" dirty="0"/>
              <a:t>X*beta^ is the orthogonal </a:t>
            </a:r>
            <a:r>
              <a:rPr lang="en-US" sz="2300" dirty="0" err="1"/>
              <a:t>proj</a:t>
            </a:r>
            <a:r>
              <a:rPr lang="en-US" sz="2300" dirty="0"/>
              <a:t> of Y onto the col space of X</a:t>
            </a:r>
          </a:p>
          <a:p>
            <a:r>
              <a:rPr lang="en-US" sz="2300" dirty="0" err="1"/>
              <a:t>Emprical</a:t>
            </a:r>
            <a:r>
              <a:rPr lang="en-US" sz="2300" dirty="0"/>
              <a:t> </a:t>
            </a:r>
            <a:r>
              <a:rPr lang="en-US" sz="2300" dirty="0" err="1"/>
              <a:t>cov</a:t>
            </a:r>
            <a:r>
              <a:rPr lang="en-US" sz="2300" dirty="0"/>
              <a:t> matrix also =                                                                             where H is </a:t>
            </a:r>
            <a:r>
              <a:rPr lang="en-US" sz="2300" dirty="0" err="1"/>
              <a:t>sym</a:t>
            </a:r>
            <a:r>
              <a:rPr lang="en-US" sz="2300" dirty="0"/>
              <a:t> and </a:t>
            </a:r>
            <a:r>
              <a:rPr lang="en-US" sz="2300" dirty="0" err="1"/>
              <a:t>proj</a:t>
            </a:r>
            <a:r>
              <a:rPr lang="en-US" sz="2300" dirty="0"/>
              <a:t> mat</a:t>
            </a:r>
          </a:p>
          <a:p>
            <a:r>
              <a:rPr lang="en-US" sz="2300" dirty="0"/>
              <a:t>Matrix H is removing mean of coordinates from each coordinate, </a:t>
            </a:r>
          </a:p>
          <a:p>
            <a:pPr marL="0" indent="0">
              <a:buNone/>
            </a:pPr>
            <a:r>
              <a:rPr lang="en-US" sz="2300" dirty="0"/>
              <a:t>so it is projecting on the set of vectors whose avg coordinate is 0 </a:t>
            </a:r>
          </a:p>
          <a:p>
            <a:r>
              <a:rPr lang="en-US" sz="2300" dirty="0"/>
              <a:t>As H^2=H and H’=H we can write                           as                             then  </a:t>
            </a:r>
          </a:p>
          <a:p>
            <a:r>
              <a:rPr lang="en-US" sz="2300" dirty="0"/>
              <a:t>So, overall operation is to apply H to cols, that is remove avg and then find inner product</a:t>
            </a:r>
          </a:p>
          <a:p>
            <a:r>
              <a:rPr lang="en-US" sz="2300" dirty="0"/>
              <a:t>              is a variance of                       where those are projections onto the line spanned by u  </a:t>
            </a:r>
          </a:p>
          <a:p>
            <a:r>
              <a:rPr lang="en-GB" sz="2300" b="0" i="0" dirty="0">
                <a:solidFill>
                  <a:srgbClr val="000000"/>
                </a:solidFill>
                <a:effectLst/>
                <a:latin typeface="Lora"/>
              </a:rPr>
              <a:t>an affine space is what is left of a </a:t>
            </a:r>
            <a:r>
              <a:rPr lang="en-GB" sz="2300" b="0" i="0" u="none" strike="noStrike" dirty="0">
                <a:solidFill>
                  <a:srgbClr val="1559B5"/>
                </a:solidFill>
                <a:effectLst/>
                <a:latin typeface="Lora"/>
                <a:hlinkClick r:id="rId2" tooltip="Vector space"/>
              </a:rPr>
              <a:t>vector space</a:t>
            </a:r>
            <a:r>
              <a:rPr lang="en-GB" sz="2300" b="0" i="0" dirty="0">
                <a:solidFill>
                  <a:srgbClr val="000000"/>
                </a:solidFill>
                <a:effectLst/>
                <a:latin typeface="Lora"/>
              </a:rPr>
              <a:t> after you've forgotten which point is the origin (or, in the words of the French mathematician </a:t>
            </a:r>
            <a:r>
              <a:rPr lang="en-GB" sz="2300" b="0" i="0" u="none" strike="noStrike" dirty="0">
                <a:solidFill>
                  <a:srgbClr val="1559B5"/>
                </a:solidFill>
                <a:effectLst/>
                <a:latin typeface="Lora"/>
                <a:hlinkClick r:id="rId3" tooltip="Marcel Berger"/>
              </a:rPr>
              <a:t>Marcel Berger</a:t>
            </a:r>
            <a:r>
              <a:rPr lang="en-GB" sz="2300" b="0" i="0" dirty="0">
                <a:solidFill>
                  <a:srgbClr val="000000"/>
                </a:solidFill>
                <a:effectLst/>
                <a:latin typeface="Lora"/>
              </a:rPr>
              <a:t>, "</a:t>
            </a:r>
            <a:r>
              <a:rPr lang="en-GB" sz="2300" b="1" i="0" dirty="0">
                <a:solidFill>
                  <a:srgbClr val="FF0000"/>
                </a:solidFill>
                <a:effectLst/>
                <a:latin typeface="Lora"/>
              </a:rPr>
              <a:t>An affine space is nothing more than a vector space whose origin we try to forget about</a:t>
            </a:r>
            <a:r>
              <a:rPr lang="en-GB" sz="2300" b="0" i="0" dirty="0">
                <a:solidFill>
                  <a:srgbClr val="000000"/>
                </a:solidFill>
                <a:effectLst/>
                <a:latin typeface="Lora"/>
              </a:rPr>
              <a:t>, by adding </a:t>
            </a:r>
            <a:r>
              <a:rPr lang="en-GB" sz="2300" b="0" i="0" u="none" strike="noStrike" dirty="0">
                <a:solidFill>
                  <a:srgbClr val="1559B5"/>
                </a:solidFill>
                <a:effectLst/>
                <a:latin typeface="Lora"/>
                <a:hlinkClick r:id="rId4" tooltip="Translation (geometry)"/>
              </a:rPr>
              <a:t>translations</a:t>
            </a:r>
            <a:r>
              <a:rPr lang="en-GB" sz="2300" b="0" i="0" dirty="0">
                <a:solidFill>
                  <a:srgbClr val="000000"/>
                </a:solidFill>
                <a:effectLst/>
                <a:latin typeface="Lora"/>
              </a:rPr>
              <a:t> to the linear maps</a:t>
            </a:r>
            <a:endParaRPr lang="en-US" sz="2300" dirty="0"/>
          </a:p>
          <a:p>
            <a:endParaRPr lang="en-US" sz="2400" dirty="0"/>
          </a:p>
          <a:p>
            <a:endParaRPr lang="en-US" dirty="0"/>
          </a:p>
        </p:txBody>
      </p:sp>
      <p:pic>
        <p:nvPicPr>
          <p:cNvPr id="5" name="Picture 4">
            <a:extLst>
              <a:ext uri="{FF2B5EF4-FFF2-40B4-BE49-F238E27FC236}">
                <a16:creationId xmlns:a16="http://schemas.microsoft.com/office/drawing/2014/main" id="{BAEF879C-0237-4435-B7EF-8DDFF30B7F53}"/>
              </a:ext>
            </a:extLst>
          </p:cNvPr>
          <p:cNvPicPr>
            <a:picLocks noChangeAspect="1"/>
          </p:cNvPicPr>
          <p:nvPr/>
        </p:nvPicPr>
        <p:blipFill>
          <a:blip r:embed="rId5"/>
          <a:stretch>
            <a:fillRect/>
          </a:stretch>
        </p:blipFill>
        <p:spPr>
          <a:xfrm>
            <a:off x="1765339" y="1496824"/>
            <a:ext cx="4533457" cy="379596"/>
          </a:xfrm>
          <a:prstGeom prst="rect">
            <a:avLst/>
          </a:prstGeom>
          <a:ln>
            <a:solidFill>
              <a:schemeClr val="tx1"/>
            </a:solidFill>
          </a:ln>
        </p:spPr>
      </p:pic>
      <p:pic>
        <p:nvPicPr>
          <p:cNvPr id="6" name="Picture 5">
            <a:extLst>
              <a:ext uri="{FF2B5EF4-FFF2-40B4-BE49-F238E27FC236}">
                <a16:creationId xmlns:a16="http://schemas.microsoft.com/office/drawing/2014/main" id="{E3166B81-370A-4EEA-99E5-2A86DDB20715}"/>
              </a:ext>
            </a:extLst>
          </p:cNvPr>
          <p:cNvPicPr>
            <a:picLocks noChangeAspect="1"/>
          </p:cNvPicPr>
          <p:nvPr/>
        </p:nvPicPr>
        <p:blipFill>
          <a:blip r:embed="rId6"/>
          <a:stretch>
            <a:fillRect/>
          </a:stretch>
        </p:blipFill>
        <p:spPr>
          <a:xfrm>
            <a:off x="8246657" y="1437409"/>
            <a:ext cx="3724275" cy="457200"/>
          </a:xfrm>
          <a:prstGeom prst="rect">
            <a:avLst/>
          </a:prstGeom>
          <a:ln>
            <a:solidFill>
              <a:schemeClr val="tx1"/>
            </a:solidFill>
          </a:ln>
        </p:spPr>
      </p:pic>
      <p:pic>
        <p:nvPicPr>
          <p:cNvPr id="12" name="Picture 11">
            <a:extLst>
              <a:ext uri="{FF2B5EF4-FFF2-40B4-BE49-F238E27FC236}">
                <a16:creationId xmlns:a16="http://schemas.microsoft.com/office/drawing/2014/main" id="{27DA1ABC-D26E-4E9B-B9D4-5B683A772C4A}"/>
              </a:ext>
            </a:extLst>
          </p:cNvPr>
          <p:cNvPicPr>
            <a:picLocks noChangeAspect="1"/>
          </p:cNvPicPr>
          <p:nvPr/>
        </p:nvPicPr>
        <p:blipFill>
          <a:blip r:embed="rId7"/>
          <a:stretch>
            <a:fillRect/>
          </a:stretch>
        </p:blipFill>
        <p:spPr>
          <a:xfrm>
            <a:off x="3543390" y="2272581"/>
            <a:ext cx="2923914" cy="620224"/>
          </a:xfrm>
          <a:prstGeom prst="rect">
            <a:avLst/>
          </a:prstGeom>
        </p:spPr>
      </p:pic>
      <p:pic>
        <p:nvPicPr>
          <p:cNvPr id="14" name="Picture 13">
            <a:extLst>
              <a:ext uri="{FF2B5EF4-FFF2-40B4-BE49-F238E27FC236}">
                <a16:creationId xmlns:a16="http://schemas.microsoft.com/office/drawing/2014/main" id="{A4A9415F-4E16-4941-84AF-644212875BBE}"/>
              </a:ext>
            </a:extLst>
          </p:cNvPr>
          <p:cNvPicPr>
            <a:picLocks noChangeAspect="1"/>
          </p:cNvPicPr>
          <p:nvPr/>
        </p:nvPicPr>
        <p:blipFill>
          <a:blip r:embed="rId8"/>
          <a:stretch>
            <a:fillRect/>
          </a:stretch>
        </p:blipFill>
        <p:spPr>
          <a:xfrm>
            <a:off x="6523326" y="2272750"/>
            <a:ext cx="1971675" cy="600075"/>
          </a:xfrm>
          <a:prstGeom prst="rect">
            <a:avLst/>
          </a:prstGeom>
        </p:spPr>
      </p:pic>
      <p:pic>
        <p:nvPicPr>
          <p:cNvPr id="16" name="Picture 15">
            <a:extLst>
              <a:ext uri="{FF2B5EF4-FFF2-40B4-BE49-F238E27FC236}">
                <a16:creationId xmlns:a16="http://schemas.microsoft.com/office/drawing/2014/main" id="{D5AB2C16-0FCE-4F60-A827-5935FE72D21F}"/>
              </a:ext>
            </a:extLst>
          </p:cNvPr>
          <p:cNvPicPr>
            <a:picLocks noChangeAspect="1"/>
          </p:cNvPicPr>
          <p:nvPr/>
        </p:nvPicPr>
        <p:blipFill>
          <a:blip r:embed="rId9"/>
          <a:stretch>
            <a:fillRect/>
          </a:stretch>
        </p:blipFill>
        <p:spPr>
          <a:xfrm>
            <a:off x="8395855" y="2894299"/>
            <a:ext cx="3779520" cy="893341"/>
          </a:xfrm>
          <a:prstGeom prst="rect">
            <a:avLst/>
          </a:prstGeom>
        </p:spPr>
      </p:pic>
      <p:pic>
        <p:nvPicPr>
          <p:cNvPr id="18" name="Picture 17">
            <a:extLst>
              <a:ext uri="{FF2B5EF4-FFF2-40B4-BE49-F238E27FC236}">
                <a16:creationId xmlns:a16="http://schemas.microsoft.com/office/drawing/2014/main" id="{631496C3-98BA-4B4A-A11E-1A337F374333}"/>
              </a:ext>
            </a:extLst>
          </p:cNvPr>
          <p:cNvPicPr>
            <a:picLocks noChangeAspect="1"/>
          </p:cNvPicPr>
          <p:nvPr/>
        </p:nvPicPr>
        <p:blipFill>
          <a:blip r:embed="rId10"/>
          <a:stretch>
            <a:fillRect/>
          </a:stretch>
        </p:blipFill>
        <p:spPr>
          <a:xfrm>
            <a:off x="6430586" y="3613872"/>
            <a:ext cx="1762126" cy="531137"/>
          </a:xfrm>
          <a:prstGeom prst="rect">
            <a:avLst/>
          </a:prstGeom>
        </p:spPr>
      </p:pic>
      <p:pic>
        <p:nvPicPr>
          <p:cNvPr id="20" name="Picture 19">
            <a:extLst>
              <a:ext uri="{FF2B5EF4-FFF2-40B4-BE49-F238E27FC236}">
                <a16:creationId xmlns:a16="http://schemas.microsoft.com/office/drawing/2014/main" id="{A9D55781-2197-44DF-80C9-8480B168231F}"/>
              </a:ext>
            </a:extLst>
          </p:cNvPr>
          <p:cNvPicPr>
            <a:picLocks noChangeAspect="1"/>
          </p:cNvPicPr>
          <p:nvPr/>
        </p:nvPicPr>
        <p:blipFill>
          <a:blip r:embed="rId11"/>
          <a:stretch>
            <a:fillRect/>
          </a:stretch>
        </p:blipFill>
        <p:spPr>
          <a:xfrm>
            <a:off x="8990562" y="3814938"/>
            <a:ext cx="1857375" cy="472636"/>
          </a:xfrm>
          <a:prstGeom prst="rect">
            <a:avLst/>
          </a:prstGeom>
        </p:spPr>
      </p:pic>
      <p:pic>
        <p:nvPicPr>
          <p:cNvPr id="22" name="Picture 21">
            <a:extLst>
              <a:ext uri="{FF2B5EF4-FFF2-40B4-BE49-F238E27FC236}">
                <a16:creationId xmlns:a16="http://schemas.microsoft.com/office/drawing/2014/main" id="{C0623153-4365-47C3-93CA-B51CD5B30CB4}"/>
              </a:ext>
            </a:extLst>
          </p:cNvPr>
          <p:cNvPicPr>
            <a:picLocks noChangeAspect="1"/>
          </p:cNvPicPr>
          <p:nvPr/>
        </p:nvPicPr>
        <p:blipFill>
          <a:blip r:embed="rId12"/>
          <a:stretch>
            <a:fillRect/>
          </a:stretch>
        </p:blipFill>
        <p:spPr>
          <a:xfrm>
            <a:off x="4378210" y="3559492"/>
            <a:ext cx="1580930" cy="557213"/>
          </a:xfrm>
          <a:prstGeom prst="rect">
            <a:avLst/>
          </a:prstGeom>
        </p:spPr>
      </p:pic>
      <p:pic>
        <p:nvPicPr>
          <p:cNvPr id="24" name="Picture 23">
            <a:extLst>
              <a:ext uri="{FF2B5EF4-FFF2-40B4-BE49-F238E27FC236}">
                <a16:creationId xmlns:a16="http://schemas.microsoft.com/office/drawing/2014/main" id="{17BDB338-24FB-45F6-8C59-C2B20D2F4D2F}"/>
              </a:ext>
            </a:extLst>
          </p:cNvPr>
          <p:cNvPicPr>
            <a:picLocks noChangeAspect="1"/>
          </p:cNvPicPr>
          <p:nvPr/>
        </p:nvPicPr>
        <p:blipFill>
          <a:blip r:embed="rId13"/>
          <a:stretch>
            <a:fillRect/>
          </a:stretch>
        </p:blipFill>
        <p:spPr>
          <a:xfrm>
            <a:off x="300987" y="4547928"/>
            <a:ext cx="900545" cy="381000"/>
          </a:xfrm>
          <a:prstGeom prst="rect">
            <a:avLst/>
          </a:prstGeom>
          <a:ln>
            <a:solidFill>
              <a:schemeClr val="tx1"/>
            </a:solidFill>
          </a:ln>
        </p:spPr>
      </p:pic>
      <p:pic>
        <p:nvPicPr>
          <p:cNvPr id="26" name="Picture 25">
            <a:extLst>
              <a:ext uri="{FF2B5EF4-FFF2-40B4-BE49-F238E27FC236}">
                <a16:creationId xmlns:a16="http://schemas.microsoft.com/office/drawing/2014/main" id="{93513152-B9BA-4C43-8E96-C743CB63A3C9}"/>
              </a:ext>
            </a:extLst>
          </p:cNvPr>
          <p:cNvPicPr>
            <a:picLocks noChangeAspect="1"/>
          </p:cNvPicPr>
          <p:nvPr/>
        </p:nvPicPr>
        <p:blipFill>
          <a:blip r:embed="rId14"/>
          <a:stretch>
            <a:fillRect/>
          </a:stretch>
        </p:blipFill>
        <p:spPr>
          <a:xfrm>
            <a:off x="3180310" y="4470774"/>
            <a:ext cx="1307057" cy="483611"/>
          </a:xfrm>
          <a:prstGeom prst="rect">
            <a:avLst/>
          </a:prstGeom>
        </p:spPr>
      </p:pic>
    </p:spTree>
    <p:extLst>
      <p:ext uri="{BB962C8B-B14F-4D97-AF65-F5344CB8AC3E}">
        <p14:creationId xmlns:p14="http://schemas.microsoft.com/office/powerpoint/2010/main" val="13262389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31894"/>
            <a:ext cx="12170548" cy="502724"/>
          </a:xfrm>
        </p:spPr>
        <p:txBody>
          <a:bodyPr>
            <a:normAutofit fontScale="90000"/>
          </a:bodyPr>
          <a:lstStyle/>
          <a:p>
            <a:r>
              <a:rPr lang="en-US" dirty="0"/>
              <a:t>Review unit 8</a:t>
            </a:r>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39207" y="595421"/>
            <a:ext cx="12105446" cy="6230679"/>
          </a:xfrm>
        </p:spPr>
        <p:txBody>
          <a:bodyPr/>
          <a:lstStyle/>
          <a:p>
            <a:r>
              <a:rPr lang="en-US" sz="2300" dirty="0"/>
              <a:t>If                is 0, this means that all of the points lie on the line perp to u (variance in u </a:t>
            </a:r>
            <a:r>
              <a:rPr lang="en-US" sz="2300" dirty="0" err="1"/>
              <a:t>dir</a:t>
            </a:r>
            <a:r>
              <a:rPr lang="en-US" sz="2300" dirty="0"/>
              <a:t> =0)</a:t>
            </a:r>
          </a:p>
          <a:p>
            <a:r>
              <a:rPr lang="en-US" sz="2300" dirty="0"/>
              <a:t>           measure the variance in direction of u (we project all points onto u and calculate var)</a:t>
            </a:r>
          </a:p>
          <a:p>
            <a:r>
              <a:rPr lang="en-US" sz="2300" dirty="0"/>
              <a:t>If this quantity is large, then direction of u explains well the spread of samples</a:t>
            </a:r>
          </a:p>
          <a:p>
            <a:r>
              <a:rPr lang="en-US" sz="2300" dirty="0"/>
              <a:t>If x is </a:t>
            </a:r>
            <a:r>
              <a:rPr lang="en-US" sz="2300" dirty="0" err="1"/>
              <a:t>eigenvect</a:t>
            </a:r>
            <a:r>
              <a:rPr lang="en-US" sz="2300" dirty="0"/>
              <a:t>                                                              then var in this </a:t>
            </a:r>
            <a:r>
              <a:rPr lang="en-US" sz="2300" dirty="0" err="1"/>
              <a:t>dir</a:t>
            </a:r>
            <a:r>
              <a:rPr lang="en-US" sz="2300" dirty="0"/>
              <a:t> is less than or = to max </a:t>
            </a:r>
            <a:r>
              <a:rPr lang="en-US" sz="2300" dirty="0" err="1"/>
              <a:t>eig_v</a:t>
            </a:r>
            <a:endParaRPr lang="en-US" sz="2300" dirty="0"/>
          </a:p>
          <a:p>
            <a:r>
              <a:rPr lang="en-US" sz="2300" dirty="0"/>
              <a:t>When we decompose a covariance matrix using eigen decomposition, eigenvalues correspond to variances of vectors that are projections of X onto eigenvectors</a:t>
            </a:r>
          </a:p>
          <a:p>
            <a:r>
              <a:rPr lang="en-US" sz="2300" dirty="0"/>
              <a:t>Any real square and symmetric matrix A in has spectral decomposition</a:t>
            </a:r>
          </a:p>
          <a:p>
            <a:pPr marL="0" indent="0">
              <a:buNone/>
            </a:pPr>
            <a:r>
              <a:rPr lang="en-US" sz="2300" dirty="0"/>
              <a:t>Where P contains eigenvectors and D eigenvalues, matrix A if </a:t>
            </a:r>
            <a:r>
              <a:rPr lang="en-US" sz="2300" dirty="0" err="1"/>
              <a:t>cov</a:t>
            </a:r>
            <a:r>
              <a:rPr lang="en-US" sz="2300" dirty="0"/>
              <a:t> m then it is positive semi-definite</a:t>
            </a:r>
          </a:p>
          <a:p>
            <a:r>
              <a:rPr lang="en-US" sz="2300" dirty="0"/>
              <a:t>PCA projects data into lower dim space by keeping orthogonal directions that discriminate well the points of the cloud, directions that ha a lot of variance are the ones that have a lot info</a:t>
            </a:r>
          </a:p>
          <a:p>
            <a:r>
              <a:rPr lang="en-US" sz="2300" dirty="0"/>
              <a:t>Columns of orthogonal matrix are orthogonal to each other, meaning they represent a basis</a:t>
            </a:r>
          </a:p>
          <a:p>
            <a:r>
              <a:rPr lang="en-US" sz="2300" dirty="0"/>
              <a:t>So, we project data into different coordinate system and each eigenvalue is variance of those datapoints in that direction</a:t>
            </a:r>
          </a:p>
          <a:p>
            <a:r>
              <a:rPr lang="en-US" sz="2300" dirty="0"/>
              <a:t>So, we have n*d matrix, we want n*3, we find covariance matrix of data, that is variance in each direction and </a:t>
            </a:r>
            <a:r>
              <a:rPr lang="en-US" sz="2300" dirty="0" err="1"/>
              <a:t>cov</a:t>
            </a:r>
            <a:r>
              <a:rPr lang="en-US" sz="2300" dirty="0"/>
              <a:t> in 2 diff directions and then decompose this matrix into new basis</a:t>
            </a:r>
          </a:p>
          <a:p>
            <a:endParaRPr lang="en-US" sz="2300" dirty="0"/>
          </a:p>
          <a:p>
            <a:endParaRPr lang="en-US" sz="2400" dirty="0"/>
          </a:p>
          <a:p>
            <a:endParaRPr lang="en-US" dirty="0"/>
          </a:p>
        </p:txBody>
      </p:sp>
      <p:pic>
        <p:nvPicPr>
          <p:cNvPr id="5" name="Picture 4">
            <a:extLst>
              <a:ext uri="{FF2B5EF4-FFF2-40B4-BE49-F238E27FC236}">
                <a16:creationId xmlns:a16="http://schemas.microsoft.com/office/drawing/2014/main" id="{F9EF11BE-9AF3-4A18-B6CA-FB21860086DB}"/>
              </a:ext>
            </a:extLst>
          </p:cNvPr>
          <p:cNvPicPr>
            <a:picLocks noChangeAspect="1"/>
          </p:cNvPicPr>
          <p:nvPr/>
        </p:nvPicPr>
        <p:blipFill>
          <a:blip r:embed="rId2"/>
          <a:stretch>
            <a:fillRect/>
          </a:stretch>
        </p:blipFill>
        <p:spPr>
          <a:xfrm>
            <a:off x="630902" y="564748"/>
            <a:ext cx="857250" cy="362683"/>
          </a:xfrm>
          <a:prstGeom prst="rect">
            <a:avLst/>
          </a:prstGeom>
          <a:ln>
            <a:solidFill>
              <a:schemeClr val="tx1"/>
            </a:solidFill>
          </a:ln>
        </p:spPr>
      </p:pic>
      <p:pic>
        <p:nvPicPr>
          <p:cNvPr id="7" name="Picture 6">
            <a:extLst>
              <a:ext uri="{FF2B5EF4-FFF2-40B4-BE49-F238E27FC236}">
                <a16:creationId xmlns:a16="http://schemas.microsoft.com/office/drawing/2014/main" id="{96227144-65CE-46CB-B9F2-D1EABE31DC59}"/>
              </a:ext>
            </a:extLst>
          </p:cNvPr>
          <p:cNvPicPr>
            <a:picLocks noChangeAspect="1"/>
          </p:cNvPicPr>
          <p:nvPr/>
        </p:nvPicPr>
        <p:blipFill>
          <a:blip r:embed="rId3"/>
          <a:stretch>
            <a:fillRect/>
          </a:stretch>
        </p:blipFill>
        <p:spPr>
          <a:xfrm>
            <a:off x="373904" y="1064375"/>
            <a:ext cx="647700" cy="302260"/>
          </a:xfrm>
          <a:prstGeom prst="rect">
            <a:avLst/>
          </a:prstGeom>
          <a:ln>
            <a:solidFill>
              <a:schemeClr val="tx1"/>
            </a:solidFill>
          </a:ln>
        </p:spPr>
      </p:pic>
      <p:pic>
        <p:nvPicPr>
          <p:cNvPr id="8" name="Picture 7">
            <a:extLst>
              <a:ext uri="{FF2B5EF4-FFF2-40B4-BE49-F238E27FC236}">
                <a16:creationId xmlns:a16="http://schemas.microsoft.com/office/drawing/2014/main" id="{5F84389D-C827-442B-9AAF-FF7B21CC6D2B}"/>
              </a:ext>
            </a:extLst>
          </p:cNvPr>
          <p:cNvPicPr>
            <a:picLocks noChangeAspect="1"/>
          </p:cNvPicPr>
          <p:nvPr/>
        </p:nvPicPr>
        <p:blipFill>
          <a:blip r:embed="rId4"/>
          <a:stretch>
            <a:fillRect/>
          </a:stretch>
        </p:blipFill>
        <p:spPr>
          <a:xfrm>
            <a:off x="2269291" y="1908464"/>
            <a:ext cx="3981880" cy="376537"/>
          </a:xfrm>
          <a:prstGeom prst="rect">
            <a:avLst/>
          </a:prstGeom>
          <a:ln>
            <a:solidFill>
              <a:schemeClr val="tx1"/>
            </a:solidFill>
          </a:ln>
        </p:spPr>
      </p:pic>
      <p:pic>
        <p:nvPicPr>
          <p:cNvPr id="10" name="Picture 9">
            <a:extLst>
              <a:ext uri="{FF2B5EF4-FFF2-40B4-BE49-F238E27FC236}">
                <a16:creationId xmlns:a16="http://schemas.microsoft.com/office/drawing/2014/main" id="{F14A31F4-2173-4BFB-8289-7D1B09A97754}"/>
              </a:ext>
            </a:extLst>
          </p:cNvPr>
          <p:cNvPicPr>
            <a:picLocks noChangeAspect="1"/>
          </p:cNvPicPr>
          <p:nvPr/>
        </p:nvPicPr>
        <p:blipFill>
          <a:blip r:embed="rId5"/>
          <a:stretch>
            <a:fillRect/>
          </a:stretch>
        </p:blipFill>
        <p:spPr>
          <a:xfrm>
            <a:off x="8792003" y="3047479"/>
            <a:ext cx="1382771" cy="385889"/>
          </a:xfrm>
          <a:prstGeom prst="rect">
            <a:avLst/>
          </a:prstGeom>
          <a:ln>
            <a:solidFill>
              <a:schemeClr val="tx1"/>
            </a:solidFill>
          </a:ln>
        </p:spPr>
      </p:pic>
      <p:pic>
        <p:nvPicPr>
          <p:cNvPr id="12" name="Picture 11">
            <a:extLst>
              <a:ext uri="{FF2B5EF4-FFF2-40B4-BE49-F238E27FC236}">
                <a16:creationId xmlns:a16="http://schemas.microsoft.com/office/drawing/2014/main" id="{2CCF4905-C639-48B2-BD16-0CE5556CC228}"/>
              </a:ext>
            </a:extLst>
          </p:cNvPr>
          <p:cNvPicPr>
            <a:picLocks noChangeAspect="1"/>
          </p:cNvPicPr>
          <p:nvPr/>
        </p:nvPicPr>
        <p:blipFill>
          <a:blip r:embed="rId6"/>
          <a:stretch>
            <a:fillRect/>
          </a:stretch>
        </p:blipFill>
        <p:spPr>
          <a:xfrm>
            <a:off x="10203698" y="2713846"/>
            <a:ext cx="1914525" cy="923925"/>
          </a:xfrm>
          <a:prstGeom prst="rect">
            <a:avLst/>
          </a:prstGeom>
          <a:ln>
            <a:solidFill>
              <a:schemeClr val="tx1"/>
            </a:solidFill>
          </a:ln>
        </p:spPr>
      </p:pic>
    </p:spTree>
    <p:extLst>
      <p:ext uri="{BB962C8B-B14F-4D97-AF65-F5344CB8AC3E}">
        <p14:creationId xmlns:p14="http://schemas.microsoft.com/office/powerpoint/2010/main" val="15704905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31894"/>
            <a:ext cx="12170548" cy="502724"/>
          </a:xfrm>
        </p:spPr>
        <p:txBody>
          <a:bodyPr>
            <a:normAutofit fontScale="90000"/>
          </a:bodyPr>
          <a:lstStyle/>
          <a:p>
            <a:r>
              <a:rPr lang="en-US" dirty="0"/>
              <a:t>Review unit 8</a:t>
            </a:r>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39207" y="595421"/>
            <a:ext cx="12105446" cy="6230679"/>
          </a:xfrm>
        </p:spPr>
        <p:txBody>
          <a:bodyPr/>
          <a:lstStyle/>
          <a:p>
            <a:r>
              <a:rPr lang="en-US" sz="2300" dirty="0"/>
              <a:t>Eigen values then represent how much var we have in each direction, so with less basis vectors we retain almost the same variance (information) in data</a:t>
            </a:r>
          </a:p>
          <a:p>
            <a:r>
              <a:rPr lang="en-US" sz="2300" dirty="0"/>
              <a:t>It is important to normalize data before applying PCA so that the PCA is not influenced by variables which have higher range of values; </a:t>
            </a:r>
            <a:r>
              <a:rPr lang="en-US" sz="2300" dirty="0" err="1"/>
              <a:t>diadv</a:t>
            </a:r>
            <a:r>
              <a:rPr lang="en-US" sz="2300" dirty="0"/>
              <a:t> of PCA: loss in interpretability, as 1</a:t>
            </a:r>
            <a:r>
              <a:rPr lang="en-US" sz="2300" baseline="30000" dirty="0"/>
              <a:t>st</a:t>
            </a:r>
            <a:r>
              <a:rPr lang="en-US" sz="2300" dirty="0"/>
              <a:t> comp are loaded</a:t>
            </a:r>
          </a:p>
          <a:p>
            <a:r>
              <a:rPr lang="en-US" sz="2300" dirty="0"/>
              <a:t>PCA tries to look at all possible directions along which we can project data and picks the one that has the largest variance and then repeats this step by finding next direction that is orthogonal to earlier ones</a:t>
            </a:r>
          </a:p>
          <a:p>
            <a:r>
              <a:rPr lang="en-US" sz="2300" dirty="0"/>
              <a:t>So PCA in summary: 1) input X1..Xn in Rd 2) compute empirical </a:t>
            </a:r>
            <a:r>
              <a:rPr lang="en-US" sz="2300" dirty="0" err="1"/>
              <a:t>cov</a:t>
            </a:r>
            <a:r>
              <a:rPr lang="en-US" sz="2300" dirty="0"/>
              <a:t> matrix S 3) decompose S and find eigenvalues and eigenvectors 4) keep only k of out of d eigenvectors 5) project data onto that basis                                            </a:t>
            </a:r>
            <a:r>
              <a:rPr lang="en-US" sz="2400" dirty="0"/>
              <a:t>projection of Xi onto span of [v1…</a:t>
            </a:r>
            <a:r>
              <a:rPr lang="en-US" sz="2400" dirty="0" err="1"/>
              <a:t>vk</a:t>
            </a:r>
            <a:r>
              <a:rPr lang="en-US" sz="2400" dirty="0"/>
              <a:t>] ; Pk=(v1…</a:t>
            </a:r>
            <a:r>
              <a:rPr lang="en-US" sz="2400" dirty="0" err="1"/>
              <a:t>vk</a:t>
            </a:r>
            <a:r>
              <a:rPr lang="en-US" sz="2400" dirty="0"/>
              <a:t>) in R d*k</a:t>
            </a:r>
          </a:p>
          <a:p>
            <a:r>
              <a:rPr lang="en-US" sz="2400" dirty="0"/>
              <a:t>Choosing k: 1) take k where there is an inflection point in </a:t>
            </a:r>
            <a:r>
              <a:rPr lang="en-US" sz="2400" dirty="0" err="1"/>
              <a:t>eig_v</a:t>
            </a:r>
            <a:r>
              <a:rPr lang="en-US" sz="2400" dirty="0"/>
              <a:t> vs k plot 2) define</a:t>
            </a:r>
          </a:p>
          <a:p>
            <a:pPr marL="0" indent="0">
              <a:buNone/>
            </a:pPr>
            <a:r>
              <a:rPr lang="en-US" sz="2400" dirty="0"/>
              <a:t>A criterion: take k such that proportion of var explained is some alpha (0,1)</a:t>
            </a:r>
          </a:p>
          <a:p>
            <a:r>
              <a:rPr lang="en-US" sz="2400" dirty="0"/>
              <a:t>Or combine, pick based on scree plot, then see how much var is explained</a:t>
            </a:r>
          </a:p>
          <a:p>
            <a:r>
              <a:rPr lang="en-US" sz="2400" dirty="0"/>
              <a:t>There is some inconsistency in applying PCA… in statistics PCA is used for estimation, that is given points in Rd how to estimate their </a:t>
            </a:r>
            <a:r>
              <a:rPr lang="en-US" sz="2400" dirty="0" err="1"/>
              <a:t>cov</a:t>
            </a:r>
            <a:r>
              <a:rPr lang="en-US" sz="2400" dirty="0"/>
              <a:t> matrix.. When n&gt;&gt;d </a:t>
            </a:r>
            <a:r>
              <a:rPr lang="en-US" sz="2400" dirty="0" err="1"/>
              <a:t>empir</a:t>
            </a:r>
            <a:r>
              <a:rPr lang="en-US" sz="2400" dirty="0"/>
              <a:t> </a:t>
            </a:r>
            <a:r>
              <a:rPr lang="en-US" sz="2400" dirty="0" err="1"/>
              <a:t>cov</a:t>
            </a:r>
            <a:r>
              <a:rPr lang="en-US" sz="2400" dirty="0"/>
              <a:t> matrix is consistent </a:t>
            </a:r>
            <a:r>
              <a:rPr lang="en-US" sz="2400" dirty="0" err="1"/>
              <a:t>estim</a:t>
            </a:r>
            <a:r>
              <a:rPr lang="en-US" sz="2400" dirty="0"/>
              <a:t> or pop </a:t>
            </a:r>
            <a:r>
              <a:rPr lang="en-US" sz="2400" dirty="0" err="1"/>
              <a:t>cov</a:t>
            </a:r>
            <a:r>
              <a:rPr lang="en-US" sz="2400" dirty="0"/>
              <a:t> matrix, however, in those cases we do not apply PCA, we apply when d&gt;&gt;n</a:t>
            </a:r>
          </a:p>
          <a:p>
            <a:endParaRPr lang="en-US" sz="2400" dirty="0"/>
          </a:p>
          <a:p>
            <a:endParaRPr lang="en-US" sz="2400" dirty="0"/>
          </a:p>
          <a:p>
            <a:endParaRPr lang="en-US" dirty="0"/>
          </a:p>
        </p:txBody>
      </p:sp>
      <p:pic>
        <p:nvPicPr>
          <p:cNvPr id="5" name="Picture 4">
            <a:extLst>
              <a:ext uri="{FF2B5EF4-FFF2-40B4-BE49-F238E27FC236}">
                <a16:creationId xmlns:a16="http://schemas.microsoft.com/office/drawing/2014/main" id="{09339D9C-1B94-4D28-BFAE-68C2A1EBD56F}"/>
              </a:ext>
            </a:extLst>
          </p:cNvPr>
          <p:cNvPicPr>
            <a:picLocks noChangeAspect="1"/>
          </p:cNvPicPr>
          <p:nvPr/>
        </p:nvPicPr>
        <p:blipFill>
          <a:blip r:embed="rId2"/>
          <a:stretch>
            <a:fillRect/>
          </a:stretch>
        </p:blipFill>
        <p:spPr>
          <a:xfrm>
            <a:off x="1916554" y="2748947"/>
            <a:ext cx="1609725" cy="371475"/>
          </a:xfrm>
          <a:prstGeom prst="rect">
            <a:avLst/>
          </a:prstGeom>
          <a:ln>
            <a:solidFill>
              <a:schemeClr val="tx1"/>
            </a:solidFill>
          </a:ln>
        </p:spPr>
      </p:pic>
      <p:pic>
        <p:nvPicPr>
          <p:cNvPr id="7" name="Picture 6">
            <a:extLst>
              <a:ext uri="{FF2B5EF4-FFF2-40B4-BE49-F238E27FC236}">
                <a16:creationId xmlns:a16="http://schemas.microsoft.com/office/drawing/2014/main" id="{B142C8CA-FB83-42E1-94B0-B1B55D7F1E75}"/>
              </a:ext>
            </a:extLst>
          </p:cNvPr>
          <p:cNvPicPr>
            <a:picLocks noChangeAspect="1"/>
          </p:cNvPicPr>
          <p:nvPr/>
        </p:nvPicPr>
        <p:blipFill>
          <a:blip r:embed="rId3"/>
          <a:stretch>
            <a:fillRect/>
          </a:stretch>
        </p:blipFill>
        <p:spPr>
          <a:xfrm>
            <a:off x="3670608" y="2751493"/>
            <a:ext cx="1917880" cy="440594"/>
          </a:xfrm>
          <a:prstGeom prst="rect">
            <a:avLst/>
          </a:prstGeom>
          <a:ln>
            <a:solidFill>
              <a:schemeClr val="tx1"/>
            </a:solidFill>
          </a:ln>
        </p:spPr>
      </p:pic>
      <p:pic>
        <p:nvPicPr>
          <p:cNvPr id="9" name="Picture 8">
            <a:extLst>
              <a:ext uri="{FF2B5EF4-FFF2-40B4-BE49-F238E27FC236}">
                <a16:creationId xmlns:a16="http://schemas.microsoft.com/office/drawing/2014/main" id="{F32A9C97-459B-4E18-A75A-D78C903A01F1}"/>
              </a:ext>
            </a:extLst>
          </p:cNvPr>
          <p:cNvPicPr>
            <a:picLocks noChangeAspect="1"/>
          </p:cNvPicPr>
          <p:nvPr/>
        </p:nvPicPr>
        <p:blipFill>
          <a:blip r:embed="rId4"/>
          <a:stretch>
            <a:fillRect/>
          </a:stretch>
        </p:blipFill>
        <p:spPr>
          <a:xfrm>
            <a:off x="1070782" y="3821431"/>
            <a:ext cx="2574379" cy="418061"/>
          </a:xfrm>
          <a:prstGeom prst="rect">
            <a:avLst/>
          </a:prstGeom>
          <a:ln>
            <a:solidFill>
              <a:schemeClr val="tx1"/>
            </a:solidFill>
          </a:ln>
        </p:spPr>
      </p:pic>
      <p:pic>
        <p:nvPicPr>
          <p:cNvPr id="11" name="Picture 10">
            <a:extLst>
              <a:ext uri="{FF2B5EF4-FFF2-40B4-BE49-F238E27FC236}">
                <a16:creationId xmlns:a16="http://schemas.microsoft.com/office/drawing/2014/main" id="{2A8DE2E6-8ED9-440E-BE0A-42285A382D38}"/>
              </a:ext>
            </a:extLst>
          </p:cNvPr>
          <p:cNvPicPr>
            <a:picLocks noChangeAspect="1"/>
          </p:cNvPicPr>
          <p:nvPr/>
        </p:nvPicPr>
        <p:blipFill>
          <a:blip r:embed="rId5"/>
          <a:stretch>
            <a:fillRect/>
          </a:stretch>
        </p:blipFill>
        <p:spPr>
          <a:xfrm>
            <a:off x="10291686" y="4116101"/>
            <a:ext cx="1861519" cy="707595"/>
          </a:xfrm>
          <a:prstGeom prst="rect">
            <a:avLst/>
          </a:prstGeom>
          <a:ln>
            <a:solidFill>
              <a:schemeClr val="tx1"/>
            </a:solidFill>
          </a:ln>
        </p:spPr>
      </p:pic>
      <p:pic>
        <p:nvPicPr>
          <p:cNvPr id="13" name="Picture 12">
            <a:extLst>
              <a:ext uri="{FF2B5EF4-FFF2-40B4-BE49-F238E27FC236}">
                <a16:creationId xmlns:a16="http://schemas.microsoft.com/office/drawing/2014/main" id="{C6CC6949-EE04-45BF-ADE8-A3E3DCB6B26F}"/>
              </a:ext>
            </a:extLst>
          </p:cNvPr>
          <p:cNvPicPr>
            <a:picLocks noChangeAspect="1"/>
          </p:cNvPicPr>
          <p:nvPr/>
        </p:nvPicPr>
        <p:blipFill>
          <a:blip r:embed="rId6"/>
          <a:stretch>
            <a:fillRect/>
          </a:stretch>
        </p:blipFill>
        <p:spPr>
          <a:xfrm>
            <a:off x="10160662" y="4854636"/>
            <a:ext cx="1959293" cy="511120"/>
          </a:xfrm>
          <a:prstGeom prst="rect">
            <a:avLst/>
          </a:prstGeom>
          <a:ln>
            <a:solidFill>
              <a:schemeClr val="tx1"/>
            </a:solidFill>
          </a:ln>
        </p:spPr>
      </p:pic>
      <p:pic>
        <p:nvPicPr>
          <p:cNvPr id="15" name="Picture 14">
            <a:extLst>
              <a:ext uri="{FF2B5EF4-FFF2-40B4-BE49-F238E27FC236}">
                <a16:creationId xmlns:a16="http://schemas.microsoft.com/office/drawing/2014/main" id="{52602114-AE52-4F9D-BFE8-8478F55B001F}"/>
              </a:ext>
            </a:extLst>
          </p:cNvPr>
          <p:cNvPicPr>
            <a:picLocks noChangeAspect="1"/>
          </p:cNvPicPr>
          <p:nvPr/>
        </p:nvPicPr>
        <p:blipFill>
          <a:blip r:embed="rId7"/>
          <a:stretch>
            <a:fillRect/>
          </a:stretch>
        </p:blipFill>
        <p:spPr>
          <a:xfrm>
            <a:off x="10212387" y="5407431"/>
            <a:ext cx="1979613" cy="276225"/>
          </a:xfrm>
          <a:prstGeom prst="rect">
            <a:avLst/>
          </a:prstGeom>
          <a:ln>
            <a:solidFill>
              <a:schemeClr val="tx1"/>
            </a:solidFill>
          </a:ln>
        </p:spPr>
      </p:pic>
    </p:spTree>
    <p:extLst>
      <p:ext uri="{BB962C8B-B14F-4D97-AF65-F5344CB8AC3E}">
        <p14:creationId xmlns:p14="http://schemas.microsoft.com/office/powerpoint/2010/main" val="19634443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59E0F-6B4E-481E-AE68-2761794DFE09}"/>
              </a:ext>
            </a:extLst>
          </p:cNvPr>
          <p:cNvSpPr>
            <a:spLocks noGrp="1"/>
          </p:cNvSpPr>
          <p:nvPr>
            <p:ph type="title"/>
          </p:nvPr>
        </p:nvSpPr>
        <p:spPr>
          <a:xfrm>
            <a:off x="21452" y="31894"/>
            <a:ext cx="12170548" cy="502724"/>
          </a:xfrm>
        </p:spPr>
        <p:txBody>
          <a:bodyPr>
            <a:normAutofit fontScale="90000"/>
          </a:bodyPr>
          <a:lstStyle/>
          <a:p>
            <a:r>
              <a:rPr lang="en-US" dirty="0"/>
              <a:t>Review unit 8</a:t>
            </a:r>
          </a:p>
        </p:txBody>
      </p:sp>
      <p:sp>
        <p:nvSpPr>
          <p:cNvPr id="3" name="Content Placeholder 2">
            <a:extLst>
              <a:ext uri="{FF2B5EF4-FFF2-40B4-BE49-F238E27FC236}">
                <a16:creationId xmlns:a16="http://schemas.microsoft.com/office/drawing/2014/main" id="{553AF2F9-098C-4E67-AD59-EAB0EC3D2F55}"/>
              </a:ext>
            </a:extLst>
          </p:cNvPr>
          <p:cNvSpPr>
            <a:spLocks noGrp="1"/>
          </p:cNvSpPr>
          <p:nvPr>
            <p:ph idx="1"/>
          </p:nvPr>
        </p:nvSpPr>
        <p:spPr>
          <a:xfrm>
            <a:off x="39207" y="595421"/>
            <a:ext cx="12105446" cy="6230679"/>
          </a:xfrm>
        </p:spPr>
        <p:txBody>
          <a:bodyPr/>
          <a:lstStyle/>
          <a:p>
            <a:r>
              <a:rPr lang="en-US" sz="2300" dirty="0"/>
              <a:t>So, these 2 </a:t>
            </a:r>
            <a:r>
              <a:rPr lang="en-US" sz="2300" b="1" dirty="0"/>
              <a:t>do not align</a:t>
            </a:r>
            <a:r>
              <a:rPr lang="en-US" sz="2300" dirty="0"/>
              <a:t>.. The way around it is </a:t>
            </a:r>
            <a:r>
              <a:rPr lang="en-US" sz="2300" b="1" dirty="0"/>
              <a:t>sparse PCA</a:t>
            </a:r>
            <a:r>
              <a:rPr lang="en-US" sz="2300" dirty="0"/>
              <a:t>, that allows to </a:t>
            </a:r>
            <a:r>
              <a:rPr lang="en-US" sz="2300" b="1" dirty="0"/>
              <a:t>select directions </a:t>
            </a:r>
            <a:r>
              <a:rPr lang="en-US" sz="2300" dirty="0"/>
              <a:t>that have </a:t>
            </a:r>
            <a:r>
              <a:rPr lang="en-US" sz="2300" b="1" dirty="0"/>
              <a:t>a lot of zeros </a:t>
            </a:r>
            <a:r>
              <a:rPr lang="en-US" sz="2300" dirty="0"/>
              <a:t>in them, here we try to </a:t>
            </a:r>
            <a:r>
              <a:rPr lang="en-US" sz="2300" b="1" dirty="0"/>
              <a:t>find directions aligned </a:t>
            </a:r>
            <a:r>
              <a:rPr lang="en-US" sz="2300" dirty="0"/>
              <a:t>with </a:t>
            </a:r>
            <a:r>
              <a:rPr lang="en-US" sz="2300" b="1" dirty="0"/>
              <a:t>original variables </a:t>
            </a:r>
            <a:r>
              <a:rPr lang="en-US" sz="2300" dirty="0"/>
              <a:t>so that we can interpret </a:t>
            </a:r>
            <a:r>
              <a:rPr lang="en-US" sz="2300" b="1" dirty="0"/>
              <a:t>these directions</a:t>
            </a:r>
          </a:p>
          <a:p>
            <a:r>
              <a:rPr lang="en-US" sz="2400" dirty="0"/>
              <a:t>In actual PCA, principal </a:t>
            </a:r>
            <a:r>
              <a:rPr lang="en-US" sz="2400" dirty="0" err="1"/>
              <a:t>dir</a:t>
            </a:r>
            <a:r>
              <a:rPr lang="en-US" sz="2400" dirty="0"/>
              <a:t> will be a linear comb. of all the genes that we had in the 1</a:t>
            </a:r>
            <a:r>
              <a:rPr lang="en-US" sz="2400" baseline="30000" dirty="0"/>
              <a:t>st</a:t>
            </a:r>
            <a:r>
              <a:rPr lang="en-US" sz="2400" dirty="0"/>
              <a:t> place, but if we do sparce PCA, this will allow us to keep very small numb of genes and say e.g. those 10 genes are the ones </a:t>
            </a:r>
            <a:r>
              <a:rPr lang="en-US" sz="2400" dirty="0" err="1"/>
              <a:t>respons</a:t>
            </a:r>
            <a:r>
              <a:rPr lang="en-US" sz="2400" dirty="0"/>
              <a:t>. for the PC1, those 5 for PC2, so we can interpret</a:t>
            </a:r>
          </a:p>
          <a:p>
            <a:r>
              <a:rPr lang="en-US" sz="2400" dirty="0"/>
              <a:t>One of the problem with LR in high dimensional setting is that there is matrix inversion step in finding optimal coefficients, and this matrix is not invertible if rank of n*p matrix is lower than p (so, no unique minimizer b*)</a:t>
            </a:r>
          </a:p>
          <a:p>
            <a:r>
              <a:rPr lang="en-US" sz="2400" dirty="0"/>
              <a:t>To address this, we can use PCR to lower the dimensionality, say from p to k and regress those variables onto y (this way matrix is invertible), then find coefficients of k-dim vector, pull it back to d-dimensional </a:t>
            </a:r>
            <a:r>
              <a:rPr lang="en-US" sz="2400" dirty="0" err="1"/>
              <a:t>coef</a:t>
            </a:r>
            <a:r>
              <a:rPr lang="en-US" sz="2400" dirty="0"/>
              <a:t> vector and see how each vector affects y</a:t>
            </a:r>
          </a:p>
          <a:p>
            <a:r>
              <a:rPr lang="en-US" sz="2400" dirty="0"/>
              <a:t>PCR is somewhat similar to ridge reg, both are for when p&gt;&gt;n</a:t>
            </a:r>
          </a:p>
          <a:p>
            <a:r>
              <a:rPr lang="en-GB" sz="2300" b="0" i="0" dirty="0">
                <a:solidFill>
                  <a:srgbClr val="000000"/>
                </a:solidFill>
                <a:effectLst/>
                <a:latin typeface="Lora"/>
              </a:rPr>
              <a:t>A </a:t>
            </a:r>
            <a:r>
              <a:rPr lang="en-GB" sz="2300" b="1" i="0" dirty="0">
                <a:solidFill>
                  <a:srgbClr val="000000"/>
                </a:solidFill>
                <a:effectLst/>
                <a:latin typeface="Lora"/>
              </a:rPr>
              <a:t>scree plot </a:t>
            </a:r>
            <a:r>
              <a:rPr lang="en-GB" sz="2300" b="0" i="0" dirty="0">
                <a:solidFill>
                  <a:srgbClr val="000000"/>
                </a:solidFill>
                <a:effectLst/>
                <a:latin typeface="Lora"/>
              </a:rPr>
              <a:t>always displays the </a:t>
            </a:r>
            <a:r>
              <a:rPr lang="en-GB" sz="2300" b="1" i="0" dirty="0" err="1">
                <a:solidFill>
                  <a:srgbClr val="000000"/>
                </a:solidFill>
                <a:effectLst/>
                <a:latin typeface="Lora"/>
              </a:rPr>
              <a:t>eigenv</a:t>
            </a:r>
            <a:r>
              <a:rPr lang="en-GB" sz="2300" b="1" i="0" dirty="0">
                <a:solidFill>
                  <a:srgbClr val="000000"/>
                </a:solidFill>
                <a:effectLst/>
                <a:latin typeface="Lora"/>
              </a:rPr>
              <a:t> in a downward curve</a:t>
            </a:r>
            <a:r>
              <a:rPr lang="en-GB" sz="2300" b="0" i="0" dirty="0">
                <a:solidFill>
                  <a:srgbClr val="000000"/>
                </a:solidFill>
                <a:effectLst/>
                <a:latin typeface="Lora"/>
              </a:rPr>
              <a:t>, ordering the eigenvalues from </a:t>
            </a:r>
            <a:r>
              <a:rPr lang="en-GB" sz="2300" b="1" i="0" dirty="0" err="1">
                <a:solidFill>
                  <a:srgbClr val="000000"/>
                </a:solidFill>
                <a:effectLst/>
                <a:latin typeface="Lora"/>
              </a:rPr>
              <a:t>larg</a:t>
            </a:r>
            <a:r>
              <a:rPr lang="en-GB" sz="2300" b="1" i="0" dirty="0">
                <a:solidFill>
                  <a:srgbClr val="000000"/>
                </a:solidFill>
                <a:effectLst/>
                <a:latin typeface="Lora"/>
              </a:rPr>
              <a:t> to smallest</a:t>
            </a:r>
            <a:r>
              <a:rPr lang="en-GB" sz="2300" b="0" i="0" dirty="0">
                <a:solidFill>
                  <a:srgbClr val="000000"/>
                </a:solidFill>
                <a:effectLst/>
                <a:latin typeface="Lora"/>
              </a:rPr>
              <a:t>. Accord to the scree test, the "</a:t>
            </a:r>
            <a:r>
              <a:rPr lang="en-GB" sz="2300" b="1" i="0" dirty="0">
                <a:solidFill>
                  <a:srgbClr val="000000"/>
                </a:solidFill>
                <a:effectLst/>
                <a:latin typeface="Lora"/>
              </a:rPr>
              <a:t>elbow</a:t>
            </a:r>
            <a:r>
              <a:rPr lang="en-GB" sz="2300" b="0" i="0" dirty="0">
                <a:solidFill>
                  <a:srgbClr val="000000"/>
                </a:solidFill>
                <a:effectLst/>
                <a:latin typeface="Lora"/>
              </a:rPr>
              <a:t>" of the graph where the </a:t>
            </a:r>
            <a:r>
              <a:rPr lang="en-GB" sz="2300" b="1" i="0" dirty="0" err="1">
                <a:solidFill>
                  <a:srgbClr val="000000"/>
                </a:solidFill>
                <a:effectLst/>
                <a:latin typeface="Lora"/>
              </a:rPr>
              <a:t>eigenval</a:t>
            </a:r>
            <a:r>
              <a:rPr lang="en-GB" sz="2300" b="0" i="0" dirty="0">
                <a:solidFill>
                  <a:srgbClr val="000000"/>
                </a:solidFill>
                <a:effectLst/>
                <a:latin typeface="Lora"/>
              </a:rPr>
              <a:t> seem to </a:t>
            </a:r>
            <a:r>
              <a:rPr lang="en-GB" sz="2300" b="1" i="0" dirty="0">
                <a:solidFill>
                  <a:srgbClr val="000000"/>
                </a:solidFill>
                <a:effectLst/>
                <a:latin typeface="Lora"/>
              </a:rPr>
              <a:t>level off </a:t>
            </a:r>
            <a:r>
              <a:rPr lang="en-GB" sz="2300" b="0" i="0" dirty="0">
                <a:solidFill>
                  <a:srgbClr val="000000"/>
                </a:solidFill>
                <a:effectLst/>
                <a:latin typeface="Lora"/>
              </a:rPr>
              <a:t>is found and factors or comp to the </a:t>
            </a:r>
            <a:r>
              <a:rPr lang="en-GB" sz="2300" b="1" i="0" dirty="0">
                <a:solidFill>
                  <a:srgbClr val="000000"/>
                </a:solidFill>
                <a:effectLst/>
                <a:latin typeface="Lora"/>
              </a:rPr>
              <a:t>left</a:t>
            </a:r>
            <a:r>
              <a:rPr lang="en-GB" sz="2300" b="0" i="0" dirty="0">
                <a:solidFill>
                  <a:srgbClr val="000000"/>
                </a:solidFill>
                <a:effectLst/>
                <a:latin typeface="Lora"/>
              </a:rPr>
              <a:t> of this point should be </a:t>
            </a:r>
            <a:r>
              <a:rPr lang="en-GB" sz="2300" b="1" i="0" dirty="0">
                <a:solidFill>
                  <a:srgbClr val="000000"/>
                </a:solidFill>
                <a:effectLst/>
                <a:latin typeface="Lora"/>
              </a:rPr>
              <a:t>retained</a:t>
            </a:r>
            <a:r>
              <a:rPr lang="en-GB" sz="2300" b="0" i="0" dirty="0">
                <a:solidFill>
                  <a:srgbClr val="000000"/>
                </a:solidFill>
                <a:effectLst/>
                <a:latin typeface="Lora"/>
              </a:rPr>
              <a:t> as </a:t>
            </a:r>
            <a:r>
              <a:rPr lang="en-GB" sz="2300" b="0" i="0" dirty="0" err="1">
                <a:solidFill>
                  <a:srgbClr val="000000"/>
                </a:solidFill>
                <a:effectLst/>
                <a:latin typeface="Lora"/>
              </a:rPr>
              <a:t>signif</a:t>
            </a:r>
            <a:r>
              <a:rPr lang="en-GB" sz="2300" b="0" i="0" dirty="0">
                <a:solidFill>
                  <a:srgbClr val="000000"/>
                </a:solidFill>
                <a:effectLst/>
                <a:latin typeface="Lora"/>
              </a:rPr>
              <a:t>.</a:t>
            </a:r>
          </a:p>
          <a:p>
            <a:endParaRPr lang="en-US" sz="2400" dirty="0"/>
          </a:p>
          <a:p>
            <a:endParaRPr lang="en-US" dirty="0"/>
          </a:p>
        </p:txBody>
      </p:sp>
    </p:spTree>
    <p:extLst>
      <p:ext uri="{BB962C8B-B14F-4D97-AF65-F5344CB8AC3E}">
        <p14:creationId xmlns:p14="http://schemas.microsoft.com/office/powerpoint/2010/main" val="2003132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DEFF1-302F-4735-817F-1232B1953A03}"/>
              </a:ext>
            </a:extLst>
          </p:cNvPr>
          <p:cNvSpPr>
            <a:spLocks noGrp="1"/>
          </p:cNvSpPr>
          <p:nvPr>
            <p:ph type="title"/>
          </p:nvPr>
        </p:nvSpPr>
        <p:spPr>
          <a:xfrm>
            <a:off x="64472" y="69701"/>
            <a:ext cx="12005607" cy="549277"/>
          </a:xfrm>
        </p:spPr>
        <p:txBody>
          <a:bodyPr>
            <a:normAutofit fontScale="90000"/>
          </a:bodyPr>
          <a:lstStyle/>
          <a:p>
            <a:r>
              <a:rPr lang="en-US" dirty="0"/>
              <a:t>Key equations for unit 1</a:t>
            </a:r>
          </a:p>
        </p:txBody>
      </p:sp>
      <p:sp>
        <p:nvSpPr>
          <p:cNvPr id="3" name="Content Placeholder 2">
            <a:extLst>
              <a:ext uri="{FF2B5EF4-FFF2-40B4-BE49-F238E27FC236}">
                <a16:creationId xmlns:a16="http://schemas.microsoft.com/office/drawing/2014/main" id="{DF7DC3F2-7043-4835-8845-356123F7853B}"/>
              </a:ext>
            </a:extLst>
          </p:cNvPr>
          <p:cNvSpPr>
            <a:spLocks noGrp="1"/>
          </p:cNvSpPr>
          <p:nvPr>
            <p:ph idx="1"/>
          </p:nvPr>
        </p:nvSpPr>
        <p:spPr>
          <a:xfrm>
            <a:off x="120748" y="643938"/>
            <a:ext cx="11935264" cy="6052283"/>
          </a:xfrm>
        </p:spPr>
        <p:txBody>
          <a:bodyPr>
            <a:normAutofit/>
          </a:bodyPr>
          <a:lstStyle/>
          <a:p>
            <a:r>
              <a:rPr lang="en-US" b="1" dirty="0"/>
              <a:t>Law of large numbers</a:t>
            </a:r>
            <a:r>
              <a:rPr lang="en-US" dirty="0"/>
              <a:t>: sample mean -&gt; E[X] as n grows </a:t>
            </a:r>
          </a:p>
          <a:p>
            <a:r>
              <a:rPr lang="en-US" b="1" dirty="0"/>
              <a:t>CLT</a:t>
            </a:r>
            <a:r>
              <a:rPr lang="en-US" dirty="0"/>
              <a:t>: properly scaled sum of </a:t>
            </a:r>
            <a:r>
              <a:rPr lang="en-US" dirty="0" err="1"/>
              <a:t>i.i.d</a:t>
            </a:r>
            <a:r>
              <a:rPr lang="en-US" dirty="0"/>
              <a:t>. </a:t>
            </a:r>
            <a:r>
              <a:rPr lang="en-US" dirty="0" err="1"/>
              <a:t>r.v</a:t>
            </a:r>
            <a:r>
              <a:rPr lang="en-US" dirty="0"/>
              <a:t> is normal </a:t>
            </a:r>
            <a:r>
              <a:rPr lang="en-US" dirty="0" err="1"/>
              <a:t>r.v.</a:t>
            </a:r>
            <a:endParaRPr lang="en-US" dirty="0"/>
          </a:p>
          <a:p>
            <a:r>
              <a:rPr lang="en-US" b="1" dirty="0" err="1"/>
              <a:t>Hoeffding’s</a:t>
            </a:r>
            <a:r>
              <a:rPr lang="en-US" dirty="0"/>
              <a:t> inequality, when n is not large enough to apply CLT</a:t>
            </a:r>
          </a:p>
          <a:p>
            <a:r>
              <a:rPr lang="en-US" b="1" dirty="0"/>
              <a:t>Markov’s</a:t>
            </a:r>
            <a:r>
              <a:rPr lang="en-US" dirty="0"/>
              <a:t>                         </a:t>
            </a:r>
            <a:r>
              <a:rPr lang="en-US" b="1" dirty="0"/>
              <a:t>Chebyshev’s</a:t>
            </a:r>
            <a:r>
              <a:rPr lang="en-US" dirty="0"/>
              <a:t> </a:t>
            </a:r>
            <a:r>
              <a:rPr lang="en-US" dirty="0" err="1"/>
              <a:t>ineq</a:t>
            </a:r>
            <a:endParaRPr lang="en-US" dirty="0"/>
          </a:p>
          <a:p>
            <a:r>
              <a:rPr lang="en-US" dirty="0"/>
              <a:t>Addition, multiplication and division of </a:t>
            </a:r>
            <a:r>
              <a:rPr lang="en-US" dirty="0" err="1"/>
              <a:t>r.v.</a:t>
            </a:r>
            <a:r>
              <a:rPr lang="en-US" dirty="0"/>
              <a:t> is possible if distribution is converging in probability; if in </a:t>
            </a:r>
            <a:r>
              <a:rPr lang="en-US" dirty="0" err="1"/>
              <a:t>distrib</a:t>
            </a:r>
            <a:r>
              <a:rPr lang="en-US" dirty="0"/>
              <a:t> we can use </a:t>
            </a:r>
            <a:r>
              <a:rPr lang="en-US" b="1" dirty="0"/>
              <a:t>Slutsky’s theorem</a:t>
            </a:r>
            <a:r>
              <a:rPr lang="en-US" dirty="0"/>
              <a:t>, one of </a:t>
            </a:r>
            <a:r>
              <a:rPr lang="en-US" dirty="0" err="1"/>
              <a:t>distrib</a:t>
            </a:r>
            <a:r>
              <a:rPr lang="en-US" dirty="0"/>
              <a:t> conv to number</a:t>
            </a:r>
          </a:p>
          <a:p>
            <a:r>
              <a:rPr lang="en-US" b="1" dirty="0"/>
              <a:t>Continuous mapping theorem</a:t>
            </a:r>
            <a:r>
              <a:rPr lang="en-US" dirty="0"/>
              <a:t>: if f is continuous function, f(X)=f(</a:t>
            </a:r>
            <a:r>
              <a:rPr lang="en-US" dirty="0" err="1"/>
              <a:t>Xn</a:t>
            </a:r>
            <a:r>
              <a:rPr lang="en-US" dirty="0"/>
              <a:t>)</a:t>
            </a:r>
          </a:p>
          <a:p>
            <a:endParaRPr lang="en-US" sz="2600" dirty="0"/>
          </a:p>
          <a:p>
            <a:endParaRPr lang="en-US" sz="2600" dirty="0"/>
          </a:p>
        </p:txBody>
      </p:sp>
      <p:pic>
        <p:nvPicPr>
          <p:cNvPr id="5" name="Picture 4">
            <a:extLst>
              <a:ext uri="{FF2B5EF4-FFF2-40B4-BE49-F238E27FC236}">
                <a16:creationId xmlns:a16="http://schemas.microsoft.com/office/drawing/2014/main" id="{A318A6E7-0C0A-429E-AE75-75A8D4998C39}"/>
              </a:ext>
            </a:extLst>
          </p:cNvPr>
          <p:cNvPicPr>
            <a:picLocks noChangeAspect="1"/>
          </p:cNvPicPr>
          <p:nvPr/>
        </p:nvPicPr>
        <p:blipFill>
          <a:blip r:embed="rId2"/>
          <a:stretch>
            <a:fillRect/>
          </a:stretch>
        </p:blipFill>
        <p:spPr>
          <a:xfrm>
            <a:off x="8689216" y="95759"/>
            <a:ext cx="2493912" cy="692028"/>
          </a:xfrm>
          <a:prstGeom prst="rect">
            <a:avLst/>
          </a:prstGeom>
          <a:ln>
            <a:solidFill>
              <a:schemeClr val="tx1"/>
            </a:solidFill>
          </a:ln>
        </p:spPr>
      </p:pic>
      <p:pic>
        <p:nvPicPr>
          <p:cNvPr id="6" name="Picture 5">
            <a:extLst>
              <a:ext uri="{FF2B5EF4-FFF2-40B4-BE49-F238E27FC236}">
                <a16:creationId xmlns:a16="http://schemas.microsoft.com/office/drawing/2014/main" id="{5553E736-A661-4EE1-9688-D4DE481FF9C0}"/>
              </a:ext>
            </a:extLst>
          </p:cNvPr>
          <p:cNvPicPr>
            <a:picLocks noChangeAspect="1"/>
          </p:cNvPicPr>
          <p:nvPr/>
        </p:nvPicPr>
        <p:blipFill>
          <a:blip r:embed="rId3"/>
          <a:stretch>
            <a:fillRect/>
          </a:stretch>
        </p:blipFill>
        <p:spPr>
          <a:xfrm>
            <a:off x="8689218" y="926415"/>
            <a:ext cx="2593072" cy="597357"/>
          </a:xfrm>
          <a:prstGeom prst="rect">
            <a:avLst/>
          </a:prstGeom>
          <a:ln>
            <a:solidFill>
              <a:schemeClr val="tx1"/>
            </a:solidFill>
          </a:ln>
        </p:spPr>
      </p:pic>
      <p:pic>
        <p:nvPicPr>
          <p:cNvPr id="7" name="Picture 6">
            <a:extLst>
              <a:ext uri="{FF2B5EF4-FFF2-40B4-BE49-F238E27FC236}">
                <a16:creationId xmlns:a16="http://schemas.microsoft.com/office/drawing/2014/main" id="{030FC149-B2CE-4AF1-A839-090F8FB9E434}"/>
              </a:ext>
            </a:extLst>
          </p:cNvPr>
          <p:cNvPicPr>
            <a:picLocks noChangeAspect="1"/>
          </p:cNvPicPr>
          <p:nvPr/>
        </p:nvPicPr>
        <p:blipFill>
          <a:blip r:embed="rId4"/>
          <a:stretch>
            <a:fillRect/>
          </a:stretch>
        </p:blipFill>
        <p:spPr>
          <a:xfrm>
            <a:off x="8998487" y="1606647"/>
            <a:ext cx="2237320" cy="461303"/>
          </a:xfrm>
          <a:prstGeom prst="rect">
            <a:avLst/>
          </a:prstGeom>
          <a:ln>
            <a:solidFill>
              <a:schemeClr val="tx1"/>
            </a:solidFill>
          </a:ln>
        </p:spPr>
      </p:pic>
      <p:pic>
        <p:nvPicPr>
          <p:cNvPr id="8" name="Picture 7">
            <a:extLst>
              <a:ext uri="{FF2B5EF4-FFF2-40B4-BE49-F238E27FC236}">
                <a16:creationId xmlns:a16="http://schemas.microsoft.com/office/drawing/2014/main" id="{0DEB72E7-F53A-4B85-BA3D-AFBDC06C4617}"/>
              </a:ext>
            </a:extLst>
          </p:cNvPr>
          <p:cNvPicPr>
            <a:picLocks noChangeAspect="1"/>
          </p:cNvPicPr>
          <p:nvPr/>
        </p:nvPicPr>
        <p:blipFill>
          <a:blip r:embed="rId5"/>
          <a:stretch>
            <a:fillRect/>
          </a:stretch>
        </p:blipFill>
        <p:spPr>
          <a:xfrm>
            <a:off x="11368167" y="1710762"/>
            <a:ext cx="781629" cy="314985"/>
          </a:xfrm>
          <a:prstGeom prst="rect">
            <a:avLst/>
          </a:prstGeom>
          <a:ln>
            <a:solidFill>
              <a:schemeClr val="tx1"/>
            </a:solidFill>
          </a:ln>
        </p:spPr>
      </p:pic>
      <p:pic>
        <p:nvPicPr>
          <p:cNvPr id="9" name="Picture 8">
            <a:extLst>
              <a:ext uri="{FF2B5EF4-FFF2-40B4-BE49-F238E27FC236}">
                <a16:creationId xmlns:a16="http://schemas.microsoft.com/office/drawing/2014/main" id="{202383A4-70A3-420A-A3B6-B9FF1552BD95}"/>
              </a:ext>
            </a:extLst>
          </p:cNvPr>
          <p:cNvPicPr>
            <a:picLocks noChangeAspect="1"/>
          </p:cNvPicPr>
          <p:nvPr/>
        </p:nvPicPr>
        <p:blipFill>
          <a:blip r:embed="rId6"/>
          <a:stretch>
            <a:fillRect/>
          </a:stretch>
        </p:blipFill>
        <p:spPr>
          <a:xfrm>
            <a:off x="2117552" y="2104218"/>
            <a:ext cx="1568183" cy="568682"/>
          </a:xfrm>
          <a:prstGeom prst="rect">
            <a:avLst/>
          </a:prstGeom>
          <a:ln>
            <a:solidFill>
              <a:schemeClr val="tx1"/>
            </a:solidFill>
          </a:ln>
        </p:spPr>
      </p:pic>
      <p:pic>
        <p:nvPicPr>
          <p:cNvPr id="10" name="Picture 9">
            <a:extLst>
              <a:ext uri="{FF2B5EF4-FFF2-40B4-BE49-F238E27FC236}">
                <a16:creationId xmlns:a16="http://schemas.microsoft.com/office/drawing/2014/main" id="{D1685F7D-DB89-4B1E-9920-04ED8FE8276D}"/>
              </a:ext>
            </a:extLst>
          </p:cNvPr>
          <p:cNvPicPr>
            <a:picLocks noChangeAspect="1"/>
          </p:cNvPicPr>
          <p:nvPr/>
        </p:nvPicPr>
        <p:blipFill>
          <a:blip r:embed="rId7"/>
          <a:stretch>
            <a:fillRect/>
          </a:stretch>
        </p:blipFill>
        <p:spPr>
          <a:xfrm>
            <a:off x="6457289" y="2085168"/>
            <a:ext cx="2194341" cy="649525"/>
          </a:xfrm>
          <a:prstGeom prst="rect">
            <a:avLst/>
          </a:prstGeom>
          <a:ln>
            <a:solidFill>
              <a:schemeClr val="tx1"/>
            </a:solidFill>
          </a:ln>
        </p:spPr>
      </p:pic>
    </p:spTree>
    <p:extLst>
      <p:ext uri="{BB962C8B-B14F-4D97-AF65-F5344CB8AC3E}">
        <p14:creationId xmlns:p14="http://schemas.microsoft.com/office/powerpoint/2010/main" val="964166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9F1B2-EBFC-4C6B-9154-E782A28AB650}"/>
              </a:ext>
            </a:extLst>
          </p:cNvPr>
          <p:cNvSpPr>
            <a:spLocks noGrp="1"/>
          </p:cNvSpPr>
          <p:nvPr>
            <p:ph type="title"/>
          </p:nvPr>
        </p:nvSpPr>
        <p:spPr>
          <a:xfrm>
            <a:off x="92608" y="69703"/>
            <a:ext cx="11724249" cy="661817"/>
          </a:xfrm>
        </p:spPr>
        <p:txBody>
          <a:bodyPr>
            <a:normAutofit fontScale="90000"/>
          </a:bodyPr>
          <a:lstStyle/>
          <a:p>
            <a:r>
              <a:rPr lang="en-US" dirty="0"/>
              <a:t>Unit 2 review</a:t>
            </a:r>
          </a:p>
        </p:txBody>
      </p:sp>
      <p:sp>
        <p:nvSpPr>
          <p:cNvPr id="3" name="Content Placeholder 2">
            <a:extLst>
              <a:ext uri="{FF2B5EF4-FFF2-40B4-BE49-F238E27FC236}">
                <a16:creationId xmlns:a16="http://schemas.microsoft.com/office/drawing/2014/main" id="{615BABB2-F4E7-4EA8-B76E-8B4BCEC6D252}"/>
              </a:ext>
            </a:extLst>
          </p:cNvPr>
          <p:cNvSpPr>
            <a:spLocks noGrp="1"/>
          </p:cNvSpPr>
          <p:nvPr>
            <p:ph idx="1"/>
          </p:nvPr>
        </p:nvSpPr>
        <p:spPr>
          <a:xfrm>
            <a:off x="64474" y="658005"/>
            <a:ext cx="12113458" cy="6024147"/>
          </a:xfrm>
        </p:spPr>
        <p:txBody>
          <a:bodyPr>
            <a:normAutofit/>
          </a:bodyPr>
          <a:lstStyle/>
          <a:p>
            <a:r>
              <a:rPr lang="en-US" sz="2600" b="1" dirty="0"/>
              <a:t>Trinity of statistical inference</a:t>
            </a:r>
            <a:r>
              <a:rPr lang="en-US" sz="2600" dirty="0"/>
              <a:t>: estimation, confidence intervals, hypothesis testing</a:t>
            </a:r>
          </a:p>
          <a:p>
            <a:r>
              <a:rPr lang="en-US" sz="2600" b="1" dirty="0"/>
              <a:t>Goal of statistics </a:t>
            </a:r>
            <a:r>
              <a:rPr lang="en-US" sz="2600" dirty="0"/>
              <a:t>is to learn the </a:t>
            </a:r>
            <a:r>
              <a:rPr lang="en-US" sz="2600" b="1" dirty="0"/>
              <a:t>distribution of X based on a lot of data, prob is reverse</a:t>
            </a:r>
          </a:p>
          <a:p>
            <a:r>
              <a:rPr lang="en-US" sz="2600" b="1" dirty="0"/>
              <a:t>Definition</a:t>
            </a:r>
            <a:r>
              <a:rPr lang="en-US" sz="2600" dirty="0"/>
              <a:t> of statistical model; </a:t>
            </a:r>
            <a:r>
              <a:rPr lang="en-US" sz="2600" b="1" dirty="0"/>
              <a:t>types</a:t>
            </a:r>
            <a:r>
              <a:rPr lang="en-US" sz="2600" dirty="0"/>
              <a:t> of statistical models (param, non-param, semi-param; </a:t>
            </a:r>
            <a:r>
              <a:rPr lang="en-US" sz="2600" b="1" dirty="0"/>
              <a:t>identifiability</a:t>
            </a:r>
            <a:r>
              <a:rPr lang="en-US" sz="2600" dirty="0"/>
              <a:t> of parameter of a statistical model, def of </a:t>
            </a:r>
            <a:r>
              <a:rPr lang="en-US" sz="2600" b="1" dirty="0"/>
              <a:t>statistic</a:t>
            </a:r>
            <a:r>
              <a:rPr lang="en-US" sz="2600" dirty="0"/>
              <a:t>, </a:t>
            </a:r>
            <a:r>
              <a:rPr lang="en-US" sz="2600" b="1" dirty="0"/>
              <a:t>estimator</a:t>
            </a:r>
          </a:p>
          <a:p>
            <a:r>
              <a:rPr lang="en-US" b="1" dirty="0"/>
              <a:t>Jensen’s inequality</a:t>
            </a:r>
            <a:r>
              <a:rPr lang="en-US" dirty="0"/>
              <a:t>: if function f() is convex then E[f(x)]&gt;=f(E[X])</a:t>
            </a:r>
          </a:p>
          <a:p>
            <a:r>
              <a:rPr lang="en-US" sz="2600" b="1" dirty="0"/>
              <a:t>Bias</a:t>
            </a:r>
            <a:r>
              <a:rPr lang="en-US" sz="2600" dirty="0"/>
              <a:t>                                    and </a:t>
            </a:r>
            <a:r>
              <a:rPr lang="en-US" sz="2600" b="1" dirty="0"/>
              <a:t>variance</a:t>
            </a:r>
            <a:r>
              <a:rPr lang="en-US" sz="2600" dirty="0"/>
              <a:t> of estimator:</a:t>
            </a:r>
          </a:p>
          <a:p>
            <a:r>
              <a:rPr lang="en-US" sz="2600" b="1" dirty="0"/>
              <a:t>Consistent estimator </a:t>
            </a:r>
            <a:r>
              <a:rPr lang="en-US" sz="2600" dirty="0"/>
              <a:t>is the one that conv to true parameter as n -&gt; infinity </a:t>
            </a:r>
          </a:p>
          <a:p>
            <a:r>
              <a:rPr lang="en-US" sz="2600" b="1" dirty="0"/>
              <a:t>CLT</a:t>
            </a:r>
            <a:r>
              <a:rPr lang="en-US" sz="2600" dirty="0"/>
              <a:t>:                                 Confidence interval: mu^+/- q*std/sqrt(n)</a:t>
            </a:r>
          </a:p>
          <a:p>
            <a:r>
              <a:rPr lang="en-US" sz="2600" dirty="0"/>
              <a:t>4 options to </a:t>
            </a:r>
            <a:r>
              <a:rPr lang="en-US" sz="2600" b="1" dirty="0"/>
              <a:t>replace var of pop </a:t>
            </a:r>
            <a:r>
              <a:rPr lang="en-US" sz="2600" dirty="0"/>
              <a:t>in conf int: 1) sample var 2) solve eq 3) an exp 4) cons b</a:t>
            </a:r>
          </a:p>
          <a:p>
            <a:r>
              <a:rPr lang="en-US" sz="2600" b="1" dirty="0"/>
              <a:t>Delta method</a:t>
            </a:r>
          </a:p>
          <a:p>
            <a:r>
              <a:rPr lang="en-US" sz="2600" b="1" dirty="0"/>
              <a:t>Procedure for constructing a CI: </a:t>
            </a:r>
            <a:r>
              <a:rPr lang="en-US" sz="2600" dirty="0"/>
              <a:t>1) determine parameter of interest (mu, var </a:t>
            </a:r>
            <a:r>
              <a:rPr lang="en-US" sz="2600" dirty="0" err="1"/>
              <a:t>etc</a:t>
            </a:r>
            <a:r>
              <a:rPr lang="en-US" sz="2600" dirty="0"/>
              <a:t>) 2) come up with estimator 3) find asymptotic var (use CLT) 4) Construct CI</a:t>
            </a:r>
            <a:endParaRPr lang="en-US" sz="2600" b="1" dirty="0"/>
          </a:p>
          <a:p>
            <a:endParaRPr lang="en-US" sz="2600" dirty="0"/>
          </a:p>
        </p:txBody>
      </p:sp>
      <p:pic>
        <p:nvPicPr>
          <p:cNvPr id="5" name="Picture 4">
            <a:extLst>
              <a:ext uri="{FF2B5EF4-FFF2-40B4-BE49-F238E27FC236}">
                <a16:creationId xmlns:a16="http://schemas.microsoft.com/office/drawing/2014/main" id="{073C3745-9626-40AC-A247-C8BC560ED300}"/>
              </a:ext>
            </a:extLst>
          </p:cNvPr>
          <p:cNvPicPr>
            <a:picLocks noChangeAspect="1"/>
          </p:cNvPicPr>
          <p:nvPr/>
        </p:nvPicPr>
        <p:blipFill>
          <a:blip r:embed="rId2"/>
          <a:stretch>
            <a:fillRect/>
          </a:stretch>
        </p:blipFill>
        <p:spPr>
          <a:xfrm>
            <a:off x="1012872" y="2910621"/>
            <a:ext cx="2536871" cy="493281"/>
          </a:xfrm>
          <a:prstGeom prst="rect">
            <a:avLst/>
          </a:prstGeom>
          <a:ln>
            <a:solidFill>
              <a:schemeClr val="tx1"/>
            </a:solidFill>
          </a:ln>
        </p:spPr>
      </p:pic>
      <p:pic>
        <p:nvPicPr>
          <p:cNvPr id="6" name="Picture 5">
            <a:extLst>
              <a:ext uri="{FF2B5EF4-FFF2-40B4-BE49-F238E27FC236}">
                <a16:creationId xmlns:a16="http://schemas.microsoft.com/office/drawing/2014/main" id="{ADD05250-9233-40D6-8088-33865F84CB1C}"/>
              </a:ext>
            </a:extLst>
          </p:cNvPr>
          <p:cNvPicPr>
            <a:picLocks noChangeAspect="1"/>
          </p:cNvPicPr>
          <p:nvPr/>
        </p:nvPicPr>
        <p:blipFill>
          <a:blip r:embed="rId3"/>
          <a:stretch>
            <a:fillRect/>
          </a:stretch>
        </p:blipFill>
        <p:spPr>
          <a:xfrm>
            <a:off x="7182582" y="2980958"/>
            <a:ext cx="1090895" cy="465626"/>
          </a:xfrm>
          <a:prstGeom prst="rect">
            <a:avLst/>
          </a:prstGeom>
          <a:ln>
            <a:solidFill>
              <a:schemeClr val="tx1"/>
            </a:solidFill>
          </a:ln>
        </p:spPr>
      </p:pic>
      <p:pic>
        <p:nvPicPr>
          <p:cNvPr id="7" name="Picture 6">
            <a:extLst>
              <a:ext uri="{FF2B5EF4-FFF2-40B4-BE49-F238E27FC236}">
                <a16:creationId xmlns:a16="http://schemas.microsoft.com/office/drawing/2014/main" id="{A71173D2-BB41-4E03-807A-45BC267296AA}"/>
              </a:ext>
            </a:extLst>
          </p:cNvPr>
          <p:cNvPicPr>
            <a:picLocks noChangeAspect="1"/>
          </p:cNvPicPr>
          <p:nvPr/>
        </p:nvPicPr>
        <p:blipFill>
          <a:blip r:embed="rId4"/>
          <a:stretch>
            <a:fillRect/>
          </a:stretch>
        </p:blipFill>
        <p:spPr>
          <a:xfrm>
            <a:off x="8351298" y="3038108"/>
            <a:ext cx="3807739" cy="338139"/>
          </a:xfrm>
          <a:prstGeom prst="rect">
            <a:avLst/>
          </a:prstGeom>
          <a:ln>
            <a:solidFill>
              <a:schemeClr val="tx1"/>
            </a:solidFill>
          </a:ln>
        </p:spPr>
      </p:pic>
      <p:pic>
        <p:nvPicPr>
          <p:cNvPr id="9" name="Picture 8">
            <a:extLst>
              <a:ext uri="{FF2B5EF4-FFF2-40B4-BE49-F238E27FC236}">
                <a16:creationId xmlns:a16="http://schemas.microsoft.com/office/drawing/2014/main" id="{6CE9DB31-40CE-4069-95A5-3999C09405BB}"/>
              </a:ext>
            </a:extLst>
          </p:cNvPr>
          <p:cNvPicPr>
            <a:picLocks noChangeAspect="1"/>
          </p:cNvPicPr>
          <p:nvPr/>
        </p:nvPicPr>
        <p:blipFill>
          <a:blip r:embed="rId5"/>
          <a:stretch>
            <a:fillRect/>
          </a:stretch>
        </p:blipFill>
        <p:spPr>
          <a:xfrm>
            <a:off x="1042182" y="3861361"/>
            <a:ext cx="2291863" cy="611964"/>
          </a:xfrm>
          <a:prstGeom prst="rect">
            <a:avLst/>
          </a:prstGeom>
          <a:ln>
            <a:solidFill>
              <a:schemeClr val="tx1"/>
            </a:solidFill>
          </a:ln>
        </p:spPr>
      </p:pic>
      <p:pic>
        <p:nvPicPr>
          <p:cNvPr id="11" name="Picture 10">
            <a:extLst>
              <a:ext uri="{FF2B5EF4-FFF2-40B4-BE49-F238E27FC236}">
                <a16:creationId xmlns:a16="http://schemas.microsoft.com/office/drawing/2014/main" id="{FB5B5E30-A434-49AD-9852-F2E7FE0AC65C}"/>
              </a:ext>
            </a:extLst>
          </p:cNvPr>
          <p:cNvPicPr>
            <a:picLocks noChangeAspect="1"/>
          </p:cNvPicPr>
          <p:nvPr/>
        </p:nvPicPr>
        <p:blipFill>
          <a:blip r:embed="rId6"/>
          <a:stretch>
            <a:fillRect/>
          </a:stretch>
        </p:blipFill>
        <p:spPr>
          <a:xfrm>
            <a:off x="9017390" y="3836888"/>
            <a:ext cx="3174609" cy="669967"/>
          </a:xfrm>
          <a:prstGeom prst="rect">
            <a:avLst/>
          </a:prstGeom>
          <a:ln>
            <a:solidFill>
              <a:schemeClr val="tx1"/>
            </a:solidFill>
          </a:ln>
        </p:spPr>
      </p:pic>
      <p:pic>
        <p:nvPicPr>
          <p:cNvPr id="13" name="Picture 12">
            <a:extLst>
              <a:ext uri="{FF2B5EF4-FFF2-40B4-BE49-F238E27FC236}">
                <a16:creationId xmlns:a16="http://schemas.microsoft.com/office/drawing/2014/main" id="{5591134F-07E0-4842-8BC1-469D7ED65FFD}"/>
              </a:ext>
            </a:extLst>
          </p:cNvPr>
          <p:cNvPicPr>
            <a:picLocks noChangeAspect="1"/>
          </p:cNvPicPr>
          <p:nvPr/>
        </p:nvPicPr>
        <p:blipFill>
          <a:blip r:embed="rId7"/>
          <a:stretch>
            <a:fillRect/>
          </a:stretch>
        </p:blipFill>
        <p:spPr>
          <a:xfrm>
            <a:off x="2409123" y="4809585"/>
            <a:ext cx="2824059" cy="521837"/>
          </a:xfrm>
          <a:prstGeom prst="rect">
            <a:avLst/>
          </a:prstGeom>
          <a:ln>
            <a:solidFill>
              <a:schemeClr val="tx1"/>
            </a:solidFill>
          </a:ln>
        </p:spPr>
      </p:pic>
      <p:pic>
        <p:nvPicPr>
          <p:cNvPr id="15" name="Picture 14">
            <a:extLst>
              <a:ext uri="{FF2B5EF4-FFF2-40B4-BE49-F238E27FC236}">
                <a16:creationId xmlns:a16="http://schemas.microsoft.com/office/drawing/2014/main" id="{0F2590A7-0F50-4C6D-B738-2ADE7FA6309E}"/>
              </a:ext>
            </a:extLst>
          </p:cNvPr>
          <p:cNvPicPr>
            <a:picLocks noChangeAspect="1"/>
          </p:cNvPicPr>
          <p:nvPr/>
        </p:nvPicPr>
        <p:blipFill>
          <a:blip r:embed="rId8"/>
          <a:stretch>
            <a:fillRect/>
          </a:stretch>
        </p:blipFill>
        <p:spPr>
          <a:xfrm>
            <a:off x="5403298" y="4794704"/>
            <a:ext cx="3447812" cy="551020"/>
          </a:xfrm>
          <a:prstGeom prst="rect">
            <a:avLst/>
          </a:prstGeom>
          <a:ln>
            <a:solidFill>
              <a:schemeClr val="tx1"/>
            </a:solidFill>
          </a:ln>
        </p:spPr>
      </p:pic>
    </p:spTree>
    <p:extLst>
      <p:ext uri="{BB962C8B-B14F-4D97-AF65-F5344CB8AC3E}">
        <p14:creationId xmlns:p14="http://schemas.microsoft.com/office/powerpoint/2010/main" val="3341756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A7D64-C392-442A-9BFB-1268ED6CA8A9}"/>
              </a:ext>
            </a:extLst>
          </p:cNvPr>
          <p:cNvSpPr>
            <a:spLocks noGrp="1"/>
          </p:cNvSpPr>
          <p:nvPr>
            <p:ph type="title"/>
          </p:nvPr>
        </p:nvSpPr>
        <p:spPr>
          <a:xfrm>
            <a:off x="64476" y="69702"/>
            <a:ext cx="12113456" cy="605547"/>
          </a:xfrm>
        </p:spPr>
        <p:txBody>
          <a:bodyPr>
            <a:normAutofit fontScale="90000"/>
          </a:bodyPr>
          <a:lstStyle/>
          <a:p>
            <a:r>
              <a:rPr lang="en-US" dirty="0"/>
              <a:t>Unit 2 review continued</a:t>
            </a:r>
          </a:p>
        </p:txBody>
      </p:sp>
      <p:sp>
        <p:nvSpPr>
          <p:cNvPr id="3" name="Content Placeholder 2">
            <a:extLst>
              <a:ext uri="{FF2B5EF4-FFF2-40B4-BE49-F238E27FC236}">
                <a16:creationId xmlns:a16="http://schemas.microsoft.com/office/drawing/2014/main" id="{CEA361EC-BEEA-4494-BB95-2FA325C81EC8}"/>
              </a:ext>
            </a:extLst>
          </p:cNvPr>
          <p:cNvSpPr>
            <a:spLocks noGrp="1"/>
          </p:cNvSpPr>
          <p:nvPr>
            <p:ph idx="1"/>
          </p:nvPr>
        </p:nvSpPr>
        <p:spPr>
          <a:xfrm>
            <a:off x="106680" y="643938"/>
            <a:ext cx="11963400" cy="6108553"/>
          </a:xfrm>
        </p:spPr>
        <p:txBody>
          <a:bodyPr>
            <a:normAutofit/>
          </a:bodyPr>
          <a:lstStyle/>
          <a:p>
            <a:r>
              <a:rPr lang="en-US" sz="2600" dirty="0"/>
              <a:t>Procedure for hypothesis testing: 1) formula a question as a test, by specifying null (decide whether to do 1 sided or 2 sided tests) and alternative hypothesis (conditions for test 2)</a:t>
            </a:r>
          </a:p>
          <a:p>
            <a:r>
              <a:rPr lang="en-US" sz="2600" dirty="0"/>
              <a:t>Assumptions for hypothesis test: 1) model generating PDF 2) 1 vs 2 sided test</a:t>
            </a:r>
          </a:p>
          <a:p>
            <a:r>
              <a:rPr lang="en-US" sz="2600" dirty="0"/>
              <a:t>Definitions for terms in HT: 1) </a:t>
            </a:r>
            <a:r>
              <a:rPr lang="en-US" sz="2600" b="1" dirty="0"/>
              <a:t>type 1 error- </a:t>
            </a:r>
            <a:r>
              <a:rPr lang="en-US" sz="2600" dirty="0"/>
              <a:t>H0 is true but we reject 2) </a:t>
            </a:r>
            <a:r>
              <a:rPr lang="en-US" sz="2600" b="1" dirty="0"/>
              <a:t>type 2 error- </a:t>
            </a:r>
            <a:r>
              <a:rPr lang="en-US" sz="2600" dirty="0"/>
              <a:t>H1 is true but we reject 3) </a:t>
            </a:r>
            <a:r>
              <a:rPr lang="en-US" sz="2600" b="1" dirty="0"/>
              <a:t>Power of test</a:t>
            </a:r>
            <a:r>
              <a:rPr lang="en-US" sz="2600" dirty="0"/>
              <a:t>: 1- type 1 error (worst case alpha) 4) </a:t>
            </a:r>
            <a:r>
              <a:rPr lang="en-US" sz="2600" b="1" dirty="0"/>
              <a:t>Level of a test</a:t>
            </a:r>
            <a:r>
              <a:rPr lang="en-US" sz="2600" dirty="0"/>
              <a:t>: worst case alpha 5) </a:t>
            </a:r>
            <a:r>
              <a:rPr lang="en-US" sz="2600" b="1" dirty="0"/>
              <a:t>test statistic </a:t>
            </a:r>
            <a:r>
              <a:rPr lang="en-US" sz="2600" dirty="0"/>
              <a:t>– indicator function deciding whether we should reject or accept null 6) </a:t>
            </a:r>
            <a:r>
              <a:rPr lang="en-US" sz="2600" b="1" dirty="0"/>
              <a:t>rejection region </a:t>
            </a:r>
            <a:r>
              <a:rPr lang="en-US" sz="2600" dirty="0"/>
              <a:t>- set of all X’s that lead to rejection of H0 7) p-value: without specifying alpha, finding probability of observing particular X</a:t>
            </a:r>
          </a:p>
        </p:txBody>
      </p:sp>
      <p:pic>
        <p:nvPicPr>
          <p:cNvPr id="5" name="Picture 4">
            <a:extLst>
              <a:ext uri="{FF2B5EF4-FFF2-40B4-BE49-F238E27FC236}">
                <a16:creationId xmlns:a16="http://schemas.microsoft.com/office/drawing/2014/main" id="{03E12E39-AE4C-456A-9246-5E09D32A8D2C}"/>
              </a:ext>
            </a:extLst>
          </p:cNvPr>
          <p:cNvPicPr>
            <a:picLocks noChangeAspect="1"/>
          </p:cNvPicPr>
          <p:nvPr/>
        </p:nvPicPr>
        <p:blipFill>
          <a:blip r:embed="rId2"/>
          <a:stretch>
            <a:fillRect/>
          </a:stretch>
        </p:blipFill>
        <p:spPr>
          <a:xfrm>
            <a:off x="1592871" y="4281927"/>
            <a:ext cx="8527763" cy="2343957"/>
          </a:xfrm>
          <a:prstGeom prst="rect">
            <a:avLst/>
          </a:prstGeom>
          <a:ln>
            <a:solidFill>
              <a:schemeClr val="tx1"/>
            </a:solidFill>
          </a:ln>
        </p:spPr>
      </p:pic>
    </p:spTree>
    <p:extLst>
      <p:ext uri="{BB962C8B-B14F-4D97-AF65-F5344CB8AC3E}">
        <p14:creationId xmlns:p14="http://schemas.microsoft.com/office/powerpoint/2010/main" val="729541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A7D64-C392-442A-9BFB-1268ED6CA8A9}"/>
              </a:ext>
            </a:extLst>
          </p:cNvPr>
          <p:cNvSpPr>
            <a:spLocks noGrp="1"/>
          </p:cNvSpPr>
          <p:nvPr>
            <p:ph type="title"/>
          </p:nvPr>
        </p:nvSpPr>
        <p:spPr>
          <a:xfrm>
            <a:off x="64476" y="69702"/>
            <a:ext cx="12113456" cy="605547"/>
          </a:xfrm>
        </p:spPr>
        <p:txBody>
          <a:bodyPr>
            <a:normAutofit fontScale="90000"/>
          </a:bodyPr>
          <a:lstStyle/>
          <a:p>
            <a:r>
              <a:rPr lang="en-US" dirty="0"/>
              <a:t>Unit 3 review</a:t>
            </a:r>
          </a:p>
        </p:txBody>
      </p:sp>
      <p:sp>
        <p:nvSpPr>
          <p:cNvPr id="3" name="Content Placeholder 2">
            <a:extLst>
              <a:ext uri="{FF2B5EF4-FFF2-40B4-BE49-F238E27FC236}">
                <a16:creationId xmlns:a16="http://schemas.microsoft.com/office/drawing/2014/main" id="{CEA361EC-BEEA-4494-BB95-2FA325C81EC8}"/>
              </a:ext>
            </a:extLst>
          </p:cNvPr>
          <p:cNvSpPr>
            <a:spLocks noGrp="1"/>
          </p:cNvSpPr>
          <p:nvPr>
            <p:ph idx="1"/>
          </p:nvPr>
        </p:nvSpPr>
        <p:spPr>
          <a:xfrm>
            <a:off x="106680" y="643938"/>
            <a:ext cx="11963400" cy="6108553"/>
          </a:xfrm>
        </p:spPr>
        <p:txBody>
          <a:bodyPr/>
          <a:lstStyle/>
          <a:p>
            <a:r>
              <a:rPr lang="en-US" dirty="0"/>
              <a:t>Total variation distance</a:t>
            </a:r>
          </a:p>
          <a:p>
            <a:r>
              <a:rPr lang="en-US" dirty="0"/>
              <a:t>KL divergence</a:t>
            </a:r>
          </a:p>
          <a:p>
            <a:r>
              <a:rPr lang="en-US" dirty="0"/>
              <a:t>Min(KL)=max MLE</a:t>
            </a:r>
          </a:p>
          <a:p>
            <a:r>
              <a:rPr lang="en-US" dirty="0"/>
              <a:t>Semi-definiteness (required for concavity)</a:t>
            </a:r>
          </a:p>
          <a:p>
            <a:r>
              <a:rPr lang="en-US" sz="2600" dirty="0"/>
              <a:t>Multivariate CLT                                      here X, mu are vector and we have </a:t>
            </a:r>
            <a:r>
              <a:rPr lang="en-US" sz="2600" dirty="0" err="1"/>
              <a:t>cov</a:t>
            </a:r>
            <a:r>
              <a:rPr lang="en-US" sz="2600" dirty="0"/>
              <a:t> matrix </a:t>
            </a:r>
          </a:p>
          <a:p>
            <a:r>
              <a:rPr lang="en-US" sz="2600" dirty="0"/>
              <a:t>Multivariate delta method</a:t>
            </a:r>
          </a:p>
          <a:p>
            <a:r>
              <a:rPr lang="en-US" sz="2600" dirty="0"/>
              <a:t>Fisher information                                                is needed to computer </a:t>
            </a:r>
            <a:r>
              <a:rPr lang="en-US" sz="2600" dirty="0" err="1"/>
              <a:t>asymp</a:t>
            </a:r>
            <a:r>
              <a:rPr lang="en-US" sz="2600" dirty="0"/>
              <a:t> var of MLE</a:t>
            </a:r>
          </a:p>
          <a:p>
            <a:r>
              <a:rPr lang="en-US" sz="2600" dirty="0"/>
              <a:t> CLT for MLE estimator</a:t>
            </a:r>
          </a:p>
          <a:p>
            <a:r>
              <a:rPr lang="en-US" sz="2600" dirty="0"/>
              <a:t>Method of moments</a:t>
            </a:r>
          </a:p>
          <a:p>
            <a:r>
              <a:rPr lang="en-US" sz="2600" dirty="0"/>
              <a:t>MLE vs MoM</a:t>
            </a:r>
          </a:p>
          <a:p>
            <a:pPr marL="0" indent="0">
              <a:buNone/>
            </a:pPr>
            <a:r>
              <a:rPr lang="en-US" sz="2600" dirty="0"/>
              <a:t>1.</a:t>
            </a:r>
            <a:r>
              <a:rPr lang="en-US" sz="2400" dirty="0"/>
              <a:t>MLE is more accurate</a:t>
            </a:r>
          </a:p>
          <a:p>
            <a:pPr marL="0" indent="0">
              <a:buNone/>
            </a:pPr>
            <a:r>
              <a:rPr lang="en-US" sz="2400" dirty="0"/>
              <a:t>2. MLE gives good results of model is </a:t>
            </a:r>
            <a:r>
              <a:rPr lang="en-US" sz="2400" dirty="0" err="1"/>
              <a:t>misspec</a:t>
            </a:r>
            <a:r>
              <a:rPr lang="en-US" sz="2400" dirty="0"/>
              <a:t> 3)easy computation for MoM, but diff map (M-1)</a:t>
            </a:r>
          </a:p>
          <a:p>
            <a:pPr marL="514350" indent="-514350">
              <a:buAutoNum type="arabicParenR"/>
            </a:pPr>
            <a:endParaRPr lang="en-US" sz="2600" dirty="0"/>
          </a:p>
          <a:p>
            <a:endParaRPr lang="en-US" dirty="0"/>
          </a:p>
        </p:txBody>
      </p:sp>
      <p:pic>
        <p:nvPicPr>
          <p:cNvPr id="5" name="Picture 4">
            <a:extLst>
              <a:ext uri="{FF2B5EF4-FFF2-40B4-BE49-F238E27FC236}">
                <a16:creationId xmlns:a16="http://schemas.microsoft.com/office/drawing/2014/main" id="{73DED51B-9073-4969-97AB-7F31D6D84C64}"/>
              </a:ext>
            </a:extLst>
          </p:cNvPr>
          <p:cNvPicPr>
            <a:picLocks noChangeAspect="1"/>
          </p:cNvPicPr>
          <p:nvPr/>
        </p:nvPicPr>
        <p:blipFill>
          <a:blip r:embed="rId2"/>
          <a:stretch>
            <a:fillRect/>
          </a:stretch>
        </p:blipFill>
        <p:spPr>
          <a:xfrm>
            <a:off x="3877114" y="410233"/>
            <a:ext cx="3030124" cy="554015"/>
          </a:xfrm>
          <a:prstGeom prst="rect">
            <a:avLst/>
          </a:prstGeom>
          <a:ln>
            <a:solidFill>
              <a:schemeClr val="tx1"/>
            </a:solidFill>
          </a:ln>
        </p:spPr>
      </p:pic>
      <p:pic>
        <p:nvPicPr>
          <p:cNvPr id="8" name="Picture 7">
            <a:extLst>
              <a:ext uri="{FF2B5EF4-FFF2-40B4-BE49-F238E27FC236}">
                <a16:creationId xmlns:a16="http://schemas.microsoft.com/office/drawing/2014/main" id="{0B2A93A9-E2DE-4B52-A065-4FE5175E0B65}"/>
              </a:ext>
            </a:extLst>
          </p:cNvPr>
          <p:cNvPicPr>
            <a:picLocks noChangeAspect="1"/>
          </p:cNvPicPr>
          <p:nvPr/>
        </p:nvPicPr>
        <p:blipFill>
          <a:blip r:embed="rId3"/>
          <a:stretch>
            <a:fillRect/>
          </a:stretch>
        </p:blipFill>
        <p:spPr>
          <a:xfrm>
            <a:off x="7268454" y="372573"/>
            <a:ext cx="3028950" cy="485775"/>
          </a:xfrm>
          <a:prstGeom prst="rect">
            <a:avLst/>
          </a:prstGeom>
        </p:spPr>
      </p:pic>
      <p:pic>
        <p:nvPicPr>
          <p:cNvPr id="10" name="Picture 9">
            <a:extLst>
              <a:ext uri="{FF2B5EF4-FFF2-40B4-BE49-F238E27FC236}">
                <a16:creationId xmlns:a16="http://schemas.microsoft.com/office/drawing/2014/main" id="{9AB88F42-E418-4CAE-BD08-BBFA4BDCE59F}"/>
              </a:ext>
            </a:extLst>
          </p:cNvPr>
          <p:cNvPicPr>
            <a:picLocks noChangeAspect="1"/>
          </p:cNvPicPr>
          <p:nvPr/>
        </p:nvPicPr>
        <p:blipFill>
          <a:blip r:embed="rId4"/>
          <a:stretch>
            <a:fillRect/>
          </a:stretch>
        </p:blipFill>
        <p:spPr>
          <a:xfrm>
            <a:off x="2518119" y="1085042"/>
            <a:ext cx="2560318" cy="466283"/>
          </a:xfrm>
          <a:prstGeom prst="rect">
            <a:avLst/>
          </a:prstGeom>
          <a:ln>
            <a:solidFill>
              <a:schemeClr val="tx1"/>
            </a:solidFill>
          </a:ln>
        </p:spPr>
      </p:pic>
      <p:pic>
        <p:nvPicPr>
          <p:cNvPr id="12" name="Picture 11">
            <a:extLst>
              <a:ext uri="{FF2B5EF4-FFF2-40B4-BE49-F238E27FC236}">
                <a16:creationId xmlns:a16="http://schemas.microsoft.com/office/drawing/2014/main" id="{6FB672FC-50EA-490E-9F35-95B1565C9168}"/>
              </a:ext>
            </a:extLst>
          </p:cNvPr>
          <p:cNvPicPr>
            <a:picLocks noChangeAspect="1"/>
          </p:cNvPicPr>
          <p:nvPr/>
        </p:nvPicPr>
        <p:blipFill>
          <a:blip r:embed="rId5"/>
          <a:stretch>
            <a:fillRect/>
          </a:stretch>
        </p:blipFill>
        <p:spPr>
          <a:xfrm>
            <a:off x="5146651" y="1109512"/>
            <a:ext cx="3141965" cy="452002"/>
          </a:xfrm>
          <a:prstGeom prst="rect">
            <a:avLst/>
          </a:prstGeom>
        </p:spPr>
      </p:pic>
      <p:pic>
        <p:nvPicPr>
          <p:cNvPr id="14" name="Picture 13">
            <a:extLst>
              <a:ext uri="{FF2B5EF4-FFF2-40B4-BE49-F238E27FC236}">
                <a16:creationId xmlns:a16="http://schemas.microsoft.com/office/drawing/2014/main" id="{88BB7919-E07B-4922-A974-D86AF3EC6FC2}"/>
              </a:ext>
            </a:extLst>
          </p:cNvPr>
          <p:cNvPicPr>
            <a:picLocks noChangeAspect="1"/>
          </p:cNvPicPr>
          <p:nvPr/>
        </p:nvPicPr>
        <p:blipFill>
          <a:blip r:embed="rId6"/>
          <a:stretch>
            <a:fillRect/>
          </a:stretch>
        </p:blipFill>
        <p:spPr>
          <a:xfrm>
            <a:off x="8380023" y="944807"/>
            <a:ext cx="3693240" cy="574504"/>
          </a:xfrm>
          <a:prstGeom prst="rect">
            <a:avLst/>
          </a:prstGeom>
        </p:spPr>
      </p:pic>
      <p:pic>
        <p:nvPicPr>
          <p:cNvPr id="16" name="Picture 15">
            <a:extLst>
              <a:ext uri="{FF2B5EF4-FFF2-40B4-BE49-F238E27FC236}">
                <a16:creationId xmlns:a16="http://schemas.microsoft.com/office/drawing/2014/main" id="{287A1226-4FAE-4CC6-A445-5A1D13DDB7F8}"/>
              </a:ext>
            </a:extLst>
          </p:cNvPr>
          <p:cNvPicPr>
            <a:picLocks noChangeAspect="1"/>
          </p:cNvPicPr>
          <p:nvPr/>
        </p:nvPicPr>
        <p:blipFill>
          <a:blip r:embed="rId7"/>
          <a:stretch>
            <a:fillRect/>
          </a:stretch>
        </p:blipFill>
        <p:spPr>
          <a:xfrm>
            <a:off x="3307148" y="1582832"/>
            <a:ext cx="4866181" cy="588220"/>
          </a:xfrm>
          <a:prstGeom prst="rect">
            <a:avLst/>
          </a:prstGeom>
          <a:ln>
            <a:solidFill>
              <a:schemeClr val="tx1"/>
            </a:solidFill>
          </a:ln>
        </p:spPr>
      </p:pic>
      <p:pic>
        <p:nvPicPr>
          <p:cNvPr id="18" name="Picture 17">
            <a:extLst>
              <a:ext uri="{FF2B5EF4-FFF2-40B4-BE49-F238E27FC236}">
                <a16:creationId xmlns:a16="http://schemas.microsoft.com/office/drawing/2014/main" id="{8F43C46C-FA3C-4095-B955-FB7D631936E4}"/>
              </a:ext>
            </a:extLst>
          </p:cNvPr>
          <p:cNvPicPr>
            <a:picLocks noChangeAspect="1"/>
          </p:cNvPicPr>
          <p:nvPr/>
        </p:nvPicPr>
        <p:blipFill>
          <a:blip r:embed="rId8"/>
          <a:stretch>
            <a:fillRect/>
          </a:stretch>
        </p:blipFill>
        <p:spPr>
          <a:xfrm>
            <a:off x="8721968" y="1569357"/>
            <a:ext cx="3276953" cy="564992"/>
          </a:xfrm>
          <a:prstGeom prst="rect">
            <a:avLst/>
          </a:prstGeom>
          <a:ln>
            <a:solidFill>
              <a:schemeClr val="tx1"/>
            </a:solidFill>
          </a:ln>
        </p:spPr>
      </p:pic>
      <p:pic>
        <p:nvPicPr>
          <p:cNvPr id="20" name="Picture 19">
            <a:extLst>
              <a:ext uri="{FF2B5EF4-FFF2-40B4-BE49-F238E27FC236}">
                <a16:creationId xmlns:a16="http://schemas.microsoft.com/office/drawing/2014/main" id="{12B14BB5-2C46-41AD-B235-D24EAA7F6607}"/>
              </a:ext>
            </a:extLst>
          </p:cNvPr>
          <p:cNvPicPr>
            <a:picLocks noChangeAspect="1"/>
          </p:cNvPicPr>
          <p:nvPr/>
        </p:nvPicPr>
        <p:blipFill>
          <a:blip r:embed="rId9"/>
          <a:stretch>
            <a:fillRect/>
          </a:stretch>
        </p:blipFill>
        <p:spPr>
          <a:xfrm>
            <a:off x="6531326" y="2204274"/>
            <a:ext cx="3861232" cy="482654"/>
          </a:xfrm>
          <a:prstGeom prst="rect">
            <a:avLst/>
          </a:prstGeom>
          <a:ln>
            <a:solidFill>
              <a:schemeClr val="tx1"/>
            </a:solidFill>
          </a:ln>
        </p:spPr>
      </p:pic>
      <p:pic>
        <p:nvPicPr>
          <p:cNvPr id="22" name="Picture 21">
            <a:extLst>
              <a:ext uri="{FF2B5EF4-FFF2-40B4-BE49-F238E27FC236}">
                <a16:creationId xmlns:a16="http://schemas.microsoft.com/office/drawing/2014/main" id="{23B905A0-BA59-4CD8-AEE2-A587885D69E9}"/>
              </a:ext>
            </a:extLst>
          </p:cNvPr>
          <p:cNvPicPr>
            <a:picLocks noChangeAspect="1"/>
          </p:cNvPicPr>
          <p:nvPr/>
        </p:nvPicPr>
        <p:blipFill>
          <a:blip r:embed="rId10"/>
          <a:stretch>
            <a:fillRect/>
          </a:stretch>
        </p:blipFill>
        <p:spPr>
          <a:xfrm>
            <a:off x="2657842" y="2661943"/>
            <a:ext cx="2645679" cy="477514"/>
          </a:xfrm>
          <a:prstGeom prst="rect">
            <a:avLst/>
          </a:prstGeom>
          <a:ln>
            <a:solidFill>
              <a:schemeClr val="tx1"/>
            </a:solidFill>
          </a:ln>
        </p:spPr>
      </p:pic>
      <p:pic>
        <p:nvPicPr>
          <p:cNvPr id="24" name="Picture 23">
            <a:extLst>
              <a:ext uri="{FF2B5EF4-FFF2-40B4-BE49-F238E27FC236}">
                <a16:creationId xmlns:a16="http://schemas.microsoft.com/office/drawing/2014/main" id="{8B79D9E0-7F02-429F-B053-0CE505D2CB79}"/>
              </a:ext>
            </a:extLst>
          </p:cNvPr>
          <p:cNvPicPr>
            <a:picLocks noChangeAspect="1"/>
          </p:cNvPicPr>
          <p:nvPr/>
        </p:nvPicPr>
        <p:blipFill>
          <a:blip r:embed="rId11"/>
          <a:stretch>
            <a:fillRect/>
          </a:stretch>
        </p:blipFill>
        <p:spPr>
          <a:xfrm>
            <a:off x="5463012" y="3084614"/>
            <a:ext cx="4654584" cy="544851"/>
          </a:xfrm>
          <a:prstGeom prst="rect">
            <a:avLst/>
          </a:prstGeom>
          <a:ln>
            <a:solidFill>
              <a:schemeClr val="tx1"/>
            </a:solidFill>
          </a:ln>
        </p:spPr>
      </p:pic>
      <p:pic>
        <p:nvPicPr>
          <p:cNvPr id="26" name="Picture 25">
            <a:extLst>
              <a:ext uri="{FF2B5EF4-FFF2-40B4-BE49-F238E27FC236}">
                <a16:creationId xmlns:a16="http://schemas.microsoft.com/office/drawing/2014/main" id="{1476A2E8-18DB-4203-AF47-D0FFCD7F904E}"/>
              </a:ext>
            </a:extLst>
          </p:cNvPr>
          <p:cNvPicPr>
            <a:picLocks noChangeAspect="1"/>
          </p:cNvPicPr>
          <p:nvPr/>
        </p:nvPicPr>
        <p:blipFill>
          <a:blip r:embed="rId12"/>
          <a:stretch>
            <a:fillRect/>
          </a:stretch>
        </p:blipFill>
        <p:spPr>
          <a:xfrm>
            <a:off x="2965353" y="3680240"/>
            <a:ext cx="3431804" cy="399391"/>
          </a:xfrm>
          <a:prstGeom prst="rect">
            <a:avLst/>
          </a:prstGeom>
          <a:ln>
            <a:solidFill>
              <a:schemeClr val="tx1"/>
            </a:solidFill>
          </a:ln>
        </p:spPr>
      </p:pic>
      <p:pic>
        <p:nvPicPr>
          <p:cNvPr id="28" name="Picture 27">
            <a:extLst>
              <a:ext uri="{FF2B5EF4-FFF2-40B4-BE49-F238E27FC236}">
                <a16:creationId xmlns:a16="http://schemas.microsoft.com/office/drawing/2014/main" id="{F886EDD0-933D-4AF4-8299-5F6E3EE6A9E6}"/>
              </a:ext>
            </a:extLst>
          </p:cNvPr>
          <p:cNvPicPr>
            <a:picLocks noChangeAspect="1"/>
          </p:cNvPicPr>
          <p:nvPr/>
        </p:nvPicPr>
        <p:blipFill>
          <a:blip r:embed="rId13"/>
          <a:stretch>
            <a:fillRect/>
          </a:stretch>
        </p:blipFill>
        <p:spPr>
          <a:xfrm>
            <a:off x="4923692" y="4120000"/>
            <a:ext cx="4730496" cy="509056"/>
          </a:xfrm>
          <a:prstGeom prst="rect">
            <a:avLst/>
          </a:prstGeom>
          <a:ln>
            <a:solidFill>
              <a:schemeClr val="tx1"/>
            </a:solidFill>
          </a:ln>
        </p:spPr>
      </p:pic>
      <p:pic>
        <p:nvPicPr>
          <p:cNvPr id="29" name="Picture 28">
            <a:extLst>
              <a:ext uri="{FF2B5EF4-FFF2-40B4-BE49-F238E27FC236}">
                <a16:creationId xmlns:a16="http://schemas.microsoft.com/office/drawing/2014/main" id="{CCD5C08B-48EE-4E0F-AFE0-1DC57D0C8100}"/>
              </a:ext>
            </a:extLst>
          </p:cNvPr>
          <p:cNvPicPr>
            <a:picLocks noChangeAspect="1"/>
          </p:cNvPicPr>
          <p:nvPr/>
        </p:nvPicPr>
        <p:blipFill>
          <a:blip r:embed="rId14"/>
          <a:stretch>
            <a:fillRect/>
          </a:stretch>
        </p:blipFill>
        <p:spPr>
          <a:xfrm>
            <a:off x="3287006" y="4796055"/>
            <a:ext cx="4689378" cy="1141973"/>
          </a:xfrm>
          <a:prstGeom prst="rect">
            <a:avLst/>
          </a:prstGeom>
          <a:ln>
            <a:solidFill>
              <a:schemeClr val="tx1"/>
            </a:solidFill>
          </a:ln>
        </p:spPr>
      </p:pic>
      <p:pic>
        <p:nvPicPr>
          <p:cNvPr id="31" name="Picture 30">
            <a:extLst>
              <a:ext uri="{FF2B5EF4-FFF2-40B4-BE49-F238E27FC236}">
                <a16:creationId xmlns:a16="http://schemas.microsoft.com/office/drawing/2014/main" id="{00599D7C-F6BF-4D86-AC67-033FD91D79C0}"/>
              </a:ext>
            </a:extLst>
          </p:cNvPr>
          <p:cNvPicPr>
            <a:picLocks noChangeAspect="1"/>
          </p:cNvPicPr>
          <p:nvPr/>
        </p:nvPicPr>
        <p:blipFill>
          <a:blip r:embed="rId15"/>
          <a:stretch>
            <a:fillRect/>
          </a:stretch>
        </p:blipFill>
        <p:spPr>
          <a:xfrm>
            <a:off x="8037049" y="4772243"/>
            <a:ext cx="4154951" cy="1220594"/>
          </a:xfrm>
          <a:prstGeom prst="rect">
            <a:avLst/>
          </a:prstGeom>
        </p:spPr>
      </p:pic>
    </p:spTree>
    <p:extLst>
      <p:ext uri="{BB962C8B-B14F-4D97-AF65-F5344CB8AC3E}">
        <p14:creationId xmlns:p14="http://schemas.microsoft.com/office/powerpoint/2010/main" val="3353456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A7D64-C392-442A-9BFB-1268ED6CA8A9}"/>
              </a:ext>
            </a:extLst>
          </p:cNvPr>
          <p:cNvSpPr>
            <a:spLocks noGrp="1"/>
          </p:cNvSpPr>
          <p:nvPr>
            <p:ph type="title"/>
          </p:nvPr>
        </p:nvSpPr>
        <p:spPr>
          <a:xfrm>
            <a:off x="64476" y="69702"/>
            <a:ext cx="12113456" cy="605547"/>
          </a:xfrm>
        </p:spPr>
        <p:txBody>
          <a:bodyPr>
            <a:normAutofit fontScale="90000"/>
          </a:bodyPr>
          <a:lstStyle/>
          <a:p>
            <a:r>
              <a:rPr lang="en-US" dirty="0"/>
              <a:t>Unit 3 review continued</a:t>
            </a:r>
          </a:p>
        </p:txBody>
      </p:sp>
      <p:sp>
        <p:nvSpPr>
          <p:cNvPr id="3" name="Content Placeholder 2">
            <a:extLst>
              <a:ext uri="{FF2B5EF4-FFF2-40B4-BE49-F238E27FC236}">
                <a16:creationId xmlns:a16="http://schemas.microsoft.com/office/drawing/2014/main" id="{CEA361EC-BEEA-4494-BB95-2FA325C81EC8}"/>
              </a:ext>
            </a:extLst>
          </p:cNvPr>
          <p:cNvSpPr>
            <a:spLocks noGrp="1"/>
          </p:cNvSpPr>
          <p:nvPr>
            <p:ph idx="1"/>
          </p:nvPr>
        </p:nvSpPr>
        <p:spPr>
          <a:xfrm>
            <a:off x="106680" y="643938"/>
            <a:ext cx="11963400" cy="6108553"/>
          </a:xfrm>
        </p:spPr>
        <p:txBody>
          <a:bodyPr>
            <a:normAutofit/>
          </a:bodyPr>
          <a:lstStyle/>
          <a:p>
            <a:r>
              <a:rPr lang="en-GB" sz="2600" dirty="0"/>
              <a:t>In M-estimation, the goal is to find the  minimizer mu*</a:t>
            </a:r>
          </a:p>
          <a:p>
            <a:r>
              <a:rPr lang="en-GB" sz="2600" dirty="0"/>
              <a:t>In M-estimation no need to specify model, we need to specify function and based on function we find mean, median and quantile</a:t>
            </a:r>
          </a:p>
          <a:p>
            <a:r>
              <a:rPr lang="en-GB" sz="2600" dirty="0"/>
              <a:t>Asymptotic normality for M-</a:t>
            </a:r>
            <a:r>
              <a:rPr lang="en-GB" sz="2600" dirty="0" err="1"/>
              <a:t>estim</a:t>
            </a:r>
            <a:endParaRPr lang="en-GB" sz="2600" dirty="0"/>
          </a:p>
          <a:p>
            <a:r>
              <a:rPr lang="en-GB" sz="2600" dirty="0"/>
              <a:t>Huber Loss function for abs(x)</a:t>
            </a:r>
          </a:p>
          <a:p>
            <a:r>
              <a:rPr lang="en-GB" sz="2600" dirty="0"/>
              <a:t>Mean sq. error</a:t>
            </a:r>
          </a:p>
          <a:p>
            <a:r>
              <a:rPr lang="en-GB" sz="2600" dirty="0"/>
              <a:t>Theorem for MLE (CLT form) applies when 1) parameter is identifiable 2) Fisher information is invertible 3) support of PDF does not depend on parameter of PDF</a:t>
            </a:r>
          </a:p>
          <a:p>
            <a:r>
              <a:rPr lang="en-GB" sz="2600" dirty="0"/>
              <a:t>Asymptotic variance of MLE and Method of moments estimator is the same</a:t>
            </a:r>
          </a:p>
          <a:p>
            <a:endParaRPr lang="en-US" sz="2600" dirty="0"/>
          </a:p>
        </p:txBody>
      </p:sp>
      <p:pic>
        <p:nvPicPr>
          <p:cNvPr id="5" name="Picture 4">
            <a:extLst>
              <a:ext uri="{FF2B5EF4-FFF2-40B4-BE49-F238E27FC236}">
                <a16:creationId xmlns:a16="http://schemas.microsoft.com/office/drawing/2014/main" id="{430FECD1-3A6D-4293-AB11-1A03D5BB7968}"/>
              </a:ext>
            </a:extLst>
          </p:cNvPr>
          <p:cNvPicPr>
            <a:picLocks noChangeAspect="1"/>
          </p:cNvPicPr>
          <p:nvPr/>
        </p:nvPicPr>
        <p:blipFill>
          <a:blip r:embed="rId2"/>
          <a:stretch>
            <a:fillRect/>
          </a:stretch>
        </p:blipFill>
        <p:spPr>
          <a:xfrm>
            <a:off x="7829401" y="566516"/>
            <a:ext cx="2466557" cy="460424"/>
          </a:xfrm>
          <a:prstGeom prst="rect">
            <a:avLst/>
          </a:prstGeom>
          <a:ln>
            <a:solidFill>
              <a:schemeClr val="tx1"/>
            </a:solidFill>
          </a:ln>
        </p:spPr>
      </p:pic>
      <p:pic>
        <p:nvPicPr>
          <p:cNvPr id="7" name="Picture 6">
            <a:extLst>
              <a:ext uri="{FF2B5EF4-FFF2-40B4-BE49-F238E27FC236}">
                <a16:creationId xmlns:a16="http://schemas.microsoft.com/office/drawing/2014/main" id="{7B18DC88-11B4-4A9F-B228-824CDCF84707}"/>
              </a:ext>
            </a:extLst>
          </p:cNvPr>
          <p:cNvPicPr>
            <a:picLocks noChangeAspect="1"/>
          </p:cNvPicPr>
          <p:nvPr/>
        </p:nvPicPr>
        <p:blipFill>
          <a:blip r:embed="rId3"/>
          <a:stretch>
            <a:fillRect/>
          </a:stretch>
        </p:blipFill>
        <p:spPr>
          <a:xfrm>
            <a:off x="5054477" y="1938849"/>
            <a:ext cx="5015309" cy="551133"/>
          </a:xfrm>
          <a:prstGeom prst="rect">
            <a:avLst/>
          </a:prstGeom>
          <a:ln>
            <a:solidFill>
              <a:schemeClr val="tx1"/>
            </a:solidFill>
          </a:ln>
        </p:spPr>
      </p:pic>
      <p:pic>
        <p:nvPicPr>
          <p:cNvPr id="8" name="Picture 7">
            <a:extLst>
              <a:ext uri="{FF2B5EF4-FFF2-40B4-BE49-F238E27FC236}">
                <a16:creationId xmlns:a16="http://schemas.microsoft.com/office/drawing/2014/main" id="{5657EAF4-2D55-42F2-9BD0-CBE1E26603C5}"/>
              </a:ext>
            </a:extLst>
          </p:cNvPr>
          <p:cNvPicPr>
            <a:picLocks noChangeAspect="1"/>
          </p:cNvPicPr>
          <p:nvPr/>
        </p:nvPicPr>
        <p:blipFill>
          <a:blip r:embed="rId4"/>
          <a:stretch>
            <a:fillRect/>
          </a:stretch>
        </p:blipFill>
        <p:spPr>
          <a:xfrm>
            <a:off x="10193655" y="1489122"/>
            <a:ext cx="1820153" cy="580339"/>
          </a:xfrm>
          <a:prstGeom prst="rect">
            <a:avLst/>
          </a:prstGeom>
          <a:ln>
            <a:solidFill>
              <a:schemeClr val="tx1"/>
            </a:solidFill>
          </a:ln>
        </p:spPr>
      </p:pic>
      <p:pic>
        <p:nvPicPr>
          <p:cNvPr id="9" name="Picture 8">
            <a:extLst>
              <a:ext uri="{FF2B5EF4-FFF2-40B4-BE49-F238E27FC236}">
                <a16:creationId xmlns:a16="http://schemas.microsoft.com/office/drawing/2014/main" id="{0A46C685-5CA7-4A4D-8652-532C35E3028B}"/>
              </a:ext>
            </a:extLst>
          </p:cNvPr>
          <p:cNvPicPr>
            <a:picLocks noChangeAspect="1"/>
          </p:cNvPicPr>
          <p:nvPr/>
        </p:nvPicPr>
        <p:blipFill>
          <a:blip r:embed="rId5"/>
          <a:stretch>
            <a:fillRect/>
          </a:stretch>
        </p:blipFill>
        <p:spPr>
          <a:xfrm>
            <a:off x="10131230" y="2107881"/>
            <a:ext cx="2051268" cy="550912"/>
          </a:xfrm>
          <a:prstGeom prst="rect">
            <a:avLst/>
          </a:prstGeom>
          <a:ln>
            <a:solidFill>
              <a:schemeClr val="tx1"/>
            </a:solidFill>
          </a:ln>
        </p:spPr>
      </p:pic>
      <p:pic>
        <p:nvPicPr>
          <p:cNvPr id="11" name="Picture 10">
            <a:extLst>
              <a:ext uri="{FF2B5EF4-FFF2-40B4-BE49-F238E27FC236}">
                <a16:creationId xmlns:a16="http://schemas.microsoft.com/office/drawing/2014/main" id="{F16E48D5-CA0D-446A-804E-8D413986F137}"/>
              </a:ext>
            </a:extLst>
          </p:cNvPr>
          <p:cNvPicPr>
            <a:picLocks noChangeAspect="1"/>
          </p:cNvPicPr>
          <p:nvPr/>
        </p:nvPicPr>
        <p:blipFill>
          <a:blip r:embed="rId6"/>
          <a:stretch>
            <a:fillRect/>
          </a:stretch>
        </p:blipFill>
        <p:spPr>
          <a:xfrm>
            <a:off x="8586840" y="2772696"/>
            <a:ext cx="3605160" cy="737419"/>
          </a:xfrm>
          <a:prstGeom prst="rect">
            <a:avLst/>
          </a:prstGeom>
          <a:ln>
            <a:solidFill>
              <a:schemeClr val="tx1"/>
            </a:solidFill>
          </a:ln>
        </p:spPr>
      </p:pic>
      <p:pic>
        <p:nvPicPr>
          <p:cNvPr id="12" name="Picture 11">
            <a:extLst>
              <a:ext uri="{FF2B5EF4-FFF2-40B4-BE49-F238E27FC236}">
                <a16:creationId xmlns:a16="http://schemas.microsoft.com/office/drawing/2014/main" id="{FDB300B1-265B-4CD4-B010-7602979720DF}"/>
              </a:ext>
            </a:extLst>
          </p:cNvPr>
          <p:cNvPicPr>
            <a:picLocks noChangeAspect="1"/>
          </p:cNvPicPr>
          <p:nvPr/>
        </p:nvPicPr>
        <p:blipFill>
          <a:blip r:embed="rId7"/>
          <a:stretch>
            <a:fillRect/>
          </a:stretch>
        </p:blipFill>
        <p:spPr>
          <a:xfrm>
            <a:off x="2551161" y="2896552"/>
            <a:ext cx="2666315" cy="493762"/>
          </a:xfrm>
          <a:prstGeom prst="rect">
            <a:avLst/>
          </a:prstGeom>
        </p:spPr>
      </p:pic>
      <p:pic>
        <p:nvPicPr>
          <p:cNvPr id="13" name="Picture 12">
            <a:extLst>
              <a:ext uri="{FF2B5EF4-FFF2-40B4-BE49-F238E27FC236}">
                <a16:creationId xmlns:a16="http://schemas.microsoft.com/office/drawing/2014/main" id="{0BA6CCFA-26CB-42B9-8EFC-5409B0378024}"/>
              </a:ext>
            </a:extLst>
          </p:cNvPr>
          <p:cNvPicPr>
            <a:picLocks noChangeAspect="1"/>
          </p:cNvPicPr>
          <p:nvPr/>
        </p:nvPicPr>
        <p:blipFill>
          <a:blip r:embed="rId8"/>
          <a:stretch>
            <a:fillRect/>
          </a:stretch>
        </p:blipFill>
        <p:spPr>
          <a:xfrm>
            <a:off x="5255602" y="2730524"/>
            <a:ext cx="2608200" cy="772331"/>
          </a:xfrm>
          <a:prstGeom prst="rect">
            <a:avLst/>
          </a:prstGeom>
        </p:spPr>
      </p:pic>
    </p:spTree>
    <p:extLst>
      <p:ext uri="{BB962C8B-B14F-4D97-AF65-F5344CB8AC3E}">
        <p14:creationId xmlns:p14="http://schemas.microsoft.com/office/powerpoint/2010/main" val="2401973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66CE8-1F4D-4ED7-B478-F5692600375E}"/>
              </a:ext>
            </a:extLst>
          </p:cNvPr>
          <p:cNvSpPr>
            <a:spLocks noGrp="1"/>
          </p:cNvSpPr>
          <p:nvPr>
            <p:ph type="title"/>
          </p:nvPr>
        </p:nvSpPr>
        <p:spPr>
          <a:xfrm>
            <a:off x="191086" y="154110"/>
            <a:ext cx="11780520" cy="633681"/>
          </a:xfrm>
        </p:spPr>
        <p:txBody>
          <a:bodyPr>
            <a:normAutofit fontScale="90000"/>
          </a:bodyPr>
          <a:lstStyle/>
          <a:p>
            <a:r>
              <a:rPr lang="en-US" dirty="0"/>
              <a:t>Midterm 1</a:t>
            </a:r>
          </a:p>
        </p:txBody>
      </p:sp>
      <p:sp>
        <p:nvSpPr>
          <p:cNvPr id="3" name="Content Placeholder 2">
            <a:extLst>
              <a:ext uri="{FF2B5EF4-FFF2-40B4-BE49-F238E27FC236}">
                <a16:creationId xmlns:a16="http://schemas.microsoft.com/office/drawing/2014/main" id="{863E84D7-53E3-4B54-99F8-640593B0BD3D}"/>
              </a:ext>
            </a:extLst>
          </p:cNvPr>
          <p:cNvSpPr>
            <a:spLocks noGrp="1"/>
          </p:cNvSpPr>
          <p:nvPr>
            <p:ph idx="1"/>
          </p:nvPr>
        </p:nvSpPr>
        <p:spPr>
          <a:xfrm>
            <a:off x="233289" y="798684"/>
            <a:ext cx="11611708" cy="5869402"/>
          </a:xfrm>
        </p:spPr>
        <p:txBody>
          <a:bodyPr/>
          <a:lstStyle/>
          <a:p>
            <a:r>
              <a:rPr lang="en-US" dirty="0"/>
              <a:t>ALL MLE estimators are asymptotically normal? –they are normal if </a:t>
            </a:r>
            <a:r>
              <a:rPr lang="en-US" b="1" dirty="0"/>
              <a:t>certain technical</a:t>
            </a:r>
            <a:r>
              <a:rPr lang="en-US" dirty="0"/>
              <a:t> conditions are satisfied. One technical condition that is often violated is that the </a:t>
            </a:r>
            <a:r>
              <a:rPr lang="en-US" b="1" dirty="0"/>
              <a:t>support</a:t>
            </a:r>
            <a:r>
              <a:rPr lang="en-US" dirty="0"/>
              <a:t> of the distributions depend on the </a:t>
            </a:r>
            <a:r>
              <a:rPr lang="en-US" b="1" i="1" dirty="0"/>
              <a:t>parameters</a:t>
            </a:r>
            <a:r>
              <a:rPr lang="en-US" dirty="0"/>
              <a:t> being estimated e.g. estimating theta when X1…</a:t>
            </a:r>
            <a:r>
              <a:rPr lang="en-US" dirty="0" err="1"/>
              <a:t>Xn</a:t>
            </a:r>
            <a:r>
              <a:rPr lang="en-US" dirty="0"/>
              <a:t> come from </a:t>
            </a:r>
            <a:r>
              <a:rPr lang="en-US" dirty="0" err="1"/>
              <a:t>Unif</a:t>
            </a:r>
            <a:r>
              <a:rPr lang="en-US" dirty="0"/>
              <a:t>[0,theta]</a:t>
            </a:r>
          </a:p>
          <a:p>
            <a:r>
              <a:rPr lang="en-US" dirty="0"/>
              <a:t>Confidence interval should not include the parameter itself (Ber(p) and it includes p)</a:t>
            </a:r>
          </a:p>
          <a:p>
            <a:r>
              <a:rPr lang="en-US" dirty="0"/>
              <a:t>Sample space of a statistical model E should not depend on its parameter</a:t>
            </a:r>
          </a:p>
          <a:p>
            <a:r>
              <a:rPr lang="en-US" dirty="0"/>
              <a:t>Fisher information is only computed for n=1</a:t>
            </a:r>
          </a:p>
        </p:txBody>
      </p:sp>
    </p:spTree>
    <p:extLst>
      <p:ext uri="{BB962C8B-B14F-4D97-AF65-F5344CB8AC3E}">
        <p14:creationId xmlns:p14="http://schemas.microsoft.com/office/powerpoint/2010/main" val="881951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6933</Words>
  <Application>Microsoft Office PowerPoint</Application>
  <PresentationFormat>Widescreen</PresentationFormat>
  <Paragraphs>359</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-apple-system</vt:lpstr>
      <vt:lpstr>Arial</vt:lpstr>
      <vt:lpstr>Calibri</vt:lpstr>
      <vt:lpstr>Calibri Light</vt:lpstr>
      <vt:lpstr>Lora</vt:lpstr>
      <vt:lpstr>Office Theme</vt:lpstr>
      <vt:lpstr>Fundamentals of statistics Review: Units 1-7</vt:lpstr>
      <vt:lpstr>PowerPoint Presentation</vt:lpstr>
      <vt:lpstr>Overview of units 1,2,3</vt:lpstr>
      <vt:lpstr>Key equations for unit 1</vt:lpstr>
      <vt:lpstr>Unit 2 review</vt:lpstr>
      <vt:lpstr>Unit 2 review continued</vt:lpstr>
      <vt:lpstr>Unit 3 review</vt:lpstr>
      <vt:lpstr>Unit 3 review continued</vt:lpstr>
      <vt:lpstr>Midterm 1</vt:lpstr>
      <vt:lpstr>Overview of units 4 and 5</vt:lpstr>
      <vt:lpstr>Unit 4 review</vt:lpstr>
      <vt:lpstr>Unit 4 review</vt:lpstr>
      <vt:lpstr>Unit 4 review</vt:lpstr>
      <vt:lpstr>Unit 4 review</vt:lpstr>
      <vt:lpstr>Unit 4 review</vt:lpstr>
      <vt:lpstr>Unit 4 review</vt:lpstr>
      <vt:lpstr>Unit 5 review</vt:lpstr>
      <vt:lpstr>Unit 5 review</vt:lpstr>
      <vt:lpstr>Unit 5 review</vt:lpstr>
      <vt:lpstr>Unit 5 review</vt:lpstr>
      <vt:lpstr>Insights from exercises</vt:lpstr>
      <vt:lpstr>Midterm 2 insights</vt:lpstr>
      <vt:lpstr>Insight from exercises</vt:lpstr>
      <vt:lpstr>Overview of Units 6 and 7</vt:lpstr>
      <vt:lpstr>Review unit 6</vt:lpstr>
      <vt:lpstr>Review unit 6 </vt:lpstr>
      <vt:lpstr>Review unit 6 </vt:lpstr>
      <vt:lpstr>Review unit 6 </vt:lpstr>
      <vt:lpstr>Review unit 7</vt:lpstr>
      <vt:lpstr>Review unit 7</vt:lpstr>
      <vt:lpstr>Review unit 7</vt:lpstr>
      <vt:lpstr>Review unit 7</vt:lpstr>
      <vt:lpstr>Review unit 7</vt:lpstr>
      <vt:lpstr>Review unit 8</vt:lpstr>
      <vt:lpstr>Review unit 8</vt:lpstr>
      <vt:lpstr>Review unit 8</vt:lpstr>
      <vt:lpstr>Review unit 8</vt:lpstr>
      <vt:lpstr>Review unit 8</vt:lpstr>
      <vt:lpstr>Review unit 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statistics Review: Units 1-7</dc:title>
  <dc:creator>Valiyev, Mahammad</dc:creator>
  <cp:lastModifiedBy>Mahammad Valiyev</cp:lastModifiedBy>
  <cp:revision>15</cp:revision>
  <dcterms:created xsi:type="dcterms:W3CDTF">2020-09-05T19:15:43Z</dcterms:created>
  <dcterms:modified xsi:type="dcterms:W3CDTF">2020-09-20T16:06:28Z</dcterms:modified>
</cp:coreProperties>
</file>