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CC3D-DEB8-444A-B062-67D4970A8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5FBA2-BCC9-4700-B387-B5D36CFF1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D55C5-58C5-4A02-89B2-FD16668F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D5E-6FF2-44B8-9135-9BDBA3F821B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2447-0A96-4F6A-B7D6-AD6C43AB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773E8-9F30-4AAD-8F36-95DDD375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790E-4824-47E0-A030-855669426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4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1639D-A70B-438D-8D3D-DB1C61B4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DEC1C-DBD2-43D6-AA03-2158711F1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B19F-ED38-4FF0-9FF5-583683D4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D5E-6FF2-44B8-9135-9BDBA3F821B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D1350-0E3B-446F-917D-03083CFEC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2F7C6-5F57-47F8-A231-90F19606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790E-4824-47E0-A030-855669426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4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566CD-8BEA-4B60-95CF-43FCB9462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6F453-3B10-4181-B755-E728362C9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2750D-19E0-4AEA-8672-A06F3E52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D5E-6FF2-44B8-9135-9BDBA3F821B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9E901-BAAC-4A05-9FF3-05F9934B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D23FA-9959-4DDF-A98C-08433B49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790E-4824-47E0-A030-855669426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2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3E3C-7DC9-4ED8-BAA0-B26D1E0D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303AB-9C23-47FB-8114-106A174EA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29516-2CAA-4623-AC10-B2BC1066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D5E-6FF2-44B8-9135-9BDBA3F821B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2FB39-B368-48DB-9555-A1949E087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598A0-461B-44C1-B242-16C3782C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790E-4824-47E0-A030-855669426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7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897B-A29B-419C-A84F-36665E4E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DDD90-306E-40D5-B5FE-4B0550FE0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0CDEF-DB3E-4F9F-9D9A-12400DFD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D5E-6FF2-44B8-9135-9BDBA3F821B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79E8F-28F9-4BBB-AEEC-5682C1C5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D796F-3C4D-48E9-BD07-02ED324D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790E-4824-47E0-A030-855669426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6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718E-725D-4FB1-8AEE-7489818C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C819F-09B6-4A84-9032-4B09E9A11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7AA9E-8480-41B5-B979-45474D256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F9E4D-AC83-4858-8014-BB6BE68D3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D5E-6FF2-44B8-9135-9BDBA3F821B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E4C3E-0823-4C6D-8118-E92C1149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567B0-2D62-4A01-AA20-3F9F1BD4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790E-4824-47E0-A030-855669426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2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6607-AAAF-409A-8ADC-13813FC1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D77B7-2A16-412F-9A39-6D7FBB53F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478D8-EF97-41D1-ADE6-8DD2339AF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ECA142-A71D-4A87-B890-6962009C1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B381E6-D853-4513-9399-47700C66F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F4A5B3-3162-45F0-9100-19852260A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D5E-6FF2-44B8-9135-9BDBA3F821B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362CF0-2F85-49BC-8E26-E940FE31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AD2D38-4F15-4FC8-ABAF-2867B2CC9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790E-4824-47E0-A030-855669426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6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7975-2E40-4192-B7C5-E2791BFE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A725A-4BD5-41FD-A17D-1E9D8F23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D5E-6FF2-44B8-9135-9BDBA3F821B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035E8-6087-424C-808D-25CB92AE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C877A-E421-4E5E-9454-DC95FEEC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790E-4824-47E0-A030-855669426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A9FB3-6634-4013-ABCC-FE6C0F09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D5E-6FF2-44B8-9135-9BDBA3F821B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2524D-8FBF-44D9-BA3E-FAAAEA3E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CBD15-E52A-414A-A463-D4A99771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790E-4824-47E0-A030-855669426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8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21B8-457A-49EE-B443-7DFA98FB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CEC72-F35D-4E81-B0E6-E109626F5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1C6B3-A15A-4867-9BA8-C95795794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FF3CD-CA56-483A-80E8-BBD5A91C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D5E-6FF2-44B8-9135-9BDBA3F821B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4FB94-A565-4A9C-B08E-44C7CD7A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0A2C3-D53A-4FB3-BE1E-D58A3C7C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790E-4824-47E0-A030-855669426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2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12613-73E2-464E-9750-78806421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165E0-A47F-420C-A531-399EF1FF6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148B8-4EBF-47A2-8494-DDE80784B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8130C-BBAA-4B32-8EEE-BD6EBC9AF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D5E-6FF2-44B8-9135-9BDBA3F821B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A43F5-1609-4551-96D5-C501ABD0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E31AF-E040-4C0D-944C-F17591CE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790E-4824-47E0-A030-855669426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2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3BEA47-4B72-4C00-BDCE-67D6BF0C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AD7C0-F4C8-4684-B5F2-D43EE34F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0FB22-F694-4EA6-826C-65D61572C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B0D5E-6FF2-44B8-9135-9BDBA3F821B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DE5C2-3C21-4D85-9936-F0132DF30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88E84-8CB0-4513-953B-E493EE887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7790E-4824-47E0-A030-855669426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5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1700-3D2A-46AD-B357-F2B5517615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Homework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8C864-047D-41F4-9800-24FCB03D9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4" y="95296"/>
            <a:ext cx="11864928" cy="6643129"/>
          </a:xfrm>
        </p:spPr>
        <p:txBody>
          <a:bodyPr/>
          <a:lstStyle/>
          <a:p>
            <a:pPr marL="0" indent="0">
              <a:buNone/>
            </a:pPr>
            <a:r>
              <a:rPr lang="en-GB" sz="3600" b="1" dirty="0"/>
              <a:t>Linear algebra</a:t>
            </a: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Geometric interpretation </a:t>
            </a:r>
            <a:r>
              <a:rPr lang="en-GB" dirty="0"/>
              <a:t>of </a:t>
            </a:r>
            <a:r>
              <a:rPr lang="en-GB" b="1" dirty="0"/>
              <a:t>eigenvalues and eigenvectors</a:t>
            </a:r>
          </a:p>
          <a:p>
            <a:r>
              <a:rPr lang="en-US" dirty="0"/>
              <a:t>s describes the amount that A stretches x in the direction of v, and t/2 describes the amount that A stretches x in the direction of w</a:t>
            </a:r>
          </a:p>
          <a:p>
            <a:r>
              <a:rPr lang="en-GB" b="1" dirty="0"/>
              <a:t>Determinant</a:t>
            </a:r>
            <a:r>
              <a:rPr lang="en-GB" dirty="0"/>
              <a:t> of the matrix is </a:t>
            </a:r>
            <a:r>
              <a:rPr lang="en-GB" b="1" dirty="0"/>
              <a:t>equal</a:t>
            </a:r>
            <a:r>
              <a:rPr lang="en-GB" dirty="0"/>
              <a:t> to the </a:t>
            </a:r>
            <a:r>
              <a:rPr lang="en-GB" b="1" dirty="0"/>
              <a:t>product</a:t>
            </a:r>
            <a:r>
              <a:rPr lang="en-GB" dirty="0"/>
              <a:t> of its </a:t>
            </a:r>
            <a:r>
              <a:rPr lang="en-GB" b="1" dirty="0"/>
              <a:t>eigenvalues</a:t>
            </a:r>
            <a:r>
              <a:rPr lang="en-GB" dirty="0"/>
              <a:t>.</a:t>
            </a:r>
          </a:p>
          <a:p>
            <a:r>
              <a:rPr lang="en-GB" b="1" dirty="0"/>
              <a:t>Sum of the eigenvalues is always equal to the trace of the matrix</a:t>
            </a:r>
          </a:p>
          <a:p>
            <a:r>
              <a:rPr lang="en-GB" dirty="0"/>
              <a:t>                  Then x (not 0 vector) is eigenvector of A with eigenvalue of 0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69497-6FD3-465B-A914-140C50FCA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115" y="69604"/>
            <a:ext cx="2395170" cy="4790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B62B48-3526-4A9A-990E-46C741546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82" y="3046975"/>
            <a:ext cx="1330452" cy="5543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54092D-F4E5-4716-A746-59C1DB69E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85" y="3680607"/>
            <a:ext cx="9315995" cy="13556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918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C6EDF-82D8-4F05-9A89-6D42BB4DC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85" y="179704"/>
            <a:ext cx="11822723" cy="6572787"/>
          </a:xfrm>
        </p:spPr>
        <p:txBody>
          <a:bodyPr/>
          <a:lstStyle/>
          <a:p>
            <a:pPr marL="0" indent="0">
              <a:buNone/>
            </a:pPr>
            <a:r>
              <a:rPr lang="en-GB" sz="3200" b="1" dirty="0"/>
              <a:t>Discrete random variables</a:t>
            </a:r>
          </a:p>
          <a:p>
            <a:r>
              <a:rPr lang="en-GB" dirty="0"/>
              <a:t>By the series definition of the exponential function</a:t>
            </a:r>
          </a:p>
          <a:p>
            <a:r>
              <a:rPr lang="en-GB" sz="2600" dirty="0"/>
              <a:t>Expectation equals to			      while higher moments</a:t>
            </a:r>
          </a:p>
          <a:p>
            <a:endParaRPr lang="en-GB" sz="2600" dirty="0"/>
          </a:p>
          <a:p>
            <a:endParaRPr lang="en-GB" sz="2600" dirty="0"/>
          </a:p>
          <a:p>
            <a:r>
              <a:rPr lang="en-GB" sz="2600" b="1" dirty="0"/>
              <a:t>Alternative way for calculating CDF</a:t>
            </a:r>
          </a:p>
          <a:p>
            <a:endParaRPr lang="en-GB" sz="2600" b="1" dirty="0"/>
          </a:p>
          <a:p>
            <a:r>
              <a:rPr lang="en-GB" sz="2600" b="1" dirty="0"/>
              <a:t>Variance equation</a:t>
            </a:r>
          </a:p>
          <a:p>
            <a:endParaRPr lang="en-GB" sz="2600" b="1" dirty="0"/>
          </a:p>
          <a:p>
            <a:r>
              <a:rPr lang="en-GB" sz="2600" b="1" dirty="0"/>
              <a:t>Calculating the abs difference of 2 uniform </a:t>
            </a:r>
            <a:r>
              <a:rPr lang="en-GB" sz="2600" b="1" dirty="0" err="1"/>
              <a:t>r.v.</a:t>
            </a:r>
            <a:endParaRPr lang="en-GB" sz="2600" b="1" dirty="0"/>
          </a:p>
          <a:p>
            <a:r>
              <a:rPr lang="en-GB" sz="2600" b="1" dirty="0"/>
              <a:t>Alternative way of doing this:</a:t>
            </a:r>
            <a:endParaRPr lang="en-GB" sz="2200" b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92E108-CDAC-48EA-9BD4-0C6B27467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461" y="71510"/>
            <a:ext cx="1821473" cy="7472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D33974-2FDA-4BAC-8F82-4AE3D29D1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861" y="1206891"/>
            <a:ext cx="2575673" cy="5656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F1C085-E874-467E-BC74-8BEEEA8F6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1786" y="1211653"/>
            <a:ext cx="2822452" cy="5749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D02321-D4DC-471E-8B64-637F0A9C6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778" y="2574021"/>
            <a:ext cx="4775222" cy="9710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B9CB62-4852-40DE-9C2E-E0E05BB25D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6406" y="1963761"/>
            <a:ext cx="4198211" cy="4699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0F1626-C20A-446B-81C3-C1997172DF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3937" y="3707496"/>
            <a:ext cx="6070219" cy="5690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2C15F4-24AF-49A0-94A1-A8E31BB640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2920" y="4424067"/>
            <a:ext cx="4750763" cy="6825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81322A-7C8D-4194-8D3A-5AAC6894C1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844" y="5834942"/>
            <a:ext cx="3191454" cy="5939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CD2D6B-2464-4259-8404-0B69BD0212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8272" y="5175297"/>
            <a:ext cx="3021244" cy="4236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AABDCE-A573-4208-8141-CEB6C7E4FE0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99156" y="5896195"/>
            <a:ext cx="2933700" cy="523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85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7A4CA-ADE0-4DC3-A230-1F64B1DFE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82" y="179705"/>
            <a:ext cx="11822723" cy="6558720"/>
          </a:xfrm>
        </p:spPr>
        <p:txBody>
          <a:bodyPr/>
          <a:lstStyle/>
          <a:p>
            <a:r>
              <a:rPr lang="en-US" dirty="0"/>
              <a:t>Euler’s constant</a:t>
            </a:r>
          </a:p>
          <a:p>
            <a:endParaRPr lang="en-US" dirty="0"/>
          </a:p>
          <a:p>
            <a:r>
              <a:rPr lang="en-US" b="1" dirty="0"/>
              <a:t>Approximation of Binomial with Gaussian </a:t>
            </a:r>
            <a:r>
              <a:rPr lang="en-US" dirty="0" err="1"/>
              <a:t>r.v.</a:t>
            </a:r>
            <a:r>
              <a:rPr lang="en-US" dirty="0"/>
              <a:t> when n is large and p is close to 0.5- N(</a:t>
            </a:r>
            <a:r>
              <a:rPr lang="en-US" dirty="0" err="1"/>
              <a:t>np,np</a:t>
            </a:r>
            <a:r>
              <a:rPr lang="en-US" dirty="0"/>
              <a:t>(1-p)) that is its mean and variance</a:t>
            </a:r>
          </a:p>
          <a:p>
            <a:r>
              <a:rPr lang="en-US" sz="2500" dirty="0"/>
              <a:t>1</a:t>
            </a:r>
            <a:r>
              <a:rPr lang="en-US" sz="2500" baseline="30000" dirty="0"/>
              <a:t>st</a:t>
            </a:r>
            <a:r>
              <a:rPr lang="en-US" sz="2500" dirty="0"/>
              <a:t> just write the convolution formula </a:t>
            </a:r>
            <a:r>
              <a:rPr lang="en-US" sz="2500" dirty="0" err="1"/>
              <a:t>fz</a:t>
            </a:r>
            <a:r>
              <a:rPr lang="en-US" sz="2500" dirty="0"/>
              <a:t>=</a:t>
            </a:r>
            <a:r>
              <a:rPr lang="en-US" sz="2500" dirty="0" err="1"/>
              <a:t>fz</a:t>
            </a:r>
            <a:r>
              <a:rPr lang="en-US" sz="2500" dirty="0"/>
              <a:t>/y * </a:t>
            </a:r>
            <a:r>
              <a:rPr lang="en-US" sz="2500" dirty="0" err="1"/>
              <a:t>fy</a:t>
            </a:r>
            <a:r>
              <a:rPr lang="en-US" sz="2500" dirty="0"/>
              <a:t> </a:t>
            </a:r>
            <a:r>
              <a:rPr lang="en-US" sz="2500" dirty="0" err="1"/>
              <a:t>dy</a:t>
            </a:r>
            <a:r>
              <a:rPr lang="en-US" sz="2500" dirty="0"/>
              <a:t> </a:t>
            </a:r>
          </a:p>
          <a:p>
            <a:r>
              <a:rPr lang="en-US" sz="2500" dirty="0"/>
              <a:t>Z=X+Y for ex; then </a:t>
            </a:r>
            <a:r>
              <a:rPr lang="en-US" sz="2500" dirty="0" err="1"/>
              <a:t>fz</a:t>
            </a:r>
            <a:r>
              <a:rPr lang="en-US" sz="2500" dirty="0"/>
              <a:t>/y=</a:t>
            </a:r>
            <a:r>
              <a:rPr lang="en-US" sz="2500" dirty="0" err="1"/>
              <a:t>fx</a:t>
            </a:r>
            <a:r>
              <a:rPr lang="en-US" sz="2500" dirty="0"/>
              <a:t>(z-y)</a:t>
            </a:r>
          </a:p>
          <a:p>
            <a:r>
              <a:rPr lang="en-US" sz="2500" dirty="0"/>
              <a:t>Then analyze the distribution of </a:t>
            </a:r>
            <a:r>
              <a:rPr lang="en-US" sz="2500" dirty="0" err="1"/>
              <a:t>fx</a:t>
            </a:r>
            <a:r>
              <a:rPr lang="en-US" sz="2500" dirty="0"/>
              <a:t> and see what are range of non-zero</a:t>
            </a:r>
          </a:p>
          <a:p>
            <a:pPr marL="0" indent="0">
              <a:buNone/>
            </a:pPr>
            <a:r>
              <a:rPr lang="en-US" sz="2500" dirty="0"/>
              <a:t>Inputs should be. For ex 1&gt;z-x&gt;0</a:t>
            </a:r>
          </a:p>
          <a:p>
            <a:r>
              <a:rPr lang="en-US" sz="2500" dirty="0"/>
              <a:t>So, we get z-1&lt;x&lt;z and we define min max ranges of integral</a:t>
            </a:r>
          </a:p>
          <a:p>
            <a:r>
              <a:rPr lang="en-US" sz="2500" dirty="0"/>
              <a:t>Then we separate z values into [0,1] and [1,2] and see which min-max we choose and then integrate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FF9C3-5BF9-4A7D-9D73-9080A256F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376" y="70340"/>
            <a:ext cx="3146197" cy="7425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15CDD5E-5182-4D40-8C4F-DECDE2955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3851" y="1770039"/>
            <a:ext cx="3023769" cy="5792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B528E3-40B2-418C-9754-DCB2262C2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2518" y="2427409"/>
            <a:ext cx="2416953" cy="19476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989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B0C9-9B87-4E19-9731-7A9AB460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44" y="69703"/>
            <a:ext cx="11302218" cy="647748"/>
          </a:xfrm>
        </p:spPr>
        <p:txBody>
          <a:bodyPr>
            <a:normAutofit fontScale="90000"/>
          </a:bodyPr>
          <a:lstStyle/>
          <a:p>
            <a:r>
              <a:rPr lang="en-US" dirty="0"/>
              <a:t>Skewness and kurtosis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DE51-AC8D-47E9-9932-E727A9D4F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221" y="812751"/>
            <a:ext cx="11541369" cy="5799064"/>
          </a:xfrm>
        </p:spPr>
        <p:txBody>
          <a:bodyPr/>
          <a:lstStyle/>
          <a:p>
            <a:r>
              <a:rPr lang="en-GB" b="1" dirty="0"/>
              <a:t>Skewness</a:t>
            </a:r>
            <a:r>
              <a:rPr lang="en-GB" dirty="0"/>
              <a:t> is a </a:t>
            </a:r>
            <a:r>
              <a:rPr lang="en-GB" b="1" dirty="0"/>
              <a:t>measure of the symmetry </a:t>
            </a:r>
            <a:r>
              <a:rPr lang="en-GB" dirty="0"/>
              <a:t>in a distribution.  A </a:t>
            </a:r>
            <a:r>
              <a:rPr lang="en-GB" b="1" dirty="0"/>
              <a:t>symmetrical</a:t>
            </a:r>
            <a:r>
              <a:rPr lang="en-GB" dirty="0"/>
              <a:t> dataset will have a </a:t>
            </a:r>
            <a:r>
              <a:rPr lang="en-GB" b="1" dirty="0"/>
              <a:t>skewness equal to 0</a:t>
            </a:r>
            <a:r>
              <a:rPr lang="en-GB" dirty="0"/>
              <a:t>.  So, a </a:t>
            </a:r>
            <a:r>
              <a:rPr lang="en-GB" b="1" dirty="0"/>
              <a:t>normal distribution </a:t>
            </a:r>
            <a:r>
              <a:rPr lang="en-GB" dirty="0"/>
              <a:t>will have a </a:t>
            </a:r>
            <a:r>
              <a:rPr lang="en-GB" b="1" dirty="0"/>
              <a:t>skewness of 0</a:t>
            </a:r>
            <a:r>
              <a:rPr lang="en-GB" dirty="0"/>
              <a:t>.   Skewness essentially measures the </a:t>
            </a:r>
            <a:r>
              <a:rPr lang="en-GB" b="1" dirty="0"/>
              <a:t>relative size of the two tails. </a:t>
            </a:r>
            <a:endParaRPr lang="en-US" b="1" dirty="0"/>
          </a:p>
          <a:p>
            <a:r>
              <a:rPr lang="en-GB" b="1" dirty="0"/>
              <a:t>Kurtosis</a:t>
            </a:r>
            <a:r>
              <a:rPr lang="en-GB" dirty="0"/>
              <a:t> is a measure of the </a:t>
            </a:r>
            <a:r>
              <a:rPr lang="en-GB" b="1" dirty="0"/>
              <a:t>combined sizes of the two tails</a:t>
            </a:r>
            <a:r>
              <a:rPr lang="en-GB" dirty="0"/>
              <a:t>.  It measures the </a:t>
            </a:r>
            <a:r>
              <a:rPr lang="en-GB" b="1" dirty="0"/>
              <a:t>amount of probability in the tails</a:t>
            </a:r>
            <a:r>
              <a:rPr lang="en-GB" dirty="0"/>
              <a:t>.  The value is often </a:t>
            </a:r>
            <a:r>
              <a:rPr lang="en-GB" b="1" dirty="0"/>
              <a:t>compared</a:t>
            </a:r>
            <a:r>
              <a:rPr lang="en-GB" dirty="0"/>
              <a:t> to the kurtosis of the normal distribution, which is </a:t>
            </a:r>
            <a:r>
              <a:rPr lang="en-GB" b="1" dirty="0"/>
              <a:t>equal to 3</a:t>
            </a:r>
            <a:r>
              <a:rPr lang="en-GB" dirty="0"/>
              <a:t>.  If the kurtosis is greater than 3, then the dataset has </a:t>
            </a:r>
            <a:r>
              <a:rPr lang="en-GB" b="1" dirty="0"/>
              <a:t>heavier tails than a normal distribution </a:t>
            </a:r>
            <a:r>
              <a:rPr lang="en-GB" dirty="0"/>
              <a:t>(more in the tails).  If the kurtosis is </a:t>
            </a:r>
            <a:r>
              <a:rPr lang="en-GB" b="1" dirty="0"/>
              <a:t>less than 3</a:t>
            </a:r>
            <a:r>
              <a:rPr lang="en-GB" dirty="0"/>
              <a:t>, then the dataset has </a:t>
            </a:r>
            <a:r>
              <a:rPr lang="en-GB" b="1" dirty="0"/>
              <a:t>lighter</a:t>
            </a:r>
            <a:r>
              <a:rPr lang="en-GB" dirty="0"/>
              <a:t> tails than a normal distribution (less in the tails).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7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394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Homework 0</vt:lpstr>
      <vt:lpstr>PowerPoint Presentation</vt:lpstr>
      <vt:lpstr>PowerPoint Presentation</vt:lpstr>
      <vt:lpstr>PowerPoint Presentation</vt:lpstr>
      <vt:lpstr>Skewness and kurtosis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0</dc:title>
  <dc:creator>Valiyev, Mahammad</dc:creator>
  <cp:lastModifiedBy>Valiyev, Mahammad</cp:lastModifiedBy>
  <cp:revision>43</cp:revision>
  <dcterms:created xsi:type="dcterms:W3CDTF">2020-05-20T15:13:03Z</dcterms:created>
  <dcterms:modified xsi:type="dcterms:W3CDTF">2020-05-31T05:34:49Z</dcterms:modified>
</cp:coreProperties>
</file>