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1350-8368-413A-9416-477335678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D6A4E-F3EC-45F8-B6FC-2AC435A3A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CC408-8636-45BB-B45F-97BAF15F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2396-7DC8-4568-A34E-F681740AE71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B0392-A3FB-489C-9E8E-DDCA1167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EC37-0B71-43F8-B615-012B0CC1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D25-E82E-4100-B57F-92C66188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8D7A-FA8F-4B08-BD2E-46B51660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5FEC4-F9D4-4032-A98A-BAEE181B9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5C3B8-7CC3-4392-86FB-C0851B03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2396-7DC8-4568-A34E-F681740AE71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0978D-914B-4465-BF78-2DA975FB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F89DA-A8E2-4471-9905-0C68DFEF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D25-E82E-4100-B57F-92C66188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2D276-0009-4D5F-8298-8FBF099EA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BFC45-237E-4D4F-841C-BC547172B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C1246-90BF-4F3E-85EE-67CF2380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2396-7DC8-4568-A34E-F681740AE71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5257F-A276-4680-9350-05CD5BA2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0BAB8-649F-402F-87B2-8D2D2AE9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D25-E82E-4100-B57F-92C66188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9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8B7C-03FC-4C9A-8C53-214CD506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1470-741D-4FCD-987C-C68DA35F1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935E6-EA10-4743-BD74-8BEDD2A8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2396-7DC8-4568-A34E-F681740AE71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B3E34-C82B-40BB-AF38-F0A7FFD0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DDEBE-A542-49CD-9DFC-9805BBE4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D25-E82E-4100-B57F-92C66188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6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2E17-23BF-45BF-A8A4-399DD795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4879C-CEA4-4F15-80BB-A33FC59C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DC1E7-066A-4874-B661-5D07FB9D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2396-7DC8-4568-A34E-F681740AE71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CF7A9-C6CB-4A3C-8D3A-D3B4FC56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C06E7-86D8-43B1-8B94-F11EAC7C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D25-E82E-4100-B57F-92C66188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1B31-B03F-4A1F-8FFF-20B36055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6A88-71E0-447D-92FA-50CBE5CFE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D709D-8417-4F60-8A97-58F3A32A7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4A88C-E9DC-472C-A8B5-552DFF81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2396-7DC8-4568-A34E-F681740AE71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BA50E-2C48-41D2-9D91-A1197655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12700-DE60-419B-AC97-C6257FE0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D25-E82E-4100-B57F-92C66188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4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64B5-FD4A-4264-98D2-A69F4EFC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4F5F-0635-4A3B-ADFE-2DE3B8B90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E2029-46D1-4610-9C64-B5740639E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DF3F8-B21D-4B46-B92F-9DB3BAB61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84336-0F2E-45B5-80F7-EE93C8AC6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DF7F6-6C80-47F5-BB93-236BF27D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2396-7DC8-4568-A34E-F681740AE71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7D6ED-C19B-4602-AC91-D6571DA3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C9BBC-51A6-4745-ABA5-7AD5756C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D25-E82E-4100-B57F-92C66188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0F86-A947-4B47-B4D8-DD658C66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1EEE8-5BED-4F08-8C71-7D9C6D64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2396-7DC8-4568-A34E-F681740AE71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5778B-99B6-4ACA-9C9D-0FD99527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21DE3-274F-4D84-9F66-9E92144F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D25-E82E-4100-B57F-92C66188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86AEB-418F-430C-B401-BB02E29E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2396-7DC8-4568-A34E-F681740AE71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B714F-BFA5-4E7F-9984-1EC5B3F0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052F1-1040-44BC-B23A-257453A0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D25-E82E-4100-B57F-92C66188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7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3A35-ABFF-4786-A077-9FF56CD9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1D1C-D56E-45EA-AA11-ED91CF978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39091-854B-4444-B9B4-A9B39DCE8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36F48-D557-41CF-B0BE-7456703E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2396-7DC8-4568-A34E-F681740AE71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F45B9-E8FE-4ABB-8907-F4D0C03D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79855-CD0E-4F3A-82EF-7274C7D3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D25-E82E-4100-B57F-92C66188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5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067B-DEDF-4704-80B5-E56DD2AA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59C9-CE70-4FAA-97D9-CF4A3E4E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E4736-0F9D-4889-B035-A2FC3A3F5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74C9E-0854-42B2-8AC0-061FC3D4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2396-7DC8-4568-A34E-F681740AE71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275AB-F382-4B71-A490-8A4013BD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8760D-5BC7-4792-AF22-59C0437E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D25-E82E-4100-B57F-92C66188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0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346CA-1540-4B9D-975D-A158F165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AECA-7E3C-4504-AD0B-E2AD76062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DA5A-452E-48A1-8F48-2D5B5C9E1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E2396-7DC8-4568-A34E-F681740AE71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FE606-D4BD-4677-80E1-2F024D6A5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7AA80-F47E-462E-96B5-A61C7D852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9D25-E82E-4100-B57F-92C66188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0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EB33-3B10-4119-A51C-8A79266BA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statistics</a:t>
            </a:r>
          </a:p>
        </p:txBody>
      </p:sp>
    </p:spTree>
    <p:extLst>
      <p:ext uri="{BB962C8B-B14F-4D97-AF65-F5344CB8AC3E}">
        <p14:creationId xmlns:p14="http://schemas.microsoft.com/office/powerpoint/2010/main" val="3064582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7DC1-4AB4-4029-8BF6-002ACAEA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0" y="29947"/>
            <a:ext cx="11893061" cy="59290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10F8-4AA2-4D94-8406-C5D5A58B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42" y="573193"/>
            <a:ext cx="11836791" cy="6132407"/>
          </a:xfrm>
        </p:spPr>
        <p:txBody>
          <a:bodyPr>
            <a:normAutofit/>
          </a:bodyPr>
          <a:lstStyle/>
          <a:p>
            <a:r>
              <a:rPr lang="en-US" sz="2400" b="1" dirty="0"/>
              <a:t>LLN</a:t>
            </a:r>
            <a:r>
              <a:rPr lang="en-US" sz="2400" dirty="0"/>
              <a:t> tells us that avg </a:t>
            </a:r>
            <a:r>
              <a:rPr lang="en-US" sz="2400" b="1" dirty="0"/>
              <a:t>converges</a:t>
            </a:r>
            <a:r>
              <a:rPr lang="en-US" sz="2400" dirty="0"/>
              <a:t> to E[X]</a:t>
            </a:r>
          </a:p>
          <a:p>
            <a:pPr marL="0" indent="0">
              <a:buNone/>
            </a:pPr>
            <a:r>
              <a:rPr lang="en-US" sz="2400" dirty="0"/>
              <a:t>As n gets large</a:t>
            </a:r>
          </a:p>
          <a:p>
            <a:r>
              <a:rPr lang="en-US" sz="2400" b="1" dirty="0"/>
              <a:t>Assumptions</a:t>
            </a:r>
            <a:r>
              <a:rPr lang="en-US" sz="2400" dirty="0"/>
              <a:t> used here are X’s are </a:t>
            </a:r>
            <a:r>
              <a:rPr lang="en-US" sz="2400" b="1" dirty="0" err="1"/>
              <a:t>i.i.d</a:t>
            </a:r>
            <a:r>
              <a:rPr lang="en-US" sz="2400" b="1" dirty="0"/>
              <a:t>.</a:t>
            </a:r>
          </a:p>
          <a:p>
            <a:r>
              <a:rPr lang="en-US" sz="2400" b="1" dirty="0"/>
              <a:t>CLT</a:t>
            </a:r>
            <a:r>
              <a:rPr lang="en-US" sz="2400" dirty="0"/>
              <a:t> refines this statement into </a:t>
            </a:r>
            <a:r>
              <a:rPr lang="en-US" sz="2400" b="1" dirty="0"/>
              <a:t>inequality</a:t>
            </a:r>
          </a:p>
          <a:p>
            <a:pPr marL="0" indent="0">
              <a:buNone/>
            </a:pPr>
            <a:r>
              <a:rPr lang="en-US" sz="2400" dirty="0"/>
              <a:t>Thus, quantifying </a:t>
            </a:r>
            <a:r>
              <a:rPr lang="en-US" sz="2400" b="1" dirty="0"/>
              <a:t>how good </a:t>
            </a:r>
            <a:r>
              <a:rPr lang="en-US" sz="2400" dirty="0"/>
              <a:t>the estimate is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So, to quantify the probability of P(Rn-p)&gt;eps, we find the distribution of Rn-p and to find that we use CLT, that is distribution                                   and just rescale the variance to 1</a:t>
            </a:r>
          </a:p>
          <a:p>
            <a:endParaRPr lang="en-US" sz="2400" dirty="0"/>
          </a:p>
          <a:p>
            <a:r>
              <a:rPr lang="en-US" sz="2400" dirty="0" err="1"/>
              <a:t>Hoeffding’s</a:t>
            </a:r>
            <a:r>
              <a:rPr lang="en-US" sz="2400" dirty="0"/>
              <a:t> </a:t>
            </a:r>
            <a:r>
              <a:rPr lang="en-US" sz="2400" dirty="0" err="1"/>
              <a:t>ineq</a:t>
            </a:r>
            <a:r>
              <a:rPr lang="en-US" sz="2400" dirty="0"/>
              <a:t> is more conservative than CLT 35 vs 5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38A13-2E88-488C-8F09-CB272F380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42" y="2771775"/>
            <a:ext cx="3409950" cy="1924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2C1C60-E782-4CD1-9FDF-9B850FA93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468" y="5021746"/>
            <a:ext cx="2052998" cy="544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30E558-1873-43A9-8DB6-7DFABCF10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517" y="80331"/>
            <a:ext cx="6531960" cy="4465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873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7DC1-4AB4-4029-8BF6-002ACAEA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69703"/>
            <a:ext cx="11893061" cy="774358"/>
          </a:xfrm>
        </p:spPr>
        <p:txBody>
          <a:bodyPr/>
          <a:lstStyle/>
          <a:p>
            <a:r>
              <a:rPr lang="en-US" dirty="0"/>
              <a:t>Markov and Chebyshev’s inequality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10F8-4AA2-4D94-8406-C5D5A58B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6" y="854953"/>
            <a:ext cx="11836791" cy="5644319"/>
          </a:xfrm>
        </p:spPr>
        <p:txBody>
          <a:bodyPr>
            <a:normAutofit/>
          </a:bodyPr>
          <a:lstStyle/>
          <a:p>
            <a:r>
              <a:rPr lang="en-US" sz="2600" dirty="0"/>
              <a:t>We have seen 2 other inequalities which are </a:t>
            </a:r>
            <a:r>
              <a:rPr lang="en-US" sz="2600" b="1" dirty="0"/>
              <a:t>upper bounds </a:t>
            </a:r>
            <a:r>
              <a:rPr lang="en-US" sz="2600" dirty="0"/>
              <a:t>on </a:t>
            </a:r>
            <a:r>
              <a:rPr lang="en-US" sz="2600" b="1" dirty="0"/>
              <a:t>P(X&gt;=t) </a:t>
            </a:r>
            <a:r>
              <a:rPr lang="en-US" sz="2600" dirty="0"/>
              <a:t>based on </a:t>
            </a:r>
            <a:r>
              <a:rPr lang="en-US" sz="2600" b="1" dirty="0"/>
              <a:t>mean and variance of X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When </a:t>
            </a:r>
            <a:r>
              <a:rPr lang="en-US" sz="2600" b="1" dirty="0"/>
              <a:t>Markov inequality </a:t>
            </a:r>
            <a:r>
              <a:rPr lang="en-US" sz="2600" dirty="0"/>
              <a:t>is applied to		, we obtain Chebyshev’s inequality</a:t>
            </a:r>
          </a:p>
          <a:p>
            <a:r>
              <a:rPr lang="en-US" sz="2600" dirty="0"/>
              <a:t>Markov inequality is also used in the proof of </a:t>
            </a:r>
            <a:r>
              <a:rPr lang="en-US" sz="2600" b="1" dirty="0" err="1"/>
              <a:t>Hoeffding’s</a:t>
            </a:r>
            <a:r>
              <a:rPr lang="en-US" sz="2600" b="1" dirty="0"/>
              <a:t> inequality </a:t>
            </a:r>
          </a:p>
          <a:p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CD0FB-6014-4F10-B65C-2713E66C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98" y="1667445"/>
            <a:ext cx="5408590" cy="15542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E3FF6D-3769-4307-9304-D574EA032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297" y="1640644"/>
            <a:ext cx="6268290" cy="14073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A1FC92-59DB-42EB-ADD6-70D199697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479" y="3614737"/>
            <a:ext cx="1021793" cy="4404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387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7DC1-4AB4-4029-8BF6-002ACAEA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69703"/>
            <a:ext cx="11893061" cy="774358"/>
          </a:xfrm>
        </p:spPr>
        <p:txBody>
          <a:bodyPr/>
          <a:lstStyle/>
          <a:p>
            <a:r>
              <a:rPr lang="en-US" dirty="0"/>
              <a:t>Gaussian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10F8-4AA2-4D94-8406-C5D5A58B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50" y="864740"/>
            <a:ext cx="11836791" cy="5644319"/>
          </a:xfrm>
        </p:spPr>
        <p:txBody>
          <a:bodyPr/>
          <a:lstStyle/>
          <a:p>
            <a:r>
              <a:rPr lang="en-US" dirty="0"/>
              <a:t>Because of the </a:t>
            </a:r>
            <a:r>
              <a:rPr lang="en-US" b="1" dirty="0"/>
              <a:t>CLT</a:t>
            </a:r>
            <a:r>
              <a:rPr lang="en-US" dirty="0"/>
              <a:t>, the Gaussian (normal) distribution is </a:t>
            </a:r>
            <a:r>
              <a:rPr lang="en-US" b="1" dirty="0"/>
              <a:t>ubiquitous</a:t>
            </a:r>
            <a:r>
              <a:rPr lang="en-US" dirty="0"/>
              <a:t> in stats</a:t>
            </a:r>
          </a:p>
          <a:p>
            <a:r>
              <a:rPr lang="en-US" dirty="0"/>
              <a:t> On the right, we can see its </a:t>
            </a:r>
            <a:r>
              <a:rPr lang="en-US" b="1" dirty="0"/>
              <a:t>PDF</a:t>
            </a:r>
            <a:r>
              <a:rPr lang="en-US" dirty="0"/>
              <a:t> and </a:t>
            </a:r>
            <a:r>
              <a:rPr lang="en-US" b="1" dirty="0"/>
              <a:t>properties</a:t>
            </a:r>
          </a:p>
          <a:p>
            <a:r>
              <a:rPr lang="en-US" dirty="0"/>
              <a:t>Although it is </a:t>
            </a:r>
            <a:r>
              <a:rPr lang="en-US" b="1" dirty="0"/>
              <a:t>not unbounded</a:t>
            </a:r>
            <a:r>
              <a:rPr lang="en-US" dirty="0"/>
              <a:t>, the </a:t>
            </a:r>
            <a:r>
              <a:rPr lang="en-US" b="1" dirty="0"/>
              <a:t>tails</a:t>
            </a:r>
            <a:r>
              <a:rPr lang="en-US" dirty="0"/>
              <a:t> in PDF </a:t>
            </a:r>
            <a:r>
              <a:rPr lang="en-US" b="1" dirty="0"/>
              <a:t>decay</a:t>
            </a:r>
          </a:p>
          <a:p>
            <a:pPr marL="0" indent="0">
              <a:buNone/>
            </a:pPr>
            <a:r>
              <a:rPr lang="en-US" b="1" dirty="0"/>
              <a:t>Very fast</a:t>
            </a:r>
            <a:r>
              <a:rPr lang="en-US" dirty="0"/>
              <a:t>, so </a:t>
            </a:r>
            <a:r>
              <a:rPr lang="en-US" b="1" dirty="0"/>
              <a:t>distribution</a:t>
            </a:r>
            <a:r>
              <a:rPr lang="en-US" dirty="0"/>
              <a:t> looks lying almost like </a:t>
            </a:r>
            <a:r>
              <a:rPr lang="en-US" b="1" dirty="0"/>
              <a:t>finite interval</a:t>
            </a:r>
          </a:p>
          <a:p>
            <a:r>
              <a:rPr lang="en-US" b="1" dirty="0"/>
              <a:t>Useful</a:t>
            </a:r>
            <a:r>
              <a:rPr lang="en-US" dirty="0"/>
              <a:t> properties of Gaussian:</a:t>
            </a:r>
          </a:p>
          <a:p>
            <a:pPr marL="0" indent="0">
              <a:buNone/>
            </a:pPr>
            <a:r>
              <a:rPr lang="en-US" dirty="0"/>
              <a:t>Standardization, symmetry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77519-7691-4C39-8418-AF8A9C06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546" y="1297093"/>
            <a:ext cx="2799108" cy="6220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0DE073-1014-45EF-B430-E312EC35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040" y="1270035"/>
            <a:ext cx="1664620" cy="9363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A72EC2-C1F7-4D8A-B1AB-5725BCF0E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052" y="2879622"/>
            <a:ext cx="5698965" cy="3755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DF255-3811-4F92-B752-52FAFDC6E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782" y="4200525"/>
            <a:ext cx="2764268" cy="70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0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7DC1-4AB4-4029-8BF6-002ACAEA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69703"/>
            <a:ext cx="11893061" cy="774358"/>
          </a:xfrm>
        </p:spPr>
        <p:txBody>
          <a:bodyPr/>
          <a:lstStyle/>
          <a:p>
            <a:r>
              <a:rPr lang="en-US" dirty="0"/>
              <a:t>Modes of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10F8-4AA2-4D94-8406-C5D5A58B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41" y="785227"/>
            <a:ext cx="11885724" cy="5920373"/>
          </a:xfrm>
        </p:spPr>
        <p:txBody>
          <a:bodyPr>
            <a:normAutofit/>
          </a:bodyPr>
          <a:lstStyle/>
          <a:p>
            <a:r>
              <a:rPr lang="en-US" sz="2400" b="1" dirty="0"/>
              <a:t>Convergence almost surely </a:t>
            </a:r>
            <a:r>
              <a:rPr lang="en-US" sz="2400" dirty="0"/>
              <a:t>(strong Law of large numbers), </a:t>
            </a:r>
            <a:r>
              <a:rPr lang="en-US" sz="2400" b="1" dirty="0"/>
              <a:t>convergence in probability </a:t>
            </a:r>
            <a:r>
              <a:rPr lang="en-US" sz="2400" dirty="0"/>
              <a:t>(weak law of large numbers), and in </a:t>
            </a:r>
            <a:r>
              <a:rPr lang="en-US" sz="2400" b="1" dirty="0"/>
              <a:t>distribution</a:t>
            </a:r>
            <a:r>
              <a:rPr lang="en-US" sz="2400" dirty="0"/>
              <a:t> (CLT)</a:t>
            </a:r>
          </a:p>
          <a:p>
            <a:r>
              <a:rPr lang="en-US" sz="2400" dirty="0"/>
              <a:t>Almost sure convergence can be thought of as </a:t>
            </a:r>
            <a:r>
              <a:rPr lang="en-US" sz="2400" b="1" dirty="0"/>
              <a:t>similar</a:t>
            </a:r>
            <a:r>
              <a:rPr lang="en-US" sz="2400" dirty="0"/>
              <a:t> to the </a:t>
            </a:r>
            <a:r>
              <a:rPr lang="en-US" sz="2400" b="1" dirty="0"/>
              <a:t>convergence in limits </a:t>
            </a:r>
            <a:r>
              <a:rPr lang="en-US" sz="2400" dirty="0"/>
              <a:t>in sequences (converges no matter what the outcome is) </a:t>
            </a:r>
          </a:p>
          <a:p>
            <a:r>
              <a:rPr lang="en-US" sz="2400" dirty="0"/>
              <a:t>WLL is similar to strong one, basically saying</a:t>
            </a:r>
          </a:p>
          <a:p>
            <a:pPr marL="0" indent="0">
              <a:buNone/>
            </a:pPr>
            <a:r>
              <a:rPr lang="en-US" sz="2400" dirty="0"/>
              <a:t>That </a:t>
            </a:r>
            <a:r>
              <a:rPr lang="en-US" sz="2400" b="1" dirty="0"/>
              <a:t>probability</a:t>
            </a:r>
            <a:r>
              <a:rPr lang="en-US" sz="2400" dirty="0"/>
              <a:t> of </a:t>
            </a:r>
            <a:r>
              <a:rPr lang="en-US" sz="2400" b="1" dirty="0"/>
              <a:t>difference</a:t>
            </a:r>
            <a:r>
              <a:rPr lang="en-US" sz="2400" dirty="0"/>
              <a:t> between </a:t>
            </a:r>
            <a:r>
              <a:rPr lang="en-US" sz="2400" dirty="0" err="1"/>
              <a:t>r.v.</a:t>
            </a:r>
            <a:r>
              <a:rPr lang="en-US" sz="2400" dirty="0"/>
              <a:t> T and</a:t>
            </a:r>
          </a:p>
          <a:p>
            <a:pPr marL="0" indent="0">
              <a:buNone/>
            </a:pPr>
            <a:r>
              <a:rPr lang="en-US" sz="2400" dirty="0"/>
              <a:t>Tn is converging to </a:t>
            </a:r>
            <a:r>
              <a:rPr lang="en-US" sz="2400" b="1" dirty="0"/>
              <a:t>0</a:t>
            </a:r>
            <a:r>
              <a:rPr lang="en-US" sz="2400" dirty="0"/>
              <a:t> as </a:t>
            </a:r>
            <a:r>
              <a:rPr lang="en-US" sz="2400" b="1" dirty="0"/>
              <a:t>n gets large</a:t>
            </a:r>
          </a:p>
          <a:p>
            <a:r>
              <a:rPr lang="en-US" sz="2400" dirty="0"/>
              <a:t>Overall, </a:t>
            </a:r>
            <a:r>
              <a:rPr lang="en-US" sz="2400" b="1" dirty="0"/>
              <a:t>WLL and SLL </a:t>
            </a:r>
            <a:r>
              <a:rPr lang="en-US" sz="2400" dirty="0"/>
              <a:t>are similar, but conv in</a:t>
            </a:r>
          </a:p>
          <a:p>
            <a:pPr marL="0" indent="0">
              <a:buNone/>
            </a:pPr>
            <a:r>
              <a:rPr lang="en-US" sz="2400" b="1" dirty="0"/>
              <a:t>Distribution</a:t>
            </a:r>
            <a:r>
              <a:rPr lang="en-US" sz="2400" dirty="0"/>
              <a:t> has different nature</a:t>
            </a:r>
          </a:p>
          <a:p>
            <a:r>
              <a:rPr lang="en-US" sz="2400" dirty="0"/>
              <a:t>It </a:t>
            </a:r>
            <a:r>
              <a:rPr lang="en-US" sz="2400" b="1" dirty="0"/>
              <a:t>does not </a:t>
            </a:r>
            <a:r>
              <a:rPr lang="en-US" sz="2400" dirty="0"/>
              <a:t>say anything about </a:t>
            </a:r>
            <a:r>
              <a:rPr lang="en-US" sz="2400" b="1" dirty="0" err="1"/>
              <a:t>r.v.</a:t>
            </a:r>
            <a:r>
              <a:rPr lang="en-US" sz="2400" b="1" dirty="0"/>
              <a:t> </a:t>
            </a:r>
            <a:r>
              <a:rPr lang="en-US" sz="2400" dirty="0"/>
              <a:t>itself, it just</a:t>
            </a:r>
          </a:p>
          <a:p>
            <a:pPr marL="0" indent="0">
              <a:buNone/>
            </a:pPr>
            <a:r>
              <a:rPr lang="en-US" sz="2400" dirty="0"/>
              <a:t>Says </a:t>
            </a:r>
            <a:r>
              <a:rPr lang="en-US" sz="2400" dirty="0" err="1"/>
              <a:t>smth</a:t>
            </a:r>
            <a:r>
              <a:rPr lang="en-US" sz="2400" dirty="0"/>
              <a:t> about some aspect (distribution) of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6A0F3-EDD1-4603-A56C-E578E48C9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623" y="2288276"/>
            <a:ext cx="5743613" cy="4470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3378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7DC1-4AB4-4029-8BF6-002ACAEA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69703"/>
            <a:ext cx="11893061" cy="566401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10F8-4AA2-4D94-8406-C5D5A58B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6" y="652707"/>
            <a:ext cx="11836791" cy="6105902"/>
          </a:xfrm>
        </p:spPr>
        <p:txBody>
          <a:bodyPr>
            <a:normAutofit/>
          </a:bodyPr>
          <a:lstStyle/>
          <a:p>
            <a:r>
              <a:rPr lang="en-US" sz="2400" b="1" dirty="0"/>
              <a:t>Hierarchical nature </a:t>
            </a:r>
            <a:r>
              <a:rPr lang="en-US" sz="2400" dirty="0"/>
              <a:t>of convergence</a:t>
            </a:r>
          </a:p>
          <a:p>
            <a:r>
              <a:rPr lang="en-GB" sz="2400" dirty="0"/>
              <a:t>Following </a:t>
            </a:r>
            <a:r>
              <a:rPr lang="en-GB" sz="2400" b="1" dirty="0"/>
              <a:t>two notions </a:t>
            </a:r>
            <a:r>
              <a:rPr lang="en-GB" sz="2400" dirty="0"/>
              <a:t>for convergence</a:t>
            </a:r>
          </a:p>
          <a:p>
            <a:pPr marL="0" indent="0">
              <a:buNone/>
            </a:pPr>
            <a:r>
              <a:rPr lang="en-GB" sz="2400" dirty="0"/>
              <a:t>In distribution are equivalent: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F5D8E-80FD-4E83-9C01-75F43C563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631" y="644158"/>
            <a:ext cx="6061627" cy="4207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BC28BE-863E-4965-B35A-3D2103C97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44" y="2054708"/>
            <a:ext cx="4694477" cy="410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1DEE33-2722-40D0-869A-9A10CBD7D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2530338"/>
            <a:ext cx="4329634" cy="650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D22DE-68DD-49C3-9803-F86E17DF5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919" y="3308900"/>
            <a:ext cx="4660850" cy="454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52F028-8646-49AD-98E6-433598510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645" y="3938795"/>
            <a:ext cx="4503238" cy="65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1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F968-4860-4C39-9F5B-3CC8E840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6" y="111703"/>
            <a:ext cx="10953584" cy="628788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Addition, multiplication, division, Slutsky’s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458B-A6A4-4E02-8281-484B6649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51" y="820296"/>
            <a:ext cx="11618845" cy="560884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If sequence of </a:t>
            </a:r>
            <a:r>
              <a:rPr lang="en-US" sz="2400" dirty="0" err="1"/>
              <a:t>r.v.</a:t>
            </a:r>
            <a:r>
              <a:rPr lang="en-US" sz="2400" dirty="0"/>
              <a:t> converge for sure or in </a:t>
            </a:r>
            <a:r>
              <a:rPr lang="en-US" sz="2400" b="1" dirty="0"/>
              <a:t>prob</a:t>
            </a:r>
            <a:r>
              <a:rPr lang="en-US" sz="2400" dirty="0"/>
              <a:t> we can add, multiply and divide them</a:t>
            </a:r>
          </a:p>
          <a:p>
            <a:r>
              <a:rPr lang="en-US" sz="2400" dirty="0"/>
              <a:t>However, if they converge in </a:t>
            </a:r>
            <a:r>
              <a:rPr lang="en-US" sz="2400" b="1" dirty="0"/>
              <a:t>distribution</a:t>
            </a:r>
            <a:r>
              <a:rPr lang="en-US" sz="2400" dirty="0"/>
              <a:t>, we </a:t>
            </a:r>
            <a:r>
              <a:rPr lang="en-US" sz="2400" b="1" dirty="0"/>
              <a:t>cannot</a:t>
            </a:r>
            <a:r>
              <a:rPr lang="en-US" sz="2400" dirty="0"/>
              <a:t> do those operations</a:t>
            </a:r>
          </a:p>
          <a:p>
            <a:r>
              <a:rPr lang="en-US" sz="2400" b="1" dirty="0"/>
              <a:t>Slutsky’s theorem</a:t>
            </a:r>
            <a:r>
              <a:rPr lang="en-US" sz="2400" dirty="0"/>
              <a:t> allows doing this if </a:t>
            </a:r>
            <a:r>
              <a:rPr lang="en-US" sz="2400" b="1" dirty="0"/>
              <a:t>one of </a:t>
            </a:r>
            <a:r>
              <a:rPr lang="en-US" sz="2400" b="1" dirty="0" err="1"/>
              <a:t>r.v.</a:t>
            </a:r>
            <a:r>
              <a:rPr lang="en-US" sz="2400" b="1" dirty="0"/>
              <a:t> </a:t>
            </a:r>
            <a:r>
              <a:rPr lang="en-US" sz="2400" dirty="0"/>
              <a:t>converge in probability to some real </a:t>
            </a:r>
            <a:r>
              <a:rPr lang="en-US" sz="2400" b="1" dirty="0"/>
              <a:t>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7DF31-E689-4F6D-8240-7932C3E61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658836"/>
            <a:ext cx="5196795" cy="3674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E5D5BB-C9E9-4214-BDB3-CEDDE0C81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652" y="662695"/>
            <a:ext cx="5122381" cy="36742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3650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F968-4860-4C39-9F5B-3CC8E840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6" y="139839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Continuous mapping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458B-A6A4-4E02-8281-484B6649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75" y="778092"/>
            <a:ext cx="11565835" cy="5875926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b="1" dirty="0"/>
              <a:t>f is continuous function</a:t>
            </a:r>
            <a:r>
              <a:rPr lang="en-US" dirty="0"/>
              <a:t>, then</a:t>
            </a:r>
          </a:p>
          <a:p>
            <a:pPr marL="0" indent="0">
              <a:buNone/>
            </a:pPr>
            <a:r>
              <a:rPr lang="en-US" b="1" dirty="0"/>
              <a:t>Applying function </a:t>
            </a:r>
            <a:r>
              <a:rPr lang="en-US" dirty="0"/>
              <a:t>equates to</a:t>
            </a:r>
          </a:p>
          <a:p>
            <a:pPr marL="0" indent="0">
              <a:buNone/>
            </a:pPr>
            <a:r>
              <a:rPr lang="en-US" dirty="0"/>
              <a:t>Applying function to </a:t>
            </a:r>
            <a:r>
              <a:rPr lang="en-US" b="1" dirty="0"/>
              <a:t>its limit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37E4B-4EE4-4F8A-B513-19FC3021B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218" y="814474"/>
            <a:ext cx="6774766" cy="48215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62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7DC1-4AB4-4029-8BF6-002ACAEA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69703"/>
            <a:ext cx="11893061" cy="774358"/>
          </a:xfrm>
        </p:spPr>
        <p:txBody>
          <a:bodyPr/>
          <a:lstStyle/>
          <a:p>
            <a:r>
              <a:rPr lang="en-US" dirty="0"/>
              <a:t>WHAT IS STATISTICS-unit 1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10F8-4AA2-4D94-8406-C5D5A58B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6" y="1023766"/>
            <a:ext cx="11836791" cy="5644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Content of the course</a:t>
            </a:r>
          </a:p>
          <a:p>
            <a:r>
              <a:rPr lang="en-US" sz="2600" b="1" dirty="0"/>
              <a:t>Relationship</a:t>
            </a:r>
            <a:r>
              <a:rPr lang="en-US" sz="2600" dirty="0"/>
              <a:t> between </a:t>
            </a:r>
            <a:r>
              <a:rPr lang="en-US" sz="2600" b="1" dirty="0"/>
              <a:t>probability theory </a:t>
            </a:r>
            <a:r>
              <a:rPr lang="en-US" sz="2600" dirty="0"/>
              <a:t>and </a:t>
            </a:r>
            <a:r>
              <a:rPr lang="en-US" sz="2600" b="1" dirty="0"/>
              <a:t>statistics</a:t>
            </a:r>
          </a:p>
          <a:p>
            <a:r>
              <a:rPr lang="en-GB" sz="2600" dirty="0"/>
              <a:t>Build a </a:t>
            </a:r>
            <a:r>
              <a:rPr lang="en-GB" sz="2600" b="1" dirty="0"/>
              <a:t>model</a:t>
            </a:r>
            <a:r>
              <a:rPr lang="en-GB" sz="2600" dirty="0"/>
              <a:t> for </a:t>
            </a:r>
            <a:r>
              <a:rPr lang="en-GB" sz="2600" b="1" dirty="0"/>
              <a:t>independent</a:t>
            </a:r>
            <a:r>
              <a:rPr lang="en-GB" sz="2600" dirty="0"/>
              <a:t> observations of a </a:t>
            </a:r>
            <a:r>
              <a:rPr lang="en-GB" sz="2600" b="1" dirty="0"/>
              <a:t>binary response </a:t>
            </a:r>
            <a:r>
              <a:rPr lang="en-GB" sz="2600" dirty="0"/>
              <a:t>variable</a:t>
            </a:r>
          </a:p>
          <a:p>
            <a:r>
              <a:rPr lang="en-GB" sz="2600" dirty="0"/>
              <a:t>Class offers an </a:t>
            </a:r>
            <a:r>
              <a:rPr lang="en-GB" sz="2600" b="1" dirty="0"/>
              <a:t>in-depth introduction </a:t>
            </a:r>
            <a:r>
              <a:rPr lang="en-GB" sz="2600" dirty="0"/>
              <a:t>to the </a:t>
            </a:r>
            <a:r>
              <a:rPr lang="en-GB" sz="2600" b="1" dirty="0"/>
              <a:t>theoretical foundations </a:t>
            </a:r>
            <a:r>
              <a:rPr lang="en-GB" sz="2600" dirty="0"/>
              <a:t>of statistical methods that are useful in many applications.</a:t>
            </a:r>
          </a:p>
          <a:p>
            <a:pPr marL="0" indent="0">
              <a:buNone/>
            </a:pPr>
            <a:r>
              <a:rPr lang="en-GB" sz="2600" dirty="0"/>
              <a:t>At the end of this class, you will be able to</a:t>
            </a:r>
          </a:p>
          <a:p>
            <a:r>
              <a:rPr lang="en-GB" sz="2600" dirty="0"/>
              <a:t>From a real-life situation, </a:t>
            </a:r>
            <a:r>
              <a:rPr lang="en-GB" sz="2600" b="1" dirty="0"/>
              <a:t>formulate a statistical problem in mathematical terms</a:t>
            </a:r>
          </a:p>
          <a:p>
            <a:r>
              <a:rPr lang="en-GB" dirty="0"/>
              <a:t>Understand the </a:t>
            </a:r>
            <a:r>
              <a:rPr lang="en-GB" b="1" dirty="0"/>
              <a:t>role of mathematics </a:t>
            </a:r>
            <a:r>
              <a:rPr lang="en-GB" dirty="0"/>
              <a:t>in the design and analysis of statistical methods;</a:t>
            </a:r>
          </a:p>
          <a:p>
            <a:r>
              <a:rPr lang="en-GB" b="1" dirty="0"/>
              <a:t>Select appropriate statistical methods</a:t>
            </a:r>
            <a:r>
              <a:rPr lang="en-GB" dirty="0"/>
              <a:t> for your problem</a:t>
            </a:r>
          </a:p>
          <a:p>
            <a:r>
              <a:rPr lang="en-GB" dirty="0"/>
              <a:t>Understand the </a:t>
            </a:r>
            <a:r>
              <a:rPr lang="en-GB" b="1" dirty="0"/>
              <a:t>implications and limitations of various methods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5889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7DC1-4AB4-4029-8BF6-002ACAEA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69703"/>
            <a:ext cx="11893061" cy="774358"/>
          </a:xfrm>
        </p:spPr>
        <p:txBody>
          <a:bodyPr/>
          <a:lstStyle/>
          <a:p>
            <a:r>
              <a:rPr lang="en-US" dirty="0"/>
              <a:t>Review: probability and 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10F8-4AA2-4D94-8406-C5D5A58B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6" y="1023766"/>
            <a:ext cx="11836791" cy="5644319"/>
          </a:xfrm>
        </p:spPr>
        <p:txBody>
          <a:bodyPr>
            <a:normAutofit/>
          </a:bodyPr>
          <a:lstStyle/>
          <a:p>
            <a:r>
              <a:rPr lang="en-US" sz="2600" dirty="0"/>
              <a:t>The </a:t>
            </a:r>
            <a:r>
              <a:rPr lang="en-US" sz="2600" b="1" dirty="0"/>
              <a:t>ultimate goal of statistics </a:t>
            </a:r>
            <a:r>
              <a:rPr lang="en-US" sz="2600" dirty="0"/>
              <a:t>is to </a:t>
            </a:r>
            <a:r>
              <a:rPr lang="en-US" sz="2600" b="1" dirty="0"/>
              <a:t>extrapolate</a:t>
            </a:r>
            <a:r>
              <a:rPr lang="en-US" sz="2600" dirty="0"/>
              <a:t> from </a:t>
            </a:r>
            <a:r>
              <a:rPr lang="en-US" sz="2600" b="1" dirty="0"/>
              <a:t>small or relatively large </a:t>
            </a:r>
            <a:r>
              <a:rPr lang="en-US" sz="2600" dirty="0"/>
              <a:t>dataset to </a:t>
            </a:r>
            <a:r>
              <a:rPr lang="en-US" sz="2600" b="1" dirty="0"/>
              <a:t>infinity</a:t>
            </a:r>
          </a:p>
          <a:p>
            <a:r>
              <a:rPr lang="en-US" sz="2600" dirty="0"/>
              <a:t>The </a:t>
            </a:r>
            <a:r>
              <a:rPr lang="en-US" sz="2600" b="1" dirty="0"/>
              <a:t>big component </a:t>
            </a:r>
            <a:r>
              <a:rPr lang="en-US" sz="2600" dirty="0"/>
              <a:t>is to </a:t>
            </a:r>
            <a:r>
              <a:rPr lang="en-US" sz="2600" b="1" dirty="0"/>
              <a:t>understand</a:t>
            </a:r>
            <a:r>
              <a:rPr lang="en-US" sz="2600" dirty="0"/>
              <a:t> the </a:t>
            </a:r>
            <a:r>
              <a:rPr lang="en-US" sz="2600" b="1" dirty="0"/>
              <a:t>random process </a:t>
            </a:r>
            <a:r>
              <a:rPr lang="en-US" sz="2600" dirty="0"/>
              <a:t>present within data</a:t>
            </a:r>
          </a:p>
          <a:p>
            <a:r>
              <a:rPr lang="en-US" sz="2600" dirty="0"/>
              <a:t>The </a:t>
            </a:r>
            <a:r>
              <a:rPr lang="en-US" sz="2600" b="1" dirty="0"/>
              <a:t>science of randomness </a:t>
            </a:r>
            <a:r>
              <a:rPr lang="en-US" sz="2600" dirty="0"/>
              <a:t>is </a:t>
            </a:r>
            <a:r>
              <a:rPr lang="en-US" sz="2600" b="1" dirty="0"/>
              <a:t>probability</a:t>
            </a:r>
          </a:p>
          <a:p>
            <a:r>
              <a:rPr lang="en-US" sz="2600" dirty="0"/>
              <a:t>Statistics says </a:t>
            </a:r>
            <a:r>
              <a:rPr lang="en-US" sz="2600" b="1" dirty="0"/>
              <a:t>give me some data </a:t>
            </a:r>
            <a:r>
              <a:rPr lang="en-US" sz="2600" dirty="0"/>
              <a:t>and I will tell you </a:t>
            </a:r>
            <a:r>
              <a:rPr lang="en-US" sz="2600" b="1" dirty="0" err="1"/>
              <a:t>smth</a:t>
            </a:r>
            <a:r>
              <a:rPr lang="en-US" sz="2600" b="1" dirty="0"/>
              <a:t> about the process</a:t>
            </a:r>
          </a:p>
          <a:p>
            <a:r>
              <a:rPr lang="en-US" sz="2600" dirty="0"/>
              <a:t>There are some things that we </a:t>
            </a:r>
            <a:r>
              <a:rPr lang="en-US" sz="2600" b="1" dirty="0"/>
              <a:t>do not understand</a:t>
            </a:r>
            <a:r>
              <a:rPr lang="en-US" sz="2600" dirty="0"/>
              <a:t>, this is typically things that are not </a:t>
            </a:r>
            <a:r>
              <a:rPr lang="en-US" sz="2600" b="1" dirty="0"/>
              <a:t>accessible</a:t>
            </a:r>
            <a:r>
              <a:rPr lang="en-US" sz="2600" dirty="0"/>
              <a:t> and we </a:t>
            </a:r>
            <a:r>
              <a:rPr lang="en-US" sz="2600" b="1" dirty="0"/>
              <a:t>do not have </a:t>
            </a:r>
            <a:r>
              <a:rPr lang="en-US" sz="2600" dirty="0"/>
              <a:t>in our dataset</a:t>
            </a:r>
          </a:p>
          <a:p>
            <a:r>
              <a:rPr lang="en-US" sz="2600" dirty="0"/>
              <a:t>Sometimes </a:t>
            </a:r>
            <a:r>
              <a:rPr lang="en-US" sz="2600" b="1" dirty="0"/>
              <a:t>deterministic</a:t>
            </a:r>
            <a:r>
              <a:rPr lang="en-US" sz="2600" dirty="0"/>
              <a:t> but </a:t>
            </a:r>
            <a:r>
              <a:rPr lang="en-US" sz="2600" b="1" dirty="0"/>
              <a:t>too complex phenomenon </a:t>
            </a:r>
            <a:r>
              <a:rPr lang="en-US" sz="2600" dirty="0"/>
              <a:t>is modeled as (statistical modeling): complicated process=</a:t>
            </a:r>
            <a:r>
              <a:rPr lang="en-US" sz="2600" b="1" dirty="0"/>
              <a:t>simple process </a:t>
            </a:r>
            <a:r>
              <a:rPr lang="en-US" sz="2600" dirty="0"/>
              <a:t>+ </a:t>
            </a:r>
            <a:r>
              <a:rPr lang="en-US" sz="2600" b="1" dirty="0"/>
              <a:t>random noise</a:t>
            </a:r>
          </a:p>
          <a:p>
            <a:r>
              <a:rPr lang="en-US" sz="2600" dirty="0"/>
              <a:t>The </a:t>
            </a:r>
            <a:r>
              <a:rPr lang="en-US" sz="2600" b="1" dirty="0"/>
              <a:t>less weight </a:t>
            </a:r>
            <a:r>
              <a:rPr lang="en-US" sz="2600" dirty="0"/>
              <a:t>the random noise has, the </a:t>
            </a:r>
            <a:r>
              <a:rPr lang="en-US" sz="2600" b="1" dirty="0"/>
              <a:t>more accurate </a:t>
            </a:r>
            <a:r>
              <a:rPr lang="en-US" sz="2600" dirty="0"/>
              <a:t>our model is</a:t>
            </a:r>
          </a:p>
          <a:p>
            <a:r>
              <a:rPr lang="en-US" sz="2600" b="1" dirty="0"/>
              <a:t>Good modeling </a:t>
            </a:r>
            <a:r>
              <a:rPr lang="en-US" sz="2600" dirty="0"/>
              <a:t>consists in choosing (plausible) </a:t>
            </a:r>
            <a:r>
              <a:rPr lang="en-US" sz="2600" b="1" dirty="0"/>
              <a:t>simple process </a:t>
            </a:r>
            <a:r>
              <a:rPr lang="en-US" sz="2600" dirty="0"/>
              <a:t>and </a:t>
            </a:r>
            <a:r>
              <a:rPr lang="en-US" sz="2600" b="1" dirty="0"/>
              <a:t>noise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3460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7DC1-4AB4-4029-8BF6-002ACAEA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69703"/>
            <a:ext cx="11893061" cy="774358"/>
          </a:xfrm>
        </p:spPr>
        <p:txBody>
          <a:bodyPr/>
          <a:lstStyle/>
          <a:p>
            <a:r>
              <a:rPr lang="en-US" dirty="0"/>
              <a:t>Statistics vs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10F8-4AA2-4D94-8406-C5D5A58B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6" y="1023766"/>
            <a:ext cx="11836791" cy="5644319"/>
          </a:xfrm>
        </p:spPr>
        <p:txBody>
          <a:bodyPr/>
          <a:lstStyle/>
          <a:p>
            <a:r>
              <a:rPr lang="en-US" dirty="0"/>
              <a:t>Statistics (from data getting to know the data generating (random) process is </a:t>
            </a:r>
            <a:r>
              <a:rPr lang="en-US" b="1" dirty="0"/>
              <a:t>reverse engineering </a:t>
            </a:r>
            <a:r>
              <a:rPr lang="en-US" dirty="0"/>
              <a:t>the probability (theoretical, inherent random process)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GB" sz="2600" b="1" dirty="0"/>
              <a:t>Probabilistic problem</a:t>
            </a:r>
            <a:r>
              <a:rPr lang="en-GB" sz="2600" dirty="0"/>
              <a:t>, because we are </a:t>
            </a:r>
            <a:r>
              <a:rPr lang="en-GB" sz="2600" b="1" dirty="0"/>
              <a:t>given all relevant parameters </a:t>
            </a:r>
            <a:r>
              <a:rPr lang="en-GB" sz="2600" dirty="0"/>
              <a:t>and are trying to </a:t>
            </a:r>
            <a:r>
              <a:rPr lang="en-GB" sz="2600" b="1" dirty="0"/>
              <a:t>compute</a:t>
            </a:r>
            <a:r>
              <a:rPr lang="en-GB" sz="2600" dirty="0"/>
              <a:t> corresponding </a:t>
            </a:r>
            <a:r>
              <a:rPr lang="en-GB" sz="2600" b="1" dirty="0"/>
              <a:t>derived probabilities</a:t>
            </a:r>
          </a:p>
          <a:p>
            <a:r>
              <a:rPr lang="en-GB" sz="2600" b="1" dirty="0"/>
              <a:t>Statistical problem</a:t>
            </a:r>
            <a:r>
              <a:rPr lang="en-GB" sz="2600" dirty="0"/>
              <a:t>, because we are trying to estimate an </a:t>
            </a:r>
            <a:r>
              <a:rPr lang="en-GB" sz="2600" b="1" dirty="0"/>
              <a:t>underlying probabilistic parameter</a:t>
            </a:r>
            <a:r>
              <a:rPr lang="en-GB" sz="2600" dirty="0"/>
              <a:t> from data</a:t>
            </a:r>
          </a:p>
          <a:p>
            <a:r>
              <a:rPr lang="en-GB" sz="2600" dirty="0"/>
              <a:t>Thus, in </a:t>
            </a:r>
            <a:r>
              <a:rPr lang="en-GB" sz="2600" b="1" dirty="0"/>
              <a:t>probability</a:t>
            </a:r>
            <a:r>
              <a:rPr lang="en-GB" sz="2600" dirty="0"/>
              <a:t> we are trying to calculate the </a:t>
            </a:r>
            <a:r>
              <a:rPr lang="en-GB" sz="2600" b="1" dirty="0"/>
              <a:t>number</a:t>
            </a:r>
            <a:r>
              <a:rPr lang="en-GB" sz="2600" dirty="0"/>
              <a:t> based on given </a:t>
            </a:r>
            <a:r>
              <a:rPr lang="en-GB" sz="2600" b="1" dirty="0"/>
              <a:t>probability</a:t>
            </a:r>
            <a:r>
              <a:rPr lang="en-GB" sz="2600" dirty="0"/>
              <a:t> (parameter of distribution), but in </a:t>
            </a:r>
            <a:r>
              <a:rPr lang="en-GB" sz="2600" b="1" dirty="0"/>
              <a:t>statistics</a:t>
            </a:r>
            <a:r>
              <a:rPr lang="en-GB" sz="2600" dirty="0"/>
              <a:t> given the outcome, the number of interest, we are trying to infer the </a:t>
            </a:r>
            <a:r>
              <a:rPr lang="en-GB" sz="2600" b="1" dirty="0"/>
              <a:t>underlying parameter </a:t>
            </a:r>
            <a:r>
              <a:rPr lang="en-GB" sz="2600" dirty="0"/>
              <a:t>(of distribution) 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2B331-C1CC-49F4-BB40-455A483E4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875616"/>
            <a:ext cx="5551648" cy="10082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FBD23E-4171-44C2-B3C9-EB6BC1CE4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88" y="1856787"/>
            <a:ext cx="5583703" cy="1059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56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7DC1-4AB4-4029-8BF6-002ACAEA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69703"/>
            <a:ext cx="11893061" cy="774358"/>
          </a:xfrm>
        </p:spPr>
        <p:txBody>
          <a:bodyPr/>
          <a:lstStyle/>
          <a:p>
            <a:r>
              <a:rPr lang="en-US" dirty="0"/>
              <a:t>Determining </a:t>
            </a:r>
            <a:r>
              <a:rPr lang="en-US" b="1" dirty="0"/>
              <a:t>significance</a:t>
            </a:r>
            <a:r>
              <a:rPr lang="en-US" dirty="0"/>
              <a:t> and enough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10F8-4AA2-4D94-8406-C5D5A58B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6" y="1023766"/>
            <a:ext cx="11836791" cy="5644319"/>
          </a:xfrm>
        </p:spPr>
        <p:txBody>
          <a:bodyPr>
            <a:normAutofit/>
          </a:bodyPr>
          <a:lstStyle/>
          <a:p>
            <a:r>
              <a:rPr lang="en-US" sz="2600" dirty="0"/>
              <a:t>For example, we want to estimate </a:t>
            </a:r>
            <a:r>
              <a:rPr lang="en-US" sz="2600" b="1" dirty="0"/>
              <a:t>some population proportion, p</a:t>
            </a:r>
          </a:p>
          <a:p>
            <a:r>
              <a:rPr lang="en-US" sz="2600" dirty="0"/>
              <a:t>We get for example 100 samples and estimate that </a:t>
            </a:r>
            <a:r>
              <a:rPr lang="en-US" sz="2600" b="1" dirty="0" err="1"/>
              <a:t>p_hat</a:t>
            </a:r>
            <a:r>
              <a:rPr lang="en-US" sz="2600" b="1" dirty="0"/>
              <a:t>=0.6</a:t>
            </a:r>
          </a:p>
          <a:p>
            <a:r>
              <a:rPr lang="en-US" sz="2600" dirty="0"/>
              <a:t>The question is </a:t>
            </a:r>
            <a:r>
              <a:rPr lang="en-US" sz="2600" b="1" dirty="0"/>
              <a:t>100 enough</a:t>
            </a:r>
            <a:r>
              <a:rPr lang="en-US" sz="2600" dirty="0"/>
              <a:t>? Is p=0.6 </a:t>
            </a:r>
            <a:r>
              <a:rPr lang="en-US" sz="2600" b="1" dirty="0"/>
              <a:t>statistically significant</a:t>
            </a:r>
          </a:p>
          <a:p>
            <a:r>
              <a:rPr lang="en-US" sz="2600" dirty="0"/>
              <a:t>Another question is given 100 sample points is </a:t>
            </a:r>
            <a:r>
              <a:rPr lang="en-US" sz="2600" b="1" dirty="0"/>
              <a:t>0.6 or 0.7 enough</a:t>
            </a:r>
            <a:r>
              <a:rPr lang="en-US" sz="2600" dirty="0"/>
              <a:t>?</a:t>
            </a:r>
          </a:p>
          <a:p>
            <a:pPr marL="0" indent="0">
              <a:buNone/>
            </a:pPr>
            <a:r>
              <a:rPr lang="en-US" sz="2600" dirty="0"/>
              <a:t>So, we want to know the </a:t>
            </a:r>
            <a:r>
              <a:rPr lang="en-US" sz="2600" b="1" dirty="0"/>
              <a:t>accuracy of estimator</a:t>
            </a:r>
            <a:r>
              <a:rPr lang="en-US" sz="2600" dirty="0"/>
              <a:t>, </a:t>
            </a:r>
            <a:r>
              <a:rPr lang="en-US" sz="2600" dirty="0" err="1"/>
              <a:t>p_hat</a:t>
            </a:r>
            <a:endParaRPr lang="en-US" sz="2600" dirty="0"/>
          </a:p>
          <a:p>
            <a:r>
              <a:rPr lang="en-US" sz="2600" dirty="0"/>
              <a:t>In order to answer this question, we propose a </a:t>
            </a:r>
            <a:r>
              <a:rPr lang="en-US" sz="2600" b="1" dirty="0"/>
              <a:t>statistical model </a:t>
            </a:r>
            <a:r>
              <a:rPr lang="en-US" sz="2600" dirty="0"/>
              <a:t>that </a:t>
            </a:r>
            <a:r>
              <a:rPr lang="en-US" sz="2600" b="1" dirty="0"/>
              <a:t>describes/approximates well</a:t>
            </a:r>
            <a:r>
              <a:rPr lang="en-US" sz="2600" dirty="0"/>
              <a:t> the experiment</a:t>
            </a:r>
          </a:p>
          <a:p>
            <a:r>
              <a:rPr lang="en-US" sz="2600" dirty="0"/>
              <a:t>We think of the </a:t>
            </a:r>
            <a:r>
              <a:rPr lang="en-US" sz="2600" b="1" dirty="0"/>
              <a:t>Ri’s as random variables</a:t>
            </a:r>
            <a:r>
              <a:rPr lang="en-US" sz="2600" dirty="0"/>
              <a:t>, so that </a:t>
            </a:r>
            <a:r>
              <a:rPr lang="en-US" sz="2600" b="1" dirty="0" err="1"/>
              <a:t>p_hat</a:t>
            </a:r>
            <a:r>
              <a:rPr lang="en-US" sz="2600" b="1" dirty="0"/>
              <a:t> </a:t>
            </a:r>
            <a:r>
              <a:rPr lang="en-US" sz="2600" dirty="0"/>
              <a:t>is also a </a:t>
            </a:r>
            <a:r>
              <a:rPr lang="en-US" sz="2600" b="1" dirty="0"/>
              <a:t>random variable </a:t>
            </a:r>
            <a:r>
              <a:rPr lang="en-US" sz="2600" dirty="0"/>
              <a:t>and we need to understand its </a:t>
            </a:r>
            <a:r>
              <a:rPr lang="en-US" sz="2600" b="1" dirty="0"/>
              <a:t>fluctuation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4121B-B758-4924-A5D1-B20BCDD08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237" y="2571897"/>
            <a:ext cx="2554089" cy="874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271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7DC1-4AB4-4029-8BF6-002ACAEA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69703"/>
            <a:ext cx="11893061" cy="774358"/>
          </a:xfrm>
        </p:spPr>
        <p:txBody>
          <a:bodyPr/>
          <a:lstStyle/>
          <a:p>
            <a:r>
              <a:rPr lang="en-US" dirty="0"/>
              <a:t>Why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10F8-4AA2-4D94-8406-C5D5A58B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6" y="869022"/>
            <a:ext cx="11836791" cy="5644319"/>
          </a:xfrm>
        </p:spPr>
        <p:txBody>
          <a:bodyPr>
            <a:normAutofit/>
          </a:bodyPr>
          <a:lstStyle/>
          <a:p>
            <a:r>
              <a:rPr lang="en-US" sz="2600" dirty="0"/>
              <a:t>We need to understand </a:t>
            </a:r>
            <a:r>
              <a:rPr lang="en-US" sz="2600" b="1" dirty="0"/>
              <a:t>probabilistic aspects </a:t>
            </a:r>
            <a:r>
              <a:rPr lang="en-US" sz="2600" dirty="0"/>
              <a:t>of the distribution of the random var.</a:t>
            </a:r>
          </a:p>
          <a:p>
            <a:r>
              <a:rPr lang="en-US" sz="2600" dirty="0"/>
              <a:t>Specifically, we need to be able to </a:t>
            </a:r>
            <a:r>
              <a:rPr lang="en-US" sz="2600" b="1" dirty="0"/>
              <a:t>answer questions </a:t>
            </a:r>
            <a:r>
              <a:rPr lang="en-US" sz="2600" dirty="0"/>
              <a:t>such as:</a:t>
            </a:r>
          </a:p>
          <a:p>
            <a:pPr marL="514350" indent="-514350">
              <a:buAutoNum type="arabicParenR"/>
            </a:pPr>
            <a:r>
              <a:rPr lang="en-US" sz="2600" dirty="0"/>
              <a:t>Is the </a:t>
            </a:r>
            <a:r>
              <a:rPr lang="en-US" sz="2600" b="1" dirty="0"/>
              <a:t>expected value </a:t>
            </a:r>
            <a:r>
              <a:rPr lang="en-US" sz="2600" dirty="0"/>
              <a:t>of </a:t>
            </a:r>
            <a:r>
              <a:rPr lang="en-US" sz="2600" b="1" dirty="0" err="1"/>
              <a:t>p_hat</a:t>
            </a:r>
            <a:r>
              <a:rPr lang="en-US" sz="2600" b="1" dirty="0"/>
              <a:t> close</a:t>
            </a:r>
            <a:r>
              <a:rPr lang="en-US" sz="2600" dirty="0"/>
              <a:t> to the unknown p?</a:t>
            </a:r>
          </a:p>
          <a:p>
            <a:pPr marL="514350" indent="-514350">
              <a:buAutoNum type="arabicParenR"/>
            </a:pPr>
            <a:r>
              <a:rPr lang="en-US" sz="2600" dirty="0"/>
              <a:t>Does </a:t>
            </a:r>
            <a:r>
              <a:rPr lang="en-US" sz="2600" b="1" dirty="0" err="1"/>
              <a:t>p_hat</a:t>
            </a:r>
            <a:r>
              <a:rPr lang="en-US" sz="2600" b="1" dirty="0"/>
              <a:t> </a:t>
            </a:r>
            <a:r>
              <a:rPr lang="en-US" sz="2600" dirty="0"/>
              <a:t>take values </a:t>
            </a:r>
            <a:r>
              <a:rPr lang="en-US" sz="2600" b="1" dirty="0"/>
              <a:t>close to p </a:t>
            </a:r>
            <a:r>
              <a:rPr lang="en-US" sz="2600" dirty="0"/>
              <a:t>with </a:t>
            </a:r>
            <a:r>
              <a:rPr lang="en-US" sz="2600" b="1" dirty="0"/>
              <a:t>high probability</a:t>
            </a:r>
            <a:r>
              <a:rPr lang="en-US" sz="2600" dirty="0"/>
              <a:t>?</a:t>
            </a:r>
          </a:p>
          <a:p>
            <a:pPr marL="514350" indent="-514350">
              <a:buAutoNum type="arabicParenR"/>
            </a:pPr>
            <a:r>
              <a:rPr lang="en-US" sz="2600" dirty="0"/>
              <a:t>Is the </a:t>
            </a:r>
            <a:r>
              <a:rPr lang="en-US" sz="2600" b="1" dirty="0"/>
              <a:t>variance</a:t>
            </a:r>
            <a:r>
              <a:rPr lang="en-US" sz="2600" dirty="0"/>
              <a:t> of </a:t>
            </a:r>
            <a:r>
              <a:rPr lang="en-US" sz="2600" dirty="0" err="1"/>
              <a:t>p_hat</a:t>
            </a:r>
            <a:r>
              <a:rPr lang="en-US" sz="2600" dirty="0"/>
              <a:t> </a:t>
            </a:r>
            <a:r>
              <a:rPr lang="en-US" sz="2600" b="1" dirty="0"/>
              <a:t>large</a:t>
            </a:r>
            <a:r>
              <a:rPr lang="en-US" sz="2600" dirty="0"/>
              <a:t>? Does </a:t>
            </a:r>
            <a:r>
              <a:rPr lang="en-US" sz="2600" dirty="0" err="1"/>
              <a:t>p_hat</a:t>
            </a:r>
            <a:r>
              <a:rPr lang="en-US" sz="2600" dirty="0"/>
              <a:t> </a:t>
            </a:r>
            <a:r>
              <a:rPr lang="en-US" sz="2600" b="1" dirty="0"/>
              <a:t>fluctuate a lot</a:t>
            </a:r>
            <a:r>
              <a:rPr lang="en-US" sz="2600" dirty="0"/>
              <a:t>?</a:t>
            </a:r>
          </a:p>
          <a:p>
            <a:pPr marL="0" indent="0">
              <a:buNone/>
            </a:pPr>
            <a:r>
              <a:rPr lang="en-US" sz="2600" dirty="0"/>
              <a:t>We need probabilistic tools! Most of them are about </a:t>
            </a:r>
            <a:r>
              <a:rPr lang="en-US" sz="2600" b="1" dirty="0"/>
              <a:t>average of </a:t>
            </a:r>
            <a:r>
              <a:rPr lang="en-US" sz="2600" b="1" dirty="0" err="1"/>
              <a:t>indep</a:t>
            </a:r>
            <a:r>
              <a:rPr lang="en-US" sz="2600" b="1" dirty="0"/>
              <a:t> </a:t>
            </a:r>
            <a:r>
              <a:rPr lang="en-US" sz="2600" b="1" dirty="0" err="1"/>
              <a:t>r.vs</a:t>
            </a:r>
            <a:endParaRPr lang="en-US" sz="2600" b="1" dirty="0"/>
          </a:p>
          <a:p>
            <a:r>
              <a:rPr lang="en-US" sz="2600" b="1" dirty="0"/>
              <a:t>Averages of random variables </a:t>
            </a:r>
            <a:r>
              <a:rPr lang="en-US" sz="2600" dirty="0"/>
              <a:t>are essentially controlled by </a:t>
            </a:r>
            <a:r>
              <a:rPr lang="en-US" sz="2600" b="1" dirty="0"/>
              <a:t>2 major tools</a:t>
            </a:r>
          </a:p>
          <a:p>
            <a:r>
              <a:rPr lang="en-US" sz="2600" dirty="0"/>
              <a:t>One is the </a:t>
            </a:r>
            <a:r>
              <a:rPr lang="en-US" sz="2600" b="1" dirty="0"/>
              <a:t>law of large numbers (</a:t>
            </a:r>
            <a:r>
              <a:rPr lang="en-US" sz="2600" dirty="0" err="1"/>
              <a:t>i.i.d</a:t>
            </a:r>
            <a:r>
              <a:rPr lang="en-US" sz="2600" dirty="0"/>
              <a:t> </a:t>
            </a:r>
            <a:r>
              <a:rPr lang="en-US" sz="2600" dirty="0" err="1"/>
              <a:t>Xis</a:t>
            </a:r>
            <a:r>
              <a:rPr lang="en-US" sz="2600" dirty="0"/>
              <a:t> if n is large, sample mean -&gt; population mean</a:t>
            </a:r>
            <a:r>
              <a:rPr lang="en-US" sz="2600" b="1" dirty="0"/>
              <a:t>) </a:t>
            </a:r>
            <a:r>
              <a:rPr lang="en-US" sz="2600" dirty="0"/>
              <a:t>and the other is </a:t>
            </a:r>
            <a:r>
              <a:rPr lang="en-US" sz="2600" b="1" dirty="0"/>
              <a:t>Central Limit theorem (</a:t>
            </a:r>
            <a:r>
              <a:rPr lang="en-US" sz="2600" dirty="0"/>
              <a:t>sum of </a:t>
            </a:r>
            <a:r>
              <a:rPr lang="en-US" sz="2600" dirty="0" err="1"/>
              <a:t>indep</a:t>
            </a:r>
            <a:r>
              <a:rPr lang="en-US" sz="2600" dirty="0"/>
              <a:t> </a:t>
            </a:r>
            <a:r>
              <a:rPr lang="en-US" sz="2600" dirty="0" err="1"/>
              <a:t>r.v.</a:t>
            </a:r>
            <a:r>
              <a:rPr lang="en-US" sz="2600" dirty="0"/>
              <a:t> are added, their properly normalized sum tends toward a normal distribution</a:t>
            </a:r>
            <a:r>
              <a:rPr lang="en-US" sz="2600" b="1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E2B03B-27A3-453D-BFFC-8722CDD7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541" y="166101"/>
            <a:ext cx="2046675" cy="6779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753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7DC1-4AB4-4029-8BF6-002ACAEA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69703"/>
            <a:ext cx="11893061" cy="774358"/>
          </a:xfrm>
        </p:spPr>
        <p:txBody>
          <a:bodyPr/>
          <a:lstStyle/>
          <a:p>
            <a:r>
              <a:rPr lang="en-US" dirty="0"/>
              <a:t>Unit 1 2</a:t>
            </a:r>
            <a:r>
              <a:rPr lang="en-US" baseline="30000" dirty="0"/>
              <a:t>nd</a:t>
            </a:r>
            <a:r>
              <a:rPr lang="en-US" dirty="0"/>
              <a:t> part: Probability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10F8-4AA2-4D94-8406-C5D5A58B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6" y="840886"/>
            <a:ext cx="11903614" cy="56443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Objectives</a:t>
            </a:r>
          </a:p>
          <a:p>
            <a:r>
              <a:rPr lang="en-US" dirty="0"/>
              <a:t>Statements of </a:t>
            </a:r>
            <a:r>
              <a:rPr lang="en-US" b="1" dirty="0"/>
              <a:t>strong/weak law of large numb </a:t>
            </a:r>
            <a:r>
              <a:rPr lang="en-US" dirty="0"/>
              <a:t>and </a:t>
            </a:r>
            <a:r>
              <a:rPr lang="en-US" b="1" dirty="0"/>
              <a:t>CLT</a:t>
            </a:r>
            <a:r>
              <a:rPr lang="en-US" dirty="0"/>
              <a:t> and </a:t>
            </a:r>
            <a:r>
              <a:rPr lang="en-US" b="1" dirty="0"/>
              <a:t>how to apply them</a:t>
            </a:r>
          </a:p>
          <a:p>
            <a:r>
              <a:rPr lang="en-US" dirty="0"/>
              <a:t>Apply </a:t>
            </a:r>
            <a:r>
              <a:rPr lang="en-US" b="1" dirty="0" err="1"/>
              <a:t>Hoeffding’s</a:t>
            </a:r>
            <a:r>
              <a:rPr lang="en-US" b="1" dirty="0"/>
              <a:t> inequality (</a:t>
            </a:r>
            <a:r>
              <a:rPr lang="en-US" b="1" dirty="0" err="1"/>
              <a:t>equiv</a:t>
            </a:r>
            <a:r>
              <a:rPr lang="en-US" b="1" dirty="0"/>
              <a:t> of CLT) </a:t>
            </a:r>
            <a:r>
              <a:rPr lang="en-US" dirty="0"/>
              <a:t>to the </a:t>
            </a:r>
            <a:r>
              <a:rPr lang="en-US" b="1" dirty="0"/>
              <a:t>sample means </a:t>
            </a:r>
            <a:r>
              <a:rPr lang="en-US" dirty="0"/>
              <a:t>of bounded </a:t>
            </a:r>
            <a:r>
              <a:rPr lang="en-US" dirty="0" err="1"/>
              <a:t>i.i.d</a:t>
            </a:r>
            <a:r>
              <a:rPr lang="en-US" dirty="0"/>
              <a:t> </a:t>
            </a:r>
            <a:r>
              <a:rPr lang="en-US" dirty="0" err="1"/>
              <a:t>r.vs</a:t>
            </a:r>
            <a:endParaRPr lang="en-US" dirty="0"/>
          </a:p>
          <a:p>
            <a:r>
              <a:rPr lang="en-US" b="1" dirty="0"/>
              <a:t>PDF and properties </a:t>
            </a:r>
            <a:r>
              <a:rPr lang="en-US" dirty="0"/>
              <a:t>of Gaussian distribution</a:t>
            </a:r>
          </a:p>
          <a:p>
            <a:r>
              <a:rPr lang="en-US" dirty="0"/>
              <a:t>Use Gaussian probability </a:t>
            </a:r>
            <a:r>
              <a:rPr lang="en-US" b="1" dirty="0"/>
              <a:t>tables</a:t>
            </a:r>
            <a:r>
              <a:rPr lang="en-US" dirty="0"/>
              <a:t> to obtain probabilities and quantiles</a:t>
            </a:r>
          </a:p>
          <a:p>
            <a:r>
              <a:rPr lang="en-US" dirty="0"/>
              <a:t>Distinguish between </a:t>
            </a:r>
            <a:r>
              <a:rPr lang="en-US" b="1" dirty="0"/>
              <a:t>convergence almost surely</a:t>
            </a:r>
            <a:r>
              <a:rPr lang="en-US" dirty="0"/>
              <a:t>, conv in </a:t>
            </a:r>
            <a:r>
              <a:rPr lang="en-US" b="1" dirty="0"/>
              <a:t>probability</a:t>
            </a:r>
            <a:r>
              <a:rPr lang="en-US" dirty="0"/>
              <a:t> and convergence in </a:t>
            </a:r>
            <a:r>
              <a:rPr lang="en-US" b="1" dirty="0"/>
              <a:t>distribution</a:t>
            </a:r>
            <a:r>
              <a:rPr lang="en-US" dirty="0"/>
              <a:t> and understand that these notions are from </a:t>
            </a:r>
            <a:r>
              <a:rPr lang="en-US" b="1" dirty="0"/>
              <a:t>strongest to weakest</a:t>
            </a:r>
          </a:p>
          <a:p>
            <a:r>
              <a:rPr lang="en-US" dirty="0"/>
              <a:t>Determine convergence of </a:t>
            </a:r>
            <a:r>
              <a:rPr lang="en-US" b="1" dirty="0"/>
              <a:t>sums and products </a:t>
            </a:r>
            <a:r>
              <a:rPr lang="en-US" dirty="0"/>
              <a:t>of sequences that converge almost surely or in probability</a:t>
            </a:r>
          </a:p>
          <a:p>
            <a:r>
              <a:rPr lang="en-US" dirty="0"/>
              <a:t>Apply </a:t>
            </a:r>
            <a:r>
              <a:rPr lang="en-US" b="1" dirty="0"/>
              <a:t>Slutsky’s theorem </a:t>
            </a:r>
            <a:r>
              <a:rPr lang="en-US" dirty="0"/>
              <a:t>to the </a:t>
            </a:r>
            <a:r>
              <a:rPr lang="en-US" b="1" dirty="0"/>
              <a:t>sum and product </a:t>
            </a:r>
            <a:r>
              <a:rPr lang="en-US" dirty="0"/>
              <a:t>of a sequence that </a:t>
            </a:r>
            <a:r>
              <a:rPr lang="en-US" b="1" dirty="0"/>
              <a:t>converges</a:t>
            </a:r>
            <a:r>
              <a:rPr lang="en-US" dirty="0"/>
              <a:t> in </a:t>
            </a:r>
            <a:r>
              <a:rPr lang="en-US" b="1" dirty="0"/>
              <a:t>distribution</a:t>
            </a:r>
            <a:r>
              <a:rPr lang="en-US" dirty="0"/>
              <a:t> and another that converges in probability to a constant</a:t>
            </a:r>
          </a:p>
          <a:p>
            <a:r>
              <a:rPr lang="en-US" dirty="0"/>
              <a:t>Use the </a:t>
            </a:r>
            <a:r>
              <a:rPr lang="en-US" b="1" dirty="0"/>
              <a:t>continuous mapping theorem </a:t>
            </a:r>
            <a:r>
              <a:rPr lang="en-US" dirty="0"/>
              <a:t>to determine </a:t>
            </a:r>
            <a:r>
              <a:rPr lang="en-US" b="1" dirty="0"/>
              <a:t>convergence of sequences </a:t>
            </a:r>
            <a:r>
              <a:rPr lang="en-US" dirty="0"/>
              <a:t>of a function of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221560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7DC1-4AB4-4029-8BF6-002ACAEA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69703"/>
            <a:ext cx="11893061" cy="774358"/>
          </a:xfrm>
        </p:spPr>
        <p:txBody>
          <a:bodyPr>
            <a:normAutofit/>
          </a:bodyPr>
          <a:lstStyle/>
          <a:p>
            <a:r>
              <a:rPr lang="en-US" sz="4000" dirty="0"/>
              <a:t>2 probability tools: Law of large numbers and CLT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10F8-4AA2-4D94-8406-C5D5A58B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94" y="904498"/>
            <a:ext cx="11836791" cy="5644319"/>
          </a:xfrm>
        </p:spPr>
        <p:txBody>
          <a:bodyPr>
            <a:normAutofit/>
          </a:bodyPr>
          <a:lstStyle/>
          <a:p>
            <a:r>
              <a:rPr lang="en-US" sz="2600" dirty="0"/>
              <a:t>The thing that arises often in statistics are </a:t>
            </a:r>
            <a:r>
              <a:rPr lang="en-US" sz="2600" b="1" dirty="0"/>
              <a:t>expected values</a:t>
            </a:r>
            <a:r>
              <a:rPr lang="en-US" sz="2600" dirty="0"/>
              <a:t> and we often </a:t>
            </a:r>
            <a:r>
              <a:rPr lang="en-US" sz="2600" b="1" dirty="0"/>
              <a:t>replace expected values </a:t>
            </a:r>
            <a:r>
              <a:rPr lang="en-US" sz="2600" dirty="0"/>
              <a:t>with averages</a:t>
            </a:r>
          </a:p>
          <a:p>
            <a:r>
              <a:rPr lang="en-US" sz="2600" dirty="0"/>
              <a:t>The thing that </a:t>
            </a:r>
            <a:r>
              <a:rPr lang="en-US" sz="2600" b="1" dirty="0"/>
              <a:t>justifies</a:t>
            </a:r>
            <a:r>
              <a:rPr lang="en-US" sz="2600" dirty="0"/>
              <a:t> us from doing this is thing that says that averages are close to expectations- </a:t>
            </a:r>
            <a:r>
              <a:rPr lang="en-US" sz="2600" b="1" dirty="0"/>
              <a:t>Law of Large numbers</a:t>
            </a:r>
          </a:p>
          <a:p>
            <a:r>
              <a:rPr lang="en-US" sz="2600" dirty="0"/>
              <a:t>Essentially, </a:t>
            </a:r>
            <a:r>
              <a:rPr lang="en-US" sz="2600" b="1" dirty="0"/>
              <a:t>Law of large numbers </a:t>
            </a:r>
            <a:r>
              <a:rPr lang="en-US" sz="2600" dirty="0"/>
              <a:t>which</a:t>
            </a:r>
          </a:p>
          <a:p>
            <a:pPr marL="0" indent="0">
              <a:buNone/>
            </a:pPr>
            <a:r>
              <a:rPr lang="en-US" sz="2600" dirty="0"/>
              <a:t>Has 2 forms (</a:t>
            </a:r>
            <a:r>
              <a:rPr lang="en-US" sz="2600" b="1" dirty="0"/>
              <a:t>strong</a:t>
            </a:r>
            <a:r>
              <a:rPr lang="en-US" sz="2600" dirty="0"/>
              <a:t>-convergence for </a:t>
            </a:r>
            <a:r>
              <a:rPr lang="en-US" sz="2600" b="1" dirty="0"/>
              <a:t>sure</a:t>
            </a:r>
            <a:r>
              <a:rPr lang="en-US" sz="2600" dirty="0"/>
              <a:t>,</a:t>
            </a:r>
          </a:p>
          <a:p>
            <a:pPr marL="0" indent="0">
              <a:buNone/>
            </a:pPr>
            <a:r>
              <a:rPr lang="en-US" sz="2600" b="1" dirty="0"/>
              <a:t>Weak</a:t>
            </a:r>
            <a:r>
              <a:rPr lang="en-US" sz="2600" dirty="0"/>
              <a:t>-convergence in </a:t>
            </a:r>
            <a:r>
              <a:rPr lang="en-US" sz="2600" b="1" dirty="0"/>
              <a:t>probability</a:t>
            </a:r>
            <a:r>
              <a:rPr lang="en-US" sz="2600" dirty="0"/>
              <a:t>), says </a:t>
            </a:r>
          </a:p>
          <a:p>
            <a:pPr marL="0" indent="0">
              <a:buNone/>
            </a:pPr>
            <a:r>
              <a:rPr lang="en-US" sz="2600" dirty="0"/>
              <a:t>That as n increases, we are close and close</a:t>
            </a:r>
          </a:p>
          <a:p>
            <a:pPr marL="0" indent="0">
              <a:buNone/>
            </a:pPr>
            <a:r>
              <a:rPr lang="en-US" sz="2600" dirty="0"/>
              <a:t>To expected values, but what it </a:t>
            </a:r>
            <a:r>
              <a:rPr lang="en-US" sz="2600" b="1" dirty="0"/>
              <a:t>does not</a:t>
            </a:r>
          </a:p>
          <a:p>
            <a:pPr marL="0" indent="0">
              <a:buNone/>
            </a:pPr>
            <a:r>
              <a:rPr lang="en-US" sz="2600" dirty="0"/>
              <a:t>Tell is given n </a:t>
            </a:r>
            <a:r>
              <a:rPr lang="en-US" sz="2600" b="1" dirty="0"/>
              <a:t>how close we are </a:t>
            </a:r>
            <a:r>
              <a:rPr lang="en-US" sz="2600" dirty="0"/>
              <a:t>and here</a:t>
            </a:r>
          </a:p>
          <a:p>
            <a:pPr marL="0" indent="0">
              <a:buNone/>
            </a:pPr>
            <a:r>
              <a:rPr lang="en-US" sz="2600" dirty="0"/>
              <a:t>Comes </a:t>
            </a:r>
            <a:r>
              <a:rPr lang="en-US" sz="2600" b="1" dirty="0"/>
              <a:t>CLT</a:t>
            </a:r>
          </a:p>
          <a:p>
            <a:r>
              <a:rPr lang="en-US" sz="2600" dirty="0"/>
              <a:t>Important </a:t>
            </a:r>
            <a:r>
              <a:rPr lang="en-US" sz="2600" b="1" dirty="0"/>
              <a:t>question</a:t>
            </a:r>
            <a:r>
              <a:rPr lang="en-US" sz="2600" dirty="0"/>
              <a:t> to ask is </a:t>
            </a:r>
            <a:r>
              <a:rPr lang="en-US" sz="2600" b="1" dirty="0"/>
              <a:t>at what value of n</a:t>
            </a:r>
            <a:r>
              <a:rPr lang="en-US" sz="2600" dirty="0"/>
              <a:t>, CLT applies and for this class n&gt;=30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6DF97-58D0-44DA-B29A-1122930A7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496" y="2162834"/>
            <a:ext cx="5910469" cy="38228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320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7DC1-4AB4-4029-8BF6-002ACAEA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69703"/>
            <a:ext cx="11893061" cy="774358"/>
          </a:xfrm>
        </p:spPr>
        <p:txBody>
          <a:bodyPr>
            <a:normAutofit/>
          </a:bodyPr>
          <a:lstStyle/>
          <a:p>
            <a:r>
              <a:rPr lang="en-US" b="1" dirty="0" err="1"/>
              <a:t>Hoeffding’s</a:t>
            </a:r>
            <a:r>
              <a:rPr lang="en-US" b="1" dirty="0"/>
              <a:t> inequality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10F8-4AA2-4D94-8406-C5D5A58B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8" y="798480"/>
            <a:ext cx="11836791" cy="5644319"/>
          </a:xfrm>
        </p:spPr>
        <p:txBody>
          <a:bodyPr>
            <a:normAutofit/>
          </a:bodyPr>
          <a:lstStyle/>
          <a:p>
            <a:r>
              <a:rPr lang="en-US" sz="2600" dirty="0"/>
              <a:t>What if </a:t>
            </a:r>
            <a:r>
              <a:rPr lang="en-US" sz="2600" b="1" dirty="0"/>
              <a:t>n is not large enough </a:t>
            </a:r>
            <a:r>
              <a:rPr lang="en-US" sz="2600" dirty="0"/>
              <a:t>to apply CLT</a:t>
            </a:r>
          </a:p>
          <a:p>
            <a:r>
              <a:rPr lang="en-US" sz="2600" dirty="0"/>
              <a:t>We have </a:t>
            </a:r>
            <a:r>
              <a:rPr lang="en-US" sz="2600" b="1" dirty="0" err="1"/>
              <a:t>Hoeffding’s</a:t>
            </a:r>
            <a:r>
              <a:rPr lang="en-US" sz="2600" b="1" dirty="0"/>
              <a:t> </a:t>
            </a:r>
            <a:r>
              <a:rPr lang="en-US" sz="2600" b="1" dirty="0" err="1"/>
              <a:t>ineq</a:t>
            </a:r>
            <a:r>
              <a:rPr lang="en-US" sz="2600" b="1" dirty="0"/>
              <a:t> </a:t>
            </a:r>
            <a:r>
              <a:rPr lang="en-US" sz="2600" dirty="0"/>
              <a:t>for that</a:t>
            </a:r>
          </a:p>
          <a:p>
            <a:r>
              <a:rPr lang="en-US" sz="2600" dirty="0"/>
              <a:t>This is </a:t>
            </a:r>
            <a:r>
              <a:rPr lang="en-US" sz="2600" b="1" dirty="0"/>
              <a:t>similar</a:t>
            </a:r>
            <a:r>
              <a:rPr lang="en-US" sz="2600" dirty="0"/>
              <a:t> to CLT that is we place some</a:t>
            </a:r>
          </a:p>
          <a:p>
            <a:pPr marL="0" indent="0">
              <a:buNone/>
            </a:pPr>
            <a:r>
              <a:rPr lang="en-US" sz="2600" b="1" dirty="0"/>
              <a:t>Bound</a:t>
            </a:r>
            <a:r>
              <a:rPr lang="en-US" sz="2600" dirty="0"/>
              <a:t> on </a:t>
            </a:r>
            <a:r>
              <a:rPr lang="en-US" sz="2600" b="1" dirty="0"/>
              <a:t>how far </a:t>
            </a:r>
            <a:r>
              <a:rPr lang="en-US" sz="2600" dirty="0"/>
              <a:t>the </a:t>
            </a:r>
            <a:r>
              <a:rPr lang="en-US" sz="2600" b="1" dirty="0"/>
              <a:t>estimate</a:t>
            </a:r>
            <a:r>
              <a:rPr lang="en-US" sz="2600" dirty="0"/>
              <a:t> for mean can</a:t>
            </a:r>
          </a:p>
          <a:p>
            <a:pPr marL="0" indent="0">
              <a:buNone/>
            </a:pPr>
            <a:r>
              <a:rPr lang="en-US" sz="2600" b="1" dirty="0"/>
              <a:t>get from </a:t>
            </a:r>
            <a:r>
              <a:rPr lang="en-US" sz="2600" dirty="0"/>
              <a:t>true mean, however, we place</a:t>
            </a:r>
          </a:p>
          <a:p>
            <a:pPr marL="0" indent="0">
              <a:buNone/>
            </a:pPr>
            <a:r>
              <a:rPr lang="en-US" sz="2600" dirty="0"/>
              <a:t>Some </a:t>
            </a:r>
            <a:r>
              <a:rPr lang="en-US" sz="2600" b="1" dirty="0"/>
              <a:t>additional restrictions</a:t>
            </a:r>
            <a:r>
              <a:rPr lang="en-US" sz="2600" dirty="0"/>
              <a:t>, such as </a:t>
            </a:r>
            <a:r>
              <a:rPr lang="en-US" sz="2600" b="1" dirty="0"/>
              <a:t>bounds</a:t>
            </a:r>
            <a:r>
              <a:rPr lang="en-US" sz="2600" dirty="0"/>
              <a:t> on </a:t>
            </a:r>
            <a:r>
              <a:rPr lang="en-US" sz="2600" dirty="0" err="1"/>
              <a:t>r.v.</a:t>
            </a:r>
            <a:r>
              <a:rPr lang="en-US" sz="2600" dirty="0"/>
              <a:t> (thus we eliminate </a:t>
            </a:r>
            <a:r>
              <a:rPr lang="en-US" sz="2600" dirty="0" err="1"/>
              <a:t>e.g</a:t>
            </a:r>
            <a:r>
              <a:rPr lang="en-US" sz="2600" dirty="0"/>
              <a:t> Gaussians and exponential </a:t>
            </a:r>
            <a:r>
              <a:rPr lang="en-US" sz="2600" dirty="0" err="1"/>
              <a:t>r.v.</a:t>
            </a:r>
            <a:r>
              <a:rPr lang="en-US" sz="2600" dirty="0"/>
              <a:t>)</a:t>
            </a:r>
          </a:p>
          <a:p>
            <a:r>
              <a:rPr lang="en-US" sz="2600" dirty="0"/>
              <a:t>As n increases RHS gets close to 0 very quickly, so this is </a:t>
            </a:r>
            <a:r>
              <a:rPr lang="en-US" sz="2600" b="1" dirty="0"/>
              <a:t>tight inequality</a:t>
            </a:r>
          </a:p>
          <a:p>
            <a:r>
              <a:rPr lang="en-US" sz="2600" dirty="0"/>
              <a:t>It holds even when </a:t>
            </a:r>
            <a:r>
              <a:rPr lang="en-US" sz="2600" b="1" dirty="0"/>
              <a:t>n=1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18D2C-4E3C-4680-85AF-CF92E896D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35" y="53838"/>
            <a:ext cx="5815011" cy="31321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852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1378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Introduction to statistics</vt:lpstr>
      <vt:lpstr>WHAT IS STATISTICS-unit 1 part 1</vt:lpstr>
      <vt:lpstr>Review: probability and randomness</vt:lpstr>
      <vt:lpstr>Statistics vs probability</vt:lpstr>
      <vt:lpstr>Determining significance and enough number</vt:lpstr>
      <vt:lpstr>Why probability</vt:lpstr>
      <vt:lpstr>Unit 1 2nd part: Probability redux</vt:lpstr>
      <vt:lpstr>2 probability tools: Law of large numbers and CLT</vt:lpstr>
      <vt:lpstr>Hoeffding’s inequality</vt:lpstr>
      <vt:lpstr>Consequences</vt:lpstr>
      <vt:lpstr>Markov and Chebyshev’s inequality</vt:lpstr>
      <vt:lpstr>Gaussian distribution</vt:lpstr>
      <vt:lpstr>Modes of convergence</vt:lpstr>
      <vt:lpstr>Properties of convergence</vt:lpstr>
      <vt:lpstr>Addition, multiplication, division, Slutsky’s theorem</vt:lpstr>
      <vt:lpstr>Continuous mapping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dc:creator>Valiyev, Mahammad</dc:creator>
  <cp:lastModifiedBy>Valiyev, Mahammad</cp:lastModifiedBy>
  <cp:revision>159</cp:revision>
  <dcterms:created xsi:type="dcterms:W3CDTF">2020-05-21T17:26:37Z</dcterms:created>
  <dcterms:modified xsi:type="dcterms:W3CDTF">2020-07-15T07:16:42Z</dcterms:modified>
</cp:coreProperties>
</file>