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7" r:id="rId28"/>
    <p:sldId id="288" r:id="rId29"/>
    <p:sldId id="289"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60" d="100"/>
          <a:sy n="60" d="100"/>
        </p:scale>
        <p:origin x="12" y="1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4E09-70D5-422D-9151-4A973638D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49738-911E-4FF4-B426-614E10E2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3FED21-4D95-4FF3-AB27-273BA0D04405}"/>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B86B91C0-A73D-4295-90FF-66CB33FD5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0BDB6-40E9-4272-9892-62A0AEF4B9D8}"/>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71281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1775-2FAA-4987-ADF1-04F49C182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222A73-270E-410F-8E7D-476418F00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905D7-8576-47D6-8908-0AFB48CAB1C0}"/>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60625311-B86A-4BB8-991A-9581A397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D2EB-82A1-4F5C-BA06-38CB73A7DBC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41960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DF14E-0F0D-45BA-868F-5EDE8D175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39E61-A357-4933-8EF8-EB49F32E4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97463-BD77-4A22-80FA-137A261DE86B}"/>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A0AAAAC1-4317-43DD-86DE-BAFE002D5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D3C3D-8D11-4D0B-83EA-248F7588C33C}"/>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7113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6EDB-E140-4DB3-986F-90847231D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FC259-E0DA-4A71-A9BE-58EA2605E5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589FD-648D-463D-B52D-46B67E2A6B72}"/>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E2F83CA8-DB3F-43A7-BF65-85F610C66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B5B74-6962-4E63-AB12-8E09A38CD56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72162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D78-70A0-48BC-AC61-6D6B16784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E572F-6F84-403C-BA61-53B0689F3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FBD34-9AE3-4467-9D59-EC3D3F644837}"/>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90300849-E417-47EC-A37A-8FD6F4FA5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CC03-4906-4B1F-B454-0098CD684DDB}"/>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84137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063C-8758-4FF9-A11A-0EC1A188A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767AC-7C3F-410B-B82A-B3E5F1EDD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FAB18-43D2-4BE2-9A39-06567D77B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8B2AE-4DD8-4B4C-966A-827D4E4A63C8}"/>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3CFB0AFD-3912-46F6-AB01-E01556E2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7349D-BE38-4F39-992B-D5BA1219E778}"/>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4877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5A1C-0954-4655-AECA-DD40DFE6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57FDF-2D32-4CFA-8D3C-1F3EDF290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E03B2-D54F-47A7-B6E5-EAC542C00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D7613-7BD0-4883-8738-4A770F31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C03A4-E5C4-4B65-98CC-F78C9187C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5EBB8-1BE9-4F3D-B721-F7D8467556D0}"/>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8" name="Footer Placeholder 7">
            <a:extLst>
              <a:ext uri="{FF2B5EF4-FFF2-40B4-BE49-F238E27FC236}">
                <a16:creationId xmlns:a16="http://schemas.microsoft.com/office/drawing/2014/main" id="{B0BC887A-EDCE-48F8-851B-FC41E495E5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59690-396D-4350-9537-C3259ED7ACA4}"/>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3188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C7BE-9657-4A87-B8F2-8EBDEA190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D88FCA-D2F3-485B-9F46-1F1AB6AFEE24}"/>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4" name="Footer Placeholder 3">
            <a:extLst>
              <a:ext uri="{FF2B5EF4-FFF2-40B4-BE49-F238E27FC236}">
                <a16:creationId xmlns:a16="http://schemas.microsoft.com/office/drawing/2014/main" id="{EEEF837A-8557-44AE-8601-127047CD7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E014D-ABF6-4191-9B06-087B30C528FE}"/>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9224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E73B1-AAAC-4758-B620-78C41D8BEAA1}"/>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3" name="Footer Placeholder 2">
            <a:extLst>
              <a:ext uri="{FF2B5EF4-FFF2-40B4-BE49-F238E27FC236}">
                <a16:creationId xmlns:a16="http://schemas.microsoft.com/office/drawing/2014/main" id="{2EFFE6F6-BE5B-4E0F-A9E8-C97991B8C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76DF9-B8BE-4379-ABCC-280138D9967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66237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CE0-2773-43F2-AC87-FB3BE95CB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B6BC-3CFE-4E80-A7FA-A5126A4C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E7495-AAF0-4F50-AB75-6BED52E93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CCB28-DEA5-4B3B-9106-E6699082C9DD}"/>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66F95C10-E99E-4B29-B7A9-E51027A7A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FE240-B70C-4298-83C9-CDF939D88E21}"/>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28656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98C4-4A16-415A-9460-8884F5C94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5BFECB-663E-4A6E-A2D2-268154224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7ADC1-3B33-40CC-84A4-65C00FE3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4D1BB-0091-40EC-8DF7-ED3E96E6612C}"/>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08B5863D-E32D-49CD-84CE-37B183E65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9C2FB-59D0-44B9-B692-207C57D8752A}"/>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3692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A3573-80C9-4200-B8F9-2542EE12E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72443-BE8E-4DC7-9033-91D6B6A9A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575A-71C2-4376-A23D-3C53C8CFC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03096C2D-A23B-4A06-AA48-9C47E2F1D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B33531-14A5-487B-A716-0D1CC070B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33891-9DF1-4F80-B90C-FE56C449AA9D}" type="slidenum">
              <a:rPr lang="en-US" smtClean="0"/>
              <a:t>‹#›</a:t>
            </a:fld>
            <a:endParaRPr lang="en-US"/>
          </a:p>
        </p:txBody>
      </p:sp>
    </p:spTree>
    <p:extLst>
      <p:ext uri="{BB962C8B-B14F-4D97-AF65-F5344CB8AC3E}">
        <p14:creationId xmlns:p14="http://schemas.microsoft.com/office/powerpoint/2010/main" val="276536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hyperlink" Target="https://www.wikiwand.com/en/Zero_vector" TargetMode="External"/><Relationship Id="rId3" Type="http://schemas.openxmlformats.org/officeDocument/2006/relationships/hyperlink" Target="https://www.wikiwand.com/en/Structure_(mathematics)" TargetMode="External"/><Relationship Id="rId7" Type="http://schemas.openxmlformats.org/officeDocument/2006/relationships/hyperlink" Target="https://www.wikiwand.com/en/Vector_space" TargetMode="External"/><Relationship Id="rId2" Type="http://schemas.openxmlformats.org/officeDocument/2006/relationships/hyperlink" Target="https://www.wikiwand.com/en/Mathematics" TargetMode="External"/><Relationship Id="rId1" Type="http://schemas.openxmlformats.org/officeDocument/2006/relationships/slideLayout" Target="../slideLayouts/slideLayout2.xml"/><Relationship Id="rId6" Type="http://schemas.openxmlformats.org/officeDocument/2006/relationships/hyperlink" Target="https://www.wikiwand.com/en/Line_segment" TargetMode="External"/><Relationship Id="rId11" Type="http://schemas.openxmlformats.org/officeDocument/2006/relationships/hyperlink" Target="https://www.wikiwand.com/en/Translation_(geometry)" TargetMode="External"/><Relationship Id="rId5" Type="http://schemas.openxmlformats.org/officeDocument/2006/relationships/hyperlink" Target="https://www.wikiwand.com/en/Parallel_(geometry)" TargetMode="External"/><Relationship Id="rId10" Type="http://schemas.openxmlformats.org/officeDocument/2006/relationships/hyperlink" Target="https://www.wikiwand.com/en/Marcel_Berger" TargetMode="External"/><Relationship Id="rId4" Type="http://schemas.openxmlformats.org/officeDocument/2006/relationships/hyperlink" Target="https://www.wikiwand.com/en/Euclidean_space" TargetMode="External"/><Relationship Id="rId9" Type="http://schemas.openxmlformats.org/officeDocument/2006/relationships/hyperlink" Target="https://www.wikiwand.com/en/Linear_subspa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6.png"/><Relationship Id="rId7" Type="http://schemas.openxmlformats.org/officeDocument/2006/relationships/image" Target="../media/image80.png"/><Relationship Id="rId12" Type="http://schemas.openxmlformats.org/officeDocument/2006/relationships/image" Target="../media/image85.png"/><Relationship Id="rId2" Type="http://schemas.openxmlformats.org/officeDocument/2006/relationships/image" Target="../media/image75.png"/><Relationship Id="rId1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 Id="rId14" Type="http://schemas.openxmlformats.org/officeDocument/2006/relationships/image" Target="../media/image8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2.xml.rels><?xml version="1.0" encoding="UTF-8" standalone="yes"?>
<Relationships xmlns="http://schemas.openxmlformats.org/package/2006/relationships"><Relationship Id="rId8" Type="http://schemas.openxmlformats.org/officeDocument/2006/relationships/hyperlink" Target="https://www.wikiwand.com/en/Regularization_(mathematics)" TargetMode="External"/><Relationship Id="rId13" Type="http://schemas.openxmlformats.org/officeDocument/2006/relationships/hyperlink" Target="https://www.wikiwand.com/en/Covariance_matrix" TargetMode="External"/><Relationship Id="rId18" Type="http://schemas.openxmlformats.org/officeDocument/2006/relationships/hyperlink" Target="https://www.wikiwand.com/en/Principal_component_regression#citenote2" TargetMode="External"/><Relationship Id="rId3" Type="http://schemas.openxmlformats.org/officeDocument/2006/relationships/hyperlink" Target="https://www.wikiwand.com/en/Regression_analysis" TargetMode="External"/><Relationship Id="rId7" Type="http://schemas.openxmlformats.org/officeDocument/2006/relationships/hyperlink" Target="https://www.wikiwand.com/en/Dependent_and_independent_variables" TargetMode="External"/><Relationship Id="rId12" Type="http://schemas.openxmlformats.org/officeDocument/2006/relationships/hyperlink" Target="https://www.wikiwand.com/en/Sample_mean_and_sample_covariance" TargetMode="External"/><Relationship Id="rId17" Type="http://schemas.openxmlformats.org/officeDocument/2006/relationships/hyperlink" Target="https://www.wikiwand.com/en/Collinear" TargetMode="External"/><Relationship Id="rId2" Type="http://schemas.openxmlformats.org/officeDocument/2006/relationships/hyperlink" Target="https://www.wikiwand.com/en/Statistics" TargetMode="External"/><Relationship Id="rId16" Type="http://schemas.openxmlformats.org/officeDocument/2006/relationships/hyperlink" Target="https://www.wikiwand.com/en/Multicollinearity" TargetMode="External"/><Relationship Id="rId20" Type="http://schemas.openxmlformats.org/officeDocument/2006/relationships/hyperlink" Target="https://www.wikiwand.com/en/High-dimensional_statistics" TargetMode="External"/><Relationship Id="rId1" Type="http://schemas.openxmlformats.org/officeDocument/2006/relationships/slideLayout" Target="../slideLayouts/slideLayout2.xml"/><Relationship Id="rId6" Type="http://schemas.openxmlformats.org/officeDocument/2006/relationships/hyperlink" Target="https://www.wikiwand.com/en/Linear_regression" TargetMode="External"/><Relationship Id="rId11" Type="http://schemas.openxmlformats.org/officeDocument/2006/relationships/hyperlink" Target="https://www.wikiwand.com/en/Eigenvalues_and_eigenvectors" TargetMode="External"/><Relationship Id="rId5" Type="http://schemas.openxmlformats.org/officeDocument/2006/relationships/hyperlink" Target="https://www.wikiwand.com/en/Estimation" TargetMode="External"/><Relationship Id="rId15" Type="http://schemas.openxmlformats.org/officeDocument/2006/relationships/hyperlink" Target="https://www.wikiwand.com/en/Principal_component_regression#citenote1" TargetMode="External"/><Relationship Id="rId10" Type="http://schemas.openxmlformats.org/officeDocument/2006/relationships/hyperlink" Target="https://www.wikiwand.com/en/Variance" TargetMode="External"/><Relationship Id="rId19" Type="http://schemas.openxmlformats.org/officeDocument/2006/relationships/hyperlink" Target="https://www.wikiwand.com/en/Dimensionality_reduction" TargetMode="External"/><Relationship Id="rId4" Type="http://schemas.openxmlformats.org/officeDocument/2006/relationships/hyperlink" Target="https://www.wikiwand.com/en/Principal_component_analysis" TargetMode="External"/><Relationship Id="rId9" Type="http://schemas.openxmlformats.org/officeDocument/2006/relationships/hyperlink" Target="https://www.wikiwand.com/en/Shrinkage_estimator" TargetMode="External"/><Relationship Id="rId14" Type="http://schemas.openxmlformats.org/officeDocument/2006/relationships/hyperlink" Target="https://www.wikiwand.com/en/Predic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2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ikiwand.com/en/Matrix_(mathematics)" TargetMode="External"/><Relationship Id="rId13" Type="http://schemas.openxmlformats.org/officeDocument/2006/relationships/hyperlink" Target="https://www.wikiwand.com/en/Canonical_form" TargetMode="External"/><Relationship Id="rId3" Type="http://schemas.openxmlformats.org/officeDocument/2006/relationships/hyperlink" Target="https://www.wikiwand.com/en/Exploratory_data_analysis" TargetMode="External"/><Relationship Id="rId7" Type="http://schemas.openxmlformats.org/officeDocument/2006/relationships/hyperlink" Target="https://www.wikiwand.com/en/Covariance_matrix" TargetMode="External"/><Relationship Id="rId12" Type="http://schemas.openxmlformats.org/officeDocument/2006/relationships/hyperlink" Target="https://www.wikiwand.com/en/Matrix_(math)" TargetMode="External"/><Relationship Id="rId2" Type="http://schemas.openxmlformats.org/officeDocument/2006/relationships/hyperlink" Target="https://www.wikiwand.com/en/Change_of_basis"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ikiwand.com/en/Eigenvectors" TargetMode="External"/><Relationship Id="rId11" Type="http://schemas.openxmlformats.org/officeDocument/2006/relationships/hyperlink" Target="https://www.wikiwand.com/en/Factorization" TargetMode="External"/><Relationship Id="rId5" Type="http://schemas.openxmlformats.org/officeDocument/2006/relationships/hyperlink" Target="https://www.wikiwand.com/en/Dimensionality_reduction" TargetMode="External"/><Relationship Id="rId15" Type="http://schemas.openxmlformats.org/officeDocument/2006/relationships/image" Target="../media/image1.png"/><Relationship Id="rId10" Type="http://schemas.openxmlformats.org/officeDocument/2006/relationships/hyperlink" Target="https://www.wikiwand.com/en/Linear_algebra" TargetMode="External"/><Relationship Id="rId4" Type="http://schemas.openxmlformats.org/officeDocument/2006/relationships/hyperlink" Target="https://www.wikiwand.com/en/Predictive_modeling" TargetMode="External"/><Relationship Id="rId9" Type="http://schemas.openxmlformats.org/officeDocument/2006/relationships/hyperlink" Target="https://www.wikiwand.com/en/Diagonalizable_matrix" TargetMode="External"/><Relationship Id="rId14" Type="http://schemas.openxmlformats.org/officeDocument/2006/relationships/hyperlink" Target="https://www.wikiwand.com/en/Eigenvalues_and_eigenvectors"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www.wikiwand.com/en/Scree_plot#citenoteNormanStreiner20074" TargetMode="External"/><Relationship Id="rId3" Type="http://schemas.openxmlformats.org/officeDocument/2006/relationships/hyperlink" Target="https://www.wikiwand.com/en/Eigenvalue" TargetMode="External"/><Relationship Id="rId7" Type="http://schemas.openxmlformats.org/officeDocument/2006/relationships/hyperlink" Target="https://www.wikiwand.com/en/Reliability_(statistics)" TargetMode="External"/><Relationship Id="rId2" Type="http://schemas.openxmlformats.org/officeDocument/2006/relationships/hyperlink" Target="https://www.wikiwand.com/en/Multivariate_statistics" TargetMode="External"/><Relationship Id="rId1" Type="http://schemas.openxmlformats.org/officeDocument/2006/relationships/slideLayout" Target="../slideLayouts/slideLayout2.xml"/><Relationship Id="rId6" Type="http://schemas.openxmlformats.org/officeDocument/2006/relationships/hyperlink" Target="https://www.wikiwand.com/en/Exploratory_factor_analysis" TargetMode="External"/><Relationship Id="rId5" Type="http://schemas.openxmlformats.org/officeDocument/2006/relationships/hyperlink" Target="https://www.wikiwand.com/en/Principal_component" TargetMode="External"/><Relationship Id="rId4" Type="http://schemas.openxmlformats.org/officeDocument/2006/relationships/hyperlink" Target="https://www.wikiwand.com/en/Factor_analysis" TargetMode="External"/><Relationship Id="rId9" Type="http://schemas.openxmlformats.org/officeDocument/2006/relationships/image" Target="../media/image1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41E9-1B38-40B1-A243-95382B4DCFB5}"/>
              </a:ext>
            </a:extLst>
          </p:cNvPr>
          <p:cNvSpPr>
            <a:spLocks noGrp="1"/>
          </p:cNvSpPr>
          <p:nvPr>
            <p:ph type="ctrTitle"/>
          </p:nvPr>
        </p:nvSpPr>
        <p:spPr>
          <a:xfrm>
            <a:off x="1683798" y="2485747"/>
            <a:ext cx="9144000" cy="1885349"/>
          </a:xfrm>
        </p:spPr>
        <p:txBody>
          <a:bodyPr/>
          <a:lstStyle/>
          <a:p>
            <a:r>
              <a:rPr lang="en-US" dirty="0"/>
              <a:t>Unit 8</a:t>
            </a:r>
            <a:br>
              <a:rPr lang="en-US" dirty="0"/>
            </a:br>
            <a:r>
              <a:rPr lang="en-US" dirty="0"/>
              <a:t>Principal component analysis</a:t>
            </a:r>
          </a:p>
        </p:txBody>
      </p:sp>
    </p:spTree>
    <p:extLst>
      <p:ext uri="{BB962C8B-B14F-4D97-AF65-F5344CB8AC3E}">
        <p14:creationId xmlns:p14="http://schemas.microsoft.com/office/powerpoint/2010/main" val="344186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sz="2600" dirty="0"/>
              <a:t>Let X be a </a:t>
            </a:r>
            <a:r>
              <a:rPr lang="en-US" sz="2600" b="1" dirty="0"/>
              <a:t>d-dimensional vector </a:t>
            </a:r>
            <a:r>
              <a:rPr lang="en-US" sz="2600" dirty="0"/>
              <a:t>and X1…</a:t>
            </a:r>
            <a:r>
              <a:rPr lang="en-US" sz="2600" dirty="0" err="1"/>
              <a:t>Xn</a:t>
            </a:r>
            <a:r>
              <a:rPr lang="en-US" sz="2600" dirty="0"/>
              <a:t> be n independent copies of X</a:t>
            </a:r>
          </a:p>
          <a:p>
            <a:r>
              <a:rPr lang="en-US" sz="2600" dirty="0"/>
              <a:t>We stack these </a:t>
            </a:r>
            <a:r>
              <a:rPr lang="en-US" sz="2600" b="1" dirty="0"/>
              <a:t>independent copies </a:t>
            </a:r>
            <a:r>
              <a:rPr lang="en-US" sz="2600" dirty="0"/>
              <a:t>as </a:t>
            </a:r>
            <a:r>
              <a:rPr lang="en-US" sz="2600" b="1" dirty="0"/>
              <a:t>rows</a:t>
            </a:r>
            <a:r>
              <a:rPr lang="en-US" sz="2600" dirty="0"/>
              <a:t> to design matrix, so that n*d matrix</a:t>
            </a:r>
          </a:p>
          <a:p>
            <a:r>
              <a:rPr lang="en-US" sz="2600" dirty="0"/>
              <a:t>Goals of PCA: 1) reduce complexity so that to visualize</a:t>
            </a:r>
          </a:p>
          <a:p>
            <a:r>
              <a:rPr lang="en-GB" sz="2400" b="0" i="0" dirty="0">
                <a:solidFill>
                  <a:srgbClr val="222222"/>
                </a:solidFill>
                <a:effectLst/>
                <a:latin typeface="Open Sans"/>
              </a:rPr>
              <a:t>PCA attempts to find a low-dimensional representation of the data while preserving the </a:t>
            </a:r>
            <a:r>
              <a:rPr lang="en-GB" sz="2400" b="0" i="1" dirty="0">
                <a:solidFill>
                  <a:srgbClr val="222222"/>
                </a:solidFill>
                <a:effectLst/>
                <a:latin typeface="Open Sans"/>
              </a:rPr>
              <a:t>covariance structure</a:t>
            </a:r>
            <a:r>
              <a:rPr lang="en-GB" sz="2400" b="0" i="0" dirty="0">
                <a:solidFill>
                  <a:srgbClr val="222222"/>
                </a:solidFill>
                <a:effectLst/>
                <a:latin typeface="Open Sans"/>
              </a:rPr>
              <a:t> of our point cloud as accurately as possible</a:t>
            </a:r>
          </a:p>
          <a:p>
            <a:r>
              <a:rPr lang="en-US" sz="2400" dirty="0"/>
              <a:t>We assume that X has finite 2</a:t>
            </a:r>
            <a:r>
              <a:rPr lang="en-US" sz="2400" baseline="30000" dirty="0"/>
              <a:t>nd</a:t>
            </a:r>
            <a:r>
              <a:rPr lang="en-US" sz="2400" dirty="0"/>
              <a:t> moment</a:t>
            </a:r>
          </a:p>
          <a:p>
            <a:r>
              <a:rPr lang="en-US" sz="2400" dirty="0"/>
              <a:t>Mean of vector is the mean of its coordinates</a:t>
            </a:r>
          </a:p>
          <a:p>
            <a:r>
              <a:rPr lang="en-US" sz="2400" dirty="0"/>
              <a:t>Covariance matrix: </a:t>
            </a:r>
          </a:p>
          <a:p>
            <a:r>
              <a:rPr lang="en-US" sz="2400" dirty="0"/>
              <a:t>                                                                        </a:t>
            </a:r>
            <a:r>
              <a:rPr lang="en-US" sz="2400" dirty="0" err="1"/>
              <a:t>Cov</a:t>
            </a:r>
            <a:r>
              <a:rPr lang="en-US" sz="2400" dirty="0"/>
              <a:t>(A,B)=</a:t>
            </a:r>
            <a:r>
              <a:rPr lang="en-US" sz="2400" dirty="0" err="1"/>
              <a:t>cov</a:t>
            </a:r>
            <a:r>
              <a:rPr lang="en-US" sz="2400" dirty="0"/>
              <a:t>(A,C+D)=</a:t>
            </a:r>
            <a:r>
              <a:rPr lang="en-US" sz="2400" dirty="0" err="1"/>
              <a:t>cov</a:t>
            </a:r>
            <a:r>
              <a:rPr lang="en-US" sz="2400" dirty="0"/>
              <a:t>(A,C)+</a:t>
            </a:r>
            <a:r>
              <a:rPr lang="en-US" sz="2400" dirty="0" err="1"/>
              <a:t>cov</a:t>
            </a:r>
            <a:r>
              <a:rPr lang="en-US" sz="2400" dirty="0"/>
              <a:t>(A,D)</a:t>
            </a:r>
          </a:p>
          <a:p>
            <a:endParaRPr lang="en-US" dirty="0"/>
          </a:p>
          <a:p>
            <a:endParaRPr lang="en-US" dirty="0"/>
          </a:p>
          <a:p>
            <a:r>
              <a:rPr lang="en-US" sz="2400" dirty="0" err="1"/>
              <a:t>Cov</a:t>
            </a:r>
            <a:r>
              <a:rPr lang="en-US" sz="2400" dirty="0"/>
              <a:t>:                                                                      empirical </a:t>
            </a:r>
            <a:r>
              <a:rPr lang="en-US" sz="2400" dirty="0" err="1"/>
              <a:t>cov</a:t>
            </a:r>
            <a:endParaRPr lang="en-US" sz="2400" dirty="0"/>
          </a:p>
        </p:txBody>
      </p:sp>
      <p:pic>
        <p:nvPicPr>
          <p:cNvPr id="5" name="Picture 4">
            <a:extLst>
              <a:ext uri="{FF2B5EF4-FFF2-40B4-BE49-F238E27FC236}">
                <a16:creationId xmlns:a16="http://schemas.microsoft.com/office/drawing/2014/main" id="{4DC9AFED-FB2F-473C-A847-650817851C1F}"/>
              </a:ext>
            </a:extLst>
          </p:cNvPr>
          <p:cNvPicPr>
            <a:picLocks noChangeAspect="1"/>
          </p:cNvPicPr>
          <p:nvPr/>
        </p:nvPicPr>
        <p:blipFill>
          <a:blip r:embed="rId2"/>
          <a:stretch>
            <a:fillRect/>
          </a:stretch>
        </p:blipFill>
        <p:spPr>
          <a:xfrm>
            <a:off x="10419358" y="83397"/>
            <a:ext cx="1666875" cy="885825"/>
          </a:xfrm>
          <a:prstGeom prst="rect">
            <a:avLst/>
          </a:prstGeom>
          <a:ln>
            <a:solidFill>
              <a:schemeClr val="tx1"/>
            </a:solidFill>
          </a:ln>
        </p:spPr>
      </p:pic>
      <p:pic>
        <p:nvPicPr>
          <p:cNvPr id="7" name="Picture 6">
            <a:extLst>
              <a:ext uri="{FF2B5EF4-FFF2-40B4-BE49-F238E27FC236}">
                <a16:creationId xmlns:a16="http://schemas.microsoft.com/office/drawing/2014/main" id="{A937D2FD-A70C-4C58-B6AF-12D166BC2FD0}"/>
              </a:ext>
            </a:extLst>
          </p:cNvPr>
          <p:cNvPicPr>
            <a:picLocks noChangeAspect="1"/>
          </p:cNvPicPr>
          <p:nvPr/>
        </p:nvPicPr>
        <p:blipFill>
          <a:blip r:embed="rId3"/>
          <a:stretch>
            <a:fillRect/>
          </a:stretch>
        </p:blipFill>
        <p:spPr>
          <a:xfrm>
            <a:off x="5514864" y="2983982"/>
            <a:ext cx="1274426" cy="301477"/>
          </a:xfrm>
          <a:prstGeom prst="rect">
            <a:avLst/>
          </a:prstGeom>
        </p:spPr>
      </p:pic>
      <p:pic>
        <p:nvPicPr>
          <p:cNvPr id="8" name="Picture 7">
            <a:extLst>
              <a:ext uri="{FF2B5EF4-FFF2-40B4-BE49-F238E27FC236}">
                <a16:creationId xmlns:a16="http://schemas.microsoft.com/office/drawing/2014/main" id="{AB3CC61C-61EC-4EA9-AFAC-DDE1CC1EF22A}"/>
              </a:ext>
            </a:extLst>
          </p:cNvPr>
          <p:cNvPicPr>
            <a:picLocks noChangeAspect="1"/>
          </p:cNvPicPr>
          <p:nvPr/>
        </p:nvPicPr>
        <p:blipFill>
          <a:blip r:embed="rId4"/>
          <a:stretch>
            <a:fillRect/>
          </a:stretch>
        </p:blipFill>
        <p:spPr>
          <a:xfrm>
            <a:off x="6171978" y="3297532"/>
            <a:ext cx="2249007" cy="430885"/>
          </a:xfrm>
          <a:prstGeom prst="rect">
            <a:avLst/>
          </a:prstGeom>
        </p:spPr>
      </p:pic>
      <p:pic>
        <p:nvPicPr>
          <p:cNvPr id="9" name="Picture 8">
            <a:extLst>
              <a:ext uri="{FF2B5EF4-FFF2-40B4-BE49-F238E27FC236}">
                <a16:creationId xmlns:a16="http://schemas.microsoft.com/office/drawing/2014/main" id="{EEF599B3-5F6F-42EA-914C-0405E58942BC}"/>
              </a:ext>
            </a:extLst>
          </p:cNvPr>
          <p:cNvPicPr>
            <a:picLocks noChangeAspect="1"/>
          </p:cNvPicPr>
          <p:nvPr/>
        </p:nvPicPr>
        <p:blipFill>
          <a:blip r:embed="rId5"/>
          <a:stretch>
            <a:fillRect/>
          </a:stretch>
        </p:blipFill>
        <p:spPr>
          <a:xfrm>
            <a:off x="2829368" y="3762041"/>
            <a:ext cx="5113153" cy="428135"/>
          </a:xfrm>
          <a:prstGeom prst="rect">
            <a:avLst/>
          </a:prstGeom>
          <a:ln>
            <a:solidFill>
              <a:schemeClr val="tx1"/>
            </a:solidFill>
          </a:ln>
        </p:spPr>
      </p:pic>
      <p:pic>
        <p:nvPicPr>
          <p:cNvPr id="4" name="Picture 3">
            <a:extLst>
              <a:ext uri="{FF2B5EF4-FFF2-40B4-BE49-F238E27FC236}">
                <a16:creationId xmlns:a16="http://schemas.microsoft.com/office/drawing/2014/main" id="{D9EDB358-C54B-4198-8A9D-58EAA400B0D3}"/>
              </a:ext>
            </a:extLst>
          </p:cNvPr>
          <p:cNvPicPr>
            <a:picLocks noChangeAspect="1"/>
          </p:cNvPicPr>
          <p:nvPr/>
        </p:nvPicPr>
        <p:blipFill>
          <a:blip r:embed="rId6"/>
          <a:stretch>
            <a:fillRect/>
          </a:stretch>
        </p:blipFill>
        <p:spPr>
          <a:xfrm>
            <a:off x="361950" y="4231525"/>
            <a:ext cx="4371975" cy="1531913"/>
          </a:xfrm>
          <a:prstGeom prst="rect">
            <a:avLst/>
          </a:prstGeom>
          <a:ln>
            <a:solidFill>
              <a:schemeClr val="tx1"/>
            </a:solidFill>
          </a:ln>
        </p:spPr>
      </p:pic>
      <p:pic>
        <p:nvPicPr>
          <p:cNvPr id="11" name="Picture 10">
            <a:extLst>
              <a:ext uri="{FF2B5EF4-FFF2-40B4-BE49-F238E27FC236}">
                <a16:creationId xmlns:a16="http://schemas.microsoft.com/office/drawing/2014/main" id="{F0A26E4A-E83A-4ED0-BD21-000BACEE8B43}"/>
              </a:ext>
            </a:extLst>
          </p:cNvPr>
          <p:cNvPicPr>
            <a:picLocks noChangeAspect="1"/>
          </p:cNvPicPr>
          <p:nvPr/>
        </p:nvPicPr>
        <p:blipFill>
          <a:blip r:embed="rId5"/>
          <a:stretch>
            <a:fillRect/>
          </a:stretch>
        </p:blipFill>
        <p:spPr>
          <a:xfrm>
            <a:off x="1000568" y="5819442"/>
            <a:ext cx="4533457" cy="379596"/>
          </a:xfrm>
          <a:prstGeom prst="rect">
            <a:avLst/>
          </a:prstGeom>
          <a:ln>
            <a:solidFill>
              <a:schemeClr val="tx1"/>
            </a:solidFill>
          </a:ln>
        </p:spPr>
      </p:pic>
      <p:pic>
        <p:nvPicPr>
          <p:cNvPr id="12" name="Picture 11">
            <a:extLst>
              <a:ext uri="{FF2B5EF4-FFF2-40B4-BE49-F238E27FC236}">
                <a16:creationId xmlns:a16="http://schemas.microsoft.com/office/drawing/2014/main" id="{893C3EEF-99B6-4050-AEC3-FF912971B22D}"/>
              </a:ext>
            </a:extLst>
          </p:cNvPr>
          <p:cNvPicPr>
            <a:picLocks noChangeAspect="1"/>
          </p:cNvPicPr>
          <p:nvPr/>
        </p:nvPicPr>
        <p:blipFill>
          <a:blip r:embed="rId7"/>
          <a:stretch>
            <a:fillRect/>
          </a:stretch>
        </p:blipFill>
        <p:spPr>
          <a:xfrm>
            <a:off x="7481887" y="5676900"/>
            <a:ext cx="3724275" cy="457200"/>
          </a:xfrm>
          <a:prstGeom prst="rect">
            <a:avLst/>
          </a:prstGeom>
        </p:spPr>
      </p:pic>
    </p:spTree>
    <p:extLst>
      <p:ext uri="{BB962C8B-B14F-4D97-AF65-F5344CB8AC3E}">
        <p14:creationId xmlns:p14="http://schemas.microsoft.com/office/powerpoint/2010/main" val="42543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Geometric View of Empirical Covariance</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1257300"/>
            <a:ext cx="12105446" cy="5600699"/>
          </a:xfrm>
        </p:spPr>
        <p:txBody>
          <a:bodyPr/>
          <a:lstStyle/>
          <a:p>
            <a:r>
              <a:rPr lang="en-GB" dirty="0"/>
              <a:t>S=1/n*sum(Xi*Xi’)-</a:t>
            </a:r>
            <a:r>
              <a:rPr lang="en-GB" dirty="0" err="1"/>
              <a:t>X_bar</a:t>
            </a:r>
            <a:r>
              <a:rPr lang="en-GB" dirty="0"/>
              <a:t>*</a:t>
            </a:r>
            <a:r>
              <a:rPr lang="en-GB" dirty="0" err="1"/>
              <a:t>X_bar</a:t>
            </a:r>
            <a:r>
              <a:rPr lang="en-GB" dirty="0"/>
              <a:t>’</a:t>
            </a:r>
          </a:p>
          <a:p>
            <a:r>
              <a:rPr lang="en-GB" dirty="0"/>
              <a:t>It also equals to</a:t>
            </a:r>
          </a:p>
          <a:p>
            <a:r>
              <a:rPr lang="en-GB" dirty="0"/>
              <a:t>Where H is symmetric and projection matrix (H^2=H)</a:t>
            </a:r>
          </a:p>
          <a:p>
            <a:r>
              <a:rPr lang="en-GB" dirty="0"/>
              <a:t>Matrix H is removing mean of </a:t>
            </a:r>
            <a:r>
              <a:rPr lang="en-GB" dirty="0" err="1"/>
              <a:t>coord</a:t>
            </a:r>
            <a:r>
              <a:rPr lang="en-GB" dirty="0"/>
              <a:t> from each </a:t>
            </a:r>
            <a:r>
              <a:rPr lang="en-GB" dirty="0" err="1"/>
              <a:t>coord</a:t>
            </a:r>
            <a:endParaRPr lang="en-GB" dirty="0"/>
          </a:p>
          <a:p>
            <a:r>
              <a:rPr lang="en-GB" sz="2400" dirty="0"/>
              <a:t>So, H is projecting on the set of vectors whose </a:t>
            </a:r>
            <a:r>
              <a:rPr lang="en-GB" sz="2400" dirty="0" err="1"/>
              <a:t>avg</a:t>
            </a:r>
            <a:r>
              <a:rPr lang="en-GB" sz="2400" dirty="0"/>
              <a:t> coordinate is 0 (so it is projecting onto a subspace v, where average of coordinates of v equals to 0)</a:t>
            </a:r>
          </a:p>
          <a:p>
            <a:r>
              <a:rPr lang="en-GB" sz="2400" dirty="0"/>
              <a:t>Symmetric matrix: P=P’</a:t>
            </a:r>
          </a:p>
          <a:p>
            <a:r>
              <a:rPr lang="en-GB" sz="2400" dirty="0"/>
              <a:t>Orthogonal matrix: P’=P^-1 (rows and cols are </a:t>
            </a:r>
            <a:r>
              <a:rPr lang="en-GB" sz="2400" dirty="0" err="1"/>
              <a:t>orthog</a:t>
            </a:r>
            <a:endParaRPr lang="en-GB" sz="2400" dirty="0"/>
          </a:p>
          <a:p>
            <a:pPr marL="0" indent="0">
              <a:buNone/>
            </a:pPr>
            <a:r>
              <a:rPr lang="en-GB" sz="2400" dirty="0"/>
              <a:t>Unit vectors, dot products=0)</a:t>
            </a:r>
          </a:p>
          <a:p>
            <a:endParaRPr lang="en-US" dirty="0"/>
          </a:p>
        </p:txBody>
      </p:sp>
      <p:pic>
        <p:nvPicPr>
          <p:cNvPr id="5" name="Picture 4">
            <a:extLst>
              <a:ext uri="{FF2B5EF4-FFF2-40B4-BE49-F238E27FC236}">
                <a16:creationId xmlns:a16="http://schemas.microsoft.com/office/drawing/2014/main" id="{39BC3300-0D22-4AAE-BA8F-E90252F0C8B0}"/>
              </a:ext>
            </a:extLst>
          </p:cNvPr>
          <p:cNvPicPr>
            <a:picLocks noChangeAspect="1"/>
          </p:cNvPicPr>
          <p:nvPr/>
        </p:nvPicPr>
        <p:blipFill>
          <a:blip r:embed="rId2"/>
          <a:stretch>
            <a:fillRect/>
          </a:stretch>
        </p:blipFill>
        <p:spPr>
          <a:xfrm>
            <a:off x="161926" y="666749"/>
            <a:ext cx="7372350" cy="440579"/>
          </a:xfrm>
          <a:prstGeom prst="rect">
            <a:avLst/>
          </a:prstGeom>
          <a:ln>
            <a:solidFill>
              <a:schemeClr val="tx1"/>
            </a:solidFill>
          </a:ln>
        </p:spPr>
      </p:pic>
      <p:pic>
        <p:nvPicPr>
          <p:cNvPr id="7" name="Picture 6">
            <a:extLst>
              <a:ext uri="{FF2B5EF4-FFF2-40B4-BE49-F238E27FC236}">
                <a16:creationId xmlns:a16="http://schemas.microsoft.com/office/drawing/2014/main" id="{96FD4E9C-90ED-4D4A-BC12-582D82308CAA}"/>
              </a:ext>
            </a:extLst>
          </p:cNvPr>
          <p:cNvPicPr>
            <a:picLocks noChangeAspect="1"/>
          </p:cNvPicPr>
          <p:nvPr/>
        </p:nvPicPr>
        <p:blipFill>
          <a:blip r:embed="rId3"/>
          <a:stretch>
            <a:fillRect/>
          </a:stretch>
        </p:blipFill>
        <p:spPr>
          <a:xfrm>
            <a:off x="7786687" y="685799"/>
            <a:ext cx="1945481" cy="409575"/>
          </a:xfrm>
          <a:prstGeom prst="rect">
            <a:avLst/>
          </a:prstGeom>
          <a:ln>
            <a:solidFill>
              <a:schemeClr val="tx1"/>
            </a:solidFill>
          </a:ln>
        </p:spPr>
      </p:pic>
      <p:pic>
        <p:nvPicPr>
          <p:cNvPr id="9" name="Picture 8">
            <a:extLst>
              <a:ext uri="{FF2B5EF4-FFF2-40B4-BE49-F238E27FC236}">
                <a16:creationId xmlns:a16="http://schemas.microsoft.com/office/drawing/2014/main" id="{AAD14078-C063-42D3-BCA6-69AE62D0AFFA}"/>
              </a:ext>
            </a:extLst>
          </p:cNvPr>
          <p:cNvPicPr>
            <a:picLocks noChangeAspect="1"/>
          </p:cNvPicPr>
          <p:nvPr/>
        </p:nvPicPr>
        <p:blipFill>
          <a:blip r:embed="rId4"/>
          <a:stretch>
            <a:fillRect/>
          </a:stretch>
        </p:blipFill>
        <p:spPr>
          <a:xfrm>
            <a:off x="9958089" y="685799"/>
            <a:ext cx="1887741" cy="400051"/>
          </a:xfrm>
          <a:prstGeom prst="rect">
            <a:avLst/>
          </a:prstGeom>
          <a:ln>
            <a:solidFill>
              <a:schemeClr val="tx1"/>
            </a:solidFill>
          </a:ln>
        </p:spPr>
      </p:pic>
      <p:pic>
        <p:nvPicPr>
          <p:cNvPr id="13" name="Picture 12">
            <a:extLst>
              <a:ext uri="{FF2B5EF4-FFF2-40B4-BE49-F238E27FC236}">
                <a16:creationId xmlns:a16="http://schemas.microsoft.com/office/drawing/2014/main" id="{34183E66-61A9-4137-84B1-822E24C72A4D}"/>
              </a:ext>
            </a:extLst>
          </p:cNvPr>
          <p:cNvPicPr>
            <a:picLocks noChangeAspect="1"/>
          </p:cNvPicPr>
          <p:nvPr/>
        </p:nvPicPr>
        <p:blipFill>
          <a:blip r:embed="rId5"/>
          <a:stretch>
            <a:fillRect/>
          </a:stretch>
        </p:blipFill>
        <p:spPr>
          <a:xfrm>
            <a:off x="8085694" y="1181100"/>
            <a:ext cx="4068206" cy="1019175"/>
          </a:xfrm>
          <a:prstGeom prst="rect">
            <a:avLst/>
          </a:prstGeom>
        </p:spPr>
      </p:pic>
      <p:pic>
        <p:nvPicPr>
          <p:cNvPr id="15" name="Picture 14">
            <a:extLst>
              <a:ext uri="{FF2B5EF4-FFF2-40B4-BE49-F238E27FC236}">
                <a16:creationId xmlns:a16="http://schemas.microsoft.com/office/drawing/2014/main" id="{88945DE1-2300-475B-8AD6-3E4D02085655}"/>
              </a:ext>
            </a:extLst>
          </p:cNvPr>
          <p:cNvPicPr>
            <a:picLocks noChangeAspect="1"/>
          </p:cNvPicPr>
          <p:nvPr/>
        </p:nvPicPr>
        <p:blipFill>
          <a:blip r:embed="rId6"/>
          <a:stretch>
            <a:fillRect/>
          </a:stretch>
        </p:blipFill>
        <p:spPr>
          <a:xfrm>
            <a:off x="2662238" y="1690688"/>
            <a:ext cx="3210608" cy="681038"/>
          </a:xfrm>
          <a:prstGeom prst="rect">
            <a:avLst/>
          </a:prstGeom>
        </p:spPr>
      </p:pic>
      <p:pic>
        <p:nvPicPr>
          <p:cNvPr id="16" name="Picture 15">
            <a:extLst>
              <a:ext uri="{FF2B5EF4-FFF2-40B4-BE49-F238E27FC236}">
                <a16:creationId xmlns:a16="http://schemas.microsoft.com/office/drawing/2014/main" id="{9CA1698D-9AA1-4BB9-BE21-D06158E8C032}"/>
              </a:ext>
            </a:extLst>
          </p:cNvPr>
          <p:cNvPicPr>
            <a:picLocks noChangeAspect="1"/>
          </p:cNvPicPr>
          <p:nvPr/>
        </p:nvPicPr>
        <p:blipFill>
          <a:blip r:embed="rId7"/>
          <a:stretch>
            <a:fillRect/>
          </a:stretch>
        </p:blipFill>
        <p:spPr>
          <a:xfrm>
            <a:off x="6024562" y="1757362"/>
            <a:ext cx="1971675" cy="600075"/>
          </a:xfrm>
          <a:prstGeom prst="rect">
            <a:avLst/>
          </a:prstGeom>
        </p:spPr>
      </p:pic>
      <p:pic>
        <p:nvPicPr>
          <p:cNvPr id="17" name="Picture 16">
            <a:extLst>
              <a:ext uri="{FF2B5EF4-FFF2-40B4-BE49-F238E27FC236}">
                <a16:creationId xmlns:a16="http://schemas.microsoft.com/office/drawing/2014/main" id="{A8F90FFF-EE9E-474A-ACBF-AC0CA7C9CE16}"/>
              </a:ext>
            </a:extLst>
          </p:cNvPr>
          <p:cNvPicPr>
            <a:picLocks noChangeAspect="1"/>
          </p:cNvPicPr>
          <p:nvPr/>
        </p:nvPicPr>
        <p:blipFill>
          <a:blip r:embed="rId8"/>
          <a:stretch>
            <a:fillRect/>
          </a:stretch>
        </p:blipFill>
        <p:spPr>
          <a:xfrm>
            <a:off x="8058150" y="2428787"/>
            <a:ext cx="4105275" cy="970338"/>
          </a:xfrm>
          <a:prstGeom prst="rect">
            <a:avLst/>
          </a:prstGeom>
        </p:spPr>
      </p:pic>
      <p:pic>
        <p:nvPicPr>
          <p:cNvPr id="20" name="Picture 19">
            <a:extLst>
              <a:ext uri="{FF2B5EF4-FFF2-40B4-BE49-F238E27FC236}">
                <a16:creationId xmlns:a16="http://schemas.microsoft.com/office/drawing/2014/main" id="{0238E0C5-80D1-4D03-BF3C-AA854FEEF5C2}"/>
              </a:ext>
            </a:extLst>
          </p:cNvPr>
          <p:cNvPicPr>
            <a:picLocks noChangeAspect="1"/>
          </p:cNvPicPr>
          <p:nvPr/>
        </p:nvPicPr>
        <p:blipFill>
          <a:blip r:embed="rId9"/>
          <a:stretch>
            <a:fillRect/>
          </a:stretch>
        </p:blipFill>
        <p:spPr>
          <a:xfrm>
            <a:off x="7201311" y="4133141"/>
            <a:ext cx="4962114" cy="2677234"/>
          </a:xfrm>
          <a:prstGeom prst="rect">
            <a:avLst/>
          </a:prstGeom>
          <a:ln>
            <a:solidFill>
              <a:schemeClr val="tx1"/>
            </a:solidFill>
          </a:ln>
        </p:spPr>
      </p:pic>
      <p:pic>
        <p:nvPicPr>
          <p:cNvPr id="21" name="Picture 20">
            <a:extLst>
              <a:ext uri="{FF2B5EF4-FFF2-40B4-BE49-F238E27FC236}">
                <a16:creationId xmlns:a16="http://schemas.microsoft.com/office/drawing/2014/main" id="{18FC8145-6577-4B70-9D5B-682F486DA211}"/>
              </a:ext>
            </a:extLst>
          </p:cNvPr>
          <p:cNvPicPr>
            <a:picLocks noChangeAspect="1"/>
          </p:cNvPicPr>
          <p:nvPr/>
        </p:nvPicPr>
        <p:blipFill>
          <a:blip r:embed="rId10"/>
          <a:stretch>
            <a:fillRect/>
          </a:stretch>
        </p:blipFill>
        <p:spPr>
          <a:xfrm>
            <a:off x="7634287" y="3662362"/>
            <a:ext cx="1391085" cy="385763"/>
          </a:xfrm>
          <a:prstGeom prst="rect">
            <a:avLst/>
          </a:prstGeom>
          <a:ln>
            <a:solidFill>
              <a:schemeClr val="tx1"/>
            </a:solidFill>
          </a:ln>
        </p:spPr>
      </p:pic>
      <p:pic>
        <p:nvPicPr>
          <p:cNvPr id="22" name="Picture 21">
            <a:extLst>
              <a:ext uri="{FF2B5EF4-FFF2-40B4-BE49-F238E27FC236}">
                <a16:creationId xmlns:a16="http://schemas.microsoft.com/office/drawing/2014/main" id="{7DDE51BC-87E8-4DB2-92B6-D1247075357D}"/>
              </a:ext>
            </a:extLst>
          </p:cNvPr>
          <p:cNvPicPr>
            <a:picLocks noChangeAspect="1"/>
          </p:cNvPicPr>
          <p:nvPr/>
        </p:nvPicPr>
        <p:blipFill>
          <a:blip r:embed="rId11"/>
          <a:stretch>
            <a:fillRect/>
          </a:stretch>
        </p:blipFill>
        <p:spPr>
          <a:xfrm>
            <a:off x="57150" y="5367337"/>
            <a:ext cx="7010104" cy="309563"/>
          </a:xfrm>
          <a:prstGeom prst="rect">
            <a:avLst/>
          </a:prstGeom>
          <a:ln>
            <a:solidFill>
              <a:schemeClr val="tx1"/>
            </a:solidFill>
          </a:ln>
        </p:spPr>
      </p:pic>
      <p:pic>
        <p:nvPicPr>
          <p:cNvPr id="23" name="Picture 22">
            <a:extLst>
              <a:ext uri="{FF2B5EF4-FFF2-40B4-BE49-F238E27FC236}">
                <a16:creationId xmlns:a16="http://schemas.microsoft.com/office/drawing/2014/main" id="{26011D04-785C-44F7-9552-3C8362A438C6}"/>
              </a:ext>
            </a:extLst>
          </p:cNvPr>
          <p:cNvPicPr>
            <a:picLocks noChangeAspect="1"/>
          </p:cNvPicPr>
          <p:nvPr/>
        </p:nvPicPr>
        <p:blipFill>
          <a:blip r:embed="rId12"/>
          <a:stretch>
            <a:fillRect/>
          </a:stretch>
        </p:blipFill>
        <p:spPr>
          <a:xfrm>
            <a:off x="76199" y="5710237"/>
            <a:ext cx="2395695" cy="328613"/>
          </a:xfrm>
          <a:prstGeom prst="rect">
            <a:avLst/>
          </a:prstGeom>
        </p:spPr>
      </p:pic>
      <p:pic>
        <p:nvPicPr>
          <p:cNvPr id="24" name="Picture 23">
            <a:extLst>
              <a:ext uri="{FF2B5EF4-FFF2-40B4-BE49-F238E27FC236}">
                <a16:creationId xmlns:a16="http://schemas.microsoft.com/office/drawing/2014/main" id="{734AB9BD-F789-43BB-A673-01C1A064AC80}"/>
              </a:ext>
            </a:extLst>
          </p:cNvPr>
          <p:cNvPicPr>
            <a:picLocks noChangeAspect="1"/>
          </p:cNvPicPr>
          <p:nvPr/>
        </p:nvPicPr>
        <p:blipFill>
          <a:blip r:embed="rId13"/>
          <a:stretch>
            <a:fillRect/>
          </a:stretch>
        </p:blipFill>
        <p:spPr>
          <a:xfrm>
            <a:off x="2581275" y="5748337"/>
            <a:ext cx="1639960" cy="261938"/>
          </a:xfrm>
          <a:prstGeom prst="rect">
            <a:avLst/>
          </a:prstGeom>
        </p:spPr>
      </p:pic>
    </p:spTree>
    <p:extLst>
      <p:ext uri="{BB962C8B-B14F-4D97-AF65-F5344CB8AC3E}">
        <p14:creationId xmlns:p14="http://schemas.microsoft.com/office/powerpoint/2010/main" val="16907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Statistics in the Empirical Covariance Matrix</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GB" dirty="0"/>
              <a:t>                     as H^2=H and H=H’ we can write this as                       and this also can</a:t>
            </a:r>
          </a:p>
          <a:p>
            <a:pPr marL="0" indent="0">
              <a:buNone/>
            </a:pPr>
            <a:r>
              <a:rPr lang="en-GB" dirty="0"/>
              <a:t>Be written as                          and we can remove transposes, so</a:t>
            </a:r>
          </a:p>
          <a:p>
            <a:r>
              <a:rPr lang="en-GB" dirty="0"/>
              <a:t>So, overall operation is to apply H to columns, that is removing average and finding inner product   </a:t>
            </a:r>
          </a:p>
          <a:p>
            <a:r>
              <a:rPr lang="en-GB" dirty="0"/>
              <a:t>Let’s see what              is… it turns out that it is</a:t>
            </a:r>
          </a:p>
          <a:p>
            <a:pPr marL="0" indent="0">
              <a:buNone/>
            </a:pPr>
            <a:r>
              <a:rPr lang="en-GB" dirty="0"/>
              <a:t>Variance of                 where those are the projections</a:t>
            </a:r>
          </a:p>
          <a:p>
            <a:pPr marL="0" indent="0">
              <a:buNone/>
            </a:pPr>
            <a:r>
              <a:rPr lang="en-GB" dirty="0"/>
              <a:t>Onto the line spanned by u</a:t>
            </a:r>
          </a:p>
          <a:p>
            <a:pPr marL="0" indent="0">
              <a:buNone/>
            </a:pPr>
            <a:endParaRPr lang="en-GB" dirty="0"/>
          </a:p>
          <a:p>
            <a:r>
              <a:rPr lang="en-GB" sz="2400" dirty="0"/>
              <a:t>As determinant of orthogonal matrix is 1 or -1, then hitting by </a:t>
            </a:r>
            <a:r>
              <a:rPr lang="en-GB" sz="2400" dirty="0" err="1"/>
              <a:t>orthog</a:t>
            </a:r>
            <a:endParaRPr lang="en-GB" sz="2400" dirty="0"/>
          </a:p>
          <a:p>
            <a:pPr marL="0" indent="0">
              <a:buNone/>
            </a:pPr>
            <a:r>
              <a:rPr lang="en-GB" sz="2400" dirty="0"/>
              <a:t>Matrix either leaves the volume unchanged (rotation) or multiplies by -1 (reflection) </a:t>
            </a:r>
          </a:p>
          <a:p>
            <a:r>
              <a:rPr lang="en-GB" sz="2400" dirty="0"/>
              <a:t>Quadratic form:                            where, A is n*n symmetric matrix  </a:t>
            </a:r>
            <a:endParaRPr lang="en-US" sz="2400" dirty="0"/>
          </a:p>
        </p:txBody>
      </p:sp>
      <p:pic>
        <p:nvPicPr>
          <p:cNvPr id="5" name="Picture 4">
            <a:extLst>
              <a:ext uri="{FF2B5EF4-FFF2-40B4-BE49-F238E27FC236}">
                <a16:creationId xmlns:a16="http://schemas.microsoft.com/office/drawing/2014/main" id="{0A82F758-CF61-4437-9089-9370953067EB}"/>
              </a:ext>
            </a:extLst>
          </p:cNvPr>
          <p:cNvPicPr>
            <a:picLocks noChangeAspect="1"/>
          </p:cNvPicPr>
          <p:nvPr/>
        </p:nvPicPr>
        <p:blipFill>
          <a:blip r:embed="rId2"/>
          <a:stretch>
            <a:fillRect/>
          </a:stretch>
        </p:blipFill>
        <p:spPr>
          <a:xfrm>
            <a:off x="371475" y="633412"/>
            <a:ext cx="1580930" cy="557213"/>
          </a:xfrm>
          <a:prstGeom prst="rect">
            <a:avLst/>
          </a:prstGeom>
        </p:spPr>
      </p:pic>
      <p:pic>
        <p:nvPicPr>
          <p:cNvPr id="6" name="Picture 5">
            <a:extLst>
              <a:ext uri="{FF2B5EF4-FFF2-40B4-BE49-F238E27FC236}">
                <a16:creationId xmlns:a16="http://schemas.microsoft.com/office/drawing/2014/main" id="{A830C8A5-8DF6-4503-B328-6D4C9CF4BDC7}"/>
              </a:ext>
            </a:extLst>
          </p:cNvPr>
          <p:cNvPicPr>
            <a:picLocks noChangeAspect="1"/>
          </p:cNvPicPr>
          <p:nvPr/>
        </p:nvPicPr>
        <p:blipFill>
          <a:blip r:embed="rId3"/>
          <a:stretch>
            <a:fillRect/>
          </a:stretch>
        </p:blipFill>
        <p:spPr>
          <a:xfrm>
            <a:off x="7810500" y="538163"/>
            <a:ext cx="1762126" cy="531137"/>
          </a:xfrm>
          <a:prstGeom prst="rect">
            <a:avLst/>
          </a:prstGeom>
        </p:spPr>
      </p:pic>
      <p:pic>
        <p:nvPicPr>
          <p:cNvPr id="7" name="Picture 6">
            <a:extLst>
              <a:ext uri="{FF2B5EF4-FFF2-40B4-BE49-F238E27FC236}">
                <a16:creationId xmlns:a16="http://schemas.microsoft.com/office/drawing/2014/main" id="{8B7E03AF-2A85-4112-B23B-A2E78A00B87D}"/>
              </a:ext>
            </a:extLst>
          </p:cNvPr>
          <p:cNvPicPr>
            <a:picLocks noChangeAspect="1"/>
          </p:cNvPicPr>
          <p:nvPr/>
        </p:nvPicPr>
        <p:blipFill>
          <a:blip r:embed="rId4"/>
          <a:stretch>
            <a:fillRect/>
          </a:stretch>
        </p:blipFill>
        <p:spPr>
          <a:xfrm>
            <a:off x="2190750" y="1138238"/>
            <a:ext cx="1857375" cy="472636"/>
          </a:xfrm>
          <a:prstGeom prst="rect">
            <a:avLst/>
          </a:prstGeom>
        </p:spPr>
      </p:pic>
      <p:pic>
        <p:nvPicPr>
          <p:cNvPr id="8" name="Picture 7">
            <a:extLst>
              <a:ext uri="{FF2B5EF4-FFF2-40B4-BE49-F238E27FC236}">
                <a16:creationId xmlns:a16="http://schemas.microsoft.com/office/drawing/2014/main" id="{A93F1714-AA6E-4EC4-B4A1-FDE94371BA73}"/>
              </a:ext>
            </a:extLst>
          </p:cNvPr>
          <p:cNvPicPr>
            <a:picLocks noChangeAspect="1"/>
          </p:cNvPicPr>
          <p:nvPr/>
        </p:nvPicPr>
        <p:blipFill>
          <a:blip r:embed="rId5"/>
          <a:stretch>
            <a:fillRect/>
          </a:stretch>
        </p:blipFill>
        <p:spPr>
          <a:xfrm>
            <a:off x="9148762" y="1133475"/>
            <a:ext cx="1811111" cy="419100"/>
          </a:xfrm>
          <a:prstGeom prst="rect">
            <a:avLst/>
          </a:prstGeom>
        </p:spPr>
      </p:pic>
      <p:pic>
        <p:nvPicPr>
          <p:cNvPr id="9" name="Picture 8">
            <a:extLst>
              <a:ext uri="{FF2B5EF4-FFF2-40B4-BE49-F238E27FC236}">
                <a16:creationId xmlns:a16="http://schemas.microsoft.com/office/drawing/2014/main" id="{1573E893-2E25-4F72-A6D6-15724D9B2E32}"/>
              </a:ext>
            </a:extLst>
          </p:cNvPr>
          <p:cNvPicPr>
            <a:picLocks noChangeAspect="1"/>
          </p:cNvPicPr>
          <p:nvPr/>
        </p:nvPicPr>
        <p:blipFill>
          <a:blip r:embed="rId6"/>
          <a:stretch>
            <a:fillRect/>
          </a:stretch>
        </p:blipFill>
        <p:spPr>
          <a:xfrm>
            <a:off x="7829550" y="2133600"/>
            <a:ext cx="4335853" cy="1794950"/>
          </a:xfrm>
          <a:prstGeom prst="rect">
            <a:avLst/>
          </a:prstGeom>
        </p:spPr>
      </p:pic>
      <p:pic>
        <p:nvPicPr>
          <p:cNvPr id="10" name="Picture 9">
            <a:extLst>
              <a:ext uri="{FF2B5EF4-FFF2-40B4-BE49-F238E27FC236}">
                <a16:creationId xmlns:a16="http://schemas.microsoft.com/office/drawing/2014/main" id="{E96E1DF1-ECCE-4B60-B6F1-E698C29C94EC}"/>
              </a:ext>
            </a:extLst>
          </p:cNvPr>
          <p:cNvPicPr>
            <a:picLocks noChangeAspect="1"/>
          </p:cNvPicPr>
          <p:nvPr/>
        </p:nvPicPr>
        <p:blipFill>
          <a:blip r:embed="rId7"/>
          <a:stretch>
            <a:fillRect/>
          </a:stretch>
        </p:blipFill>
        <p:spPr>
          <a:xfrm>
            <a:off x="1866899" y="3090862"/>
            <a:ext cx="1190625" cy="440531"/>
          </a:xfrm>
          <a:prstGeom prst="rect">
            <a:avLst/>
          </a:prstGeom>
        </p:spPr>
      </p:pic>
      <p:pic>
        <p:nvPicPr>
          <p:cNvPr id="11" name="Picture 10">
            <a:extLst>
              <a:ext uri="{FF2B5EF4-FFF2-40B4-BE49-F238E27FC236}">
                <a16:creationId xmlns:a16="http://schemas.microsoft.com/office/drawing/2014/main" id="{666BDFB2-B858-4296-9ECC-D1CA4D40FDFD}"/>
              </a:ext>
            </a:extLst>
          </p:cNvPr>
          <p:cNvPicPr>
            <a:picLocks noChangeAspect="1"/>
          </p:cNvPicPr>
          <p:nvPr/>
        </p:nvPicPr>
        <p:blipFill>
          <a:blip r:embed="rId8"/>
          <a:stretch>
            <a:fillRect/>
          </a:stretch>
        </p:blipFill>
        <p:spPr>
          <a:xfrm>
            <a:off x="10610849" y="3952148"/>
            <a:ext cx="1533525" cy="1224690"/>
          </a:xfrm>
          <a:prstGeom prst="rect">
            <a:avLst/>
          </a:prstGeom>
        </p:spPr>
      </p:pic>
      <p:pic>
        <p:nvPicPr>
          <p:cNvPr id="12" name="Picture 11">
            <a:extLst>
              <a:ext uri="{FF2B5EF4-FFF2-40B4-BE49-F238E27FC236}">
                <a16:creationId xmlns:a16="http://schemas.microsoft.com/office/drawing/2014/main" id="{356D2780-052C-4440-8D2B-88EBD3B73B94}"/>
              </a:ext>
            </a:extLst>
          </p:cNvPr>
          <p:cNvPicPr>
            <a:picLocks noChangeAspect="1"/>
          </p:cNvPicPr>
          <p:nvPr/>
        </p:nvPicPr>
        <p:blipFill>
          <a:blip r:embed="rId9"/>
          <a:stretch>
            <a:fillRect/>
          </a:stretch>
        </p:blipFill>
        <p:spPr>
          <a:xfrm>
            <a:off x="4186238" y="3500437"/>
            <a:ext cx="3481388" cy="939121"/>
          </a:xfrm>
          <a:prstGeom prst="rect">
            <a:avLst/>
          </a:prstGeom>
          <a:ln>
            <a:solidFill>
              <a:schemeClr val="tx1"/>
            </a:solidFill>
          </a:ln>
        </p:spPr>
      </p:pic>
      <p:pic>
        <p:nvPicPr>
          <p:cNvPr id="13" name="Picture 12">
            <a:extLst>
              <a:ext uri="{FF2B5EF4-FFF2-40B4-BE49-F238E27FC236}">
                <a16:creationId xmlns:a16="http://schemas.microsoft.com/office/drawing/2014/main" id="{F49E907E-1B37-41ED-ACF9-2D26DE4E3E75}"/>
              </a:ext>
            </a:extLst>
          </p:cNvPr>
          <p:cNvPicPr>
            <a:picLocks noChangeAspect="1"/>
          </p:cNvPicPr>
          <p:nvPr/>
        </p:nvPicPr>
        <p:blipFill>
          <a:blip r:embed="rId10"/>
          <a:stretch>
            <a:fillRect/>
          </a:stretch>
        </p:blipFill>
        <p:spPr>
          <a:xfrm>
            <a:off x="2495549" y="2619375"/>
            <a:ext cx="900545" cy="381000"/>
          </a:xfrm>
          <a:prstGeom prst="rect">
            <a:avLst/>
          </a:prstGeom>
          <a:ln>
            <a:solidFill>
              <a:schemeClr val="tx1"/>
            </a:solidFill>
          </a:ln>
        </p:spPr>
      </p:pic>
      <p:pic>
        <p:nvPicPr>
          <p:cNvPr id="15" name="Picture 14">
            <a:extLst>
              <a:ext uri="{FF2B5EF4-FFF2-40B4-BE49-F238E27FC236}">
                <a16:creationId xmlns:a16="http://schemas.microsoft.com/office/drawing/2014/main" id="{C5D368AC-BEEB-4890-9917-85D698BAFDE2}"/>
              </a:ext>
            </a:extLst>
          </p:cNvPr>
          <p:cNvPicPr>
            <a:picLocks noChangeAspect="1"/>
          </p:cNvPicPr>
          <p:nvPr/>
        </p:nvPicPr>
        <p:blipFill>
          <a:blip r:embed="rId11"/>
          <a:stretch>
            <a:fillRect/>
          </a:stretch>
        </p:blipFill>
        <p:spPr>
          <a:xfrm>
            <a:off x="2414588" y="5562600"/>
            <a:ext cx="1684018" cy="381000"/>
          </a:xfrm>
          <a:prstGeom prst="rect">
            <a:avLst/>
          </a:prstGeom>
          <a:ln>
            <a:solidFill>
              <a:schemeClr val="tx1"/>
            </a:solidFill>
          </a:ln>
        </p:spPr>
      </p:pic>
      <p:pic>
        <p:nvPicPr>
          <p:cNvPr id="16" name="Picture 15">
            <a:extLst>
              <a:ext uri="{FF2B5EF4-FFF2-40B4-BE49-F238E27FC236}">
                <a16:creationId xmlns:a16="http://schemas.microsoft.com/office/drawing/2014/main" id="{F4BB1C24-91D8-46D4-9711-99789C275C16}"/>
              </a:ext>
            </a:extLst>
          </p:cNvPr>
          <p:cNvPicPr>
            <a:picLocks noChangeAspect="1"/>
          </p:cNvPicPr>
          <p:nvPr/>
        </p:nvPicPr>
        <p:blipFill>
          <a:blip r:embed="rId12"/>
          <a:stretch>
            <a:fillRect/>
          </a:stretch>
        </p:blipFill>
        <p:spPr>
          <a:xfrm>
            <a:off x="5334000" y="6000750"/>
            <a:ext cx="6629400" cy="830983"/>
          </a:xfrm>
          <a:prstGeom prst="rect">
            <a:avLst/>
          </a:prstGeom>
          <a:ln>
            <a:solidFill>
              <a:schemeClr val="tx1"/>
            </a:solidFill>
          </a:ln>
        </p:spPr>
      </p:pic>
    </p:spTree>
    <p:extLst>
      <p:ext uri="{BB962C8B-B14F-4D97-AF65-F5344CB8AC3E}">
        <p14:creationId xmlns:p14="http://schemas.microsoft.com/office/powerpoint/2010/main" val="326227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418607"/>
          </a:xfrm>
        </p:spPr>
        <p:txBody>
          <a:bodyPr>
            <a:normAutofit fontScale="90000"/>
          </a:bodyPr>
          <a:lstStyle/>
          <a:p>
            <a:r>
              <a:rPr lang="en-GB" dirty="0"/>
              <a:t>Affine space</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0" y="506900"/>
            <a:ext cx="12192000" cy="6259657"/>
          </a:xfrm>
        </p:spPr>
        <p:txBody>
          <a:bodyPr>
            <a:noAutofit/>
          </a:bodyPr>
          <a:lstStyle/>
          <a:p>
            <a:r>
              <a:rPr lang="en-GB" sz="2200" b="0" i="0" dirty="0">
                <a:solidFill>
                  <a:srgbClr val="000000"/>
                </a:solidFill>
                <a:effectLst/>
                <a:latin typeface="Lora"/>
              </a:rPr>
              <a:t>In </a:t>
            </a:r>
            <a:r>
              <a:rPr lang="en-GB" sz="2200" b="0" i="0" u="none" strike="noStrike" dirty="0">
                <a:solidFill>
                  <a:srgbClr val="1559B5"/>
                </a:solidFill>
                <a:effectLst/>
                <a:latin typeface="Lora"/>
                <a:hlinkClick r:id="rId2"/>
              </a:rPr>
              <a:t>mathematics</a:t>
            </a:r>
            <a:r>
              <a:rPr lang="en-GB" sz="2200" b="0" i="0" dirty="0">
                <a:solidFill>
                  <a:srgbClr val="000000"/>
                </a:solidFill>
                <a:effectLst/>
                <a:latin typeface="Lora"/>
              </a:rPr>
              <a:t>, an </a:t>
            </a:r>
            <a:r>
              <a:rPr lang="en-GB" sz="2200" b="1" i="0" dirty="0">
                <a:solidFill>
                  <a:srgbClr val="000000"/>
                </a:solidFill>
                <a:effectLst/>
                <a:latin typeface="Lora"/>
              </a:rPr>
              <a:t>affine space</a:t>
            </a:r>
            <a:r>
              <a:rPr lang="en-GB" sz="2200" b="0" i="0" dirty="0">
                <a:solidFill>
                  <a:srgbClr val="000000"/>
                </a:solidFill>
                <a:effectLst/>
                <a:latin typeface="Lora"/>
              </a:rPr>
              <a:t> is a geometric </a:t>
            </a:r>
            <a:r>
              <a:rPr lang="en-GB" sz="2200" b="0" i="0" u="none" strike="noStrike" dirty="0">
                <a:solidFill>
                  <a:srgbClr val="1559B5"/>
                </a:solidFill>
                <a:effectLst/>
                <a:latin typeface="Lora"/>
                <a:hlinkClick r:id="rId3"/>
              </a:rPr>
              <a:t>structure</a:t>
            </a:r>
            <a:r>
              <a:rPr lang="en-GB" sz="2200" b="0" i="0" dirty="0">
                <a:solidFill>
                  <a:srgbClr val="000000"/>
                </a:solidFill>
                <a:effectLst/>
                <a:latin typeface="Lora"/>
              </a:rPr>
              <a:t> that </a:t>
            </a:r>
            <a:r>
              <a:rPr lang="en-GB" sz="2200" b="1" i="0" dirty="0">
                <a:solidFill>
                  <a:srgbClr val="000000"/>
                </a:solidFill>
                <a:effectLst/>
                <a:latin typeface="Lora"/>
              </a:rPr>
              <a:t>generalizes</a:t>
            </a:r>
            <a:r>
              <a:rPr lang="en-GB" sz="2200" b="0" i="0" dirty="0">
                <a:solidFill>
                  <a:srgbClr val="000000"/>
                </a:solidFill>
                <a:effectLst/>
                <a:latin typeface="Lora"/>
              </a:rPr>
              <a:t> some of the </a:t>
            </a:r>
            <a:r>
              <a:rPr lang="en-GB" sz="2200" b="1" i="0" dirty="0">
                <a:solidFill>
                  <a:srgbClr val="000000"/>
                </a:solidFill>
                <a:effectLst/>
                <a:latin typeface="Lora"/>
              </a:rPr>
              <a:t>properties</a:t>
            </a:r>
            <a:r>
              <a:rPr lang="en-GB" sz="2200" b="0" i="0" dirty="0">
                <a:solidFill>
                  <a:srgbClr val="000000"/>
                </a:solidFill>
                <a:effectLst/>
                <a:latin typeface="Lora"/>
              </a:rPr>
              <a:t> of </a:t>
            </a:r>
            <a:r>
              <a:rPr lang="en-GB" sz="2200" b="0" i="0" u="none" strike="noStrike" dirty="0">
                <a:solidFill>
                  <a:srgbClr val="1559B5"/>
                </a:solidFill>
                <a:effectLst/>
                <a:latin typeface="Lora"/>
                <a:hlinkClick r:id="rId4"/>
              </a:rPr>
              <a:t>Euclidean spaces</a:t>
            </a:r>
            <a:r>
              <a:rPr lang="en-GB" sz="2200" b="0" i="0" dirty="0">
                <a:solidFill>
                  <a:srgbClr val="000000"/>
                </a:solidFill>
                <a:effectLst/>
                <a:latin typeface="Lora"/>
              </a:rPr>
              <a:t> in such a way that these are </a:t>
            </a:r>
            <a:r>
              <a:rPr lang="en-GB" sz="2200" b="1" i="0" dirty="0">
                <a:solidFill>
                  <a:srgbClr val="000000"/>
                </a:solidFill>
                <a:effectLst/>
                <a:latin typeface="Lora"/>
              </a:rPr>
              <a:t>independent of the concepts of distance </a:t>
            </a:r>
            <a:r>
              <a:rPr lang="en-GB" sz="2200" b="0" i="0" dirty="0">
                <a:solidFill>
                  <a:srgbClr val="000000"/>
                </a:solidFill>
                <a:effectLst/>
                <a:latin typeface="Lora"/>
              </a:rPr>
              <a:t>and </a:t>
            </a:r>
            <a:r>
              <a:rPr lang="en-GB" sz="2200" b="1" i="0" dirty="0">
                <a:solidFill>
                  <a:srgbClr val="000000"/>
                </a:solidFill>
                <a:effectLst/>
                <a:latin typeface="Lora"/>
              </a:rPr>
              <a:t>measure of angles</a:t>
            </a:r>
            <a:r>
              <a:rPr lang="en-GB" sz="2200" b="0" i="0" dirty="0">
                <a:solidFill>
                  <a:srgbClr val="000000"/>
                </a:solidFill>
                <a:effectLst/>
                <a:latin typeface="Lora"/>
              </a:rPr>
              <a:t>, keeping only the </a:t>
            </a:r>
            <a:r>
              <a:rPr lang="en-GB" sz="2200" b="1" i="0" dirty="0">
                <a:solidFill>
                  <a:srgbClr val="000000"/>
                </a:solidFill>
                <a:effectLst/>
                <a:latin typeface="Lora"/>
              </a:rPr>
              <a:t>prop</a:t>
            </a:r>
            <a:r>
              <a:rPr lang="en-GB" sz="2200" b="0" i="0" dirty="0">
                <a:solidFill>
                  <a:srgbClr val="000000"/>
                </a:solidFill>
                <a:effectLst/>
                <a:latin typeface="Lora"/>
              </a:rPr>
              <a:t> related to </a:t>
            </a:r>
            <a:r>
              <a:rPr lang="en-GB" sz="2200" b="0" i="0" u="none" strike="noStrike" dirty="0">
                <a:solidFill>
                  <a:srgbClr val="1559B5"/>
                </a:solidFill>
                <a:effectLst/>
                <a:latin typeface="Lora"/>
                <a:hlinkClick r:id="rId5"/>
              </a:rPr>
              <a:t>parallelism</a:t>
            </a:r>
            <a:r>
              <a:rPr lang="en-GB" sz="2200" b="0" i="0" dirty="0">
                <a:solidFill>
                  <a:srgbClr val="000000"/>
                </a:solidFill>
                <a:effectLst/>
                <a:latin typeface="Lora"/>
              </a:rPr>
              <a:t> and </a:t>
            </a:r>
            <a:r>
              <a:rPr lang="en-GB" sz="2200" b="1" i="0" dirty="0">
                <a:solidFill>
                  <a:srgbClr val="000000"/>
                </a:solidFill>
                <a:effectLst/>
                <a:latin typeface="Lora"/>
              </a:rPr>
              <a:t>ratio of lengths </a:t>
            </a:r>
            <a:r>
              <a:rPr lang="en-GB" sz="2200" b="0" i="0" dirty="0">
                <a:solidFill>
                  <a:srgbClr val="000000"/>
                </a:solidFill>
                <a:effectLst/>
                <a:latin typeface="Lora"/>
              </a:rPr>
              <a:t>for parallel </a:t>
            </a:r>
            <a:r>
              <a:rPr lang="en-GB" sz="2200" b="0" i="0" u="none" strike="noStrike" dirty="0">
                <a:solidFill>
                  <a:srgbClr val="1559B5"/>
                </a:solidFill>
                <a:effectLst/>
                <a:latin typeface="Lora"/>
                <a:hlinkClick r:id="rId6"/>
              </a:rPr>
              <a:t>line segments</a:t>
            </a:r>
            <a:endParaRPr lang="en-GB" sz="2200" b="0" i="0" u="none" strike="noStrike" dirty="0">
              <a:solidFill>
                <a:srgbClr val="1559B5"/>
              </a:solidFill>
              <a:effectLst/>
              <a:latin typeface="Lora"/>
            </a:endParaRPr>
          </a:p>
          <a:p>
            <a:r>
              <a:rPr lang="en-GB" sz="2200" b="0" i="0" dirty="0">
                <a:solidFill>
                  <a:srgbClr val="000000"/>
                </a:solidFill>
                <a:effectLst/>
                <a:latin typeface="Lora"/>
              </a:rPr>
              <a:t>In an affine space, there is </a:t>
            </a:r>
            <a:r>
              <a:rPr lang="en-GB" sz="2200" b="1" i="0" dirty="0">
                <a:solidFill>
                  <a:srgbClr val="000000"/>
                </a:solidFill>
                <a:effectLst/>
                <a:latin typeface="Lora"/>
              </a:rPr>
              <a:t>no distinguished point </a:t>
            </a:r>
            <a:r>
              <a:rPr lang="en-GB" sz="2200" b="0" i="0" dirty="0">
                <a:solidFill>
                  <a:srgbClr val="000000"/>
                </a:solidFill>
                <a:effectLst/>
                <a:latin typeface="Lora"/>
              </a:rPr>
              <a:t>that serves as an </a:t>
            </a:r>
            <a:r>
              <a:rPr lang="en-GB" sz="2200" b="1" i="0" dirty="0">
                <a:solidFill>
                  <a:srgbClr val="000000"/>
                </a:solidFill>
                <a:effectLst/>
                <a:latin typeface="Lora"/>
              </a:rPr>
              <a:t>origin</a:t>
            </a:r>
            <a:r>
              <a:rPr lang="en-GB" sz="2200" b="0" i="0" dirty="0">
                <a:solidFill>
                  <a:srgbClr val="000000"/>
                </a:solidFill>
                <a:effectLst/>
                <a:latin typeface="Lora"/>
              </a:rPr>
              <a:t>. Hence, </a:t>
            </a:r>
            <a:r>
              <a:rPr lang="en-GB" sz="2200" b="1" i="0" dirty="0">
                <a:solidFill>
                  <a:srgbClr val="000000"/>
                </a:solidFill>
                <a:effectLst/>
                <a:latin typeface="Lora"/>
              </a:rPr>
              <a:t>no vector </a:t>
            </a:r>
            <a:r>
              <a:rPr lang="en-GB" sz="2200" b="0" i="0" dirty="0">
                <a:solidFill>
                  <a:srgbClr val="000000"/>
                </a:solidFill>
                <a:effectLst/>
                <a:latin typeface="Lora"/>
              </a:rPr>
              <a:t>has a </a:t>
            </a:r>
            <a:r>
              <a:rPr lang="en-GB" sz="2200" b="1" i="0" dirty="0">
                <a:solidFill>
                  <a:srgbClr val="000000"/>
                </a:solidFill>
                <a:effectLst/>
                <a:latin typeface="Lora"/>
              </a:rPr>
              <a:t>fixed origin</a:t>
            </a:r>
            <a:r>
              <a:rPr lang="en-GB" sz="2200" b="0" i="0" dirty="0">
                <a:solidFill>
                  <a:srgbClr val="000000"/>
                </a:solidFill>
                <a:effectLst/>
                <a:latin typeface="Lora"/>
              </a:rPr>
              <a:t> and </a:t>
            </a:r>
            <a:r>
              <a:rPr lang="en-GB" sz="2200" b="1" i="0" dirty="0">
                <a:solidFill>
                  <a:srgbClr val="000000"/>
                </a:solidFill>
                <a:effectLst/>
                <a:latin typeface="Lora"/>
              </a:rPr>
              <a:t>no vector </a:t>
            </a:r>
            <a:r>
              <a:rPr lang="en-GB" sz="2200" b="0" i="0" dirty="0">
                <a:solidFill>
                  <a:srgbClr val="000000"/>
                </a:solidFill>
                <a:effectLst/>
                <a:latin typeface="Lora"/>
              </a:rPr>
              <a:t>can be </a:t>
            </a:r>
            <a:r>
              <a:rPr lang="en-GB" sz="2200" b="1" i="0" dirty="0">
                <a:solidFill>
                  <a:srgbClr val="000000"/>
                </a:solidFill>
                <a:effectLst/>
                <a:latin typeface="Lora"/>
              </a:rPr>
              <a:t>uniquely associated to a point</a:t>
            </a:r>
            <a:r>
              <a:rPr lang="en-GB" sz="2200" b="0" i="0" dirty="0">
                <a:solidFill>
                  <a:srgbClr val="000000"/>
                </a:solidFill>
                <a:effectLst/>
                <a:latin typeface="Lora"/>
              </a:rPr>
              <a:t>. </a:t>
            </a:r>
          </a:p>
          <a:p>
            <a:r>
              <a:rPr lang="en-GB" sz="2200" b="0" i="0" dirty="0">
                <a:solidFill>
                  <a:srgbClr val="000000"/>
                </a:solidFill>
                <a:effectLst/>
                <a:latin typeface="Lora"/>
              </a:rPr>
              <a:t>Any </a:t>
            </a:r>
            <a:r>
              <a:rPr lang="en-GB" sz="2200" b="0" i="0" u="none" strike="noStrike" dirty="0">
                <a:solidFill>
                  <a:srgbClr val="1559B5"/>
                </a:solidFill>
                <a:effectLst/>
                <a:latin typeface="Lora"/>
                <a:hlinkClick r:id="rId7"/>
              </a:rPr>
              <a:t>vector space</a:t>
            </a:r>
            <a:r>
              <a:rPr lang="en-GB" sz="2200" b="0" i="0" dirty="0">
                <a:solidFill>
                  <a:srgbClr val="000000"/>
                </a:solidFill>
                <a:effectLst/>
                <a:latin typeface="Lora"/>
              </a:rPr>
              <a:t> may be considered as an </a:t>
            </a:r>
            <a:r>
              <a:rPr lang="en-GB" sz="2200" b="1" i="0" dirty="0">
                <a:solidFill>
                  <a:srgbClr val="000000"/>
                </a:solidFill>
                <a:effectLst/>
                <a:latin typeface="Lora"/>
              </a:rPr>
              <a:t>affine space</a:t>
            </a:r>
            <a:r>
              <a:rPr lang="en-GB" sz="2200" b="0" i="0" dirty="0">
                <a:solidFill>
                  <a:srgbClr val="000000"/>
                </a:solidFill>
                <a:effectLst/>
                <a:latin typeface="Lora"/>
              </a:rPr>
              <a:t>, and this amounts to </a:t>
            </a:r>
            <a:r>
              <a:rPr lang="en-GB" sz="2200" b="1" i="0" dirty="0">
                <a:solidFill>
                  <a:srgbClr val="000000"/>
                </a:solidFill>
                <a:effectLst/>
                <a:latin typeface="Lora"/>
              </a:rPr>
              <a:t>forgetting</a:t>
            </a:r>
            <a:r>
              <a:rPr lang="en-GB" sz="2200" b="0" i="0" dirty="0">
                <a:solidFill>
                  <a:srgbClr val="000000"/>
                </a:solidFill>
                <a:effectLst/>
                <a:latin typeface="Lora"/>
              </a:rPr>
              <a:t> the special role played by the </a:t>
            </a:r>
            <a:r>
              <a:rPr lang="en-GB" sz="2200" b="0" i="0" u="none" strike="noStrike" dirty="0">
                <a:solidFill>
                  <a:srgbClr val="1559B5"/>
                </a:solidFill>
                <a:effectLst/>
                <a:latin typeface="Lora"/>
                <a:hlinkClick r:id="rId8" tooltip="Zero vector"/>
              </a:rPr>
              <a:t>zero vector</a:t>
            </a:r>
            <a:r>
              <a:rPr lang="en-GB" sz="2200" b="0" i="0" dirty="0">
                <a:solidFill>
                  <a:srgbClr val="000000"/>
                </a:solidFill>
                <a:effectLst/>
                <a:latin typeface="Lora"/>
              </a:rPr>
              <a:t>. In this case, the elements of the vector space may be viewed either as </a:t>
            </a:r>
            <a:r>
              <a:rPr lang="en-GB" sz="2200" b="1" i="1" dirty="0">
                <a:solidFill>
                  <a:srgbClr val="000000"/>
                </a:solidFill>
                <a:effectLst/>
                <a:latin typeface="Lora"/>
              </a:rPr>
              <a:t>points</a:t>
            </a:r>
            <a:r>
              <a:rPr lang="en-GB" sz="2200" b="1" i="0" dirty="0">
                <a:solidFill>
                  <a:srgbClr val="000000"/>
                </a:solidFill>
                <a:effectLst/>
                <a:latin typeface="Lora"/>
              </a:rPr>
              <a:t> of the affine space </a:t>
            </a:r>
            <a:r>
              <a:rPr lang="en-GB" sz="2200" b="0" i="0" dirty="0">
                <a:solidFill>
                  <a:srgbClr val="000000"/>
                </a:solidFill>
                <a:effectLst/>
                <a:latin typeface="Lora"/>
              </a:rPr>
              <a:t>or as </a:t>
            </a:r>
            <a:r>
              <a:rPr lang="en-GB" sz="2200" b="1" i="1" dirty="0">
                <a:solidFill>
                  <a:srgbClr val="000000"/>
                </a:solidFill>
                <a:effectLst/>
                <a:latin typeface="Lora"/>
              </a:rPr>
              <a:t>displacement vectors</a:t>
            </a:r>
            <a:r>
              <a:rPr lang="en-GB" sz="2200" b="1" i="0" dirty="0">
                <a:solidFill>
                  <a:srgbClr val="000000"/>
                </a:solidFill>
                <a:effectLst/>
                <a:latin typeface="Lora"/>
              </a:rPr>
              <a:t> </a:t>
            </a:r>
            <a:r>
              <a:rPr lang="en-GB" sz="2200" b="0" i="0" dirty="0">
                <a:solidFill>
                  <a:srgbClr val="000000"/>
                </a:solidFill>
                <a:effectLst/>
                <a:latin typeface="Lora"/>
              </a:rPr>
              <a:t>or </a:t>
            </a:r>
            <a:r>
              <a:rPr lang="en-GB" sz="2200" b="0" i="1" dirty="0">
                <a:solidFill>
                  <a:srgbClr val="000000"/>
                </a:solidFill>
                <a:effectLst/>
                <a:latin typeface="Lora"/>
              </a:rPr>
              <a:t>translations</a:t>
            </a:r>
            <a:r>
              <a:rPr lang="en-GB" sz="2200" b="0" i="0" dirty="0">
                <a:solidFill>
                  <a:srgbClr val="000000"/>
                </a:solidFill>
                <a:effectLst/>
                <a:latin typeface="Lora"/>
              </a:rPr>
              <a:t>. When considered as a point, the </a:t>
            </a:r>
            <a:r>
              <a:rPr lang="en-GB" sz="2200" b="1" i="0" dirty="0">
                <a:solidFill>
                  <a:srgbClr val="000000"/>
                </a:solidFill>
                <a:effectLst/>
                <a:latin typeface="Lora"/>
              </a:rPr>
              <a:t>zero vector is called the </a:t>
            </a:r>
            <a:r>
              <a:rPr lang="en-GB" sz="2200" b="1" i="1" dirty="0">
                <a:solidFill>
                  <a:srgbClr val="000000"/>
                </a:solidFill>
                <a:effectLst/>
                <a:latin typeface="Lora"/>
              </a:rPr>
              <a:t>origin</a:t>
            </a:r>
            <a:r>
              <a:rPr lang="en-GB" sz="2200" b="0" i="0" dirty="0">
                <a:solidFill>
                  <a:srgbClr val="000000"/>
                </a:solidFill>
                <a:effectLst/>
                <a:latin typeface="Lora"/>
              </a:rPr>
              <a:t>. Adding a fixed vector to the elements of a </a:t>
            </a:r>
            <a:r>
              <a:rPr lang="en-GB" sz="2200" b="0" i="0" u="none" strike="noStrike" dirty="0">
                <a:solidFill>
                  <a:srgbClr val="1559B5"/>
                </a:solidFill>
                <a:effectLst/>
                <a:latin typeface="Lora"/>
                <a:hlinkClick r:id="rId9" tooltip="Linear subspace"/>
              </a:rPr>
              <a:t>linear subspace</a:t>
            </a:r>
            <a:r>
              <a:rPr lang="en-GB" sz="2200" b="0" i="0" dirty="0">
                <a:solidFill>
                  <a:srgbClr val="000000"/>
                </a:solidFill>
                <a:effectLst/>
                <a:latin typeface="Lora"/>
              </a:rPr>
              <a:t> of a </a:t>
            </a:r>
            <a:r>
              <a:rPr lang="en-GB" sz="2200" b="0" i="0" u="none" strike="noStrike" dirty="0">
                <a:solidFill>
                  <a:srgbClr val="1559B5"/>
                </a:solidFill>
                <a:effectLst/>
                <a:latin typeface="Lora"/>
                <a:hlinkClick r:id="rId7"/>
              </a:rPr>
              <a:t>vector space</a:t>
            </a:r>
            <a:r>
              <a:rPr lang="en-GB" sz="2200" b="0" i="0" dirty="0">
                <a:solidFill>
                  <a:srgbClr val="000000"/>
                </a:solidFill>
                <a:effectLst/>
                <a:latin typeface="Lora"/>
              </a:rPr>
              <a:t> produces an </a:t>
            </a:r>
            <a:r>
              <a:rPr lang="en-GB" sz="2200" b="0" i="1" dirty="0">
                <a:solidFill>
                  <a:srgbClr val="000000"/>
                </a:solidFill>
                <a:effectLst/>
                <a:latin typeface="Lora"/>
              </a:rPr>
              <a:t>affine subspace</a:t>
            </a:r>
            <a:r>
              <a:rPr lang="en-GB" sz="2200" b="0" i="0" dirty="0">
                <a:solidFill>
                  <a:srgbClr val="000000"/>
                </a:solidFill>
                <a:effectLst/>
                <a:latin typeface="Lora"/>
              </a:rPr>
              <a:t>. One commonly says that this affine subspace has been obtained by </a:t>
            </a:r>
            <a:r>
              <a:rPr lang="en-GB" sz="2200" b="1" i="0" dirty="0">
                <a:solidFill>
                  <a:srgbClr val="000000"/>
                </a:solidFill>
                <a:effectLst/>
                <a:latin typeface="Lora"/>
              </a:rPr>
              <a:t>translating</a:t>
            </a:r>
            <a:r>
              <a:rPr lang="en-GB" sz="2200" b="0" i="0" dirty="0">
                <a:solidFill>
                  <a:srgbClr val="000000"/>
                </a:solidFill>
                <a:effectLst/>
                <a:latin typeface="Lora"/>
              </a:rPr>
              <a:t> (away from the origin) the linear subspace by the translation vector.</a:t>
            </a:r>
          </a:p>
          <a:p>
            <a:r>
              <a:rPr lang="en-GB" sz="2200" b="0" i="0" dirty="0">
                <a:solidFill>
                  <a:srgbClr val="000000"/>
                </a:solidFill>
                <a:effectLst/>
                <a:latin typeface="Lora"/>
              </a:rPr>
              <a:t>an affine space is what is left of a </a:t>
            </a:r>
            <a:r>
              <a:rPr lang="en-GB" sz="2200" b="0" i="0" u="none" strike="noStrike" dirty="0">
                <a:solidFill>
                  <a:srgbClr val="1559B5"/>
                </a:solidFill>
                <a:effectLst/>
                <a:latin typeface="Lora"/>
                <a:hlinkClick r:id="rId7" tooltip="Vector space"/>
              </a:rPr>
              <a:t>vector space</a:t>
            </a:r>
            <a:r>
              <a:rPr lang="en-GB" sz="2200" b="0" i="0" dirty="0">
                <a:solidFill>
                  <a:srgbClr val="000000"/>
                </a:solidFill>
                <a:effectLst/>
                <a:latin typeface="Lora"/>
              </a:rPr>
              <a:t> after you've forgotten which point is the origin (or, in the words of the French mathematician </a:t>
            </a:r>
            <a:r>
              <a:rPr lang="en-GB" sz="2200" b="0" i="0" u="none" strike="noStrike" dirty="0">
                <a:solidFill>
                  <a:srgbClr val="1559B5"/>
                </a:solidFill>
                <a:effectLst/>
                <a:latin typeface="Lora"/>
                <a:hlinkClick r:id="rId10" tooltip="Marcel Berger"/>
              </a:rPr>
              <a:t>Marcel Berger</a:t>
            </a:r>
            <a:r>
              <a:rPr lang="en-GB" sz="2200" b="0" i="0" dirty="0">
                <a:solidFill>
                  <a:srgbClr val="000000"/>
                </a:solidFill>
                <a:effectLst/>
                <a:latin typeface="Lora"/>
              </a:rPr>
              <a:t>, "</a:t>
            </a:r>
            <a:r>
              <a:rPr lang="en-GB" sz="2200" b="1" i="0" dirty="0">
                <a:solidFill>
                  <a:srgbClr val="FF0000"/>
                </a:solidFill>
                <a:effectLst/>
                <a:latin typeface="Lora"/>
              </a:rPr>
              <a:t>An affine space is nothing more than a vector space whose origin we try to forget about</a:t>
            </a:r>
            <a:r>
              <a:rPr lang="en-GB" sz="2200" b="0" i="0" dirty="0">
                <a:solidFill>
                  <a:srgbClr val="000000"/>
                </a:solidFill>
                <a:effectLst/>
                <a:latin typeface="Lora"/>
              </a:rPr>
              <a:t>, by adding </a:t>
            </a:r>
            <a:r>
              <a:rPr lang="en-GB" sz="2200" b="0" i="0" u="none" strike="noStrike" dirty="0">
                <a:solidFill>
                  <a:srgbClr val="1559B5"/>
                </a:solidFill>
                <a:effectLst/>
                <a:latin typeface="Lora"/>
                <a:hlinkClick r:id="rId11" tooltip="Translation (geometry)"/>
              </a:rPr>
              <a:t>translations</a:t>
            </a:r>
            <a:r>
              <a:rPr lang="en-GB" sz="2200" b="0" i="0" dirty="0">
                <a:solidFill>
                  <a:srgbClr val="000000"/>
                </a:solidFill>
                <a:effectLst/>
                <a:latin typeface="Lora"/>
              </a:rPr>
              <a:t> to the linear maps</a:t>
            </a:r>
            <a:endParaRPr lang="en-US" sz="2200" dirty="0"/>
          </a:p>
        </p:txBody>
      </p:sp>
    </p:spTree>
    <p:extLst>
      <p:ext uri="{BB962C8B-B14F-4D97-AF65-F5344CB8AC3E}">
        <p14:creationId xmlns:p14="http://schemas.microsoft.com/office/powerpoint/2010/main" val="83122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The Principle of Principal Component Analysis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GB" sz="2400" dirty="0"/>
              <a:t>If              is 0, this means that all of the points lie on the line perp to vector u</a:t>
            </a:r>
          </a:p>
          <a:p>
            <a:r>
              <a:rPr lang="en-GB" sz="2400" dirty="0"/>
              <a:t>So, PCA tries to find directions along which there is max or close to 0 variation (that is by using this feature we do not distinguish between points, that is they are redundant)</a:t>
            </a:r>
          </a:p>
          <a:p>
            <a:r>
              <a:rPr lang="en-GB" sz="2400" dirty="0"/>
              <a:t>             measures how spread the points are in direction u</a:t>
            </a:r>
          </a:p>
          <a:p>
            <a:r>
              <a:rPr lang="en-GB" sz="2400" dirty="0"/>
              <a:t>If it equals to 0, then all Xi’s are in an affine subspace orthogonal to u</a:t>
            </a:r>
          </a:p>
          <a:p>
            <a:r>
              <a:rPr lang="en-GB" sz="2400" dirty="0"/>
              <a:t>If             =0, then X is </a:t>
            </a:r>
            <a:r>
              <a:rPr lang="en-GB" sz="2400" b="1" dirty="0"/>
              <a:t>almost surely </a:t>
            </a:r>
            <a:r>
              <a:rPr lang="en-GB" sz="2400" dirty="0"/>
              <a:t>in an </a:t>
            </a:r>
            <a:r>
              <a:rPr lang="en-GB" sz="2400" b="1" dirty="0"/>
              <a:t>affine subspace</a:t>
            </a:r>
            <a:r>
              <a:rPr lang="en-GB" sz="2400" dirty="0"/>
              <a:t>, orthogonal to u</a:t>
            </a:r>
          </a:p>
          <a:p>
            <a:r>
              <a:rPr lang="en-GB" sz="2400" dirty="0"/>
              <a:t>If             is large with u being unit vector, then direction of u explains well the spread of sample</a:t>
            </a:r>
          </a:p>
          <a:p>
            <a:r>
              <a:rPr lang="en-GB" sz="2400" dirty="0"/>
              <a:t>If </a:t>
            </a:r>
            <a:r>
              <a:rPr lang="en-GB" sz="2400" b="1" dirty="0"/>
              <a:t>matrix</a:t>
            </a:r>
            <a:r>
              <a:rPr lang="en-GB" sz="2400" dirty="0"/>
              <a:t> is </a:t>
            </a:r>
            <a:r>
              <a:rPr lang="en-GB" sz="2400" b="1" dirty="0"/>
              <a:t>positive semidefinite</a:t>
            </a:r>
            <a:r>
              <a:rPr lang="en-GB" sz="2400" dirty="0"/>
              <a:t>, then its </a:t>
            </a:r>
            <a:r>
              <a:rPr lang="en-GB" sz="2400" b="1" dirty="0"/>
              <a:t>eigenvalues</a:t>
            </a:r>
            <a:r>
              <a:rPr lang="en-GB" sz="2400" dirty="0"/>
              <a:t> are </a:t>
            </a:r>
            <a:r>
              <a:rPr lang="en-GB" sz="2400" b="1" dirty="0"/>
              <a:t>non-negative</a:t>
            </a:r>
          </a:p>
          <a:p>
            <a:r>
              <a:rPr lang="en-GB" sz="2400" dirty="0"/>
              <a:t>If x is eigenvector </a:t>
            </a:r>
          </a:p>
          <a:p>
            <a:r>
              <a:rPr lang="en-GB" sz="2400" dirty="0"/>
              <a:t>Trace of matrix equals to the sum of its eigenvalues</a:t>
            </a:r>
          </a:p>
          <a:p>
            <a:endParaRPr lang="en-GB" sz="2400" dirty="0"/>
          </a:p>
          <a:p>
            <a:endParaRPr lang="en-US" dirty="0"/>
          </a:p>
        </p:txBody>
      </p:sp>
      <p:pic>
        <p:nvPicPr>
          <p:cNvPr id="5" name="Picture 4">
            <a:extLst>
              <a:ext uri="{FF2B5EF4-FFF2-40B4-BE49-F238E27FC236}">
                <a16:creationId xmlns:a16="http://schemas.microsoft.com/office/drawing/2014/main" id="{EC2B71AA-398F-4216-B490-C4592F318C54}"/>
              </a:ext>
            </a:extLst>
          </p:cNvPr>
          <p:cNvPicPr>
            <a:picLocks noChangeAspect="1"/>
          </p:cNvPicPr>
          <p:nvPr/>
        </p:nvPicPr>
        <p:blipFill>
          <a:blip r:embed="rId2"/>
          <a:stretch>
            <a:fillRect/>
          </a:stretch>
        </p:blipFill>
        <p:spPr>
          <a:xfrm>
            <a:off x="581025" y="714375"/>
            <a:ext cx="857250" cy="362683"/>
          </a:xfrm>
          <a:prstGeom prst="rect">
            <a:avLst/>
          </a:prstGeom>
          <a:ln>
            <a:solidFill>
              <a:schemeClr val="tx1"/>
            </a:solidFill>
          </a:ln>
        </p:spPr>
      </p:pic>
      <p:pic>
        <p:nvPicPr>
          <p:cNvPr id="8" name="Picture 7">
            <a:extLst>
              <a:ext uri="{FF2B5EF4-FFF2-40B4-BE49-F238E27FC236}">
                <a16:creationId xmlns:a16="http://schemas.microsoft.com/office/drawing/2014/main" id="{85F91E1B-873B-47B5-A7BC-F92D7CC08BE7}"/>
              </a:ext>
            </a:extLst>
          </p:cNvPr>
          <p:cNvPicPr>
            <a:picLocks noChangeAspect="1"/>
          </p:cNvPicPr>
          <p:nvPr/>
        </p:nvPicPr>
        <p:blipFill>
          <a:blip r:embed="rId3"/>
          <a:stretch>
            <a:fillRect/>
          </a:stretch>
        </p:blipFill>
        <p:spPr>
          <a:xfrm>
            <a:off x="390525" y="1962150"/>
            <a:ext cx="647700" cy="302260"/>
          </a:xfrm>
          <a:prstGeom prst="rect">
            <a:avLst/>
          </a:prstGeom>
          <a:ln>
            <a:solidFill>
              <a:schemeClr val="tx1"/>
            </a:solidFill>
          </a:ln>
        </p:spPr>
      </p:pic>
      <p:pic>
        <p:nvPicPr>
          <p:cNvPr id="9" name="Picture 8">
            <a:extLst>
              <a:ext uri="{FF2B5EF4-FFF2-40B4-BE49-F238E27FC236}">
                <a16:creationId xmlns:a16="http://schemas.microsoft.com/office/drawing/2014/main" id="{4513E718-695A-4BF8-9E47-F6C60992F81F}"/>
              </a:ext>
            </a:extLst>
          </p:cNvPr>
          <p:cNvPicPr>
            <a:picLocks noChangeAspect="1"/>
          </p:cNvPicPr>
          <p:nvPr/>
        </p:nvPicPr>
        <p:blipFill>
          <a:blip r:embed="rId4"/>
          <a:stretch>
            <a:fillRect/>
          </a:stretch>
        </p:blipFill>
        <p:spPr>
          <a:xfrm>
            <a:off x="681038" y="2833688"/>
            <a:ext cx="661988" cy="336420"/>
          </a:xfrm>
          <a:prstGeom prst="rect">
            <a:avLst/>
          </a:prstGeom>
          <a:ln>
            <a:solidFill>
              <a:schemeClr val="tx1"/>
            </a:solidFill>
          </a:ln>
        </p:spPr>
      </p:pic>
      <p:pic>
        <p:nvPicPr>
          <p:cNvPr id="11" name="Picture 10">
            <a:extLst>
              <a:ext uri="{FF2B5EF4-FFF2-40B4-BE49-F238E27FC236}">
                <a16:creationId xmlns:a16="http://schemas.microsoft.com/office/drawing/2014/main" id="{C6E8D8E2-68FE-4E91-A2AB-9241A8BFF334}"/>
              </a:ext>
            </a:extLst>
          </p:cNvPr>
          <p:cNvPicPr>
            <a:picLocks noChangeAspect="1"/>
          </p:cNvPicPr>
          <p:nvPr/>
        </p:nvPicPr>
        <p:blipFill>
          <a:blip r:embed="rId3"/>
          <a:stretch>
            <a:fillRect/>
          </a:stretch>
        </p:blipFill>
        <p:spPr>
          <a:xfrm>
            <a:off x="628650" y="3333750"/>
            <a:ext cx="647700" cy="302260"/>
          </a:xfrm>
          <a:prstGeom prst="rect">
            <a:avLst/>
          </a:prstGeom>
          <a:ln>
            <a:solidFill>
              <a:schemeClr val="tx1"/>
            </a:solidFill>
          </a:ln>
        </p:spPr>
      </p:pic>
      <p:pic>
        <p:nvPicPr>
          <p:cNvPr id="12" name="Picture 11">
            <a:extLst>
              <a:ext uri="{FF2B5EF4-FFF2-40B4-BE49-F238E27FC236}">
                <a16:creationId xmlns:a16="http://schemas.microsoft.com/office/drawing/2014/main" id="{FCE5FCFF-519F-4730-A602-6ACD7F44562C}"/>
              </a:ext>
            </a:extLst>
          </p:cNvPr>
          <p:cNvPicPr>
            <a:picLocks noChangeAspect="1"/>
          </p:cNvPicPr>
          <p:nvPr/>
        </p:nvPicPr>
        <p:blipFill>
          <a:blip r:embed="rId5"/>
          <a:stretch>
            <a:fillRect/>
          </a:stretch>
        </p:blipFill>
        <p:spPr>
          <a:xfrm>
            <a:off x="2576512" y="4243387"/>
            <a:ext cx="1749482" cy="319088"/>
          </a:xfrm>
          <a:prstGeom prst="rect">
            <a:avLst/>
          </a:prstGeom>
        </p:spPr>
      </p:pic>
      <p:pic>
        <p:nvPicPr>
          <p:cNvPr id="13" name="Picture 12">
            <a:extLst>
              <a:ext uri="{FF2B5EF4-FFF2-40B4-BE49-F238E27FC236}">
                <a16:creationId xmlns:a16="http://schemas.microsoft.com/office/drawing/2014/main" id="{6C6E7050-66DA-4EA2-B26F-02D03D789598}"/>
              </a:ext>
            </a:extLst>
          </p:cNvPr>
          <p:cNvPicPr>
            <a:picLocks noChangeAspect="1"/>
          </p:cNvPicPr>
          <p:nvPr/>
        </p:nvPicPr>
        <p:blipFill>
          <a:blip r:embed="rId6"/>
          <a:stretch>
            <a:fillRect/>
          </a:stretch>
        </p:blipFill>
        <p:spPr>
          <a:xfrm>
            <a:off x="4324350" y="4252912"/>
            <a:ext cx="762000" cy="295275"/>
          </a:xfrm>
          <a:prstGeom prst="rect">
            <a:avLst/>
          </a:prstGeom>
        </p:spPr>
      </p:pic>
      <p:pic>
        <p:nvPicPr>
          <p:cNvPr id="14" name="Picture 13">
            <a:extLst>
              <a:ext uri="{FF2B5EF4-FFF2-40B4-BE49-F238E27FC236}">
                <a16:creationId xmlns:a16="http://schemas.microsoft.com/office/drawing/2014/main" id="{00D4265C-4162-4988-91E4-9AD4D4EF88C0}"/>
              </a:ext>
            </a:extLst>
          </p:cNvPr>
          <p:cNvPicPr>
            <a:picLocks noChangeAspect="1"/>
          </p:cNvPicPr>
          <p:nvPr/>
        </p:nvPicPr>
        <p:blipFill>
          <a:blip r:embed="rId7"/>
          <a:stretch>
            <a:fillRect/>
          </a:stretch>
        </p:blipFill>
        <p:spPr>
          <a:xfrm>
            <a:off x="5133975" y="4257675"/>
            <a:ext cx="876300" cy="274918"/>
          </a:xfrm>
          <a:prstGeom prst="rect">
            <a:avLst/>
          </a:prstGeom>
        </p:spPr>
      </p:pic>
    </p:spTree>
    <p:extLst>
      <p:ext uri="{BB962C8B-B14F-4D97-AF65-F5344CB8AC3E}">
        <p14:creationId xmlns:p14="http://schemas.microsoft.com/office/powerpoint/2010/main" val="148205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8593"/>
            <a:ext cx="12170548" cy="620297"/>
          </a:xfrm>
        </p:spPr>
        <p:txBody>
          <a:bodyPr>
            <a:noAutofit/>
          </a:bodyPr>
          <a:lstStyle/>
          <a:p>
            <a:pPr algn="l"/>
            <a:r>
              <a:rPr lang="en-GB" sz="2800" b="1" dirty="0">
                <a:solidFill>
                  <a:srgbClr val="474747"/>
                </a:solidFill>
                <a:effectLst/>
                <a:latin typeface="Open Sans"/>
              </a:rPr>
              <a:t>Review of an Important Concept in Linear Algebra - Spectral Decomposition of Positive Semi-Definite Matrices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752475"/>
            <a:ext cx="12105446" cy="6105524"/>
          </a:xfrm>
        </p:spPr>
        <p:txBody>
          <a:bodyPr>
            <a:normAutofit/>
          </a:bodyPr>
          <a:lstStyle/>
          <a:p>
            <a:r>
              <a:rPr lang="en-US" sz="2500" dirty="0"/>
              <a:t>When we decompose a matrix (covariance matrix) using spectral/eigen decomposition, eigenvalues correspond to variances of vectors that are projections of X onto eigenvectors</a:t>
            </a:r>
          </a:p>
          <a:p>
            <a:r>
              <a:rPr lang="en-US" sz="2500" dirty="0"/>
              <a:t>Covariance matrix     and sample covariance matrix   </a:t>
            </a:r>
            <a:r>
              <a:rPr lang="en-US" sz="2500" b="1" dirty="0"/>
              <a:t>S</a:t>
            </a:r>
            <a:r>
              <a:rPr lang="en-US" sz="2500" dirty="0"/>
              <a:t>  are positive semi-definite</a:t>
            </a:r>
          </a:p>
          <a:p>
            <a:r>
              <a:rPr lang="en-US" sz="2500" dirty="0"/>
              <a:t>Any real symmetric matrix A                   has spectral decomposition</a:t>
            </a:r>
          </a:p>
          <a:p>
            <a:pPr marL="0" indent="0">
              <a:buNone/>
            </a:pPr>
            <a:r>
              <a:rPr lang="en-US" sz="2500" dirty="0"/>
              <a:t>Where P is d*d orthogonal matrix                            and D is diagonal matrix </a:t>
            </a:r>
          </a:p>
          <a:p>
            <a:r>
              <a:rPr lang="en-US" sz="2500" dirty="0"/>
              <a:t>The </a:t>
            </a:r>
            <a:r>
              <a:rPr lang="en-US" sz="2500" b="1" dirty="0"/>
              <a:t>diagonal elements </a:t>
            </a:r>
            <a:r>
              <a:rPr lang="en-US" sz="2500" dirty="0"/>
              <a:t>of D are the </a:t>
            </a:r>
            <a:r>
              <a:rPr lang="en-US" sz="2500" b="1" dirty="0"/>
              <a:t>eigenvalues</a:t>
            </a:r>
            <a:r>
              <a:rPr lang="en-US" sz="2500" dirty="0"/>
              <a:t> of A and the </a:t>
            </a:r>
            <a:r>
              <a:rPr lang="en-US" sz="2500" b="1" dirty="0"/>
              <a:t>columns</a:t>
            </a:r>
            <a:r>
              <a:rPr lang="en-US" sz="2500" dirty="0"/>
              <a:t> of P</a:t>
            </a:r>
          </a:p>
          <a:p>
            <a:pPr marL="0" indent="0">
              <a:buNone/>
            </a:pPr>
            <a:r>
              <a:rPr lang="en-US" sz="2500" dirty="0"/>
              <a:t>Are the corresponding </a:t>
            </a:r>
            <a:r>
              <a:rPr lang="en-US" sz="2500" b="1" dirty="0"/>
              <a:t>eigenvectors</a:t>
            </a:r>
            <a:r>
              <a:rPr lang="en-US" sz="2500" dirty="0"/>
              <a:t> of A</a:t>
            </a:r>
          </a:p>
          <a:p>
            <a:r>
              <a:rPr lang="en-US" sz="2500" dirty="0"/>
              <a:t>Matrix A is semi-definite positive if all its eigenvalues are non-negative</a:t>
            </a:r>
          </a:p>
        </p:txBody>
      </p:sp>
      <p:pic>
        <p:nvPicPr>
          <p:cNvPr id="6" name="Picture 5">
            <a:extLst>
              <a:ext uri="{FF2B5EF4-FFF2-40B4-BE49-F238E27FC236}">
                <a16:creationId xmlns:a16="http://schemas.microsoft.com/office/drawing/2014/main" id="{0C9382C5-68B8-4EB9-9C3E-5669BEE76E0A}"/>
              </a:ext>
            </a:extLst>
          </p:cNvPr>
          <p:cNvPicPr>
            <a:picLocks noChangeAspect="1"/>
          </p:cNvPicPr>
          <p:nvPr/>
        </p:nvPicPr>
        <p:blipFill>
          <a:blip r:embed="rId2"/>
          <a:stretch>
            <a:fillRect/>
          </a:stretch>
        </p:blipFill>
        <p:spPr>
          <a:xfrm>
            <a:off x="2771775" y="1624012"/>
            <a:ext cx="200026" cy="315624"/>
          </a:xfrm>
          <a:prstGeom prst="rect">
            <a:avLst/>
          </a:prstGeom>
          <a:ln>
            <a:solidFill>
              <a:schemeClr val="tx1"/>
            </a:solidFill>
          </a:ln>
        </p:spPr>
      </p:pic>
      <p:pic>
        <p:nvPicPr>
          <p:cNvPr id="7" name="Picture 6">
            <a:extLst>
              <a:ext uri="{FF2B5EF4-FFF2-40B4-BE49-F238E27FC236}">
                <a16:creationId xmlns:a16="http://schemas.microsoft.com/office/drawing/2014/main" id="{E1B15695-2716-4C93-9B7E-BA932CDD8661}"/>
              </a:ext>
            </a:extLst>
          </p:cNvPr>
          <p:cNvPicPr>
            <a:picLocks noChangeAspect="1"/>
          </p:cNvPicPr>
          <p:nvPr/>
        </p:nvPicPr>
        <p:blipFill>
          <a:blip r:embed="rId3"/>
          <a:stretch>
            <a:fillRect/>
          </a:stretch>
        </p:blipFill>
        <p:spPr>
          <a:xfrm>
            <a:off x="4114800" y="2052637"/>
            <a:ext cx="1111968" cy="366713"/>
          </a:xfrm>
          <a:prstGeom prst="rect">
            <a:avLst/>
          </a:prstGeom>
          <a:ln>
            <a:solidFill>
              <a:schemeClr val="tx1"/>
            </a:solidFill>
          </a:ln>
        </p:spPr>
      </p:pic>
      <p:pic>
        <p:nvPicPr>
          <p:cNvPr id="8" name="Picture 7">
            <a:extLst>
              <a:ext uri="{FF2B5EF4-FFF2-40B4-BE49-F238E27FC236}">
                <a16:creationId xmlns:a16="http://schemas.microsoft.com/office/drawing/2014/main" id="{43C9E170-1DFC-4B63-BEDB-1C89C04DD73C}"/>
              </a:ext>
            </a:extLst>
          </p:cNvPr>
          <p:cNvPicPr>
            <a:picLocks noChangeAspect="1"/>
          </p:cNvPicPr>
          <p:nvPr/>
        </p:nvPicPr>
        <p:blipFill>
          <a:blip r:embed="rId4"/>
          <a:stretch>
            <a:fillRect/>
          </a:stretch>
        </p:blipFill>
        <p:spPr>
          <a:xfrm>
            <a:off x="8958262" y="1933574"/>
            <a:ext cx="1500188" cy="418657"/>
          </a:xfrm>
          <a:prstGeom prst="rect">
            <a:avLst/>
          </a:prstGeom>
          <a:ln>
            <a:solidFill>
              <a:schemeClr val="tx1"/>
            </a:solidFill>
          </a:ln>
        </p:spPr>
      </p:pic>
      <p:pic>
        <p:nvPicPr>
          <p:cNvPr id="9" name="Picture 8">
            <a:extLst>
              <a:ext uri="{FF2B5EF4-FFF2-40B4-BE49-F238E27FC236}">
                <a16:creationId xmlns:a16="http://schemas.microsoft.com/office/drawing/2014/main" id="{DAE93BC8-D8FD-40B0-8F1E-91319F4D9E0C}"/>
              </a:ext>
            </a:extLst>
          </p:cNvPr>
          <p:cNvPicPr>
            <a:picLocks noChangeAspect="1"/>
          </p:cNvPicPr>
          <p:nvPr/>
        </p:nvPicPr>
        <p:blipFill>
          <a:blip r:embed="rId5"/>
          <a:stretch>
            <a:fillRect/>
          </a:stretch>
        </p:blipFill>
        <p:spPr>
          <a:xfrm>
            <a:off x="4538662" y="2457449"/>
            <a:ext cx="1833563" cy="412855"/>
          </a:xfrm>
          <a:prstGeom prst="rect">
            <a:avLst/>
          </a:prstGeom>
          <a:ln>
            <a:solidFill>
              <a:schemeClr val="tx1"/>
            </a:solidFill>
          </a:ln>
        </p:spPr>
      </p:pic>
      <p:pic>
        <p:nvPicPr>
          <p:cNvPr id="10" name="Picture 9">
            <a:extLst>
              <a:ext uri="{FF2B5EF4-FFF2-40B4-BE49-F238E27FC236}">
                <a16:creationId xmlns:a16="http://schemas.microsoft.com/office/drawing/2014/main" id="{EFAD21DD-BAD9-40DC-A86F-74354B4922E2}"/>
              </a:ext>
            </a:extLst>
          </p:cNvPr>
          <p:cNvPicPr>
            <a:picLocks noChangeAspect="1"/>
          </p:cNvPicPr>
          <p:nvPr/>
        </p:nvPicPr>
        <p:blipFill>
          <a:blip r:embed="rId6"/>
          <a:stretch>
            <a:fillRect/>
          </a:stretch>
        </p:blipFill>
        <p:spPr>
          <a:xfrm>
            <a:off x="10220325" y="2414587"/>
            <a:ext cx="1914525" cy="923925"/>
          </a:xfrm>
          <a:prstGeom prst="rect">
            <a:avLst/>
          </a:prstGeom>
          <a:ln>
            <a:solidFill>
              <a:schemeClr val="tx1"/>
            </a:solidFill>
          </a:ln>
        </p:spPr>
      </p:pic>
    </p:spTree>
    <p:extLst>
      <p:ext uri="{BB962C8B-B14F-4D97-AF65-F5344CB8AC3E}">
        <p14:creationId xmlns:p14="http://schemas.microsoft.com/office/powerpoint/2010/main" val="154364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sz="3600" b="1" dirty="0">
                <a:solidFill>
                  <a:srgbClr val="474747"/>
                </a:solidFill>
                <a:effectLst/>
                <a:latin typeface="Open Sans"/>
              </a:rPr>
              <a:t>Spectral Decomposition and Principal Component Analysis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Let’s say X1,…,</a:t>
            </a:r>
            <a:r>
              <a:rPr lang="en-US" sz="2400" dirty="0" err="1"/>
              <a:t>Xn</a:t>
            </a:r>
            <a:r>
              <a:rPr lang="en-US" sz="2400" dirty="0"/>
              <a:t> makes a </a:t>
            </a:r>
            <a:r>
              <a:rPr lang="en-US" sz="2400" b="1" dirty="0"/>
              <a:t>cloud of n points in </a:t>
            </a:r>
            <a:r>
              <a:rPr lang="en-US" sz="2400" b="1" dirty="0" err="1"/>
              <a:t>R^d</a:t>
            </a:r>
            <a:r>
              <a:rPr lang="en-US" sz="2400" b="1" dirty="0"/>
              <a:t> </a:t>
            </a:r>
            <a:r>
              <a:rPr lang="en-US" sz="2400" dirty="0"/>
              <a:t>(n points in d dimensions)</a:t>
            </a:r>
          </a:p>
          <a:p>
            <a:r>
              <a:rPr lang="en-US" sz="2400" dirty="0"/>
              <a:t>In practice, if </a:t>
            </a:r>
            <a:r>
              <a:rPr lang="en-US" sz="2400" b="1" dirty="0"/>
              <a:t>d is large </a:t>
            </a:r>
            <a:r>
              <a:rPr lang="en-US" sz="2400" dirty="0"/>
              <a:t>(&gt;3), it becomes </a:t>
            </a:r>
            <a:r>
              <a:rPr lang="en-US" sz="2400" b="1" dirty="0"/>
              <a:t>impossible to represent the cloud </a:t>
            </a:r>
            <a:r>
              <a:rPr lang="en-US" sz="2400" dirty="0"/>
              <a:t>on picture</a:t>
            </a:r>
          </a:p>
          <a:p>
            <a:r>
              <a:rPr lang="en-US" sz="2400" dirty="0"/>
              <a:t>We are interested in question whether </a:t>
            </a:r>
            <a:r>
              <a:rPr lang="en-US" sz="2400" b="1" dirty="0"/>
              <a:t>it is possible to project the cloud </a:t>
            </a:r>
            <a:r>
              <a:rPr lang="en-US" sz="2400" dirty="0"/>
              <a:t>onto a linear subspace of </a:t>
            </a:r>
            <a:r>
              <a:rPr lang="en-US" sz="2400" b="1" dirty="0"/>
              <a:t>dimension d’&lt;d</a:t>
            </a:r>
            <a:r>
              <a:rPr lang="en-US" sz="2400" dirty="0"/>
              <a:t>, by keeping as </a:t>
            </a:r>
            <a:r>
              <a:rPr lang="en-US" sz="2400" b="1" dirty="0"/>
              <a:t>much information as possible</a:t>
            </a:r>
            <a:r>
              <a:rPr lang="en-US" sz="2400" dirty="0"/>
              <a:t>?</a:t>
            </a:r>
          </a:p>
          <a:p>
            <a:r>
              <a:rPr lang="en-US" sz="2400" b="1" dirty="0"/>
              <a:t>PCA</a:t>
            </a:r>
            <a:r>
              <a:rPr lang="en-US" sz="2400" dirty="0"/>
              <a:t> does this by keeping </a:t>
            </a:r>
            <a:r>
              <a:rPr lang="en-US" sz="2400" b="1" dirty="0"/>
              <a:t>as much covariance structure as possible </a:t>
            </a:r>
            <a:r>
              <a:rPr lang="en-US" sz="2400" dirty="0"/>
              <a:t>by keeping </a:t>
            </a:r>
            <a:r>
              <a:rPr lang="en-US" sz="2400" b="1" dirty="0"/>
              <a:t>orthogonal directions</a:t>
            </a:r>
            <a:r>
              <a:rPr lang="en-US" sz="2400" dirty="0"/>
              <a:t> that </a:t>
            </a:r>
            <a:r>
              <a:rPr lang="en-US" sz="2400" b="1" dirty="0"/>
              <a:t>discriminate</a:t>
            </a:r>
            <a:r>
              <a:rPr lang="en-US" sz="2400" dirty="0"/>
              <a:t> </a:t>
            </a:r>
            <a:r>
              <a:rPr lang="en-US" sz="2400" b="1" dirty="0"/>
              <a:t>well</a:t>
            </a:r>
            <a:r>
              <a:rPr lang="en-US" sz="2400" dirty="0"/>
              <a:t> the points of the cloud</a:t>
            </a:r>
          </a:p>
          <a:p>
            <a:r>
              <a:rPr lang="en-US" sz="2400" b="1" dirty="0"/>
              <a:t>Direction </a:t>
            </a:r>
            <a:r>
              <a:rPr lang="en-US" sz="2400" dirty="0"/>
              <a:t>that has </a:t>
            </a:r>
            <a:r>
              <a:rPr lang="en-US" sz="2400" b="1" dirty="0"/>
              <a:t>a lot of variance </a:t>
            </a:r>
            <a:r>
              <a:rPr lang="en-US" sz="2400" dirty="0"/>
              <a:t>is the direction that has </a:t>
            </a:r>
            <a:r>
              <a:rPr lang="en-US" sz="2400" b="1" dirty="0"/>
              <a:t>a lot of information</a:t>
            </a:r>
          </a:p>
          <a:p>
            <a:r>
              <a:rPr lang="en-US" sz="2400" b="1" dirty="0"/>
              <a:t>Columns </a:t>
            </a:r>
            <a:r>
              <a:rPr lang="en-US" sz="2400" dirty="0"/>
              <a:t>of orthogonal matrix, containing eigenvectors, are orthogonal to each other, meaning they represent a basis</a:t>
            </a:r>
          </a:p>
          <a:p>
            <a:r>
              <a:rPr lang="en-GB" sz="2400" b="0" i="0" dirty="0">
                <a:solidFill>
                  <a:srgbClr val="222222"/>
                </a:solidFill>
                <a:effectLst/>
                <a:latin typeface="arial" panose="020B0604020202020204" pitchFamily="34" charset="0"/>
              </a:rPr>
              <a:t>If the </a:t>
            </a:r>
            <a:r>
              <a:rPr lang="en-GB" sz="2400" b="1" i="0" dirty="0">
                <a:solidFill>
                  <a:srgbClr val="222222"/>
                </a:solidFill>
                <a:effectLst/>
                <a:latin typeface="arial" panose="020B0604020202020204" pitchFamily="34" charset="0"/>
              </a:rPr>
              <a:t>dot product</a:t>
            </a:r>
            <a:r>
              <a:rPr lang="en-GB" sz="2400" b="0" i="0" dirty="0">
                <a:solidFill>
                  <a:srgbClr val="222222"/>
                </a:solidFill>
                <a:effectLst/>
                <a:latin typeface="arial" panose="020B0604020202020204" pitchFamily="34" charset="0"/>
              </a:rPr>
              <a:t> is zero, then the two </a:t>
            </a:r>
            <a:r>
              <a:rPr lang="en-GB" sz="2400" b="1" i="0" dirty="0">
                <a:solidFill>
                  <a:srgbClr val="222222"/>
                </a:solidFill>
                <a:effectLst/>
                <a:latin typeface="arial" panose="020B0604020202020204" pitchFamily="34" charset="0"/>
              </a:rPr>
              <a:t>vectors</a:t>
            </a:r>
            <a:r>
              <a:rPr lang="en-GB" sz="2400" b="0" i="0" dirty="0">
                <a:solidFill>
                  <a:srgbClr val="222222"/>
                </a:solidFill>
                <a:effectLst/>
                <a:latin typeface="arial" panose="020B0604020202020204" pitchFamily="34" charset="0"/>
              </a:rPr>
              <a:t> are </a:t>
            </a:r>
            <a:r>
              <a:rPr lang="en-GB" sz="2400" b="1" i="0" dirty="0">
                <a:solidFill>
                  <a:srgbClr val="222222"/>
                </a:solidFill>
                <a:effectLst/>
                <a:latin typeface="arial" panose="020B0604020202020204" pitchFamily="34" charset="0"/>
              </a:rPr>
              <a:t>linearly independent</a:t>
            </a:r>
            <a:r>
              <a:rPr lang="en-GB" sz="2400" b="0" i="0" dirty="0">
                <a:solidFill>
                  <a:srgbClr val="222222"/>
                </a:solidFill>
                <a:effectLst/>
                <a:latin typeface="arial" panose="020B0604020202020204" pitchFamily="34" charset="0"/>
              </a:rPr>
              <a:t>. However, the converse isn't true: two </a:t>
            </a:r>
            <a:r>
              <a:rPr lang="en-GB" sz="2400" b="1" i="0" dirty="0">
                <a:solidFill>
                  <a:srgbClr val="222222"/>
                </a:solidFill>
                <a:effectLst/>
                <a:latin typeface="arial" panose="020B0604020202020204" pitchFamily="34" charset="0"/>
              </a:rPr>
              <a:t>linearly independent vectors</a:t>
            </a:r>
            <a:r>
              <a:rPr lang="en-GB" sz="2400" b="0" i="0" dirty="0">
                <a:solidFill>
                  <a:srgbClr val="222222"/>
                </a:solidFill>
                <a:effectLst/>
                <a:latin typeface="arial" panose="020B0604020202020204" pitchFamily="34" charset="0"/>
              </a:rPr>
              <a:t> can have a non-zero </a:t>
            </a:r>
            <a:r>
              <a:rPr lang="en-GB" sz="2400" b="1" i="0" dirty="0">
                <a:solidFill>
                  <a:srgbClr val="222222"/>
                </a:solidFill>
                <a:effectLst/>
                <a:latin typeface="arial" panose="020B0604020202020204" pitchFamily="34" charset="0"/>
              </a:rPr>
              <a:t>dot product</a:t>
            </a:r>
            <a:r>
              <a:rPr lang="en-GB" sz="2400" b="0" i="0" dirty="0">
                <a:solidFill>
                  <a:srgbClr val="222222"/>
                </a:solidFill>
                <a:effectLst/>
                <a:latin typeface="arial" panose="020B0604020202020204" pitchFamily="34" charset="0"/>
              </a:rPr>
              <a:t>.</a:t>
            </a:r>
          </a:p>
          <a:p>
            <a:r>
              <a:rPr lang="en-GB" sz="2400" dirty="0">
                <a:solidFill>
                  <a:srgbClr val="222222"/>
                </a:solidFill>
                <a:latin typeface="arial" panose="020B0604020202020204" pitchFamily="34" charset="0"/>
              </a:rPr>
              <a:t>Eigen decomposition is not unique, because we can shuffle eigenvectors and eigenvalues</a:t>
            </a:r>
            <a:endParaRPr lang="en-US" sz="2400" b="1" dirty="0"/>
          </a:p>
        </p:txBody>
      </p:sp>
    </p:spTree>
    <p:extLst>
      <p:ext uri="{BB962C8B-B14F-4D97-AF65-F5344CB8AC3E}">
        <p14:creationId xmlns:p14="http://schemas.microsoft.com/office/powerpoint/2010/main" val="228595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US" sz="3200" b="1" dirty="0">
                <a:solidFill>
                  <a:srgbClr val="474747"/>
                </a:solidFill>
                <a:effectLst/>
                <a:latin typeface="Open Sans"/>
              </a:rPr>
              <a:t>Spectral Decomposition and Principal Component Analysis</a:t>
            </a:r>
            <a:endParaRPr lang="en-US" sz="32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We can write covariance matrix S as                  where P [v1…</a:t>
            </a:r>
            <a:r>
              <a:rPr lang="en-US" sz="2400" dirty="0" err="1"/>
              <a:t>vn</a:t>
            </a:r>
            <a:r>
              <a:rPr lang="en-US" sz="2400" dirty="0"/>
              <a:t>] is an orthogonal</a:t>
            </a:r>
          </a:p>
          <a:p>
            <a:pPr marL="0" indent="0">
              <a:buNone/>
            </a:pPr>
            <a:r>
              <a:rPr lang="en-US" sz="2400" dirty="0"/>
              <a:t>Matrix, where vi’s are </a:t>
            </a:r>
            <a:r>
              <a:rPr lang="en-US" sz="2400" b="1" dirty="0"/>
              <a:t>unit vectors </a:t>
            </a:r>
            <a:r>
              <a:rPr lang="en-US" sz="2400" dirty="0"/>
              <a:t>and </a:t>
            </a:r>
            <a:r>
              <a:rPr lang="en-US" sz="2400" b="1" dirty="0"/>
              <a:t>orthogonal</a:t>
            </a:r>
          </a:p>
          <a:p>
            <a:r>
              <a:rPr lang="en-US" sz="2400" dirty="0"/>
              <a:t>D is diagonal matrix of eigenvalues</a:t>
            </a:r>
          </a:p>
          <a:p>
            <a:r>
              <a:rPr lang="en-US" sz="2400" dirty="0"/>
              <a:t>Where eigenvalues are variances of                 , that is eigenvalues are variances of projections of X’s onto eigenvectors </a:t>
            </a:r>
          </a:p>
          <a:p>
            <a:r>
              <a:rPr lang="en-US" sz="2400" dirty="0"/>
              <a:t>         P contains eigenvectors, and by applying this projection matrix, we project each </a:t>
            </a:r>
            <a:r>
              <a:rPr lang="en-US" sz="2400" dirty="0" err="1"/>
              <a:t>Xj</a:t>
            </a:r>
            <a:r>
              <a:rPr lang="en-US" sz="2400" dirty="0"/>
              <a:t> onto basis made up of eigenvectors (new coordinate system)</a:t>
            </a:r>
          </a:p>
          <a:p>
            <a:r>
              <a:rPr lang="en-US" sz="2400" dirty="0"/>
              <a:t>As we did this transformation, </a:t>
            </a:r>
            <a:r>
              <a:rPr lang="en-US" sz="2400" dirty="0" err="1"/>
              <a:t>cov</a:t>
            </a:r>
            <a:r>
              <a:rPr lang="en-US" sz="2400" dirty="0"/>
              <a:t> matrix now is diagonal, so new coordinates are independent</a:t>
            </a:r>
          </a:p>
          <a:p>
            <a:endParaRPr lang="en-US" sz="2400" dirty="0"/>
          </a:p>
          <a:p>
            <a:r>
              <a:rPr lang="en-US" sz="2400" b="1" dirty="0"/>
              <a:t>Applying the orthogonal matrix </a:t>
            </a:r>
            <a:r>
              <a:rPr lang="en-US" sz="2400" dirty="0"/>
              <a:t>P’ can be thought of as </a:t>
            </a:r>
            <a:r>
              <a:rPr lang="en-US" sz="2400" b="1" dirty="0"/>
              <a:t>changing the coordinate system </a:t>
            </a:r>
            <a:r>
              <a:rPr lang="en-US" sz="2400" dirty="0"/>
              <a:t>of dataset, as </a:t>
            </a:r>
            <a:r>
              <a:rPr lang="en-US" sz="2400" b="1" dirty="0"/>
              <a:t>det</a:t>
            </a:r>
            <a:r>
              <a:rPr lang="en-US" sz="2400" dirty="0"/>
              <a:t> of orthogonal matrix is either 1 or -1, it results in </a:t>
            </a:r>
            <a:r>
              <a:rPr lang="en-US" sz="2400" b="1" dirty="0"/>
              <a:t>rotation</a:t>
            </a:r>
            <a:r>
              <a:rPr lang="en-US" sz="2400" dirty="0"/>
              <a:t>, </a:t>
            </a:r>
            <a:r>
              <a:rPr lang="en-US" sz="2400" b="1" dirty="0"/>
              <a:t>without changing </a:t>
            </a:r>
            <a:r>
              <a:rPr lang="en-US" sz="2400" dirty="0"/>
              <a:t>length</a:t>
            </a:r>
          </a:p>
          <a:p>
            <a:endParaRPr lang="en-US" sz="2400" dirty="0"/>
          </a:p>
        </p:txBody>
      </p:sp>
      <p:pic>
        <p:nvPicPr>
          <p:cNvPr id="7" name="Picture 6">
            <a:extLst>
              <a:ext uri="{FF2B5EF4-FFF2-40B4-BE49-F238E27FC236}">
                <a16:creationId xmlns:a16="http://schemas.microsoft.com/office/drawing/2014/main" id="{11214D0D-662B-4CCD-9AB9-694AC520A53C}"/>
              </a:ext>
            </a:extLst>
          </p:cNvPr>
          <p:cNvPicPr>
            <a:picLocks noChangeAspect="1"/>
          </p:cNvPicPr>
          <p:nvPr/>
        </p:nvPicPr>
        <p:blipFill>
          <a:blip r:embed="rId2"/>
          <a:stretch>
            <a:fillRect/>
          </a:stretch>
        </p:blipFill>
        <p:spPr>
          <a:xfrm>
            <a:off x="342899" y="2762249"/>
            <a:ext cx="504825" cy="460927"/>
          </a:xfrm>
          <a:prstGeom prst="rect">
            <a:avLst/>
          </a:prstGeom>
          <a:ln>
            <a:solidFill>
              <a:schemeClr val="tx1"/>
            </a:solidFill>
          </a:ln>
        </p:spPr>
      </p:pic>
      <p:pic>
        <p:nvPicPr>
          <p:cNvPr id="9" name="Picture 8">
            <a:extLst>
              <a:ext uri="{FF2B5EF4-FFF2-40B4-BE49-F238E27FC236}">
                <a16:creationId xmlns:a16="http://schemas.microsoft.com/office/drawing/2014/main" id="{4DDEBAC2-7E4C-48EE-B9FF-32168C82F4D1}"/>
              </a:ext>
            </a:extLst>
          </p:cNvPr>
          <p:cNvPicPr>
            <a:picLocks noChangeAspect="1"/>
          </p:cNvPicPr>
          <p:nvPr/>
        </p:nvPicPr>
        <p:blipFill>
          <a:blip r:embed="rId3"/>
          <a:stretch>
            <a:fillRect/>
          </a:stretch>
        </p:blipFill>
        <p:spPr>
          <a:xfrm>
            <a:off x="4838700" y="757237"/>
            <a:ext cx="1136986" cy="260274"/>
          </a:xfrm>
          <a:prstGeom prst="rect">
            <a:avLst/>
          </a:prstGeom>
          <a:ln>
            <a:solidFill>
              <a:schemeClr val="tx1"/>
            </a:solidFill>
          </a:ln>
        </p:spPr>
      </p:pic>
      <p:pic>
        <p:nvPicPr>
          <p:cNvPr id="10" name="Picture 9">
            <a:extLst>
              <a:ext uri="{FF2B5EF4-FFF2-40B4-BE49-F238E27FC236}">
                <a16:creationId xmlns:a16="http://schemas.microsoft.com/office/drawing/2014/main" id="{261AEFBB-BFF1-4949-A3C1-0EEBF948D425}"/>
              </a:ext>
            </a:extLst>
          </p:cNvPr>
          <p:cNvPicPr>
            <a:picLocks noChangeAspect="1"/>
          </p:cNvPicPr>
          <p:nvPr/>
        </p:nvPicPr>
        <p:blipFill>
          <a:blip r:embed="rId4"/>
          <a:stretch>
            <a:fillRect/>
          </a:stretch>
        </p:blipFill>
        <p:spPr>
          <a:xfrm>
            <a:off x="9134475" y="1057275"/>
            <a:ext cx="2971800" cy="1074145"/>
          </a:xfrm>
          <a:prstGeom prst="rect">
            <a:avLst/>
          </a:prstGeom>
          <a:ln>
            <a:solidFill>
              <a:schemeClr val="tx1"/>
            </a:solidFill>
          </a:ln>
        </p:spPr>
      </p:pic>
      <p:pic>
        <p:nvPicPr>
          <p:cNvPr id="11" name="Picture 10">
            <a:extLst>
              <a:ext uri="{FF2B5EF4-FFF2-40B4-BE49-F238E27FC236}">
                <a16:creationId xmlns:a16="http://schemas.microsoft.com/office/drawing/2014/main" id="{15742D08-3330-42E3-AF11-94549FBC1576}"/>
              </a:ext>
            </a:extLst>
          </p:cNvPr>
          <p:cNvPicPr>
            <a:picLocks noChangeAspect="1"/>
          </p:cNvPicPr>
          <p:nvPr/>
        </p:nvPicPr>
        <p:blipFill>
          <a:blip r:embed="rId5"/>
          <a:stretch>
            <a:fillRect/>
          </a:stretch>
        </p:blipFill>
        <p:spPr>
          <a:xfrm>
            <a:off x="4886325" y="2047874"/>
            <a:ext cx="928688" cy="428625"/>
          </a:xfrm>
          <a:prstGeom prst="rect">
            <a:avLst/>
          </a:prstGeom>
          <a:ln>
            <a:solidFill>
              <a:schemeClr val="tx1"/>
            </a:solidFill>
          </a:ln>
        </p:spPr>
      </p:pic>
      <p:pic>
        <p:nvPicPr>
          <p:cNvPr id="12" name="Picture 11">
            <a:extLst>
              <a:ext uri="{FF2B5EF4-FFF2-40B4-BE49-F238E27FC236}">
                <a16:creationId xmlns:a16="http://schemas.microsoft.com/office/drawing/2014/main" id="{97ABC191-4039-47F6-8EA8-FDB511207C05}"/>
              </a:ext>
            </a:extLst>
          </p:cNvPr>
          <p:cNvPicPr>
            <a:picLocks noChangeAspect="1"/>
          </p:cNvPicPr>
          <p:nvPr/>
        </p:nvPicPr>
        <p:blipFill>
          <a:blip r:embed="rId6"/>
          <a:stretch>
            <a:fillRect/>
          </a:stretch>
        </p:blipFill>
        <p:spPr>
          <a:xfrm>
            <a:off x="185737" y="4338637"/>
            <a:ext cx="5736864" cy="519113"/>
          </a:xfrm>
          <a:prstGeom prst="rect">
            <a:avLst/>
          </a:prstGeom>
        </p:spPr>
      </p:pic>
    </p:spTree>
    <p:extLst>
      <p:ext uri="{BB962C8B-B14F-4D97-AF65-F5344CB8AC3E}">
        <p14:creationId xmlns:p14="http://schemas.microsoft.com/office/powerpoint/2010/main" val="23344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 Intuition behind PCA (in my own words)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082993"/>
          </a:xfrm>
        </p:spPr>
        <p:txBody>
          <a:bodyPr>
            <a:normAutofit/>
          </a:bodyPr>
          <a:lstStyle/>
          <a:p>
            <a:r>
              <a:rPr lang="en-US" sz="2400" dirty="0"/>
              <a:t>Say we have n data points each having d variables, we want to reduce the dimensionality of dataset from d to say 2 or 3, but keeping covariance structure as much as possible</a:t>
            </a:r>
          </a:p>
          <a:p>
            <a:r>
              <a:rPr lang="en-US" sz="2400" dirty="0"/>
              <a:t>So, we find covariance matrix (it includes both variance in all directions and covariance in 2 directions) of data points and get d*d matrix, we then decompose this covariance matrix into eigenvectors matrix and eigenvalues diagonal matrix</a:t>
            </a:r>
          </a:p>
          <a:p>
            <a:r>
              <a:rPr lang="en-US" sz="2400" dirty="0"/>
              <a:t>Eigenvectors represent new basis for covariance matrix and eigenvalues represent variance in each direction</a:t>
            </a:r>
          </a:p>
          <a:p>
            <a:r>
              <a:rPr lang="en-US" sz="2400" dirty="0"/>
              <a:t>Intuition: we project our data into new subspace where our basis vectors are linearly independent, so that with less basis vectors we retain almost the same variance (info) in data</a:t>
            </a:r>
          </a:p>
          <a:p>
            <a:r>
              <a:rPr lang="en-GB" sz="2400" dirty="0">
                <a:solidFill>
                  <a:srgbClr val="282829"/>
                </a:solidFill>
                <a:latin typeface="-apple-system"/>
              </a:rPr>
              <a:t>it is suggested to normalize your data before applying PCA so that the PCA is not influenced by variables which </a:t>
            </a:r>
            <a:r>
              <a:rPr lang="en-US" sz="2400" dirty="0"/>
              <a:t>have higher range of values</a:t>
            </a:r>
          </a:p>
          <a:p>
            <a:r>
              <a:rPr lang="en-US" sz="2400" dirty="0">
                <a:solidFill>
                  <a:srgbClr val="282829"/>
                </a:solidFill>
                <a:latin typeface="-apple-system"/>
              </a:rPr>
              <a:t>Disadvantage: 1) loss in interpretability, as most variability is loaded into 1</a:t>
            </a:r>
            <a:r>
              <a:rPr lang="en-US" sz="2400" baseline="30000" dirty="0">
                <a:solidFill>
                  <a:srgbClr val="282829"/>
                </a:solidFill>
                <a:latin typeface="-apple-system"/>
              </a:rPr>
              <a:t>st</a:t>
            </a:r>
            <a:r>
              <a:rPr lang="en-US" sz="2400" dirty="0">
                <a:solidFill>
                  <a:srgbClr val="282829"/>
                </a:solidFill>
                <a:latin typeface="-apple-system"/>
              </a:rPr>
              <a:t> 2 variables</a:t>
            </a:r>
            <a:endParaRPr lang="en-US" sz="2400" dirty="0"/>
          </a:p>
        </p:txBody>
      </p:sp>
    </p:spTree>
    <p:extLst>
      <p:ext uri="{BB962C8B-B14F-4D97-AF65-F5344CB8AC3E}">
        <p14:creationId xmlns:p14="http://schemas.microsoft.com/office/powerpoint/2010/main" val="197581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Largest Eigenvalues and the Principal Directions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61976"/>
            <a:ext cx="12105446" cy="6200331"/>
          </a:xfrm>
        </p:spPr>
        <p:txBody>
          <a:bodyPr>
            <a:normAutofit/>
          </a:bodyPr>
          <a:lstStyle/>
          <a:p>
            <a:r>
              <a:rPr lang="en-US" sz="2400" dirty="0"/>
              <a:t>So, each lambda (eigenvalue) measures the spread of the data in the direction of </a:t>
            </a:r>
            <a:r>
              <a:rPr lang="en-US" sz="2400" dirty="0" err="1"/>
              <a:t>vj</a:t>
            </a:r>
            <a:endParaRPr lang="en-US" sz="2400" dirty="0"/>
          </a:p>
          <a:p>
            <a:r>
              <a:rPr lang="en-US" sz="2400" dirty="0"/>
              <a:t>In particular, v1 is the direction of maximal variance</a:t>
            </a:r>
          </a:p>
          <a:p>
            <a:r>
              <a:rPr lang="en-US" sz="2400" dirty="0"/>
              <a:t>Indeed, </a:t>
            </a:r>
            <a:r>
              <a:rPr lang="en-US" sz="2400" b="1" dirty="0"/>
              <a:t>v1 maximizes </a:t>
            </a:r>
            <a:r>
              <a:rPr lang="en-US" sz="2400" dirty="0"/>
              <a:t>the empirical covariance of</a:t>
            </a:r>
          </a:p>
          <a:p>
            <a:r>
              <a:rPr lang="en-US" sz="2400" dirty="0"/>
              <a:t>It is saying, </a:t>
            </a:r>
            <a:r>
              <a:rPr lang="en-US" sz="2400" b="1" dirty="0"/>
              <a:t>look at all possible directions</a:t>
            </a:r>
            <a:r>
              <a:rPr lang="en-US" sz="2400" dirty="0"/>
              <a:t> along which </a:t>
            </a:r>
            <a:r>
              <a:rPr lang="en-US" sz="2400" b="1" dirty="0"/>
              <a:t>you can project your data</a:t>
            </a:r>
            <a:r>
              <a:rPr lang="en-US" sz="2400" dirty="0"/>
              <a:t> and pick the one that has the </a:t>
            </a:r>
            <a:r>
              <a:rPr lang="en-US" sz="2400" b="1" dirty="0"/>
              <a:t>largest variance, </a:t>
            </a:r>
            <a:r>
              <a:rPr lang="en-US" sz="2400" dirty="0"/>
              <a:t>it just says, </a:t>
            </a:r>
            <a:r>
              <a:rPr lang="en-US" sz="2400" b="1" dirty="0"/>
              <a:t>eigenvector</a:t>
            </a:r>
            <a:r>
              <a:rPr lang="en-US" sz="2400" dirty="0"/>
              <a:t> </a:t>
            </a:r>
            <a:r>
              <a:rPr lang="en-US" sz="2400" dirty="0" err="1"/>
              <a:t>assoc</a:t>
            </a:r>
            <a:r>
              <a:rPr lang="en-US" sz="2400" dirty="0"/>
              <a:t> with the </a:t>
            </a:r>
            <a:r>
              <a:rPr lang="en-US" sz="2400" b="1" dirty="0"/>
              <a:t>largest</a:t>
            </a:r>
            <a:r>
              <a:rPr lang="en-US" sz="2400" dirty="0"/>
              <a:t> </a:t>
            </a:r>
            <a:r>
              <a:rPr lang="en-US" sz="2400" b="1" dirty="0"/>
              <a:t>eigenvalue</a:t>
            </a:r>
            <a:r>
              <a:rPr lang="en-US" sz="2400" dirty="0"/>
              <a:t> is actually the </a:t>
            </a:r>
            <a:r>
              <a:rPr lang="en-US" sz="2400" b="1" dirty="0"/>
              <a:t>one</a:t>
            </a:r>
            <a:r>
              <a:rPr lang="en-US" sz="2400" dirty="0"/>
              <a:t> that </a:t>
            </a:r>
            <a:r>
              <a:rPr lang="en-US" sz="2400" b="1" dirty="0"/>
              <a:t>maximizes</a:t>
            </a:r>
            <a:r>
              <a:rPr lang="en-US" sz="2400" dirty="0"/>
              <a:t> the sample var when we project to this direction</a:t>
            </a:r>
          </a:p>
          <a:p>
            <a:r>
              <a:rPr lang="en-US" sz="2400" b="1" dirty="0"/>
              <a:t>Proof: </a:t>
            </a:r>
            <a:r>
              <a:rPr lang="en-US" sz="2400" dirty="0"/>
              <a:t>For any unit vector a, we show that                                             with equality if a=v1</a:t>
            </a:r>
          </a:p>
          <a:p>
            <a:r>
              <a:rPr lang="en-US" sz="2400" dirty="0" err="1"/>
              <a:t>A’Sa</a:t>
            </a:r>
            <a:r>
              <a:rPr lang="en-US" sz="2400" dirty="0"/>
              <a:t>=                                       if replace (</a:t>
            </a:r>
            <a:r>
              <a:rPr lang="en-US" sz="2400" dirty="0" err="1"/>
              <a:t>P’a</a:t>
            </a:r>
            <a:r>
              <a:rPr lang="en-US" sz="2400" dirty="0"/>
              <a:t>)’ with v, then we have v’*D*v, which equals to</a:t>
            </a:r>
          </a:p>
          <a:p>
            <a:r>
              <a:rPr lang="en-US" sz="2400" dirty="0"/>
              <a:t>[    v  ] [ </a:t>
            </a:r>
            <a:r>
              <a:rPr lang="en-US" sz="2400" dirty="0" err="1"/>
              <a:t>diag</a:t>
            </a:r>
            <a:r>
              <a:rPr lang="en-US" sz="2400" dirty="0"/>
              <a:t>] [v] =</a:t>
            </a:r>
          </a:p>
          <a:p>
            <a:r>
              <a:rPr lang="en-US" sz="2400" dirty="0"/>
              <a:t>So, rather than searching through all directions, spectral decomposition is allowing us to get the directions maximizing variance all at once (these </a:t>
            </a:r>
            <a:r>
              <a:rPr lang="en-US" sz="2400" dirty="0" err="1"/>
              <a:t>eigenvect</a:t>
            </a:r>
            <a:r>
              <a:rPr lang="en-US" sz="2400" dirty="0"/>
              <a:t> are called principal directions)</a:t>
            </a:r>
          </a:p>
          <a:p>
            <a:r>
              <a:rPr lang="en-US" sz="2400" b="1" dirty="0"/>
              <a:t>Idea of the PCA</a:t>
            </a:r>
            <a:r>
              <a:rPr lang="en-US" sz="2400" dirty="0"/>
              <a:t>: Find out the </a:t>
            </a:r>
            <a:r>
              <a:rPr lang="en-US" sz="2400" b="1" dirty="0"/>
              <a:t>collection of orthogonal directions </a:t>
            </a:r>
            <a:r>
              <a:rPr lang="en-US" sz="2400" dirty="0"/>
              <a:t>in which the </a:t>
            </a:r>
            <a:r>
              <a:rPr lang="en-US" sz="2400" b="1" dirty="0"/>
              <a:t>cloud is much spread out, hence the k orthogonal directions in which the cloud is the most spread out corresponds </a:t>
            </a:r>
            <a:r>
              <a:rPr lang="en-US" sz="2400" dirty="0"/>
              <a:t>exactly to the eigenvectors associated with k largest values of S</a:t>
            </a:r>
          </a:p>
          <a:p>
            <a:r>
              <a:rPr lang="en-US" sz="2200" dirty="0"/>
              <a:t>We find 1</a:t>
            </a:r>
            <a:r>
              <a:rPr lang="en-US" sz="2200" baseline="30000" dirty="0"/>
              <a:t>st</a:t>
            </a:r>
            <a:r>
              <a:rPr lang="en-US" sz="2200" dirty="0"/>
              <a:t> eigenvector, then 2</a:t>
            </a:r>
            <a:r>
              <a:rPr lang="en-US" sz="2200" baseline="30000" dirty="0"/>
              <a:t>nd</a:t>
            </a:r>
            <a:r>
              <a:rPr lang="en-US" sz="2200" dirty="0"/>
              <a:t> that is perp to 1</a:t>
            </a:r>
            <a:r>
              <a:rPr lang="en-US" sz="2200" baseline="30000" dirty="0"/>
              <a:t>st</a:t>
            </a:r>
            <a:r>
              <a:rPr lang="en-US" sz="2200" dirty="0"/>
              <a:t> one</a:t>
            </a:r>
          </a:p>
          <a:p>
            <a:endParaRPr lang="en-US" sz="2400" dirty="0"/>
          </a:p>
        </p:txBody>
      </p:sp>
      <p:pic>
        <p:nvPicPr>
          <p:cNvPr id="8" name="Picture 7">
            <a:extLst>
              <a:ext uri="{FF2B5EF4-FFF2-40B4-BE49-F238E27FC236}">
                <a16:creationId xmlns:a16="http://schemas.microsoft.com/office/drawing/2014/main" id="{963A5E6C-D83E-44DB-8DE7-61EAB79C8342}"/>
              </a:ext>
            </a:extLst>
          </p:cNvPr>
          <p:cNvPicPr>
            <a:picLocks noChangeAspect="1"/>
          </p:cNvPicPr>
          <p:nvPr/>
        </p:nvPicPr>
        <p:blipFill>
          <a:blip r:embed="rId2"/>
          <a:stretch>
            <a:fillRect/>
          </a:stretch>
        </p:blipFill>
        <p:spPr>
          <a:xfrm>
            <a:off x="6600053" y="1427973"/>
            <a:ext cx="5048052" cy="347662"/>
          </a:xfrm>
          <a:prstGeom prst="rect">
            <a:avLst/>
          </a:prstGeom>
          <a:ln>
            <a:solidFill>
              <a:schemeClr val="tx1"/>
            </a:solidFill>
          </a:ln>
        </p:spPr>
      </p:pic>
      <p:pic>
        <p:nvPicPr>
          <p:cNvPr id="9" name="Picture 8">
            <a:extLst>
              <a:ext uri="{FF2B5EF4-FFF2-40B4-BE49-F238E27FC236}">
                <a16:creationId xmlns:a16="http://schemas.microsoft.com/office/drawing/2014/main" id="{CD34C204-5915-4CCA-9ADD-F7C3FD2AC4A4}"/>
              </a:ext>
            </a:extLst>
          </p:cNvPr>
          <p:cNvPicPr>
            <a:picLocks noChangeAspect="1"/>
          </p:cNvPicPr>
          <p:nvPr/>
        </p:nvPicPr>
        <p:blipFill>
          <a:blip r:embed="rId3"/>
          <a:stretch>
            <a:fillRect/>
          </a:stretch>
        </p:blipFill>
        <p:spPr>
          <a:xfrm>
            <a:off x="5682991" y="2944445"/>
            <a:ext cx="2798296" cy="426078"/>
          </a:xfrm>
          <a:prstGeom prst="rect">
            <a:avLst/>
          </a:prstGeom>
          <a:ln>
            <a:solidFill>
              <a:schemeClr val="tx1"/>
            </a:solidFill>
          </a:ln>
        </p:spPr>
      </p:pic>
      <p:pic>
        <p:nvPicPr>
          <p:cNvPr id="10" name="Picture 9">
            <a:extLst>
              <a:ext uri="{FF2B5EF4-FFF2-40B4-BE49-F238E27FC236}">
                <a16:creationId xmlns:a16="http://schemas.microsoft.com/office/drawing/2014/main" id="{834FFFC2-2293-4AC2-A93B-59514FEC2077}"/>
              </a:ext>
            </a:extLst>
          </p:cNvPr>
          <p:cNvPicPr>
            <a:picLocks noChangeAspect="1"/>
          </p:cNvPicPr>
          <p:nvPr/>
        </p:nvPicPr>
        <p:blipFill>
          <a:blip r:embed="rId4"/>
          <a:stretch>
            <a:fillRect/>
          </a:stretch>
        </p:blipFill>
        <p:spPr>
          <a:xfrm>
            <a:off x="1063919" y="3531780"/>
            <a:ext cx="1094489" cy="318397"/>
          </a:xfrm>
          <a:prstGeom prst="rect">
            <a:avLst/>
          </a:prstGeom>
        </p:spPr>
      </p:pic>
      <p:pic>
        <p:nvPicPr>
          <p:cNvPr id="11" name="Picture 10">
            <a:extLst>
              <a:ext uri="{FF2B5EF4-FFF2-40B4-BE49-F238E27FC236}">
                <a16:creationId xmlns:a16="http://schemas.microsoft.com/office/drawing/2014/main" id="{5D173FA8-CB33-48AF-999B-9DFDC8A4A7BA}"/>
              </a:ext>
            </a:extLst>
          </p:cNvPr>
          <p:cNvPicPr>
            <a:picLocks noChangeAspect="1"/>
          </p:cNvPicPr>
          <p:nvPr/>
        </p:nvPicPr>
        <p:blipFill>
          <a:blip r:embed="rId5"/>
          <a:stretch>
            <a:fillRect/>
          </a:stretch>
        </p:blipFill>
        <p:spPr>
          <a:xfrm>
            <a:off x="2199942" y="3510183"/>
            <a:ext cx="1476375" cy="390525"/>
          </a:xfrm>
          <a:prstGeom prst="rect">
            <a:avLst/>
          </a:prstGeom>
        </p:spPr>
      </p:pic>
      <p:pic>
        <p:nvPicPr>
          <p:cNvPr id="12" name="Picture 11">
            <a:extLst>
              <a:ext uri="{FF2B5EF4-FFF2-40B4-BE49-F238E27FC236}">
                <a16:creationId xmlns:a16="http://schemas.microsoft.com/office/drawing/2014/main" id="{E8357C87-F47F-45E0-9039-2FC3B288B8B4}"/>
              </a:ext>
            </a:extLst>
          </p:cNvPr>
          <p:cNvPicPr>
            <a:picLocks noChangeAspect="1"/>
          </p:cNvPicPr>
          <p:nvPr/>
        </p:nvPicPr>
        <p:blipFill>
          <a:blip r:embed="rId6"/>
          <a:stretch>
            <a:fillRect/>
          </a:stretch>
        </p:blipFill>
        <p:spPr>
          <a:xfrm>
            <a:off x="2636320" y="4083567"/>
            <a:ext cx="752475" cy="285750"/>
          </a:xfrm>
          <a:prstGeom prst="rect">
            <a:avLst/>
          </a:prstGeom>
        </p:spPr>
      </p:pic>
      <p:pic>
        <p:nvPicPr>
          <p:cNvPr id="13" name="Picture 12">
            <a:extLst>
              <a:ext uri="{FF2B5EF4-FFF2-40B4-BE49-F238E27FC236}">
                <a16:creationId xmlns:a16="http://schemas.microsoft.com/office/drawing/2014/main" id="{7318C318-3C60-4EFE-A8E7-E45FF8AA899F}"/>
              </a:ext>
            </a:extLst>
          </p:cNvPr>
          <p:cNvPicPr>
            <a:picLocks noChangeAspect="1"/>
          </p:cNvPicPr>
          <p:nvPr/>
        </p:nvPicPr>
        <p:blipFill>
          <a:blip r:embed="rId7"/>
          <a:stretch>
            <a:fillRect/>
          </a:stretch>
        </p:blipFill>
        <p:spPr>
          <a:xfrm>
            <a:off x="3491688" y="3931498"/>
            <a:ext cx="742950" cy="504825"/>
          </a:xfrm>
          <a:prstGeom prst="rect">
            <a:avLst/>
          </a:prstGeom>
        </p:spPr>
      </p:pic>
      <p:pic>
        <p:nvPicPr>
          <p:cNvPr id="14" name="Picture 13">
            <a:extLst>
              <a:ext uri="{FF2B5EF4-FFF2-40B4-BE49-F238E27FC236}">
                <a16:creationId xmlns:a16="http://schemas.microsoft.com/office/drawing/2014/main" id="{623CD85E-A043-4A6F-860E-0ACBDEE63B22}"/>
              </a:ext>
            </a:extLst>
          </p:cNvPr>
          <p:cNvPicPr>
            <a:picLocks noChangeAspect="1"/>
          </p:cNvPicPr>
          <p:nvPr/>
        </p:nvPicPr>
        <p:blipFill>
          <a:blip r:embed="rId8"/>
          <a:stretch>
            <a:fillRect/>
          </a:stretch>
        </p:blipFill>
        <p:spPr>
          <a:xfrm>
            <a:off x="4359349" y="3887529"/>
            <a:ext cx="304800" cy="571500"/>
          </a:xfrm>
          <a:prstGeom prst="rect">
            <a:avLst/>
          </a:prstGeom>
        </p:spPr>
      </p:pic>
      <p:pic>
        <p:nvPicPr>
          <p:cNvPr id="15" name="Picture 14">
            <a:extLst>
              <a:ext uri="{FF2B5EF4-FFF2-40B4-BE49-F238E27FC236}">
                <a16:creationId xmlns:a16="http://schemas.microsoft.com/office/drawing/2014/main" id="{31BBA286-EF47-4360-90A0-B87CC6DF573E}"/>
              </a:ext>
            </a:extLst>
          </p:cNvPr>
          <p:cNvPicPr>
            <a:picLocks noChangeAspect="1"/>
          </p:cNvPicPr>
          <p:nvPr/>
        </p:nvPicPr>
        <p:blipFill>
          <a:blip r:embed="rId9"/>
          <a:stretch>
            <a:fillRect/>
          </a:stretch>
        </p:blipFill>
        <p:spPr>
          <a:xfrm>
            <a:off x="4802593" y="4041037"/>
            <a:ext cx="1162050" cy="285750"/>
          </a:xfrm>
          <a:prstGeom prst="rect">
            <a:avLst/>
          </a:prstGeom>
        </p:spPr>
      </p:pic>
      <p:pic>
        <p:nvPicPr>
          <p:cNvPr id="16" name="Picture 15">
            <a:extLst>
              <a:ext uri="{FF2B5EF4-FFF2-40B4-BE49-F238E27FC236}">
                <a16:creationId xmlns:a16="http://schemas.microsoft.com/office/drawing/2014/main" id="{73107D96-3872-4852-9A2A-DE1FC5E56B60}"/>
              </a:ext>
            </a:extLst>
          </p:cNvPr>
          <p:cNvPicPr>
            <a:picLocks noChangeAspect="1"/>
          </p:cNvPicPr>
          <p:nvPr/>
        </p:nvPicPr>
        <p:blipFill>
          <a:blip r:embed="rId10"/>
          <a:stretch>
            <a:fillRect/>
          </a:stretch>
        </p:blipFill>
        <p:spPr>
          <a:xfrm>
            <a:off x="5962207" y="4041036"/>
            <a:ext cx="990600" cy="285750"/>
          </a:xfrm>
          <a:prstGeom prst="rect">
            <a:avLst/>
          </a:prstGeom>
        </p:spPr>
      </p:pic>
      <p:pic>
        <p:nvPicPr>
          <p:cNvPr id="18" name="Picture 17">
            <a:extLst>
              <a:ext uri="{FF2B5EF4-FFF2-40B4-BE49-F238E27FC236}">
                <a16:creationId xmlns:a16="http://schemas.microsoft.com/office/drawing/2014/main" id="{3142F05D-1617-482F-9F9C-E9FFDF5BB8E7}"/>
              </a:ext>
            </a:extLst>
          </p:cNvPr>
          <p:cNvPicPr>
            <a:picLocks noChangeAspect="1"/>
          </p:cNvPicPr>
          <p:nvPr/>
        </p:nvPicPr>
        <p:blipFill>
          <a:blip r:embed="rId11"/>
          <a:stretch>
            <a:fillRect/>
          </a:stretch>
        </p:blipFill>
        <p:spPr>
          <a:xfrm>
            <a:off x="7055588" y="3848100"/>
            <a:ext cx="950728" cy="823964"/>
          </a:xfrm>
          <a:prstGeom prst="rect">
            <a:avLst/>
          </a:prstGeom>
        </p:spPr>
      </p:pic>
      <p:pic>
        <p:nvPicPr>
          <p:cNvPr id="19" name="Picture 18">
            <a:extLst>
              <a:ext uri="{FF2B5EF4-FFF2-40B4-BE49-F238E27FC236}">
                <a16:creationId xmlns:a16="http://schemas.microsoft.com/office/drawing/2014/main" id="{8EFF1A41-8E84-4FB8-83F1-3FB47498D964}"/>
              </a:ext>
            </a:extLst>
          </p:cNvPr>
          <p:cNvPicPr>
            <a:picLocks noChangeAspect="1"/>
          </p:cNvPicPr>
          <p:nvPr/>
        </p:nvPicPr>
        <p:blipFill>
          <a:blip r:embed="rId12"/>
          <a:stretch>
            <a:fillRect/>
          </a:stretch>
        </p:blipFill>
        <p:spPr>
          <a:xfrm>
            <a:off x="8253191" y="3918651"/>
            <a:ext cx="3092151" cy="589554"/>
          </a:xfrm>
          <a:prstGeom prst="rect">
            <a:avLst/>
          </a:prstGeom>
        </p:spPr>
      </p:pic>
      <p:pic>
        <p:nvPicPr>
          <p:cNvPr id="24" name="Picture 23">
            <a:extLst>
              <a:ext uri="{FF2B5EF4-FFF2-40B4-BE49-F238E27FC236}">
                <a16:creationId xmlns:a16="http://schemas.microsoft.com/office/drawing/2014/main" id="{D2A9E608-4F65-47A5-A571-46CC82059A2E}"/>
              </a:ext>
            </a:extLst>
          </p:cNvPr>
          <p:cNvPicPr>
            <a:picLocks noChangeAspect="1"/>
          </p:cNvPicPr>
          <p:nvPr/>
        </p:nvPicPr>
        <p:blipFill>
          <a:blip r:embed="rId13"/>
          <a:stretch>
            <a:fillRect/>
          </a:stretch>
        </p:blipFill>
        <p:spPr>
          <a:xfrm>
            <a:off x="6588307" y="6273541"/>
            <a:ext cx="1609725" cy="371475"/>
          </a:xfrm>
          <a:prstGeom prst="rect">
            <a:avLst/>
          </a:prstGeom>
          <a:ln>
            <a:solidFill>
              <a:schemeClr val="tx1"/>
            </a:solidFill>
          </a:ln>
        </p:spPr>
      </p:pic>
      <p:pic>
        <p:nvPicPr>
          <p:cNvPr id="25" name="Picture 24">
            <a:extLst>
              <a:ext uri="{FF2B5EF4-FFF2-40B4-BE49-F238E27FC236}">
                <a16:creationId xmlns:a16="http://schemas.microsoft.com/office/drawing/2014/main" id="{0271C37A-C7CE-424B-8B64-5FF9F53EC83C}"/>
              </a:ext>
            </a:extLst>
          </p:cNvPr>
          <p:cNvPicPr>
            <a:picLocks noChangeAspect="1"/>
          </p:cNvPicPr>
          <p:nvPr/>
        </p:nvPicPr>
        <p:blipFill>
          <a:blip r:embed="rId14"/>
          <a:stretch>
            <a:fillRect/>
          </a:stretch>
        </p:blipFill>
        <p:spPr>
          <a:xfrm>
            <a:off x="8325736" y="6276088"/>
            <a:ext cx="1409700" cy="323850"/>
          </a:xfrm>
          <a:prstGeom prst="rect">
            <a:avLst/>
          </a:prstGeom>
          <a:ln>
            <a:solidFill>
              <a:schemeClr val="tx1"/>
            </a:solidFill>
          </a:ln>
        </p:spPr>
      </p:pic>
      <p:pic>
        <p:nvPicPr>
          <p:cNvPr id="26" name="Picture 25">
            <a:extLst>
              <a:ext uri="{FF2B5EF4-FFF2-40B4-BE49-F238E27FC236}">
                <a16:creationId xmlns:a16="http://schemas.microsoft.com/office/drawing/2014/main" id="{CE48C4D4-9720-457D-A63C-AD123581135F}"/>
              </a:ext>
            </a:extLst>
          </p:cNvPr>
          <p:cNvPicPr>
            <a:picLocks noChangeAspect="1"/>
          </p:cNvPicPr>
          <p:nvPr/>
        </p:nvPicPr>
        <p:blipFill>
          <a:blip r:embed="rId15"/>
          <a:stretch>
            <a:fillRect/>
          </a:stretch>
        </p:blipFill>
        <p:spPr>
          <a:xfrm>
            <a:off x="9851176" y="6251171"/>
            <a:ext cx="2183959" cy="394178"/>
          </a:xfrm>
          <a:prstGeom prst="rect">
            <a:avLst/>
          </a:prstGeom>
          <a:ln>
            <a:solidFill>
              <a:schemeClr val="tx1"/>
            </a:solidFill>
          </a:ln>
        </p:spPr>
      </p:pic>
      <p:pic>
        <p:nvPicPr>
          <p:cNvPr id="27" name="Picture 26">
            <a:extLst>
              <a:ext uri="{FF2B5EF4-FFF2-40B4-BE49-F238E27FC236}">
                <a16:creationId xmlns:a16="http://schemas.microsoft.com/office/drawing/2014/main" id="{18C20208-9207-44A8-A696-FB2C4EECA1A3}"/>
              </a:ext>
            </a:extLst>
          </p:cNvPr>
          <p:cNvPicPr>
            <a:picLocks noChangeAspect="1"/>
          </p:cNvPicPr>
          <p:nvPr/>
        </p:nvPicPr>
        <p:blipFill>
          <a:blip r:embed="rId16"/>
          <a:stretch>
            <a:fillRect/>
          </a:stretch>
        </p:blipFill>
        <p:spPr>
          <a:xfrm>
            <a:off x="9886729" y="5843478"/>
            <a:ext cx="1009650" cy="381000"/>
          </a:xfrm>
          <a:prstGeom prst="rect">
            <a:avLst/>
          </a:prstGeom>
          <a:ln>
            <a:solidFill>
              <a:srgbClr val="FF0000"/>
            </a:solidFill>
          </a:ln>
        </p:spPr>
      </p:pic>
    </p:spTree>
    <p:extLst>
      <p:ext uri="{BB962C8B-B14F-4D97-AF65-F5344CB8AC3E}">
        <p14:creationId xmlns:p14="http://schemas.microsoft.com/office/powerpoint/2010/main" val="170329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US" sz="3200" dirty="0"/>
              <a:t>https://royalsocietypublishing.org/doi/10.1098/rsta.2015.0202#d3e345</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49840" y="576188"/>
            <a:ext cx="12105446" cy="6260545"/>
          </a:xfrm>
        </p:spPr>
        <p:txBody>
          <a:bodyPr>
            <a:noAutofit/>
          </a:bodyPr>
          <a:lstStyle/>
          <a:p>
            <a:r>
              <a:rPr lang="en-GB" sz="2200" b="1" i="0" dirty="0">
                <a:solidFill>
                  <a:srgbClr val="333132"/>
                </a:solidFill>
                <a:effectLst/>
                <a:latin typeface="Arial" panose="020B0604020202020204" pitchFamily="34" charset="0"/>
                <a:cs typeface="Arial" panose="020B0604020202020204" pitchFamily="34" charset="0"/>
              </a:rPr>
              <a:t>Large datasets </a:t>
            </a:r>
            <a:r>
              <a:rPr lang="en-GB" sz="2200" b="0" i="0" dirty="0">
                <a:solidFill>
                  <a:srgbClr val="333132"/>
                </a:solidFill>
                <a:effectLst/>
                <a:latin typeface="Arial" panose="020B0604020202020204" pitchFamily="34" charset="0"/>
                <a:cs typeface="Arial" panose="020B0604020202020204" pitchFamily="34" charset="0"/>
              </a:rPr>
              <a:t>are increasingly </a:t>
            </a:r>
            <a:r>
              <a:rPr lang="en-GB" sz="2200" b="1" i="0" dirty="0">
                <a:solidFill>
                  <a:srgbClr val="333132"/>
                </a:solidFill>
                <a:effectLst/>
                <a:latin typeface="Arial" panose="020B0604020202020204" pitchFamily="34" charset="0"/>
                <a:cs typeface="Arial" panose="020B0604020202020204" pitchFamily="34" charset="0"/>
              </a:rPr>
              <a:t>common</a:t>
            </a:r>
            <a:r>
              <a:rPr lang="en-GB" sz="2200" b="0" i="0" dirty="0">
                <a:solidFill>
                  <a:srgbClr val="333132"/>
                </a:solidFill>
                <a:effectLst/>
                <a:latin typeface="Arial" panose="020B0604020202020204" pitchFamily="34" charset="0"/>
                <a:cs typeface="Arial" panose="020B0604020202020204" pitchFamily="34" charset="0"/>
              </a:rPr>
              <a:t> and are often </a:t>
            </a:r>
            <a:r>
              <a:rPr lang="en-GB" sz="2200" b="1" i="0" dirty="0">
                <a:solidFill>
                  <a:srgbClr val="333132"/>
                </a:solidFill>
                <a:effectLst/>
                <a:latin typeface="Arial" panose="020B0604020202020204" pitchFamily="34" charset="0"/>
                <a:cs typeface="Arial" panose="020B0604020202020204" pitchFamily="34" charset="0"/>
              </a:rPr>
              <a:t>difficult to interpret</a:t>
            </a:r>
            <a:r>
              <a:rPr lang="en-GB" sz="2200" b="0" i="0" dirty="0">
                <a:solidFill>
                  <a:srgbClr val="333132"/>
                </a:solidFill>
                <a:effectLst/>
                <a:latin typeface="Arial" panose="020B0604020202020204" pitchFamily="34" charset="0"/>
                <a:cs typeface="Arial" panose="020B0604020202020204" pitchFamily="34" charset="0"/>
              </a:rPr>
              <a:t>. Many techniques have been developed for this purpose,  (PCA) is one of the </a:t>
            </a:r>
            <a:r>
              <a:rPr lang="en-GB" sz="2200" b="1" i="0" dirty="0">
                <a:solidFill>
                  <a:srgbClr val="333132"/>
                </a:solidFill>
                <a:effectLst/>
                <a:latin typeface="Arial" panose="020B0604020202020204" pitchFamily="34" charset="0"/>
                <a:cs typeface="Arial" panose="020B0604020202020204" pitchFamily="34" charset="0"/>
              </a:rPr>
              <a:t>oldest and most widely used</a:t>
            </a:r>
            <a:r>
              <a:rPr lang="en-GB" sz="2200" b="0" i="0" dirty="0">
                <a:solidFill>
                  <a:srgbClr val="333132"/>
                </a:solidFill>
                <a:effectLst/>
                <a:latin typeface="Arial" panose="020B0604020202020204" pitchFamily="34" charset="0"/>
                <a:cs typeface="Arial" panose="020B0604020202020204" pitchFamily="34" charset="0"/>
              </a:rPr>
              <a:t>.  (PCA) is a technique for </a:t>
            </a:r>
            <a:r>
              <a:rPr lang="en-GB" sz="2200" b="1" i="0" dirty="0">
                <a:solidFill>
                  <a:srgbClr val="333132"/>
                </a:solidFill>
                <a:effectLst/>
                <a:latin typeface="Arial" panose="020B0604020202020204" pitchFamily="34" charset="0"/>
                <a:cs typeface="Arial" panose="020B0604020202020204" pitchFamily="34" charset="0"/>
              </a:rPr>
              <a:t>reducing the dimensionality of such datasets</a:t>
            </a:r>
            <a:r>
              <a:rPr lang="en-GB" sz="2200" b="0" i="0" dirty="0">
                <a:solidFill>
                  <a:srgbClr val="333132"/>
                </a:solidFill>
                <a:effectLst/>
                <a:latin typeface="Arial" panose="020B0604020202020204" pitchFamily="34" charset="0"/>
                <a:cs typeface="Arial" panose="020B0604020202020204" pitchFamily="34" charset="0"/>
              </a:rPr>
              <a:t>, </a:t>
            </a:r>
            <a:r>
              <a:rPr lang="en-GB" sz="2200" b="1" i="0" dirty="0">
                <a:solidFill>
                  <a:srgbClr val="333132"/>
                </a:solidFill>
                <a:effectLst/>
                <a:latin typeface="Arial" panose="020B0604020202020204" pitchFamily="34" charset="0"/>
                <a:cs typeface="Arial" panose="020B0604020202020204" pitchFamily="34" charset="0"/>
              </a:rPr>
              <a:t>increasing interpretability</a:t>
            </a:r>
            <a:r>
              <a:rPr lang="en-GB" sz="2200" b="0" i="0" dirty="0">
                <a:solidFill>
                  <a:srgbClr val="333132"/>
                </a:solidFill>
                <a:effectLst/>
                <a:latin typeface="Arial" panose="020B0604020202020204" pitchFamily="34" charset="0"/>
                <a:cs typeface="Arial" panose="020B0604020202020204" pitchFamily="34" charset="0"/>
              </a:rPr>
              <a:t> but at the same time </a:t>
            </a:r>
            <a:r>
              <a:rPr lang="en-GB" sz="2200" b="1" i="0" dirty="0">
                <a:solidFill>
                  <a:srgbClr val="333132"/>
                </a:solidFill>
                <a:effectLst/>
                <a:latin typeface="Arial" panose="020B0604020202020204" pitchFamily="34" charset="0"/>
                <a:cs typeface="Arial" panose="020B0604020202020204" pitchFamily="34" charset="0"/>
              </a:rPr>
              <a:t>minimizing information loss</a:t>
            </a:r>
            <a:r>
              <a:rPr lang="en-GB" sz="2200" b="0" i="0" dirty="0">
                <a:solidFill>
                  <a:srgbClr val="333132"/>
                </a:solidFill>
                <a:effectLst/>
                <a:latin typeface="Arial" panose="020B0604020202020204" pitchFamily="34" charset="0"/>
                <a:cs typeface="Arial" panose="020B0604020202020204" pitchFamily="34" charset="0"/>
              </a:rPr>
              <a:t>. It does so by creating </a:t>
            </a:r>
            <a:r>
              <a:rPr lang="en-GB" sz="2200" b="1" i="0" dirty="0">
                <a:solidFill>
                  <a:srgbClr val="333132"/>
                </a:solidFill>
                <a:effectLst/>
                <a:latin typeface="Arial" panose="020B0604020202020204" pitchFamily="34" charset="0"/>
                <a:cs typeface="Arial" panose="020B0604020202020204" pitchFamily="34" charset="0"/>
              </a:rPr>
              <a:t>new uncorrelated variables </a:t>
            </a:r>
            <a:r>
              <a:rPr lang="en-GB" sz="2200" b="0" i="0" dirty="0">
                <a:solidFill>
                  <a:srgbClr val="333132"/>
                </a:solidFill>
                <a:effectLst/>
                <a:latin typeface="Arial" panose="020B0604020202020204" pitchFamily="34" charset="0"/>
                <a:cs typeface="Arial" panose="020B0604020202020204" pitchFamily="34" charset="0"/>
              </a:rPr>
              <a:t>that successively </a:t>
            </a:r>
            <a:r>
              <a:rPr lang="en-GB" sz="2200" b="1" i="0" dirty="0">
                <a:solidFill>
                  <a:srgbClr val="333132"/>
                </a:solidFill>
                <a:effectLst/>
                <a:latin typeface="Arial" panose="020B0604020202020204" pitchFamily="34" charset="0"/>
                <a:cs typeface="Arial" panose="020B0604020202020204" pitchFamily="34" charset="0"/>
              </a:rPr>
              <a:t>maximize variance </a:t>
            </a:r>
            <a:r>
              <a:rPr lang="en-GB" sz="2200" b="0" i="0" dirty="0">
                <a:solidFill>
                  <a:srgbClr val="333132"/>
                </a:solidFill>
                <a:effectLst/>
                <a:latin typeface="Arial" panose="020B0604020202020204" pitchFamily="34" charset="0"/>
                <a:cs typeface="Arial" panose="020B0604020202020204" pitchFamily="34" charset="0"/>
              </a:rPr>
              <a:t>(preserve statistical information). </a:t>
            </a:r>
            <a:r>
              <a:rPr lang="en-GB" sz="2200" b="1" i="0" dirty="0">
                <a:solidFill>
                  <a:srgbClr val="333132"/>
                </a:solidFill>
                <a:effectLst/>
                <a:latin typeface="Arial" panose="020B0604020202020204" pitchFamily="34" charset="0"/>
                <a:cs typeface="Arial" panose="020B0604020202020204" pitchFamily="34" charset="0"/>
              </a:rPr>
              <a:t>Finding</a:t>
            </a:r>
            <a:r>
              <a:rPr lang="en-GB" sz="2200" b="0" i="0" dirty="0">
                <a:solidFill>
                  <a:srgbClr val="333132"/>
                </a:solidFill>
                <a:effectLst/>
                <a:latin typeface="Arial" panose="020B0604020202020204" pitchFamily="34" charset="0"/>
                <a:cs typeface="Arial" panose="020B0604020202020204" pitchFamily="34" charset="0"/>
              </a:rPr>
              <a:t> such </a:t>
            </a:r>
            <a:r>
              <a:rPr lang="en-GB" sz="2200" b="1" i="0" dirty="0">
                <a:solidFill>
                  <a:srgbClr val="333132"/>
                </a:solidFill>
                <a:effectLst/>
                <a:latin typeface="Arial" panose="020B0604020202020204" pitchFamily="34" charset="0"/>
                <a:cs typeface="Arial" panose="020B0604020202020204" pitchFamily="34" charset="0"/>
              </a:rPr>
              <a:t>new variables</a:t>
            </a:r>
            <a:r>
              <a:rPr lang="en-GB" sz="2200" b="0" i="0" dirty="0">
                <a:solidFill>
                  <a:srgbClr val="333132"/>
                </a:solidFill>
                <a:effectLst/>
                <a:latin typeface="Arial" panose="020B0604020202020204" pitchFamily="34" charset="0"/>
                <a:cs typeface="Arial" panose="020B0604020202020204" pitchFamily="34" charset="0"/>
              </a:rPr>
              <a:t>, the principal components, reduces to </a:t>
            </a:r>
            <a:r>
              <a:rPr lang="en-GB" sz="2200" b="1" i="0" dirty="0">
                <a:solidFill>
                  <a:srgbClr val="333132"/>
                </a:solidFill>
                <a:effectLst/>
                <a:latin typeface="Arial" panose="020B0604020202020204" pitchFamily="34" charset="0"/>
                <a:cs typeface="Arial" panose="020B0604020202020204" pitchFamily="34" charset="0"/>
              </a:rPr>
              <a:t>solving an eigenvalue/eigenvector problem</a:t>
            </a:r>
            <a:r>
              <a:rPr lang="en-GB" sz="2200" b="0" i="0" dirty="0">
                <a:solidFill>
                  <a:srgbClr val="333132"/>
                </a:solidFill>
                <a:effectLst/>
                <a:latin typeface="Arial" panose="020B0604020202020204" pitchFamily="34" charset="0"/>
                <a:cs typeface="Arial" panose="020B0604020202020204" pitchFamily="34" charset="0"/>
              </a:rPr>
              <a:t>, and the </a:t>
            </a:r>
            <a:r>
              <a:rPr lang="en-GB" sz="2200" b="1" i="0" dirty="0">
                <a:solidFill>
                  <a:srgbClr val="333132"/>
                </a:solidFill>
                <a:effectLst/>
                <a:latin typeface="Arial" panose="020B0604020202020204" pitchFamily="34" charset="0"/>
                <a:cs typeface="Arial" panose="020B0604020202020204" pitchFamily="34" charset="0"/>
              </a:rPr>
              <a:t>new variables </a:t>
            </a:r>
            <a:r>
              <a:rPr lang="en-GB" sz="2200" b="0" i="0" dirty="0">
                <a:solidFill>
                  <a:srgbClr val="333132"/>
                </a:solidFill>
                <a:effectLst/>
                <a:latin typeface="Arial" panose="020B0604020202020204" pitchFamily="34" charset="0"/>
                <a:cs typeface="Arial" panose="020B0604020202020204" pitchFamily="34" charset="0"/>
              </a:rPr>
              <a:t>are defined by the </a:t>
            </a:r>
            <a:r>
              <a:rPr lang="en-GB" sz="2200" b="1" i="0" dirty="0">
                <a:solidFill>
                  <a:srgbClr val="333132"/>
                </a:solidFill>
                <a:effectLst/>
                <a:latin typeface="Arial" panose="020B0604020202020204" pitchFamily="34" charset="0"/>
                <a:cs typeface="Arial" panose="020B0604020202020204" pitchFamily="34" charset="0"/>
              </a:rPr>
              <a:t>dataset at hand</a:t>
            </a:r>
            <a:r>
              <a:rPr lang="en-GB" sz="2200" b="0" i="0" dirty="0">
                <a:solidFill>
                  <a:srgbClr val="333132"/>
                </a:solidFill>
                <a:effectLst/>
                <a:latin typeface="Arial" panose="020B0604020202020204" pitchFamily="34" charset="0"/>
                <a:cs typeface="Arial" panose="020B0604020202020204" pitchFamily="34" charset="0"/>
              </a:rPr>
              <a:t>, not </a:t>
            </a:r>
            <a:r>
              <a:rPr lang="en-GB" sz="2200" b="0" i="1" dirty="0">
                <a:solidFill>
                  <a:srgbClr val="333132"/>
                </a:solidFill>
                <a:effectLst/>
                <a:latin typeface="Arial" panose="020B0604020202020204" pitchFamily="34" charset="0"/>
                <a:cs typeface="Arial" panose="020B0604020202020204" pitchFamily="34" charset="0"/>
              </a:rPr>
              <a:t>a priori</a:t>
            </a:r>
            <a:r>
              <a:rPr lang="en-GB" sz="2200" b="0" i="0" dirty="0">
                <a:solidFill>
                  <a:srgbClr val="333132"/>
                </a:solidFill>
                <a:effectLst/>
                <a:latin typeface="Arial" panose="020B0604020202020204" pitchFamily="34" charset="0"/>
                <a:cs typeface="Arial" panose="020B0604020202020204" pitchFamily="34" charset="0"/>
              </a:rPr>
              <a:t>, hence making PCA an </a:t>
            </a:r>
            <a:r>
              <a:rPr lang="en-GB" sz="2200" b="1" i="0" dirty="0">
                <a:solidFill>
                  <a:srgbClr val="333132"/>
                </a:solidFill>
                <a:effectLst/>
                <a:latin typeface="Arial" panose="020B0604020202020204" pitchFamily="34" charset="0"/>
                <a:cs typeface="Arial" panose="020B0604020202020204" pitchFamily="34" charset="0"/>
              </a:rPr>
              <a:t>adaptive</a:t>
            </a:r>
            <a:r>
              <a:rPr lang="en-GB" sz="2200" b="0" i="0" dirty="0">
                <a:solidFill>
                  <a:srgbClr val="333132"/>
                </a:solidFill>
                <a:effectLst/>
                <a:latin typeface="Arial" panose="020B0604020202020204" pitchFamily="34" charset="0"/>
                <a:cs typeface="Arial" panose="020B0604020202020204" pitchFamily="34" charset="0"/>
              </a:rPr>
              <a:t> data analysis </a:t>
            </a:r>
            <a:r>
              <a:rPr lang="en-GB" sz="2200" b="1" i="0" dirty="0">
                <a:solidFill>
                  <a:srgbClr val="333132"/>
                </a:solidFill>
                <a:effectLst/>
                <a:latin typeface="Arial" panose="020B0604020202020204" pitchFamily="34" charset="0"/>
                <a:cs typeface="Arial" panose="020B0604020202020204" pitchFamily="34" charset="0"/>
              </a:rPr>
              <a:t>technique</a:t>
            </a:r>
            <a:r>
              <a:rPr lang="en-GB" sz="2200" b="0" i="0" dirty="0">
                <a:solidFill>
                  <a:srgbClr val="333132"/>
                </a:solidFill>
                <a:effectLst/>
                <a:latin typeface="Arial" panose="020B0604020202020204" pitchFamily="34" charset="0"/>
                <a:cs typeface="Arial" panose="020B0604020202020204" pitchFamily="34" charset="0"/>
              </a:rPr>
              <a:t>. It is </a:t>
            </a:r>
            <a:r>
              <a:rPr lang="en-GB" sz="2200" b="1" i="0" dirty="0">
                <a:solidFill>
                  <a:srgbClr val="333132"/>
                </a:solidFill>
                <a:effectLst/>
                <a:latin typeface="Arial" panose="020B0604020202020204" pitchFamily="34" charset="0"/>
                <a:cs typeface="Arial" panose="020B0604020202020204" pitchFamily="34" charset="0"/>
              </a:rPr>
              <a:t>adaptive in another sense </a:t>
            </a:r>
            <a:r>
              <a:rPr lang="en-GB" sz="2200" b="0" i="0" dirty="0">
                <a:solidFill>
                  <a:srgbClr val="333132"/>
                </a:solidFill>
                <a:effectLst/>
                <a:latin typeface="Arial" panose="020B0604020202020204" pitchFamily="34" charset="0"/>
                <a:cs typeface="Arial" panose="020B0604020202020204" pitchFamily="34" charset="0"/>
              </a:rPr>
              <a:t>too, since variants of the technique have been developed that are </a:t>
            </a:r>
            <a:r>
              <a:rPr lang="en-GB" sz="2200" b="1" i="0" dirty="0">
                <a:solidFill>
                  <a:srgbClr val="333132"/>
                </a:solidFill>
                <a:effectLst/>
                <a:latin typeface="Arial" panose="020B0604020202020204" pitchFamily="34" charset="0"/>
                <a:cs typeface="Arial" panose="020B0604020202020204" pitchFamily="34" charset="0"/>
              </a:rPr>
              <a:t>tailored to various different data types </a:t>
            </a:r>
            <a:r>
              <a:rPr lang="en-GB" sz="2200" b="0" i="0" dirty="0">
                <a:solidFill>
                  <a:srgbClr val="333132"/>
                </a:solidFill>
                <a:effectLst/>
                <a:latin typeface="Arial" panose="020B0604020202020204" pitchFamily="34" charset="0"/>
                <a:cs typeface="Arial" panose="020B0604020202020204" pitchFamily="34" charset="0"/>
              </a:rPr>
              <a:t>and structures. </a:t>
            </a:r>
          </a:p>
          <a:p>
            <a:r>
              <a:rPr lang="en-GB" sz="2200" b="0" i="0" dirty="0">
                <a:solidFill>
                  <a:srgbClr val="333132"/>
                </a:solidFill>
                <a:effectLst/>
                <a:latin typeface="Arial" panose="020B0604020202020204" pitchFamily="34" charset="0"/>
                <a:cs typeface="Arial" panose="020B0604020202020204" pitchFamily="34" charset="0"/>
              </a:rPr>
              <a:t>This means that ‘</a:t>
            </a:r>
            <a:r>
              <a:rPr lang="en-GB" sz="2200" b="1" i="0" dirty="0">
                <a:solidFill>
                  <a:srgbClr val="333132"/>
                </a:solidFill>
                <a:effectLst/>
                <a:latin typeface="Arial" panose="020B0604020202020204" pitchFamily="34" charset="0"/>
                <a:cs typeface="Arial" panose="020B0604020202020204" pitchFamily="34" charset="0"/>
              </a:rPr>
              <a:t>preserving as much variability as possible</a:t>
            </a:r>
            <a:r>
              <a:rPr lang="en-GB" sz="2200" b="0" i="0" dirty="0">
                <a:solidFill>
                  <a:srgbClr val="333132"/>
                </a:solidFill>
                <a:effectLst/>
                <a:latin typeface="Arial" panose="020B0604020202020204" pitchFamily="34" charset="0"/>
                <a:cs typeface="Arial" panose="020B0604020202020204" pitchFamily="34" charset="0"/>
              </a:rPr>
              <a:t>’ translates into </a:t>
            </a:r>
            <a:r>
              <a:rPr lang="en-GB" sz="2200" b="1" i="0" dirty="0">
                <a:solidFill>
                  <a:srgbClr val="333132"/>
                </a:solidFill>
                <a:effectLst/>
                <a:latin typeface="Arial" panose="020B0604020202020204" pitchFamily="34" charset="0"/>
                <a:cs typeface="Arial" panose="020B0604020202020204" pitchFamily="34" charset="0"/>
              </a:rPr>
              <a:t>finding new variables</a:t>
            </a:r>
            <a:r>
              <a:rPr lang="en-GB" sz="2200" b="0" i="0" dirty="0">
                <a:solidFill>
                  <a:srgbClr val="333132"/>
                </a:solidFill>
                <a:effectLst/>
                <a:latin typeface="Arial" panose="020B0604020202020204" pitchFamily="34" charset="0"/>
                <a:cs typeface="Arial" panose="020B0604020202020204" pitchFamily="34" charset="0"/>
              </a:rPr>
              <a:t> that are </a:t>
            </a:r>
            <a:r>
              <a:rPr lang="en-GB" sz="2200" b="1" i="0" dirty="0">
                <a:solidFill>
                  <a:srgbClr val="333132"/>
                </a:solidFill>
                <a:effectLst/>
                <a:latin typeface="Arial" panose="020B0604020202020204" pitchFamily="34" charset="0"/>
                <a:cs typeface="Arial" panose="020B0604020202020204" pitchFamily="34" charset="0"/>
              </a:rPr>
              <a:t>linear functions </a:t>
            </a:r>
            <a:r>
              <a:rPr lang="en-GB" sz="2200" b="0" i="0" dirty="0">
                <a:solidFill>
                  <a:srgbClr val="333132"/>
                </a:solidFill>
                <a:effectLst/>
                <a:latin typeface="Arial" panose="020B0604020202020204" pitchFamily="34" charset="0"/>
                <a:cs typeface="Arial" panose="020B0604020202020204" pitchFamily="34" charset="0"/>
              </a:rPr>
              <a:t>of those in the original dataset, that successively </a:t>
            </a:r>
            <a:r>
              <a:rPr lang="en-GB" sz="2200" b="1" i="0" dirty="0">
                <a:solidFill>
                  <a:srgbClr val="333132"/>
                </a:solidFill>
                <a:effectLst/>
                <a:latin typeface="Arial" panose="020B0604020202020204" pitchFamily="34" charset="0"/>
                <a:cs typeface="Arial" panose="020B0604020202020204" pitchFamily="34" charset="0"/>
              </a:rPr>
              <a:t>maximize variance </a:t>
            </a:r>
            <a:r>
              <a:rPr lang="en-GB" sz="2200" b="0" i="0" dirty="0">
                <a:solidFill>
                  <a:srgbClr val="333132"/>
                </a:solidFill>
                <a:effectLst/>
                <a:latin typeface="Arial" panose="020B0604020202020204" pitchFamily="34" charset="0"/>
                <a:cs typeface="Arial" panose="020B0604020202020204" pitchFamily="34" charset="0"/>
              </a:rPr>
              <a:t>and that are </a:t>
            </a:r>
            <a:r>
              <a:rPr lang="en-GB" sz="2200" b="1" i="0" dirty="0">
                <a:solidFill>
                  <a:srgbClr val="333132"/>
                </a:solidFill>
                <a:effectLst/>
                <a:latin typeface="Arial" panose="020B0604020202020204" pitchFamily="34" charset="0"/>
                <a:cs typeface="Arial" panose="020B0604020202020204" pitchFamily="34" charset="0"/>
              </a:rPr>
              <a:t>uncorrelated</a:t>
            </a:r>
            <a:r>
              <a:rPr lang="en-GB" sz="2200" b="0" i="0" dirty="0">
                <a:solidFill>
                  <a:srgbClr val="333132"/>
                </a:solidFill>
                <a:effectLst/>
                <a:latin typeface="Arial" panose="020B0604020202020204" pitchFamily="34" charset="0"/>
                <a:cs typeface="Arial" panose="020B0604020202020204" pitchFamily="34" charset="0"/>
              </a:rPr>
              <a:t> with each other. </a:t>
            </a:r>
          </a:p>
          <a:p>
            <a:r>
              <a:rPr lang="en-GB" sz="2200" b="0" i="0" dirty="0">
                <a:solidFill>
                  <a:srgbClr val="333132"/>
                </a:solidFill>
                <a:effectLst/>
                <a:latin typeface="Arial" panose="020B0604020202020204" pitchFamily="34" charset="0"/>
                <a:cs typeface="Arial" panose="020B0604020202020204" pitchFamily="34" charset="0"/>
              </a:rPr>
              <a:t>Although for </a:t>
            </a:r>
            <a:r>
              <a:rPr lang="en-GB" sz="2200" b="1" i="0" dirty="0">
                <a:solidFill>
                  <a:srgbClr val="333132"/>
                </a:solidFill>
                <a:effectLst/>
                <a:latin typeface="Arial" panose="020B0604020202020204" pitchFamily="34" charset="0"/>
                <a:cs typeface="Arial" panose="020B0604020202020204" pitchFamily="34" charset="0"/>
              </a:rPr>
              <a:t>inferential purposes </a:t>
            </a:r>
            <a:r>
              <a:rPr lang="en-GB" sz="2200" b="0" i="0" dirty="0">
                <a:solidFill>
                  <a:srgbClr val="333132"/>
                </a:solidFill>
                <a:effectLst/>
                <a:latin typeface="Arial" panose="020B0604020202020204" pitchFamily="34" charset="0"/>
                <a:cs typeface="Arial" panose="020B0604020202020204" pitchFamily="34" charset="0"/>
              </a:rPr>
              <a:t>a multivariate normal (</a:t>
            </a:r>
            <a:r>
              <a:rPr lang="en-GB" sz="2200" b="1" i="0" dirty="0">
                <a:solidFill>
                  <a:srgbClr val="333132"/>
                </a:solidFill>
                <a:effectLst/>
                <a:latin typeface="Arial" panose="020B0604020202020204" pitchFamily="34" charset="0"/>
                <a:cs typeface="Arial" panose="020B0604020202020204" pitchFamily="34" charset="0"/>
              </a:rPr>
              <a:t>Gaussian</a:t>
            </a:r>
            <a:r>
              <a:rPr lang="en-GB" sz="2200" b="0" i="0" dirty="0">
                <a:solidFill>
                  <a:srgbClr val="333132"/>
                </a:solidFill>
                <a:effectLst/>
                <a:latin typeface="Arial" panose="020B0604020202020204" pitchFamily="34" charset="0"/>
                <a:cs typeface="Arial" panose="020B0604020202020204" pitchFamily="34" charset="0"/>
              </a:rPr>
              <a:t>) distribution of the dataset is usually </a:t>
            </a:r>
            <a:r>
              <a:rPr lang="en-GB" sz="2200" b="1" i="0" dirty="0">
                <a:solidFill>
                  <a:srgbClr val="333132"/>
                </a:solidFill>
                <a:effectLst/>
                <a:latin typeface="Arial" panose="020B0604020202020204" pitchFamily="34" charset="0"/>
                <a:cs typeface="Arial" panose="020B0604020202020204" pitchFamily="34" charset="0"/>
              </a:rPr>
              <a:t>assumed</a:t>
            </a:r>
            <a:r>
              <a:rPr lang="en-GB" sz="2200" b="0" i="0" dirty="0">
                <a:solidFill>
                  <a:srgbClr val="333132"/>
                </a:solidFill>
                <a:effectLst/>
                <a:latin typeface="Arial" panose="020B0604020202020204" pitchFamily="34" charset="0"/>
                <a:cs typeface="Arial" panose="020B0604020202020204" pitchFamily="34" charset="0"/>
              </a:rPr>
              <a:t>, PCA as a </a:t>
            </a:r>
            <a:r>
              <a:rPr lang="en-GB" sz="2200" b="1" i="0" dirty="0">
                <a:solidFill>
                  <a:srgbClr val="333132"/>
                </a:solidFill>
                <a:effectLst/>
                <a:latin typeface="Arial" panose="020B0604020202020204" pitchFamily="34" charset="0"/>
                <a:cs typeface="Arial" panose="020B0604020202020204" pitchFamily="34" charset="0"/>
              </a:rPr>
              <a:t>descriptive tool </a:t>
            </a:r>
            <a:r>
              <a:rPr lang="en-GB" sz="2200" b="0" i="0" dirty="0">
                <a:solidFill>
                  <a:srgbClr val="333132"/>
                </a:solidFill>
                <a:effectLst/>
                <a:latin typeface="Arial" panose="020B0604020202020204" pitchFamily="34" charset="0"/>
                <a:cs typeface="Arial" panose="020B0604020202020204" pitchFamily="34" charset="0"/>
              </a:rPr>
              <a:t>needs </a:t>
            </a:r>
            <a:r>
              <a:rPr lang="en-GB" sz="2200" b="1" i="0" dirty="0">
                <a:solidFill>
                  <a:srgbClr val="333132"/>
                </a:solidFill>
                <a:effectLst/>
                <a:latin typeface="Arial" panose="020B0604020202020204" pitchFamily="34" charset="0"/>
                <a:cs typeface="Arial" panose="020B0604020202020204" pitchFamily="34" charset="0"/>
              </a:rPr>
              <a:t>no distributional assumptions </a:t>
            </a:r>
            <a:r>
              <a:rPr lang="en-GB" sz="2200" b="0" i="0" dirty="0">
                <a:solidFill>
                  <a:srgbClr val="333132"/>
                </a:solidFill>
                <a:effectLst/>
                <a:latin typeface="Arial" panose="020B0604020202020204" pitchFamily="34" charset="0"/>
                <a:cs typeface="Arial" panose="020B0604020202020204" pitchFamily="34" charset="0"/>
              </a:rPr>
              <a:t>and, as such, is very much an </a:t>
            </a:r>
            <a:r>
              <a:rPr lang="en-GB" sz="2200" b="1" i="0" dirty="0">
                <a:solidFill>
                  <a:srgbClr val="333132"/>
                </a:solidFill>
                <a:effectLst/>
                <a:latin typeface="Arial" panose="020B0604020202020204" pitchFamily="34" charset="0"/>
                <a:cs typeface="Arial" panose="020B0604020202020204" pitchFamily="34" charset="0"/>
              </a:rPr>
              <a:t>adaptive exploratory method</a:t>
            </a:r>
            <a:r>
              <a:rPr lang="en-GB" sz="2200" b="0" i="0" dirty="0">
                <a:solidFill>
                  <a:srgbClr val="333132"/>
                </a:solidFill>
                <a:effectLst/>
                <a:latin typeface="Arial" panose="020B0604020202020204" pitchFamily="34" charset="0"/>
                <a:cs typeface="Arial" panose="020B0604020202020204" pitchFamily="34" charset="0"/>
              </a:rPr>
              <a:t> which can be used on numerical data of various types.</a:t>
            </a:r>
          </a:p>
          <a:p>
            <a:r>
              <a:rPr lang="en-GB" sz="2200" dirty="0">
                <a:solidFill>
                  <a:srgbClr val="333132"/>
                </a:solidFill>
                <a:latin typeface="Arial" panose="020B0604020202020204" pitchFamily="34" charset="0"/>
                <a:cs typeface="Arial" panose="020B0604020202020204" pitchFamily="34" charset="0"/>
              </a:rPr>
              <a:t>Main applications: 1) </a:t>
            </a:r>
            <a:r>
              <a:rPr lang="en-GB" sz="2200" b="1" dirty="0">
                <a:solidFill>
                  <a:srgbClr val="333132"/>
                </a:solidFill>
                <a:latin typeface="Arial" panose="020B0604020202020204" pitchFamily="34" charset="0"/>
                <a:cs typeface="Arial" panose="020B0604020202020204" pitchFamily="34" charset="0"/>
              </a:rPr>
              <a:t>Data compression </a:t>
            </a:r>
            <a:r>
              <a:rPr lang="en-GB" sz="2200" dirty="0">
                <a:solidFill>
                  <a:srgbClr val="333132"/>
                </a:solidFill>
                <a:latin typeface="Arial" panose="020B0604020202020204" pitchFamily="34" charset="0"/>
                <a:cs typeface="Arial" panose="020B0604020202020204" pitchFamily="34" charset="0"/>
              </a:rPr>
              <a:t>to speed up training 2) </a:t>
            </a:r>
            <a:r>
              <a:rPr lang="en-GB" sz="2200" b="1" dirty="0">
                <a:solidFill>
                  <a:srgbClr val="333132"/>
                </a:solidFill>
                <a:latin typeface="Arial" panose="020B0604020202020204" pitchFamily="34" charset="0"/>
                <a:cs typeface="Arial" panose="020B0604020202020204" pitchFamily="34" charset="0"/>
              </a:rPr>
              <a:t>Visualization</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74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a:bodyPr>
          <a:lstStyle/>
          <a:p>
            <a:r>
              <a:rPr lang="en-GB" sz="3400" b="1" dirty="0">
                <a:solidFill>
                  <a:srgbClr val="474747"/>
                </a:solidFill>
                <a:latin typeface="Open Sans"/>
              </a:rPr>
              <a:t>PCA</a:t>
            </a:r>
            <a:r>
              <a:rPr lang="en-GB" sz="3400" b="1" dirty="0">
                <a:solidFill>
                  <a:srgbClr val="474747"/>
                </a:solidFill>
                <a:effectLst/>
                <a:latin typeface="Open Sans"/>
              </a:rPr>
              <a:t> Algorithm and Choice of New Number of Dimensions</a:t>
            </a:r>
            <a:endParaRPr lang="en-US" sz="34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78840"/>
            <a:ext cx="12105446" cy="6262381"/>
          </a:xfrm>
        </p:spPr>
        <p:txBody>
          <a:bodyPr>
            <a:normAutofit/>
          </a:bodyPr>
          <a:lstStyle/>
          <a:p>
            <a:r>
              <a:rPr lang="en-US" sz="2400" dirty="0"/>
              <a:t>When you compute </a:t>
            </a:r>
            <a:r>
              <a:rPr lang="en-US" sz="2400" b="1" dirty="0"/>
              <a:t>SVD of symmetric matrix </a:t>
            </a:r>
            <a:r>
              <a:rPr lang="en-US" sz="2400" dirty="0"/>
              <a:t>it is </a:t>
            </a:r>
            <a:r>
              <a:rPr lang="en-US" sz="2400" b="1" dirty="0"/>
              <a:t>same as  spectral (eigen) decomposition</a:t>
            </a:r>
          </a:p>
          <a:p>
            <a:r>
              <a:rPr lang="en-US" sz="2400" b="1" dirty="0"/>
              <a:t>SVD</a:t>
            </a:r>
            <a:r>
              <a:rPr lang="en-US" sz="2400" dirty="0"/>
              <a:t> works also for </a:t>
            </a:r>
            <a:r>
              <a:rPr lang="en-US" sz="2400" b="1" dirty="0"/>
              <a:t>rectangular matrices</a:t>
            </a:r>
          </a:p>
          <a:p>
            <a:r>
              <a:rPr lang="en-US" sz="2400" dirty="0"/>
              <a:t>PCA </a:t>
            </a:r>
            <a:r>
              <a:rPr lang="en-US" sz="2400" b="1" dirty="0"/>
              <a:t>intuition</a:t>
            </a:r>
            <a:r>
              <a:rPr lang="en-US" sz="2400" dirty="0"/>
              <a:t>: 1) based on decomposition of covariance matrix, find out new orthogonal bases 2) keep only k of them 3) project data onto new basis</a:t>
            </a:r>
            <a:endParaRPr lang="en-US" dirty="0"/>
          </a:p>
          <a:p>
            <a:r>
              <a:rPr lang="en-US" sz="2400" dirty="0"/>
              <a:t>1) Input X1…</a:t>
            </a:r>
            <a:r>
              <a:rPr lang="en-US" sz="2400" dirty="0" err="1"/>
              <a:t>Xn</a:t>
            </a:r>
            <a:r>
              <a:rPr lang="en-US" sz="2400" dirty="0"/>
              <a:t>: cloud of n points in dimension d</a:t>
            </a:r>
          </a:p>
          <a:p>
            <a:r>
              <a:rPr lang="en-US" sz="2400" dirty="0"/>
              <a:t>2) Step 1: Compute the </a:t>
            </a:r>
            <a:r>
              <a:rPr lang="en-US" sz="2400" b="1" dirty="0"/>
              <a:t>empirical covariance matrix </a:t>
            </a:r>
            <a:r>
              <a:rPr lang="en-US" sz="2400" dirty="0"/>
              <a:t>S</a:t>
            </a:r>
          </a:p>
          <a:p>
            <a:r>
              <a:rPr lang="en-US" sz="2400" dirty="0"/>
              <a:t>3) Step 2: Compute the </a:t>
            </a:r>
            <a:r>
              <a:rPr lang="en-US" sz="2400" b="1" dirty="0"/>
              <a:t>spectral decomposition </a:t>
            </a:r>
            <a:r>
              <a:rPr lang="en-US" sz="2400" dirty="0"/>
              <a:t>S=PDP’, where D=</a:t>
            </a:r>
            <a:r>
              <a:rPr lang="en-US" sz="2400" dirty="0" err="1"/>
              <a:t>diag</a:t>
            </a:r>
            <a:r>
              <a:rPr lang="en-US" sz="2400" dirty="0"/>
              <a:t>(l1,..., </a:t>
            </a:r>
            <a:r>
              <a:rPr lang="en-US" sz="2400" dirty="0" err="1"/>
              <a:t>ld</a:t>
            </a:r>
            <a:r>
              <a:rPr lang="en-US" sz="2400" dirty="0"/>
              <a:t>) with</a:t>
            </a:r>
          </a:p>
          <a:p>
            <a:pPr marL="0" indent="0">
              <a:buNone/>
            </a:pPr>
            <a:r>
              <a:rPr lang="en-US" sz="2400" dirty="0"/>
              <a:t>And P=(v1…</a:t>
            </a:r>
            <a:r>
              <a:rPr lang="en-US" sz="2400" dirty="0" err="1"/>
              <a:t>vd</a:t>
            </a:r>
            <a:r>
              <a:rPr lang="en-US" sz="2400" dirty="0"/>
              <a:t>) is an orthogonal matrix, containing eigenvalues</a:t>
            </a:r>
          </a:p>
          <a:p>
            <a:r>
              <a:rPr lang="en-US" sz="2400" dirty="0"/>
              <a:t>4) Step 3: Choose k&lt;d and set </a:t>
            </a:r>
            <a:r>
              <a:rPr lang="en-US" sz="2400" dirty="0" err="1"/>
              <a:t>Pk</a:t>
            </a:r>
            <a:r>
              <a:rPr lang="en-US" sz="2400" dirty="0"/>
              <a:t>=(v1…</a:t>
            </a:r>
            <a:r>
              <a:rPr lang="en-US" sz="2400" dirty="0" err="1"/>
              <a:t>vk</a:t>
            </a:r>
            <a:r>
              <a:rPr lang="en-US" sz="2400" dirty="0"/>
              <a:t>) in R d*k</a:t>
            </a:r>
          </a:p>
          <a:p>
            <a:r>
              <a:rPr lang="en-US" sz="2400" dirty="0"/>
              <a:t>5) Output Y1…</a:t>
            </a:r>
            <a:r>
              <a:rPr lang="en-US" sz="2400" dirty="0" err="1"/>
              <a:t>Yn</a:t>
            </a:r>
            <a:r>
              <a:rPr lang="en-US" sz="2400" dirty="0"/>
              <a:t>, where                                             projection of Xi onto span of [v1…</a:t>
            </a:r>
            <a:r>
              <a:rPr lang="en-US" sz="2400" dirty="0" err="1"/>
              <a:t>vk</a:t>
            </a:r>
            <a:r>
              <a:rPr lang="en-US" sz="2400" dirty="0"/>
              <a:t>] </a:t>
            </a:r>
          </a:p>
        </p:txBody>
      </p:sp>
      <p:pic>
        <p:nvPicPr>
          <p:cNvPr id="5" name="Picture 4">
            <a:extLst>
              <a:ext uri="{FF2B5EF4-FFF2-40B4-BE49-F238E27FC236}">
                <a16:creationId xmlns:a16="http://schemas.microsoft.com/office/drawing/2014/main" id="{7B366179-421B-43BF-9FDB-C596713B08AA}"/>
              </a:ext>
            </a:extLst>
          </p:cNvPr>
          <p:cNvPicPr>
            <a:picLocks noChangeAspect="1"/>
          </p:cNvPicPr>
          <p:nvPr/>
        </p:nvPicPr>
        <p:blipFill>
          <a:blip r:embed="rId2"/>
          <a:stretch>
            <a:fillRect/>
          </a:stretch>
        </p:blipFill>
        <p:spPr>
          <a:xfrm>
            <a:off x="10715625" y="3239025"/>
            <a:ext cx="1476375" cy="266700"/>
          </a:xfrm>
          <a:prstGeom prst="rect">
            <a:avLst/>
          </a:prstGeom>
          <a:ln>
            <a:solidFill>
              <a:schemeClr val="tx1"/>
            </a:solidFill>
          </a:ln>
        </p:spPr>
      </p:pic>
      <p:pic>
        <p:nvPicPr>
          <p:cNvPr id="6" name="Picture 5">
            <a:extLst>
              <a:ext uri="{FF2B5EF4-FFF2-40B4-BE49-F238E27FC236}">
                <a16:creationId xmlns:a16="http://schemas.microsoft.com/office/drawing/2014/main" id="{93C67770-E300-4989-8F03-1C80B39EE531}"/>
              </a:ext>
            </a:extLst>
          </p:cNvPr>
          <p:cNvPicPr>
            <a:picLocks noChangeAspect="1"/>
          </p:cNvPicPr>
          <p:nvPr/>
        </p:nvPicPr>
        <p:blipFill>
          <a:blip r:embed="rId3"/>
          <a:stretch>
            <a:fillRect/>
          </a:stretch>
        </p:blipFill>
        <p:spPr>
          <a:xfrm>
            <a:off x="3514725" y="4552950"/>
            <a:ext cx="2762250" cy="448570"/>
          </a:xfrm>
          <a:prstGeom prst="rect">
            <a:avLst/>
          </a:prstGeom>
          <a:ln>
            <a:solidFill>
              <a:schemeClr val="tx1"/>
            </a:solidFill>
          </a:ln>
        </p:spPr>
      </p:pic>
    </p:spTree>
    <p:extLst>
      <p:ext uri="{BB962C8B-B14F-4D97-AF65-F5344CB8AC3E}">
        <p14:creationId xmlns:p14="http://schemas.microsoft.com/office/powerpoint/2010/main" val="40853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GB" sz="3600" dirty="0"/>
              <a:t>How do we choose k in PCA (number of dimensions retained)</a:t>
            </a:r>
            <a:endParaRPr lang="en-US" sz="36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9126"/>
            <a:ext cx="12105446" cy="6238874"/>
          </a:xfrm>
        </p:spPr>
        <p:txBody>
          <a:bodyPr>
            <a:normAutofit/>
          </a:bodyPr>
          <a:lstStyle/>
          <a:p>
            <a:r>
              <a:rPr lang="en-US" sz="2400" dirty="0"/>
              <a:t>1) Experimental rule: Take k where there is an inflection point in the sequence </a:t>
            </a:r>
          </a:p>
          <a:p>
            <a:pPr marL="0" indent="0">
              <a:buNone/>
            </a:pPr>
            <a:r>
              <a:rPr lang="en-US" sz="2400" dirty="0"/>
              <a:t>Scree plot</a:t>
            </a:r>
          </a:p>
          <a:p>
            <a:r>
              <a:rPr lang="en-US" sz="2400" dirty="0"/>
              <a:t>2) Define a criterion: Take k such that proportion of variance explained is</a:t>
            </a:r>
          </a:p>
          <a:p>
            <a:pPr marL="0" indent="0">
              <a:buNone/>
            </a:pPr>
            <a:r>
              <a:rPr lang="en-US" sz="2400" dirty="0"/>
              <a:t>For some alpha (0,1) that determines the approximation error tolerated</a:t>
            </a:r>
          </a:p>
          <a:p>
            <a:r>
              <a:rPr lang="en-US" sz="2400" dirty="0"/>
              <a:t>                   is called the variance explained by the PCA, whereas                               is the total var</a:t>
            </a:r>
          </a:p>
          <a:p>
            <a:r>
              <a:rPr lang="en-US" sz="2400" dirty="0"/>
              <a:t>So, by using PCA we keep only some principal components, which incorporate all other features, but we lose the meaning of features</a:t>
            </a:r>
          </a:p>
          <a:p>
            <a:r>
              <a:rPr lang="en-US" sz="2400" dirty="0"/>
              <a:t>Practical way of choosing k is to make scree plot, pick k, then see how much var is retained at this value of k</a:t>
            </a:r>
          </a:p>
          <a:p>
            <a:pPr marL="0" indent="0">
              <a:buNone/>
            </a:pPr>
            <a:endParaRPr lang="en-US" sz="2400" dirty="0"/>
          </a:p>
        </p:txBody>
      </p:sp>
      <p:pic>
        <p:nvPicPr>
          <p:cNvPr id="9" name="Picture 8">
            <a:extLst>
              <a:ext uri="{FF2B5EF4-FFF2-40B4-BE49-F238E27FC236}">
                <a16:creationId xmlns:a16="http://schemas.microsoft.com/office/drawing/2014/main" id="{91777235-BEB4-4011-A141-53FD06B9D787}"/>
              </a:ext>
            </a:extLst>
          </p:cNvPr>
          <p:cNvPicPr>
            <a:picLocks noChangeAspect="1"/>
          </p:cNvPicPr>
          <p:nvPr/>
        </p:nvPicPr>
        <p:blipFill>
          <a:blip r:embed="rId2"/>
          <a:stretch>
            <a:fillRect/>
          </a:stretch>
        </p:blipFill>
        <p:spPr>
          <a:xfrm>
            <a:off x="10144124" y="633412"/>
            <a:ext cx="904875" cy="290024"/>
          </a:xfrm>
          <a:prstGeom prst="rect">
            <a:avLst/>
          </a:prstGeom>
          <a:ln>
            <a:solidFill>
              <a:schemeClr val="tx1"/>
            </a:solidFill>
          </a:ln>
        </p:spPr>
      </p:pic>
      <p:pic>
        <p:nvPicPr>
          <p:cNvPr id="10" name="Picture 9">
            <a:extLst>
              <a:ext uri="{FF2B5EF4-FFF2-40B4-BE49-F238E27FC236}">
                <a16:creationId xmlns:a16="http://schemas.microsoft.com/office/drawing/2014/main" id="{D3B17B3D-52C1-44E1-BFD1-7E17B44D7C67}"/>
              </a:ext>
            </a:extLst>
          </p:cNvPr>
          <p:cNvPicPr>
            <a:picLocks noChangeAspect="1"/>
          </p:cNvPicPr>
          <p:nvPr/>
        </p:nvPicPr>
        <p:blipFill>
          <a:blip r:embed="rId3"/>
          <a:stretch>
            <a:fillRect/>
          </a:stretch>
        </p:blipFill>
        <p:spPr>
          <a:xfrm>
            <a:off x="10015537" y="957262"/>
            <a:ext cx="2119313" cy="805587"/>
          </a:xfrm>
          <a:prstGeom prst="rect">
            <a:avLst/>
          </a:prstGeom>
          <a:ln>
            <a:solidFill>
              <a:schemeClr val="tx1"/>
            </a:solidFill>
          </a:ln>
        </p:spPr>
      </p:pic>
      <p:pic>
        <p:nvPicPr>
          <p:cNvPr id="11" name="Picture 10">
            <a:extLst>
              <a:ext uri="{FF2B5EF4-FFF2-40B4-BE49-F238E27FC236}">
                <a16:creationId xmlns:a16="http://schemas.microsoft.com/office/drawing/2014/main" id="{35FDFC91-A228-4AEB-BEA6-17D41A5F64FF}"/>
              </a:ext>
            </a:extLst>
          </p:cNvPr>
          <p:cNvPicPr>
            <a:picLocks noChangeAspect="1"/>
          </p:cNvPicPr>
          <p:nvPr/>
        </p:nvPicPr>
        <p:blipFill>
          <a:blip r:embed="rId4"/>
          <a:stretch>
            <a:fillRect/>
          </a:stretch>
        </p:blipFill>
        <p:spPr>
          <a:xfrm>
            <a:off x="10010774" y="1828799"/>
            <a:ext cx="2081213" cy="542925"/>
          </a:xfrm>
          <a:prstGeom prst="rect">
            <a:avLst/>
          </a:prstGeom>
          <a:ln>
            <a:solidFill>
              <a:schemeClr val="tx1"/>
            </a:solidFill>
          </a:ln>
        </p:spPr>
      </p:pic>
      <p:pic>
        <p:nvPicPr>
          <p:cNvPr id="12" name="Picture 11">
            <a:extLst>
              <a:ext uri="{FF2B5EF4-FFF2-40B4-BE49-F238E27FC236}">
                <a16:creationId xmlns:a16="http://schemas.microsoft.com/office/drawing/2014/main" id="{8974CC98-91A8-40C6-9516-395393FE2EC4}"/>
              </a:ext>
            </a:extLst>
          </p:cNvPr>
          <p:cNvPicPr>
            <a:picLocks noChangeAspect="1"/>
          </p:cNvPicPr>
          <p:nvPr/>
        </p:nvPicPr>
        <p:blipFill>
          <a:blip r:embed="rId5"/>
          <a:stretch>
            <a:fillRect/>
          </a:stretch>
        </p:blipFill>
        <p:spPr>
          <a:xfrm>
            <a:off x="357187" y="2471737"/>
            <a:ext cx="1185863" cy="283348"/>
          </a:xfrm>
          <a:prstGeom prst="rect">
            <a:avLst/>
          </a:prstGeom>
          <a:ln>
            <a:solidFill>
              <a:schemeClr val="tx1"/>
            </a:solidFill>
          </a:ln>
        </p:spPr>
      </p:pic>
      <p:pic>
        <p:nvPicPr>
          <p:cNvPr id="13" name="Picture 12">
            <a:extLst>
              <a:ext uri="{FF2B5EF4-FFF2-40B4-BE49-F238E27FC236}">
                <a16:creationId xmlns:a16="http://schemas.microsoft.com/office/drawing/2014/main" id="{0308ECF6-00D3-4AD3-A1B8-C8488DB348E3}"/>
              </a:ext>
            </a:extLst>
          </p:cNvPr>
          <p:cNvPicPr>
            <a:picLocks noChangeAspect="1"/>
          </p:cNvPicPr>
          <p:nvPr/>
        </p:nvPicPr>
        <p:blipFill>
          <a:blip r:embed="rId6"/>
          <a:stretch>
            <a:fillRect/>
          </a:stretch>
        </p:blipFill>
        <p:spPr>
          <a:xfrm>
            <a:off x="8172449" y="2514599"/>
            <a:ext cx="1979613" cy="276225"/>
          </a:xfrm>
          <a:prstGeom prst="rect">
            <a:avLst/>
          </a:prstGeom>
          <a:ln>
            <a:solidFill>
              <a:schemeClr val="tx1"/>
            </a:solidFill>
          </a:ln>
        </p:spPr>
      </p:pic>
    </p:spTree>
    <p:extLst>
      <p:ext uri="{BB962C8B-B14F-4D97-AF65-F5344CB8AC3E}">
        <p14:creationId xmlns:p14="http://schemas.microsoft.com/office/powerpoint/2010/main" val="94773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pPr algn="l"/>
            <a:r>
              <a:rPr lang="en-US" b="0" i="0" dirty="0">
                <a:solidFill>
                  <a:srgbClr val="000000"/>
                </a:solidFill>
                <a:effectLst/>
                <a:latin typeface="Lora"/>
              </a:rPr>
              <a:t>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fontScale="85000" lnSpcReduction="20000"/>
          </a:bodyPr>
          <a:lstStyle/>
          <a:p>
            <a:pPr algn="l"/>
            <a:r>
              <a:rPr lang="en-GB" b="0" i="0" dirty="0">
                <a:solidFill>
                  <a:srgbClr val="000000"/>
                </a:solidFill>
                <a:effectLst/>
                <a:latin typeface="Lora"/>
              </a:rPr>
              <a:t>In </a:t>
            </a:r>
            <a:r>
              <a:rPr lang="en-GB" b="0" i="0" u="none" strike="noStrike" dirty="0">
                <a:solidFill>
                  <a:srgbClr val="1559B5"/>
                </a:solidFill>
                <a:effectLst/>
                <a:latin typeface="Lora"/>
                <a:hlinkClick r:id="rId2" tooltip="Statistics"/>
              </a:rPr>
              <a:t>statistics</a:t>
            </a:r>
            <a:r>
              <a:rPr lang="en-GB" b="0" i="0" dirty="0">
                <a:solidFill>
                  <a:srgbClr val="000000"/>
                </a:solidFill>
                <a:effectLst/>
                <a:latin typeface="Lora"/>
              </a:rPr>
              <a:t>, </a:t>
            </a:r>
            <a:r>
              <a:rPr lang="en-GB" b="1" i="0" dirty="0">
                <a:solidFill>
                  <a:srgbClr val="000000"/>
                </a:solidFill>
                <a:effectLst/>
                <a:latin typeface="Lora"/>
              </a:rPr>
              <a:t>principal component regression</a:t>
            </a:r>
            <a:r>
              <a:rPr lang="en-GB" b="0" i="0" dirty="0">
                <a:solidFill>
                  <a:srgbClr val="000000"/>
                </a:solidFill>
                <a:effectLst/>
                <a:latin typeface="Lora"/>
              </a:rPr>
              <a:t> (</a:t>
            </a:r>
            <a:r>
              <a:rPr lang="en-GB" b="1" i="0" dirty="0">
                <a:solidFill>
                  <a:srgbClr val="000000"/>
                </a:solidFill>
                <a:effectLst/>
                <a:latin typeface="Lora"/>
              </a:rPr>
              <a:t>PCR</a:t>
            </a:r>
            <a:r>
              <a:rPr lang="en-GB" b="0" i="0" dirty="0">
                <a:solidFill>
                  <a:srgbClr val="000000"/>
                </a:solidFill>
                <a:effectLst/>
                <a:latin typeface="Lora"/>
              </a:rPr>
              <a:t>) is a </a:t>
            </a:r>
            <a:r>
              <a:rPr lang="en-GB" b="0" i="0" u="none" strike="noStrike" dirty="0">
                <a:solidFill>
                  <a:srgbClr val="1559B5"/>
                </a:solidFill>
                <a:effectLst/>
                <a:latin typeface="Lora"/>
                <a:hlinkClick r:id="rId3" tooltip="Regression analysis"/>
              </a:rPr>
              <a:t>regression analysis</a:t>
            </a:r>
            <a:r>
              <a:rPr lang="en-GB" b="0" i="0" dirty="0">
                <a:solidFill>
                  <a:srgbClr val="000000"/>
                </a:solidFill>
                <a:effectLst/>
                <a:latin typeface="Lora"/>
              </a:rPr>
              <a:t> technique that is based on </a:t>
            </a:r>
            <a:r>
              <a:rPr lang="en-GB" b="0" i="0" u="none" strike="noStrike" dirty="0">
                <a:solidFill>
                  <a:srgbClr val="1559B5"/>
                </a:solidFill>
                <a:effectLst/>
                <a:latin typeface="Lora"/>
                <a:hlinkClick r:id="rId4" tooltip="Principal component analysis"/>
              </a:rPr>
              <a:t>principal component analysis</a:t>
            </a:r>
            <a:r>
              <a:rPr lang="en-GB" b="0" i="0" dirty="0">
                <a:solidFill>
                  <a:srgbClr val="000000"/>
                </a:solidFill>
                <a:effectLst/>
                <a:latin typeface="Lora"/>
              </a:rPr>
              <a:t> (PCA). More specifically, PCR is used for </a:t>
            </a:r>
            <a:r>
              <a:rPr lang="en-GB" b="0" i="0" u="none" strike="noStrike" dirty="0">
                <a:solidFill>
                  <a:srgbClr val="1559B5"/>
                </a:solidFill>
                <a:effectLst/>
                <a:latin typeface="Lora"/>
                <a:hlinkClick r:id="rId5" tooltip="Estimation"/>
              </a:rPr>
              <a:t>estimating</a:t>
            </a:r>
            <a:r>
              <a:rPr lang="en-GB" b="0" i="0" dirty="0">
                <a:solidFill>
                  <a:srgbClr val="000000"/>
                </a:solidFill>
                <a:effectLst/>
                <a:latin typeface="Lora"/>
              </a:rPr>
              <a:t> the unknown </a:t>
            </a:r>
            <a:r>
              <a:rPr lang="en-GB" b="0" i="0" u="none" strike="noStrike" dirty="0">
                <a:solidFill>
                  <a:srgbClr val="1559B5"/>
                </a:solidFill>
                <a:effectLst/>
                <a:latin typeface="Lora"/>
                <a:hlinkClick r:id="rId6" tooltip="Linear regression"/>
              </a:rPr>
              <a:t>regression coefficients</a:t>
            </a:r>
            <a:r>
              <a:rPr lang="en-GB" b="0" i="0" dirty="0">
                <a:solidFill>
                  <a:srgbClr val="000000"/>
                </a:solidFill>
                <a:effectLst/>
                <a:latin typeface="Lora"/>
              </a:rPr>
              <a:t> in a </a:t>
            </a:r>
            <a:r>
              <a:rPr lang="en-GB" b="0" i="0" u="none" strike="noStrike" dirty="0">
                <a:solidFill>
                  <a:srgbClr val="1559B5"/>
                </a:solidFill>
                <a:effectLst/>
                <a:latin typeface="Lora"/>
                <a:hlinkClick r:id="rId6"/>
              </a:rPr>
              <a:t>standard linear regression model</a:t>
            </a:r>
            <a:r>
              <a:rPr lang="en-GB" b="0" i="0" dirty="0">
                <a:solidFill>
                  <a:srgbClr val="000000"/>
                </a:solidFill>
                <a:effectLst/>
                <a:latin typeface="Lora"/>
              </a:rPr>
              <a:t>.</a:t>
            </a:r>
          </a:p>
          <a:p>
            <a:pPr algn="l"/>
            <a:r>
              <a:rPr lang="en-GB" b="0" i="0" dirty="0">
                <a:solidFill>
                  <a:srgbClr val="000000"/>
                </a:solidFill>
                <a:effectLst/>
                <a:latin typeface="Lora"/>
              </a:rPr>
              <a:t>In PCR, instead of regressing the dependent variable on the explanatory variables directly, the </a:t>
            </a:r>
            <a:r>
              <a:rPr lang="en-GB" b="0" i="0" u="none" strike="noStrike" dirty="0">
                <a:solidFill>
                  <a:srgbClr val="1559B5"/>
                </a:solidFill>
                <a:effectLst/>
                <a:latin typeface="Lora"/>
                <a:hlinkClick r:id="rId4" tooltip="Principal component analysis"/>
              </a:rPr>
              <a:t>principal components</a:t>
            </a:r>
            <a:r>
              <a:rPr lang="en-GB" b="0" i="0" dirty="0">
                <a:solidFill>
                  <a:srgbClr val="000000"/>
                </a:solidFill>
                <a:effectLst/>
                <a:latin typeface="Lora"/>
              </a:rPr>
              <a:t> of the explanatory variables are used as </a:t>
            </a:r>
            <a:r>
              <a:rPr lang="en-GB" b="0" i="0" u="none" strike="noStrike" dirty="0">
                <a:solidFill>
                  <a:srgbClr val="1559B5"/>
                </a:solidFill>
                <a:effectLst/>
                <a:latin typeface="Lora"/>
                <a:hlinkClick r:id="rId7"/>
              </a:rPr>
              <a:t>regressors</a:t>
            </a:r>
            <a:r>
              <a:rPr lang="en-GB" b="0" i="0" dirty="0">
                <a:solidFill>
                  <a:srgbClr val="000000"/>
                </a:solidFill>
                <a:effectLst/>
                <a:latin typeface="Lora"/>
              </a:rPr>
              <a:t>. One typically uses only a subset of all the principal components for regression, making PCR a kind of </a:t>
            </a:r>
            <a:r>
              <a:rPr lang="en-GB" b="0" i="0" u="none" strike="noStrike" dirty="0">
                <a:solidFill>
                  <a:srgbClr val="1559B5"/>
                </a:solidFill>
                <a:effectLst/>
                <a:latin typeface="Lora"/>
                <a:hlinkClick r:id="rId8" tooltip="Regularization (mathematics)"/>
              </a:rPr>
              <a:t>regularized</a:t>
            </a:r>
            <a:r>
              <a:rPr lang="en-GB" b="0" i="0" dirty="0">
                <a:solidFill>
                  <a:srgbClr val="000000"/>
                </a:solidFill>
                <a:effectLst/>
                <a:latin typeface="Lora"/>
              </a:rPr>
              <a:t> procedure and also a type of </a:t>
            </a:r>
            <a:r>
              <a:rPr lang="en-GB" b="0" i="0" u="none" strike="noStrike" dirty="0">
                <a:solidFill>
                  <a:srgbClr val="1559B5"/>
                </a:solidFill>
                <a:effectLst/>
                <a:latin typeface="Lora"/>
                <a:hlinkClick r:id="rId9" tooltip="Shrinkage estimator"/>
              </a:rPr>
              <a:t>shrinkage estimator</a:t>
            </a:r>
            <a:r>
              <a:rPr lang="en-GB" b="0" i="0" dirty="0">
                <a:solidFill>
                  <a:srgbClr val="000000"/>
                </a:solidFill>
                <a:effectLst/>
                <a:latin typeface="Lora"/>
              </a:rPr>
              <a:t>.</a:t>
            </a:r>
          </a:p>
          <a:p>
            <a:pPr algn="l"/>
            <a:r>
              <a:rPr lang="en-GB" b="0" i="0" dirty="0">
                <a:solidFill>
                  <a:srgbClr val="000000"/>
                </a:solidFill>
                <a:effectLst/>
                <a:latin typeface="Lora"/>
              </a:rPr>
              <a:t>Often the principal components with higher </a:t>
            </a:r>
            <a:r>
              <a:rPr lang="en-GB" b="0" i="0" u="none" strike="noStrike" dirty="0">
                <a:solidFill>
                  <a:srgbClr val="1559B5"/>
                </a:solidFill>
                <a:effectLst/>
                <a:latin typeface="Lora"/>
                <a:hlinkClick r:id="rId10" tooltip="Variance"/>
              </a:rPr>
              <a:t>variances</a:t>
            </a:r>
            <a:r>
              <a:rPr lang="en-GB" b="0" i="0" dirty="0">
                <a:solidFill>
                  <a:srgbClr val="000000"/>
                </a:solidFill>
                <a:effectLst/>
                <a:latin typeface="Lora"/>
              </a:rPr>
              <a:t> (the ones based on </a:t>
            </a:r>
            <a:r>
              <a:rPr lang="en-GB" b="0" i="0" u="none" strike="noStrike" dirty="0">
                <a:solidFill>
                  <a:srgbClr val="1559B5"/>
                </a:solidFill>
                <a:effectLst/>
                <a:latin typeface="Lora"/>
                <a:hlinkClick r:id="rId11"/>
              </a:rPr>
              <a:t>eigenvectors</a:t>
            </a:r>
            <a:r>
              <a:rPr lang="en-GB" b="0" i="0" dirty="0">
                <a:solidFill>
                  <a:srgbClr val="000000"/>
                </a:solidFill>
                <a:effectLst/>
                <a:latin typeface="Lora"/>
              </a:rPr>
              <a:t> corresponding to the higher </a:t>
            </a:r>
            <a:r>
              <a:rPr lang="en-GB" b="0" i="0" u="none" strike="noStrike" dirty="0">
                <a:solidFill>
                  <a:srgbClr val="1559B5"/>
                </a:solidFill>
                <a:effectLst/>
                <a:latin typeface="Lora"/>
                <a:hlinkClick r:id="rId11" tooltip="Eigenvalues and eigenvectors"/>
              </a:rPr>
              <a:t>eigenvalues</a:t>
            </a:r>
            <a:r>
              <a:rPr lang="en-GB" b="0" i="0" dirty="0">
                <a:solidFill>
                  <a:srgbClr val="000000"/>
                </a:solidFill>
                <a:effectLst/>
                <a:latin typeface="Lora"/>
              </a:rPr>
              <a:t> of the </a:t>
            </a:r>
            <a:r>
              <a:rPr lang="en-GB" b="0" i="0" u="none" strike="noStrike" dirty="0">
                <a:solidFill>
                  <a:srgbClr val="1559B5"/>
                </a:solidFill>
                <a:effectLst/>
                <a:latin typeface="Lora"/>
                <a:hlinkClick r:id="rId12" tooltip="Sample mean and sample covariance"/>
              </a:rPr>
              <a:t>sample</a:t>
            </a:r>
            <a:r>
              <a:rPr lang="en-GB" b="0" i="0" dirty="0">
                <a:solidFill>
                  <a:srgbClr val="000000"/>
                </a:solidFill>
                <a:effectLst/>
                <a:latin typeface="Lora"/>
              </a:rPr>
              <a:t> </a:t>
            </a:r>
            <a:r>
              <a:rPr lang="en-GB" b="0" i="0" u="none" strike="noStrike" dirty="0">
                <a:solidFill>
                  <a:srgbClr val="1559B5"/>
                </a:solidFill>
                <a:effectLst/>
                <a:latin typeface="Lora"/>
                <a:hlinkClick r:id="rId13"/>
              </a:rPr>
              <a:t>variance-covariance matrix</a:t>
            </a:r>
            <a:r>
              <a:rPr lang="en-GB" b="0" i="0" dirty="0">
                <a:solidFill>
                  <a:srgbClr val="000000"/>
                </a:solidFill>
                <a:effectLst/>
                <a:latin typeface="Lora"/>
              </a:rPr>
              <a:t> of the explanatory variables) are selected as regressors. However, for the purpose of </a:t>
            </a:r>
            <a:r>
              <a:rPr lang="en-GB" b="0" i="0" u="none" strike="noStrike" dirty="0">
                <a:solidFill>
                  <a:srgbClr val="1559B5"/>
                </a:solidFill>
                <a:effectLst/>
                <a:latin typeface="Lora"/>
                <a:hlinkClick r:id="rId14" tooltip="Prediction"/>
              </a:rPr>
              <a:t>predicting</a:t>
            </a:r>
            <a:r>
              <a:rPr lang="en-GB" b="0" i="0" dirty="0">
                <a:solidFill>
                  <a:srgbClr val="000000"/>
                </a:solidFill>
                <a:effectLst/>
                <a:latin typeface="Lora"/>
              </a:rPr>
              <a:t> the outcome, the principal components with low variances may also be important, in some cases even more important.</a:t>
            </a:r>
            <a:r>
              <a:rPr lang="en-GB" b="0" i="0" u="none" strike="noStrike" baseline="30000" dirty="0">
                <a:solidFill>
                  <a:srgbClr val="1559B5"/>
                </a:solidFill>
                <a:effectLst/>
                <a:latin typeface="Lora"/>
                <a:hlinkClick r:id="rId15"/>
              </a:rPr>
              <a:t>[1]</a:t>
            </a:r>
            <a:endParaRPr lang="en-GB" b="0" i="0" dirty="0">
              <a:solidFill>
                <a:srgbClr val="000000"/>
              </a:solidFill>
              <a:effectLst/>
              <a:latin typeface="Lora"/>
            </a:endParaRPr>
          </a:p>
          <a:p>
            <a:pPr algn="l"/>
            <a:r>
              <a:rPr lang="en-GB" b="0" i="0" dirty="0">
                <a:solidFill>
                  <a:srgbClr val="000000"/>
                </a:solidFill>
                <a:effectLst/>
                <a:latin typeface="Lora"/>
              </a:rPr>
              <a:t>One major use of PCR lies in overcoming the </a:t>
            </a:r>
            <a:r>
              <a:rPr lang="en-GB" b="0" i="0" u="none" strike="noStrike" dirty="0">
                <a:solidFill>
                  <a:srgbClr val="1559B5"/>
                </a:solidFill>
                <a:effectLst/>
                <a:latin typeface="Lora"/>
                <a:hlinkClick r:id="rId16" tooltip="Multicollinearity"/>
              </a:rPr>
              <a:t>multicollinearity</a:t>
            </a:r>
            <a:r>
              <a:rPr lang="en-GB" b="0" i="0" dirty="0">
                <a:solidFill>
                  <a:srgbClr val="000000"/>
                </a:solidFill>
                <a:effectLst/>
                <a:latin typeface="Lora"/>
              </a:rPr>
              <a:t> problem which arises when two or more of the explanatory variables are close to being </a:t>
            </a:r>
            <a:r>
              <a:rPr lang="en-GB" b="0" i="0" u="none" strike="noStrike" dirty="0">
                <a:solidFill>
                  <a:srgbClr val="1559B5"/>
                </a:solidFill>
                <a:effectLst/>
                <a:latin typeface="Lora"/>
                <a:hlinkClick r:id="rId17" tooltip="Collinear"/>
              </a:rPr>
              <a:t>collinear</a:t>
            </a:r>
            <a:r>
              <a:rPr lang="en-GB" b="0" i="0" dirty="0">
                <a:solidFill>
                  <a:srgbClr val="000000"/>
                </a:solidFill>
                <a:effectLst/>
                <a:latin typeface="Lora"/>
              </a:rPr>
              <a:t>.</a:t>
            </a:r>
            <a:r>
              <a:rPr lang="en-GB" b="0" i="0" u="none" strike="noStrike" baseline="30000" dirty="0">
                <a:solidFill>
                  <a:srgbClr val="1559B5"/>
                </a:solidFill>
                <a:effectLst/>
                <a:latin typeface="Lora"/>
                <a:hlinkClick r:id="rId18"/>
              </a:rPr>
              <a:t>[2]</a:t>
            </a:r>
            <a:r>
              <a:rPr lang="en-GB" b="0" i="0" dirty="0">
                <a:solidFill>
                  <a:srgbClr val="000000"/>
                </a:solidFill>
                <a:effectLst/>
                <a:latin typeface="Lora"/>
              </a:rPr>
              <a:t> PCR can aptly deal with such situations by excluding some of the low-variance principal components in the regression step. In addition, by usually regressing on only a subset of all the principal components, PCR can result in </a:t>
            </a:r>
            <a:r>
              <a:rPr lang="en-GB" b="0" i="0" u="none" strike="noStrike" dirty="0">
                <a:solidFill>
                  <a:srgbClr val="1559B5"/>
                </a:solidFill>
                <a:effectLst/>
                <a:latin typeface="Lora"/>
                <a:hlinkClick r:id="rId19"/>
              </a:rPr>
              <a:t>dimension reduction</a:t>
            </a:r>
            <a:r>
              <a:rPr lang="en-GB" b="0" i="0" dirty="0">
                <a:solidFill>
                  <a:srgbClr val="000000"/>
                </a:solidFill>
                <a:effectLst/>
                <a:latin typeface="Lora"/>
              </a:rPr>
              <a:t> through substantially lowering the effective number of parameters characterizing the underlying model. This can be particularly useful in settings with </a:t>
            </a:r>
            <a:r>
              <a:rPr lang="en-GB" b="0" i="0" u="none" strike="noStrike" dirty="0">
                <a:solidFill>
                  <a:srgbClr val="1559B5"/>
                </a:solidFill>
                <a:effectLst/>
                <a:latin typeface="Lora"/>
                <a:hlinkClick r:id="rId20" tooltip="High-dimensional statistics"/>
              </a:rPr>
              <a:t>high-dimensional covariates</a:t>
            </a:r>
            <a:r>
              <a:rPr lang="en-GB" b="0" i="0" dirty="0">
                <a:solidFill>
                  <a:srgbClr val="000000"/>
                </a:solidFill>
                <a:effectLst/>
                <a:latin typeface="Lora"/>
              </a:rPr>
              <a:t>. Also, through appropriate selection of the principal components to be used for regression, PCR can lead to efficient </a:t>
            </a:r>
            <a:r>
              <a:rPr lang="en-GB" b="0" i="0" u="none" strike="noStrike" dirty="0">
                <a:solidFill>
                  <a:srgbClr val="1559B5"/>
                </a:solidFill>
                <a:effectLst/>
                <a:latin typeface="Lora"/>
                <a:hlinkClick r:id="rId14" tooltip="Prediction"/>
              </a:rPr>
              <a:t>prediction</a:t>
            </a:r>
            <a:r>
              <a:rPr lang="en-GB" b="0" i="0" dirty="0">
                <a:solidFill>
                  <a:srgbClr val="000000"/>
                </a:solidFill>
                <a:effectLst/>
                <a:latin typeface="Lora"/>
              </a:rPr>
              <a:t> of the outcome based on the assumed model.</a:t>
            </a:r>
          </a:p>
          <a:p>
            <a:endParaRPr lang="en-US" dirty="0"/>
          </a:p>
        </p:txBody>
      </p:sp>
    </p:spTree>
    <p:extLst>
      <p:ext uri="{BB962C8B-B14F-4D97-AF65-F5344CB8AC3E}">
        <p14:creationId xmlns:p14="http://schemas.microsoft.com/office/powerpoint/2010/main" val="157632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Principal component analysis – beyond practice</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In practice this algo is used for cloud of points that are </a:t>
            </a:r>
            <a:r>
              <a:rPr lang="en-US" sz="2400" b="1" dirty="0"/>
              <a:t>not necessarily random</a:t>
            </a:r>
          </a:p>
          <a:p>
            <a:r>
              <a:rPr lang="en-US" sz="2400" dirty="0"/>
              <a:t>In statistics, PCA </a:t>
            </a:r>
            <a:r>
              <a:rPr lang="en-US" sz="2400" b="1" dirty="0"/>
              <a:t>can be used for estimation</a:t>
            </a:r>
            <a:r>
              <a:rPr lang="en-US" sz="2400" dirty="0"/>
              <a:t>, that is given </a:t>
            </a:r>
            <a:r>
              <a:rPr lang="en-US" sz="2400" b="1" dirty="0" err="1"/>
              <a:t>iid</a:t>
            </a:r>
            <a:r>
              <a:rPr lang="en-US" sz="2400" b="1" dirty="0"/>
              <a:t> X1…</a:t>
            </a:r>
            <a:r>
              <a:rPr lang="en-US" sz="2400" b="1" dirty="0" err="1"/>
              <a:t>Xn</a:t>
            </a:r>
            <a:r>
              <a:rPr lang="en-US" sz="2400" b="1" dirty="0"/>
              <a:t> random vectors in Rd</a:t>
            </a:r>
            <a:r>
              <a:rPr lang="en-US" sz="2400" dirty="0"/>
              <a:t>, how to estimate their </a:t>
            </a:r>
            <a:r>
              <a:rPr lang="en-US" sz="2400" b="1" dirty="0"/>
              <a:t>population covariance matrix sigma </a:t>
            </a:r>
            <a:r>
              <a:rPr lang="en-US" sz="2400" dirty="0"/>
              <a:t>(if </a:t>
            </a:r>
            <a:r>
              <a:rPr lang="en-US" sz="2400" b="1" dirty="0"/>
              <a:t>n&gt;&gt;d</a:t>
            </a:r>
            <a:r>
              <a:rPr lang="en-US" sz="2400" dirty="0"/>
              <a:t>, then </a:t>
            </a:r>
            <a:r>
              <a:rPr lang="en-US" sz="2400" b="1" dirty="0"/>
              <a:t>empirical </a:t>
            </a:r>
            <a:r>
              <a:rPr lang="en-US" sz="2400" b="1" dirty="0" err="1"/>
              <a:t>cov</a:t>
            </a:r>
            <a:r>
              <a:rPr lang="en-US" sz="2400" b="1" dirty="0"/>
              <a:t> matrix S</a:t>
            </a:r>
            <a:r>
              <a:rPr lang="en-US" sz="2400" dirty="0"/>
              <a:t> is </a:t>
            </a:r>
            <a:r>
              <a:rPr lang="en-US" sz="2400" b="1" dirty="0"/>
              <a:t>consistent</a:t>
            </a:r>
            <a:r>
              <a:rPr lang="en-US" sz="2400" dirty="0"/>
              <a:t> estimator), however, in </a:t>
            </a:r>
            <a:r>
              <a:rPr lang="en-US" sz="2400" b="1" dirty="0"/>
              <a:t>many applications n&lt;&lt;d </a:t>
            </a:r>
            <a:r>
              <a:rPr lang="en-US" sz="2400" dirty="0"/>
              <a:t>and </a:t>
            </a:r>
            <a:r>
              <a:rPr lang="en-US" sz="2400" b="1" dirty="0"/>
              <a:t>solution is sparse PCA</a:t>
            </a:r>
          </a:p>
          <a:p>
            <a:r>
              <a:rPr lang="en-US" sz="2400" b="1" dirty="0"/>
              <a:t>Best use of PCA</a:t>
            </a:r>
            <a:r>
              <a:rPr lang="en-US" sz="2400" dirty="0"/>
              <a:t>, when there are </a:t>
            </a:r>
            <a:r>
              <a:rPr lang="en-US" sz="2400" b="1" dirty="0"/>
              <a:t>large number of redundancies </a:t>
            </a:r>
            <a:r>
              <a:rPr lang="en-US" sz="2400" dirty="0"/>
              <a:t>(</a:t>
            </a:r>
            <a:r>
              <a:rPr lang="en-US" sz="2400" b="1" dirty="0"/>
              <a:t>multicollinearity</a:t>
            </a:r>
            <a:r>
              <a:rPr lang="en-US" sz="2400" dirty="0"/>
              <a:t>) in data, that is sigma as having structure that it generates points that are </a:t>
            </a:r>
            <a:r>
              <a:rPr lang="en-US" sz="2400" b="1" dirty="0"/>
              <a:t>elongated among small number of dimensions </a:t>
            </a:r>
            <a:r>
              <a:rPr lang="en-US" sz="2400" dirty="0"/>
              <a:t>and </a:t>
            </a:r>
            <a:r>
              <a:rPr lang="en-US" sz="2400" b="1" dirty="0"/>
              <a:t>fairly flat </a:t>
            </a:r>
            <a:r>
              <a:rPr lang="en-US" sz="2400" dirty="0"/>
              <a:t>among </a:t>
            </a:r>
            <a:r>
              <a:rPr lang="en-US" sz="2400" b="1" dirty="0"/>
              <a:t>most of the directions</a:t>
            </a:r>
            <a:r>
              <a:rPr lang="en-US" sz="2400" dirty="0"/>
              <a:t>, justifies use of PCA</a:t>
            </a:r>
          </a:p>
          <a:p>
            <a:r>
              <a:rPr lang="en-US" sz="2400" dirty="0"/>
              <a:t>When </a:t>
            </a:r>
            <a:r>
              <a:rPr lang="en-US" sz="2400" b="1" dirty="0"/>
              <a:t>n goes to infinity</a:t>
            </a:r>
            <a:r>
              <a:rPr lang="en-US" sz="2400" dirty="0"/>
              <a:t>, but </a:t>
            </a:r>
            <a:r>
              <a:rPr lang="en-US" sz="2400" b="1" dirty="0"/>
              <a:t>d is fixed</a:t>
            </a:r>
            <a:r>
              <a:rPr lang="en-US" sz="2400" dirty="0"/>
              <a:t>, the </a:t>
            </a:r>
            <a:r>
              <a:rPr lang="en-US" sz="2400" b="1" dirty="0"/>
              <a:t>empirical covariance </a:t>
            </a:r>
            <a:r>
              <a:rPr lang="en-US" sz="2400" dirty="0"/>
              <a:t>matrix is </a:t>
            </a:r>
            <a:r>
              <a:rPr lang="en-US" sz="2400" b="1" dirty="0"/>
              <a:t>consistent estimator </a:t>
            </a:r>
            <a:r>
              <a:rPr lang="en-US" sz="2400" dirty="0"/>
              <a:t>of covariance matrix, and </a:t>
            </a:r>
            <a:r>
              <a:rPr lang="en-US" sz="2400" b="1" dirty="0"/>
              <a:t>eigenvectors estimated </a:t>
            </a:r>
            <a:r>
              <a:rPr lang="en-US" sz="2400" dirty="0"/>
              <a:t>will be </a:t>
            </a:r>
            <a:r>
              <a:rPr lang="en-US" sz="2400" b="1" dirty="0"/>
              <a:t>close to true eigenvectors</a:t>
            </a:r>
          </a:p>
          <a:p>
            <a:r>
              <a:rPr lang="en-US" sz="2400" dirty="0"/>
              <a:t>However, in </a:t>
            </a:r>
            <a:r>
              <a:rPr lang="en-US" sz="2400" b="1" dirty="0"/>
              <a:t>many applications </a:t>
            </a:r>
            <a:r>
              <a:rPr lang="en-US" sz="2400" dirty="0"/>
              <a:t>where we would want to use PCA is </a:t>
            </a:r>
            <a:r>
              <a:rPr lang="en-US" sz="2400" b="1" dirty="0"/>
              <a:t>d&gt;&gt;n settings</a:t>
            </a:r>
            <a:r>
              <a:rPr lang="en-US" sz="2400" dirty="0"/>
              <a:t>, </a:t>
            </a:r>
            <a:r>
              <a:rPr lang="en-US" sz="2400" b="1" dirty="0"/>
              <a:t>dimension</a:t>
            </a:r>
            <a:r>
              <a:rPr lang="en-US" sz="2400" dirty="0"/>
              <a:t> is </a:t>
            </a:r>
            <a:r>
              <a:rPr lang="en-US" sz="2400" b="1" dirty="0"/>
              <a:t>larger than number of data points</a:t>
            </a:r>
            <a:r>
              <a:rPr lang="en-US" sz="2400" dirty="0"/>
              <a:t>, so that </a:t>
            </a:r>
            <a:r>
              <a:rPr lang="en-US" sz="2400" b="1" dirty="0"/>
              <a:t>theory does not align well </a:t>
            </a:r>
            <a:r>
              <a:rPr lang="en-US" sz="2400" dirty="0"/>
              <a:t>with practice</a:t>
            </a:r>
          </a:p>
          <a:p>
            <a:r>
              <a:rPr lang="en-US" sz="2400" dirty="0"/>
              <a:t>There is a </a:t>
            </a:r>
            <a:r>
              <a:rPr lang="en-US" sz="2400" b="1" dirty="0"/>
              <a:t>way around this</a:t>
            </a:r>
            <a:r>
              <a:rPr lang="en-US" sz="2400" dirty="0"/>
              <a:t>, called </a:t>
            </a:r>
            <a:r>
              <a:rPr lang="en-US" sz="2400" b="1" dirty="0"/>
              <a:t>sparse PCA</a:t>
            </a:r>
            <a:r>
              <a:rPr lang="en-US" sz="2400" dirty="0"/>
              <a:t>, that allows to </a:t>
            </a:r>
            <a:r>
              <a:rPr lang="en-US" sz="2400" b="1" dirty="0"/>
              <a:t>select directions </a:t>
            </a:r>
            <a:r>
              <a:rPr lang="en-US" sz="2400" dirty="0"/>
              <a:t>that have </a:t>
            </a:r>
            <a:r>
              <a:rPr lang="en-US" sz="2400" b="1" dirty="0"/>
              <a:t>a lot of zeros</a:t>
            </a:r>
            <a:r>
              <a:rPr lang="en-US" sz="2400" dirty="0"/>
              <a:t> in them</a:t>
            </a:r>
          </a:p>
          <a:p>
            <a:endParaRPr lang="en-US" sz="2400" dirty="0"/>
          </a:p>
          <a:p>
            <a:endParaRPr lang="en-US" sz="2400" dirty="0"/>
          </a:p>
        </p:txBody>
      </p:sp>
    </p:spTree>
    <p:extLst>
      <p:ext uri="{BB962C8B-B14F-4D97-AF65-F5344CB8AC3E}">
        <p14:creationId xmlns:p14="http://schemas.microsoft.com/office/powerpoint/2010/main" val="360394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Principal component analysis – beyond practice</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There is a way around this, called </a:t>
            </a:r>
            <a:r>
              <a:rPr lang="en-US" sz="2300" b="1" dirty="0"/>
              <a:t>sparse PCA</a:t>
            </a:r>
            <a:r>
              <a:rPr lang="en-US" sz="2300" dirty="0"/>
              <a:t>, that allows to </a:t>
            </a:r>
            <a:r>
              <a:rPr lang="en-US" sz="2300" b="1" dirty="0"/>
              <a:t>select directions </a:t>
            </a:r>
            <a:r>
              <a:rPr lang="en-US" sz="2300" dirty="0"/>
              <a:t>that have </a:t>
            </a:r>
            <a:r>
              <a:rPr lang="en-US" sz="2300" b="1" dirty="0"/>
              <a:t>a lot of zeros</a:t>
            </a:r>
            <a:r>
              <a:rPr lang="en-US" sz="2300" dirty="0"/>
              <a:t> in them</a:t>
            </a:r>
          </a:p>
          <a:p>
            <a:r>
              <a:rPr lang="en-US" sz="2300" b="1" dirty="0"/>
              <a:t>Sparse PCA </a:t>
            </a:r>
            <a:r>
              <a:rPr lang="en-US" sz="2300" dirty="0"/>
              <a:t>is saying that we are trying to find </a:t>
            </a:r>
            <a:r>
              <a:rPr lang="en-US" sz="2300" b="1" dirty="0"/>
              <a:t>principal directions aligned </a:t>
            </a:r>
            <a:r>
              <a:rPr lang="en-US" sz="2300" dirty="0"/>
              <a:t>with directions of </a:t>
            </a:r>
            <a:r>
              <a:rPr lang="en-US" sz="2300" b="1" dirty="0"/>
              <a:t>original variables</a:t>
            </a:r>
            <a:r>
              <a:rPr lang="en-US" sz="2300" dirty="0"/>
              <a:t>, so that </a:t>
            </a:r>
            <a:r>
              <a:rPr lang="en-US" sz="2300" b="1" dirty="0"/>
              <a:t>we can interpret </a:t>
            </a:r>
            <a:r>
              <a:rPr lang="en-US" sz="2300" dirty="0"/>
              <a:t>these principal directions</a:t>
            </a:r>
          </a:p>
          <a:p>
            <a:r>
              <a:rPr lang="en-US" sz="2300" dirty="0"/>
              <a:t>In actual PCA, </a:t>
            </a:r>
            <a:r>
              <a:rPr lang="en-US" sz="2300" b="1" dirty="0"/>
              <a:t>principal directions </a:t>
            </a:r>
            <a:r>
              <a:rPr lang="en-US" sz="2300" dirty="0"/>
              <a:t>will be a </a:t>
            </a:r>
            <a:r>
              <a:rPr lang="en-US" sz="2300" b="1" dirty="0"/>
              <a:t>linear combination</a:t>
            </a:r>
            <a:r>
              <a:rPr lang="en-US" sz="2300" dirty="0"/>
              <a:t> of pretty much </a:t>
            </a:r>
            <a:r>
              <a:rPr lang="en-US" sz="2300" b="1" dirty="0"/>
              <a:t>all the genes </a:t>
            </a:r>
            <a:r>
              <a:rPr lang="en-US" sz="2300" dirty="0"/>
              <a:t>that we had in the 1</a:t>
            </a:r>
            <a:r>
              <a:rPr lang="en-US" sz="2300" baseline="30000" dirty="0"/>
              <a:t>st</a:t>
            </a:r>
            <a:r>
              <a:rPr lang="en-US" sz="2300" dirty="0"/>
              <a:t> place, we if we do </a:t>
            </a:r>
            <a:r>
              <a:rPr lang="en-US" sz="2300" b="1" dirty="0"/>
              <a:t>sparse PCA</a:t>
            </a:r>
            <a:r>
              <a:rPr lang="en-US" sz="2300" dirty="0"/>
              <a:t>, this will allows us to keep </a:t>
            </a:r>
            <a:r>
              <a:rPr lang="en-US" sz="2300" b="1" dirty="0"/>
              <a:t>very small number of genes</a:t>
            </a:r>
            <a:r>
              <a:rPr lang="en-US" sz="2300" dirty="0"/>
              <a:t> and say for example, those </a:t>
            </a:r>
            <a:r>
              <a:rPr lang="en-US" sz="2300" b="1" dirty="0"/>
              <a:t>10 genes </a:t>
            </a:r>
            <a:r>
              <a:rPr lang="en-US" sz="2300" dirty="0"/>
              <a:t>are the ones that are </a:t>
            </a:r>
            <a:r>
              <a:rPr lang="en-US" sz="2300" b="1" dirty="0"/>
              <a:t>responsible for the PC1</a:t>
            </a:r>
            <a:r>
              <a:rPr lang="en-US" sz="2300" dirty="0"/>
              <a:t>, and </a:t>
            </a:r>
            <a:r>
              <a:rPr lang="en-US" sz="2300" b="1" dirty="0"/>
              <a:t>those 5 genes </a:t>
            </a:r>
            <a:r>
              <a:rPr lang="en-US" sz="2300" dirty="0"/>
              <a:t>are the ones that </a:t>
            </a:r>
            <a:r>
              <a:rPr lang="en-US" sz="2300" b="1" dirty="0"/>
              <a:t>responsible for PC2 </a:t>
            </a:r>
            <a:r>
              <a:rPr lang="en-US" sz="2300" dirty="0"/>
              <a:t>and we can interpret what is going on there</a:t>
            </a:r>
          </a:p>
          <a:p>
            <a:r>
              <a:rPr lang="en-US" sz="2300" dirty="0"/>
              <a:t>If we have </a:t>
            </a:r>
            <a:r>
              <a:rPr lang="en-US" sz="2300" b="1" dirty="0"/>
              <a:t>diagonal matrix with only some eigenvalues &gt;0 </a:t>
            </a:r>
            <a:r>
              <a:rPr lang="en-US" sz="2300" dirty="0"/>
              <a:t>and the rest is </a:t>
            </a:r>
            <a:r>
              <a:rPr lang="en-US" sz="2300" b="1" dirty="0"/>
              <a:t>close to 0</a:t>
            </a:r>
            <a:r>
              <a:rPr lang="en-US" sz="2300" dirty="0"/>
              <a:t>, that means the </a:t>
            </a:r>
            <a:r>
              <a:rPr lang="en-US" sz="2300" b="1" dirty="0"/>
              <a:t>data is close to living in a k-dim subspace</a:t>
            </a:r>
            <a:r>
              <a:rPr lang="en-US" sz="2300" dirty="0"/>
              <a:t>, that is the k-dimensional linear span of the 1</a:t>
            </a:r>
            <a:r>
              <a:rPr lang="en-US" sz="2300" baseline="30000" dirty="0"/>
              <a:t>st</a:t>
            </a:r>
            <a:r>
              <a:rPr lang="en-US" sz="2300" dirty="0"/>
              <a:t> k eigenvectors, in this case </a:t>
            </a:r>
            <a:r>
              <a:rPr lang="en-US" sz="2300" b="1" dirty="0"/>
              <a:t>theory will also be aligned with practice</a:t>
            </a:r>
          </a:p>
          <a:p>
            <a:r>
              <a:rPr lang="en-US" sz="2300" dirty="0"/>
              <a:t>Then we can </a:t>
            </a:r>
            <a:r>
              <a:rPr lang="en-US" sz="2300" b="1" dirty="0"/>
              <a:t>perform a test </a:t>
            </a:r>
            <a:r>
              <a:rPr lang="en-US" sz="2300" dirty="0"/>
              <a:t>on whether the </a:t>
            </a:r>
            <a:r>
              <a:rPr lang="en-US" sz="2300" b="1" dirty="0"/>
              <a:t>small eigenvalues </a:t>
            </a:r>
            <a:r>
              <a:rPr lang="en-US" sz="2300" dirty="0"/>
              <a:t>are actually </a:t>
            </a:r>
            <a:r>
              <a:rPr lang="en-US" sz="2300" b="1" dirty="0"/>
              <a:t>legitimately equal to 0</a:t>
            </a:r>
            <a:r>
              <a:rPr lang="en-US" sz="2300" dirty="0"/>
              <a:t>, or are they </a:t>
            </a:r>
            <a:r>
              <a:rPr lang="en-US" sz="2300" b="1" dirty="0"/>
              <a:t>significantly different from 0</a:t>
            </a:r>
            <a:r>
              <a:rPr lang="en-US" sz="2300" dirty="0"/>
              <a:t>, for that we need to understand the </a:t>
            </a:r>
            <a:r>
              <a:rPr lang="en-US" sz="2300" b="1" dirty="0"/>
              <a:t>distribution</a:t>
            </a:r>
            <a:r>
              <a:rPr lang="en-US" sz="2300" dirty="0"/>
              <a:t> of </a:t>
            </a:r>
            <a:r>
              <a:rPr lang="en-US" sz="2300" b="1" dirty="0"/>
              <a:t>eigenvalues</a:t>
            </a:r>
            <a:r>
              <a:rPr lang="en-US" sz="2300" dirty="0"/>
              <a:t>, if we want to </a:t>
            </a:r>
            <a:r>
              <a:rPr lang="en-US" sz="2300" b="1" dirty="0"/>
              <a:t>compute a p-value</a:t>
            </a:r>
          </a:p>
          <a:p>
            <a:r>
              <a:rPr lang="en-US" sz="2300" dirty="0"/>
              <a:t>So, if it is known beforehand that sigma is low rank, we can find S and replace it with S’, where we replace small eigenvalues with 0, then theoretical analysis would lead to an optimal choice of tuning parameter k</a:t>
            </a:r>
          </a:p>
          <a:p>
            <a:endParaRPr lang="en-US" sz="2400" dirty="0"/>
          </a:p>
          <a:p>
            <a:endParaRPr lang="en-US" dirty="0"/>
          </a:p>
        </p:txBody>
      </p:sp>
    </p:spTree>
    <p:extLst>
      <p:ext uri="{BB962C8B-B14F-4D97-AF65-F5344CB8AC3E}">
        <p14:creationId xmlns:p14="http://schemas.microsoft.com/office/powerpoint/2010/main" val="348409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27175" y="532463"/>
            <a:ext cx="12105446" cy="6325537"/>
          </a:xfrm>
        </p:spPr>
        <p:txBody>
          <a:bodyPr>
            <a:normAutofit/>
          </a:bodyPr>
          <a:lstStyle/>
          <a:p>
            <a:r>
              <a:rPr lang="en-US" sz="2300" dirty="0"/>
              <a:t>PCA: we have n p-dim data points, with mean 0, </a:t>
            </a:r>
          </a:p>
          <a:p>
            <a:pPr marL="0" indent="0">
              <a:buNone/>
            </a:pPr>
            <a:r>
              <a:rPr lang="en-US" sz="2300" dirty="0"/>
              <a:t>we find its </a:t>
            </a:r>
            <a:r>
              <a:rPr lang="en-US" sz="2300" dirty="0" err="1"/>
              <a:t>cov</a:t>
            </a:r>
            <a:r>
              <a:rPr lang="en-US" sz="2300" dirty="0"/>
              <a:t> matrix and then project data onto new </a:t>
            </a:r>
          </a:p>
          <a:p>
            <a:pPr marL="0" indent="0">
              <a:buNone/>
            </a:pPr>
            <a:r>
              <a:rPr lang="en-US" sz="2300" dirty="0"/>
              <a:t>k-dim eigen vector basis, then we have n*k matrix</a:t>
            </a:r>
          </a:p>
          <a:p>
            <a:r>
              <a:rPr lang="en-US" sz="2300" dirty="0"/>
              <a:t>One of the problems with LR in high-dim setting is that there is a matrix</a:t>
            </a:r>
          </a:p>
          <a:p>
            <a:pPr marL="0" indent="0">
              <a:buNone/>
            </a:pPr>
            <a:r>
              <a:rPr lang="en-US" sz="2300" dirty="0"/>
              <a:t>inversion step in finding optimal coefficients, and this matrix is not invertible</a:t>
            </a:r>
          </a:p>
          <a:p>
            <a:pPr marL="0" indent="0">
              <a:buNone/>
            </a:pPr>
            <a:r>
              <a:rPr lang="en-US" sz="2300" dirty="0"/>
              <a:t>(p*n n*p, so p*p </a:t>
            </a:r>
            <a:r>
              <a:rPr lang="en-US" sz="2300" dirty="0" err="1"/>
              <a:t>matix</a:t>
            </a:r>
            <a:r>
              <a:rPr lang="en-US" sz="2300" dirty="0"/>
              <a:t> but rank&lt;p) if p&gt;n (so no unique minimizer b*)</a:t>
            </a:r>
          </a:p>
          <a:p>
            <a:r>
              <a:rPr lang="en-US" sz="2300" dirty="0"/>
              <a:t>Idea of PCR (reg) is to use PCA to lower dimensionality, then we get</a:t>
            </a:r>
          </a:p>
          <a:p>
            <a:pPr marL="0" indent="0">
              <a:buNone/>
            </a:pPr>
            <a:r>
              <a:rPr lang="en-US" sz="2300" dirty="0"/>
              <a:t>New points in new </a:t>
            </a:r>
            <a:r>
              <a:rPr lang="en-US" sz="2300" dirty="0" err="1"/>
              <a:t>coordin</a:t>
            </a:r>
            <a:r>
              <a:rPr lang="en-US" sz="2300" dirty="0"/>
              <a:t> say n*k and regress those onto y, once</a:t>
            </a:r>
          </a:p>
          <a:p>
            <a:pPr marL="0" indent="0">
              <a:buNone/>
            </a:pPr>
            <a:r>
              <a:rPr lang="en-US" sz="2300" dirty="0"/>
              <a:t>Found k-dim </a:t>
            </a:r>
            <a:r>
              <a:rPr lang="en-US" sz="2300" dirty="0" err="1"/>
              <a:t>coeff</a:t>
            </a:r>
            <a:r>
              <a:rPr lang="en-US" sz="2300" dirty="0"/>
              <a:t> vector, pull it back to d-dim </a:t>
            </a:r>
            <a:r>
              <a:rPr lang="en-US" sz="2300" dirty="0" err="1"/>
              <a:t>coeff</a:t>
            </a:r>
            <a:r>
              <a:rPr lang="en-US" sz="2300" dirty="0"/>
              <a:t> vector and see</a:t>
            </a:r>
          </a:p>
          <a:p>
            <a:pPr marL="0" indent="0">
              <a:buNone/>
            </a:pPr>
            <a:r>
              <a:rPr lang="en-US" sz="2300" dirty="0"/>
              <a:t>how each variable affects y</a:t>
            </a:r>
          </a:p>
          <a:p>
            <a:r>
              <a:rPr lang="en-US" sz="2300" dirty="0"/>
              <a:t>Lets summarize what we do in gamma: 1) project original matrix into smaller space 2) invert it there 3) pull it back by projecting it back to original space with </a:t>
            </a:r>
            <a:r>
              <a:rPr lang="en-US" sz="2300" dirty="0" err="1"/>
              <a:t>Pk</a:t>
            </a:r>
            <a:r>
              <a:rPr lang="en-US" sz="2300" dirty="0"/>
              <a:t> and </a:t>
            </a:r>
            <a:r>
              <a:rPr lang="en-US" sz="2300" dirty="0" err="1"/>
              <a:t>Pk</a:t>
            </a:r>
            <a:r>
              <a:rPr lang="en-US" sz="2300" dirty="0"/>
              <a:t>’ (so we can invert it as we are low dim space, low rank), but price is that we lose the effect of separate variables, that is their effects are combined  (PCR is somewhat similar to ridge reg, both are for when p&gt;&gt;n)</a:t>
            </a:r>
          </a:p>
          <a:p>
            <a:r>
              <a:rPr lang="en-US" sz="2300" dirty="0"/>
              <a:t>As P’=P^-1, by applying 1</a:t>
            </a:r>
            <a:r>
              <a:rPr lang="en-US" sz="2300" baseline="30000" dirty="0"/>
              <a:t>st</a:t>
            </a:r>
            <a:r>
              <a:rPr lang="en-US" sz="2300" dirty="0"/>
              <a:t> P and then P’, we project and reverse that projection</a:t>
            </a:r>
          </a:p>
          <a:p>
            <a:endParaRPr lang="en-US" sz="23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C71EB2C8-6DDA-4ADF-BFCA-1B7A2DD8EDA3}"/>
              </a:ext>
            </a:extLst>
          </p:cNvPr>
          <p:cNvPicPr>
            <a:picLocks noChangeAspect="1"/>
          </p:cNvPicPr>
          <p:nvPr/>
        </p:nvPicPr>
        <p:blipFill>
          <a:blip r:embed="rId2"/>
          <a:stretch>
            <a:fillRect/>
          </a:stretch>
        </p:blipFill>
        <p:spPr>
          <a:xfrm>
            <a:off x="6429347" y="4366067"/>
            <a:ext cx="1523527" cy="720137"/>
          </a:xfrm>
          <a:prstGeom prst="rect">
            <a:avLst/>
          </a:prstGeom>
        </p:spPr>
      </p:pic>
      <p:pic>
        <p:nvPicPr>
          <p:cNvPr id="7" name="Picture 6">
            <a:extLst>
              <a:ext uri="{FF2B5EF4-FFF2-40B4-BE49-F238E27FC236}">
                <a16:creationId xmlns:a16="http://schemas.microsoft.com/office/drawing/2014/main" id="{AF4DE9B4-DDCD-4667-8426-6369946E2746}"/>
              </a:ext>
            </a:extLst>
          </p:cNvPr>
          <p:cNvPicPr>
            <a:picLocks noChangeAspect="1"/>
          </p:cNvPicPr>
          <p:nvPr/>
        </p:nvPicPr>
        <p:blipFill>
          <a:blip r:embed="rId3"/>
          <a:stretch>
            <a:fillRect/>
          </a:stretch>
        </p:blipFill>
        <p:spPr>
          <a:xfrm>
            <a:off x="7038753" y="524318"/>
            <a:ext cx="5100083" cy="1561250"/>
          </a:xfrm>
          <a:prstGeom prst="rect">
            <a:avLst/>
          </a:prstGeom>
        </p:spPr>
      </p:pic>
      <p:pic>
        <p:nvPicPr>
          <p:cNvPr id="11" name="Picture 10">
            <a:extLst>
              <a:ext uri="{FF2B5EF4-FFF2-40B4-BE49-F238E27FC236}">
                <a16:creationId xmlns:a16="http://schemas.microsoft.com/office/drawing/2014/main" id="{B6F8138E-BAF7-4DE9-A281-08D0961B8138}"/>
              </a:ext>
            </a:extLst>
          </p:cNvPr>
          <p:cNvPicPr>
            <a:picLocks noChangeAspect="1"/>
          </p:cNvPicPr>
          <p:nvPr/>
        </p:nvPicPr>
        <p:blipFill>
          <a:blip r:embed="rId4"/>
          <a:stretch>
            <a:fillRect/>
          </a:stretch>
        </p:blipFill>
        <p:spPr>
          <a:xfrm>
            <a:off x="9701552" y="2119422"/>
            <a:ext cx="2451470" cy="1415282"/>
          </a:xfrm>
          <a:prstGeom prst="rect">
            <a:avLst/>
          </a:prstGeom>
        </p:spPr>
      </p:pic>
      <p:pic>
        <p:nvPicPr>
          <p:cNvPr id="16" name="Picture 15">
            <a:extLst>
              <a:ext uri="{FF2B5EF4-FFF2-40B4-BE49-F238E27FC236}">
                <a16:creationId xmlns:a16="http://schemas.microsoft.com/office/drawing/2014/main" id="{F12A4C46-013F-438A-BF96-0AEFF9A96803}"/>
              </a:ext>
            </a:extLst>
          </p:cNvPr>
          <p:cNvPicPr>
            <a:picLocks noChangeAspect="1"/>
          </p:cNvPicPr>
          <p:nvPr/>
        </p:nvPicPr>
        <p:blipFill>
          <a:blip r:embed="rId5"/>
          <a:stretch>
            <a:fillRect/>
          </a:stretch>
        </p:blipFill>
        <p:spPr>
          <a:xfrm>
            <a:off x="8059235" y="3643473"/>
            <a:ext cx="4112389" cy="1036810"/>
          </a:xfrm>
          <a:prstGeom prst="rect">
            <a:avLst/>
          </a:prstGeom>
        </p:spPr>
      </p:pic>
    </p:spTree>
    <p:extLst>
      <p:ext uri="{BB962C8B-B14F-4D97-AF65-F5344CB8AC3E}">
        <p14:creationId xmlns:p14="http://schemas.microsoft.com/office/powerpoint/2010/main" val="83123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37674"/>
            <a:ext cx="12105446" cy="6220325"/>
          </a:xfrm>
        </p:spPr>
        <p:txBody>
          <a:bodyPr>
            <a:normAutofit/>
          </a:bodyPr>
          <a:lstStyle/>
          <a:p>
            <a:r>
              <a:rPr lang="en-US" sz="2400" dirty="0"/>
              <a:t>We want to compare quadratic risks of</a:t>
            </a:r>
          </a:p>
          <a:p>
            <a:pPr marL="0" indent="0">
              <a:buNone/>
            </a:pPr>
            <a:r>
              <a:rPr lang="en-US" sz="2400" dirty="0"/>
              <a:t>Ordinary least </a:t>
            </a:r>
            <a:r>
              <a:rPr lang="en-US" sz="2400" dirty="0" err="1"/>
              <a:t>sq</a:t>
            </a:r>
            <a:r>
              <a:rPr lang="en-US" sz="2400" dirty="0"/>
              <a:t> estimator and principal least</a:t>
            </a:r>
          </a:p>
          <a:p>
            <a:pPr marL="0" indent="0">
              <a:buNone/>
            </a:pPr>
            <a:r>
              <a:rPr lang="en-US" sz="2400" dirty="0"/>
              <a:t>Squares estimator: b^ vs sigma^</a:t>
            </a:r>
          </a:p>
          <a:p>
            <a:r>
              <a:rPr lang="en-US" sz="2400" dirty="0"/>
              <a:t>Here, we estimate quadratic risk of b^</a:t>
            </a:r>
          </a:p>
          <a:p>
            <a:r>
              <a:rPr lang="en-US" sz="2300" dirty="0"/>
              <a:t>Quad risk= E[(b^-b)^2]= var(b^-b)+E^2(b^-b)</a:t>
            </a:r>
          </a:p>
          <a:p>
            <a:pPr marL="0" indent="0">
              <a:buNone/>
            </a:pPr>
            <a:r>
              <a:rPr lang="en-US" sz="2300" dirty="0"/>
              <a:t>Which equals to variance +bias^2</a:t>
            </a:r>
          </a:p>
          <a:p>
            <a:r>
              <a:rPr lang="en-US" sz="2300" dirty="0"/>
              <a:t>Here instead of scalars we have vectors</a:t>
            </a:r>
          </a:p>
          <a:p>
            <a:r>
              <a:rPr lang="en-US" sz="2400" dirty="0"/>
              <a:t>So, at the end we got that variance of </a:t>
            </a:r>
            <a:r>
              <a:rPr lang="en-US" sz="2400" dirty="0" err="1"/>
              <a:t>estim</a:t>
            </a:r>
            <a:endParaRPr lang="en-US" sz="2400" dirty="0"/>
          </a:p>
          <a:p>
            <a:pPr marL="0" indent="0">
              <a:buNone/>
            </a:pPr>
            <a:r>
              <a:rPr lang="en-US" sz="2400" dirty="0"/>
              <a:t>Equals to trace of covariance matrix</a:t>
            </a:r>
          </a:p>
          <a:p>
            <a:r>
              <a:rPr lang="en-US" sz="2400" dirty="0"/>
              <a:t>Estimator of some parameter is always a </a:t>
            </a:r>
          </a:p>
          <a:p>
            <a:pPr marL="0" indent="0">
              <a:buNone/>
            </a:pPr>
            <a:r>
              <a:rPr lang="en-US" sz="2400" dirty="0"/>
              <a:t>Random variable, so that we can take its</a:t>
            </a:r>
          </a:p>
          <a:p>
            <a:pPr marL="0" indent="0">
              <a:buNone/>
            </a:pPr>
            <a:r>
              <a:rPr lang="en-US" sz="2400" dirty="0"/>
              <a:t>Expectation, variance, find its distribution, perform tests on it</a:t>
            </a:r>
          </a:p>
        </p:txBody>
      </p:sp>
      <p:pic>
        <p:nvPicPr>
          <p:cNvPr id="8" name="Picture 7">
            <a:extLst>
              <a:ext uri="{FF2B5EF4-FFF2-40B4-BE49-F238E27FC236}">
                <a16:creationId xmlns:a16="http://schemas.microsoft.com/office/drawing/2014/main" id="{AC44D798-913E-4263-BFCF-71EEBAD0C0B3}"/>
              </a:ext>
            </a:extLst>
          </p:cNvPr>
          <p:cNvPicPr>
            <a:picLocks noChangeAspect="1"/>
          </p:cNvPicPr>
          <p:nvPr/>
        </p:nvPicPr>
        <p:blipFill>
          <a:blip r:embed="rId2"/>
          <a:stretch>
            <a:fillRect/>
          </a:stretch>
        </p:blipFill>
        <p:spPr>
          <a:xfrm>
            <a:off x="5931568" y="534653"/>
            <a:ext cx="6248401" cy="4960852"/>
          </a:xfrm>
          <a:prstGeom prst="rect">
            <a:avLst/>
          </a:prstGeom>
        </p:spPr>
      </p:pic>
    </p:spTree>
    <p:extLst>
      <p:ext uri="{BB962C8B-B14F-4D97-AF65-F5344CB8AC3E}">
        <p14:creationId xmlns:p14="http://schemas.microsoft.com/office/powerpoint/2010/main" val="242947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24061"/>
            <a:ext cx="12170548" cy="534062"/>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3612"/>
            <a:ext cx="12105446" cy="6244388"/>
          </a:xfrm>
        </p:spPr>
        <p:txBody>
          <a:bodyPr>
            <a:normAutofit/>
          </a:bodyPr>
          <a:lstStyle/>
          <a:p>
            <a:r>
              <a:rPr lang="en-US" sz="2400" dirty="0"/>
              <a:t>Now we want to compute quad risk of gamma (P*b) – PCR</a:t>
            </a:r>
          </a:p>
          <a:p>
            <a:r>
              <a:rPr lang="en-US" sz="2400" dirty="0"/>
              <a:t>We obtain expression for gamma PCR, from OLS and by</a:t>
            </a:r>
          </a:p>
          <a:p>
            <a:pPr marL="0" indent="0">
              <a:buNone/>
            </a:pPr>
            <a:r>
              <a:rPr lang="en-US" sz="2400" dirty="0"/>
              <a:t>Substituting expression for Y=</a:t>
            </a:r>
            <a:r>
              <a:rPr lang="en-US" sz="2400" dirty="0" err="1"/>
              <a:t>Xb+e</a:t>
            </a:r>
            <a:r>
              <a:rPr lang="en-US" sz="2400" dirty="0"/>
              <a:t>, we explore what </a:t>
            </a:r>
            <a:r>
              <a:rPr lang="en-US" sz="2400" dirty="0" err="1"/>
              <a:t>P’k</a:t>
            </a:r>
            <a:r>
              <a:rPr lang="en-US" sz="2400" dirty="0"/>
              <a:t>*P would be, ideally it is identity if their dimensions are aligned but P is d*d,  so have [I] k*k and p-k columns with 0s, and on the right of D we have the transpose of this expression, then we hit this by D and its </a:t>
            </a:r>
            <a:r>
              <a:rPr lang="en-US" sz="2400" dirty="0" err="1"/>
              <a:t>transp</a:t>
            </a:r>
            <a:endParaRPr lang="en-US" sz="2400" dirty="0"/>
          </a:p>
          <a:p>
            <a:pPr marL="0" indent="0">
              <a:buNone/>
            </a:pPr>
            <a:r>
              <a:rPr lang="en-US" sz="2400" dirty="0"/>
              <a:t>We get diagonal matrix k*k (like I*D*I but with zeros in identity) and inverting it</a:t>
            </a:r>
          </a:p>
          <a:p>
            <a:pPr marL="0" indent="0">
              <a:buNone/>
            </a:pPr>
            <a:r>
              <a:rPr lang="en-US" sz="2400" dirty="0"/>
              <a:t>Is like just inverting </a:t>
            </a:r>
            <a:r>
              <a:rPr lang="en-US" sz="2400" dirty="0" err="1"/>
              <a:t>diag</a:t>
            </a:r>
            <a:r>
              <a:rPr lang="en-US" sz="2400" dirty="0"/>
              <a:t> elements</a:t>
            </a:r>
          </a:p>
          <a:p>
            <a:r>
              <a:rPr lang="en-US" sz="2400" dirty="0"/>
              <a:t>So we have                                              and we want its</a:t>
            </a:r>
          </a:p>
          <a:p>
            <a:pPr marL="0" indent="0">
              <a:buNone/>
            </a:pPr>
            <a:r>
              <a:rPr lang="en-US" sz="2400" dirty="0"/>
              <a:t>E[X] , the right part involving eps has E[X]=0, so we</a:t>
            </a:r>
          </a:p>
          <a:p>
            <a:pPr marL="0" indent="0">
              <a:buNone/>
            </a:pPr>
            <a:r>
              <a:rPr lang="en-US" sz="2400" dirty="0"/>
              <a:t>Need only left part</a:t>
            </a:r>
          </a:p>
          <a:p>
            <a:pPr marL="0" indent="0">
              <a:buNone/>
            </a:pPr>
            <a:endParaRPr lang="en-US" sz="2400" dirty="0"/>
          </a:p>
          <a:p>
            <a:pPr marL="0" indent="0">
              <a:buNone/>
            </a:pPr>
            <a:r>
              <a:rPr lang="en-US" sz="2400" dirty="0" err="1"/>
              <a:t>Cov</a:t>
            </a:r>
            <a:r>
              <a:rPr lang="en-US" sz="2400" dirty="0"/>
              <a:t>(</a:t>
            </a:r>
            <a:r>
              <a:rPr lang="en-US" sz="2400" dirty="0" err="1"/>
              <a:t>Xa</a:t>
            </a:r>
            <a:r>
              <a:rPr lang="en-US" sz="2400" dirty="0"/>
              <a:t>)=</a:t>
            </a:r>
            <a:r>
              <a:rPr lang="en-US" sz="2400" dirty="0" err="1"/>
              <a:t>Xcov</a:t>
            </a:r>
            <a:r>
              <a:rPr lang="en-US" sz="2400" dirty="0"/>
              <a:t>(a)*X’</a:t>
            </a:r>
          </a:p>
          <a:p>
            <a:pPr marL="0" indent="0">
              <a:buNone/>
            </a:pPr>
            <a:endParaRPr lang="en-US" sz="2400" dirty="0"/>
          </a:p>
          <a:p>
            <a:pPr marL="0" indent="0">
              <a:buNone/>
            </a:pPr>
            <a:endParaRPr lang="en-US" sz="2400" dirty="0"/>
          </a:p>
          <a:p>
            <a:endParaRPr lang="en-US" sz="2400" dirty="0"/>
          </a:p>
        </p:txBody>
      </p:sp>
      <p:pic>
        <p:nvPicPr>
          <p:cNvPr id="6" name="Picture 5">
            <a:extLst>
              <a:ext uri="{FF2B5EF4-FFF2-40B4-BE49-F238E27FC236}">
                <a16:creationId xmlns:a16="http://schemas.microsoft.com/office/drawing/2014/main" id="{AD452C75-070A-4FA7-8AE8-8B36FD433B69}"/>
              </a:ext>
            </a:extLst>
          </p:cNvPr>
          <p:cNvPicPr>
            <a:picLocks noChangeAspect="1"/>
          </p:cNvPicPr>
          <p:nvPr/>
        </p:nvPicPr>
        <p:blipFill>
          <a:blip r:embed="rId2"/>
          <a:stretch>
            <a:fillRect/>
          </a:stretch>
        </p:blipFill>
        <p:spPr>
          <a:xfrm>
            <a:off x="7567863" y="555208"/>
            <a:ext cx="4602499" cy="972029"/>
          </a:xfrm>
          <a:prstGeom prst="rect">
            <a:avLst/>
          </a:prstGeom>
        </p:spPr>
      </p:pic>
      <p:pic>
        <p:nvPicPr>
          <p:cNvPr id="7" name="Picture 6">
            <a:extLst>
              <a:ext uri="{FF2B5EF4-FFF2-40B4-BE49-F238E27FC236}">
                <a16:creationId xmlns:a16="http://schemas.microsoft.com/office/drawing/2014/main" id="{6FFB239B-1FC8-420F-957A-92F55DC5A98F}"/>
              </a:ext>
            </a:extLst>
          </p:cNvPr>
          <p:cNvPicPr>
            <a:picLocks noChangeAspect="1"/>
          </p:cNvPicPr>
          <p:nvPr/>
        </p:nvPicPr>
        <p:blipFill>
          <a:blip r:embed="rId3"/>
          <a:stretch>
            <a:fillRect/>
          </a:stretch>
        </p:blipFill>
        <p:spPr>
          <a:xfrm>
            <a:off x="6835187" y="3076326"/>
            <a:ext cx="5356813" cy="2561954"/>
          </a:xfrm>
          <a:prstGeom prst="rect">
            <a:avLst/>
          </a:prstGeom>
        </p:spPr>
      </p:pic>
      <p:pic>
        <p:nvPicPr>
          <p:cNvPr id="8" name="Picture 7">
            <a:extLst>
              <a:ext uri="{FF2B5EF4-FFF2-40B4-BE49-F238E27FC236}">
                <a16:creationId xmlns:a16="http://schemas.microsoft.com/office/drawing/2014/main" id="{97C11998-D19C-42DD-812B-824152D0A117}"/>
              </a:ext>
            </a:extLst>
          </p:cNvPr>
          <p:cNvPicPr>
            <a:picLocks noChangeAspect="1"/>
          </p:cNvPicPr>
          <p:nvPr/>
        </p:nvPicPr>
        <p:blipFill>
          <a:blip r:embed="rId4"/>
          <a:stretch>
            <a:fillRect/>
          </a:stretch>
        </p:blipFill>
        <p:spPr>
          <a:xfrm>
            <a:off x="10022310" y="2183482"/>
            <a:ext cx="2033994" cy="740639"/>
          </a:xfrm>
          <a:prstGeom prst="rect">
            <a:avLst/>
          </a:prstGeom>
        </p:spPr>
      </p:pic>
      <p:pic>
        <p:nvPicPr>
          <p:cNvPr id="9" name="Picture 8">
            <a:extLst>
              <a:ext uri="{FF2B5EF4-FFF2-40B4-BE49-F238E27FC236}">
                <a16:creationId xmlns:a16="http://schemas.microsoft.com/office/drawing/2014/main" id="{83B8F721-23DC-49E4-99F8-30D740955181}"/>
              </a:ext>
            </a:extLst>
          </p:cNvPr>
          <p:cNvPicPr>
            <a:picLocks noChangeAspect="1"/>
          </p:cNvPicPr>
          <p:nvPr/>
        </p:nvPicPr>
        <p:blipFill>
          <a:blip r:embed="rId5"/>
          <a:stretch>
            <a:fillRect/>
          </a:stretch>
        </p:blipFill>
        <p:spPr>
          <a:xfrm>
            <a:off x="9540135" y="12032"/>
            <a:ext cx="2639833" cy="525128"/>
          </a:xfrm>
          <a:prstGeom prst="rect">
            <a:avLst/>
          </a:prstGeom>
        </p:spPr>
      </p:pic>
      <p:pic>
        <p:nvPicPr>
          <p:cNvPr id="10" name="Picture 9">
            <a:extLst>
              <a:ext uri="{FF2B5EF4-FFF2-40B4-BE49-F238E27FC236}">
                <a16:creationId xmlns:a16="http://schemas.microsoft.com/office/drawing/2014/main" id="{977F624C-DBCF-4C53-B79B-3C212E9316A9}"/>
              </a:ext>
            </a:extLst>
          </p:cNvPr>
          <p:cNvPicPr>
            <a:picLocks noChangeAspect="1"/>
          </p:cNvPicPr>
          <p:nvPr/>
        </p:nvPicPr>
        <p:blipFill>
          <a:blip r:embed="rId6"/>
          <a:stretch>
            <a:fillRect/>
          </a:stretch>
        </p:blipFill>
        <p:spPr>
          <a:xfrm>
            <a:off x="1660608" y="3450807"/>
            <a:ext cx="2927433" cy="651961"/>
          </a:xfrm>
          <a:prstGeom prst="rect">
            <a:avLst/>
          </a:prstGeom>
        </p:spPr>
      </p:pic>
      <p:pic>
        <p:nvPicPr>
          <p:cNvPr id="11" name="Picture 10">
            <a:extLst>
              <a:ext uri="{FF2B5EF4-FFF2-40B4-BE49-F238E27FC236}">
                <a16:creationId xmlns:a16="http://schemas.microsoft.com/office/drawing/2014/main" id="{D0647481-53A9-4003-A5C8-78626CA53BA6}"/>
              </a:ext>
            </a:extLst>
          </p:cNvPr>
          <p:cNvPicPr>
            <a:picLocks noChangeAspect="1"/>
          </p:cNvPicPr>
          <p:nvPr/>
        </p:nvPicPr>
        <p:blipFill>
          <a:blip r:embed="rId7"/>
          <a:stretch>
            <a:fillRect/>
          </a:stretch>
        </p:blipFill>
        <p:spPr>
          <a:xfrm>
            <a:off x="2568491" y="4417595"/>
            <a:ext cx="4143375" cy="838200"/>
          </a:xfrm>
          <a:prstGeom prst="rect">
            <a:avLst/>
          </a:prstGeom>
        </p:spPr>
      </p:pic>
      <p:pic>
        <p:nvPicPr>
          <p:cNvPr id="12" name="Picture 11">
            <a:extLst>
              <a:ext uri="{FF2B5EF4-FFF2-40B4-BE49-F238E27FC236}">
                <a16:creationId xmlns:a16="http://schemas.microsoft.com/office/drawing/2014/main" id="{9CFFEF75-CFF5-4E9A-A0DA-3F2AAD319F3D}"/>
              </a:ext>
            </a:extLst>
          </p:cNvPr>
          <p:cNvPicPr>
            <a:picLocks noChangeAspect="1"/>
          </p:cNvPicPr>
          <p:nvPr/>
        </p:nvPicPr>
        <p:blipFill>
          <a:blip r:embed="rId8"/>
          <a:stretch>
            <a:fillRect/>
          </a:stretch>
        </p:blipFill>
        <p:spPr>
          <a:xfrm>
            <a:off x="2535655" y="5630778"/>
            <a:ext cx="4238621" cy="1142999"/>
          </a:xfrm>
          <a:prstGeom prst="rect">
            <a:avLst/>
          </a:prstGeom>
        </p:spPr>
      </p:pic>
      <p:pic>
        <p:nvPicPr>
          <p:cNvPr id="13" name="Picture 12">
            <a:extLst>
              <a:ext uri="{FF2B5EF4-FFF2-40B4-BE49-F238E27FC236}">
                <a16:creationId xmlns:a16="http://schemas.microsoft.com/office/drawing/2014/main" id="{EC684FB3-A6E7-4DAF-9A08-D2AC5B1C6C54}"/>
              </a:ext>
            </a:extLst>
          </p:cNvPr>
          <p:cNvPicPr>
            <a:picLocks noChangeAspect="1"/>
          </p:cNvPicPr>
          <p:nvPr/>
        </p:nvPicPr>
        <p:blipFill>
          <a:blip r:embed="rId9"/>
          <a:stretch>
            <a:fillRect/>
          </a:stretch>
        </p:blipFill>
        <p:spPr>
          <a:xfrm>
            <a:off x="7508958" y="5781926"/>
            <a:ext cx="4119722" cy="799349"/>
          </a:xfrm>
          <a:prstGeom prst="rect">
            <a:avLst/>
          </a:prstGeom>
        </p:spPr>
      </p:pic>
    </p:spTree>
    <p:extLst>
      <p:ext uri="{BB962C8B-B14F-4D97-AF65-F5344CB8AC3E}">
        <p14:creationId xmlns:p14="http://schemas.microsoft.com/office/powerpoint/2010/main" val="323123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9"/>
            <a:ext cx="12170548" cy="447182"/>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17832"/>
            <a:ext cx="12105446" cy="6330643"/>
          </a:xfrm>
        </p:spPr>
        <p:txBody>
          <a:bodyPr/>
          <a:lstStyle/>
          <a:p>
            <a:r>
              <a:rPr lang="en-US" dirty="0"/>
              <a:t>Here we compare quadratic risk of 2 estimators</a:t>
            </a:r>
          </a:p>
          <a:p>
            <a:pPr marL="0" indent="0">
              <a:buNone/>
            </a:pPr>
            <a:r>
              <a:rPr lang="en-US" dirty="0"/>
              <a:t>That is both bias and variance</a:t>
            </a:r>
          </a:p>
        </p:txBody>
      </p:sp>
      <p:pic>
        <p:nvPicPr>
          <p:cNvPr id="4" name="Picture 3">
            <a:extLst>
              <a:ext uri="{FF2B5EF4-FFF2-40B4-BE49-F238E27FC236}">
                <a16:creationId xmlns:a16="http://schemas.microsoft.com/office/drawing/2014/main" id="{970DCF95-3F2C-465F-999C-4C4ABC124BD7}"/>
              </a:ext>
            </a:extLst>
          </p:cNvPr>
          <p:cNvPicPr>
            <a:picLocks noChangeAspect="1"/>
          </p:cNvPicPr>
          <p:nvPr/>
        </p:nvPicPr>
        <p:blipFill>
          <a:blip r:embed="rId2"/>
          <a:stretch>
            <a:fillRect/>
          </a:stretch>
        </p:blipFill>
        <p:spPr>
          <a:xfrm>
            <a:off x="7373894" y="485776"/>
            <a:ext cx="4808582" cy="2865320"/>
          </a:xfrm>
          <a:prstGeom prst="rect">
            <a:avLst/>
          </a:prstGeom>
        </p:spPr>
      </p:pic>
      <p:pic>
        <p:nvPicPr>
          <p:cNvPr id="5" name="Picture 4">
            <a:extLst>
              <a:ext uri="{FF2B5EF4-FFF2-40B4-BE49-F238E27FC236}">
                <a16:creationId xmlns:a16="http://schemas.microsoft.com/office/drawing/2014/main" id="{CDC076EE-F002-4551-8673-168F5DB4D2FE}"/>
              </a:ext>
            </a:extLst>
          </p:cNvPr>
          <p:cNvPicPr>
            <a:picLocks noChangeAspect="1"/>
          </p:cNvPicPr>
          <p:nvPr/>
        </p:nvPicPr>
        <p:blipFill>
          <a:blip r:embed="rId3"/>
          <a:stretch>
            <a:fillRect/>
          </a:stretch>
        </p:blipFill>
        <p:spPr>
          <a:xfrm>
            <a:off x="10243549" y="3362325"/>
            <a:ext cx="1938926" cy="3486150"/>
          </a:xfrm>
          <a:prstGeom prst="rect">
            <a:avLst/>
          </a:prstGeom>
        </p:spPr>
      </p:pic>
    </p:spTree>
    <p:extLst>
      <p:ext uri="{BB962C8B-B14F-4D97-AF65-F5344CB8AC3E}">
        <p14:creationId xmlns:p14="http://schemas.microsoft.com/office/powerpoint/2010/main" val="194004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02192"/>
            <a:ext cx="12105446" cy="6168717"/>
          </a:xfrm>
        </p:spPr>
        <p:txBody>
          <a:bodyPr>
            <a:normAutofit/>
          </a:bodyPr>
          <a:lstStyle/>
          <a:p>
            <a:r>
              <a:rPr lang="en-US" sz="2400" dirty="0"/>
              <a:t>Now, we look at ridge regression estimator and here our estimator is minimizer of objective function that includes also regularization parameter</a:t>
            </a:r>
          </a:p>
          <a:p>
            <a:r>
              <a:rPr lang="en-US" sz="2400" dirty="0"/>
              <a:t>Idea of ridge reg is to add a little bit identity matrix to make sure that it is invertible</a:t>
            </a:r>
          </a:p>
          <a:p>
            <a:r>
              <a:rPr lang="en-US" sz="2400" dirty="0"/>
              <a:t>We calculate expected value and variance of ridge regression estimator</a:t>
            </a:r>
          </a:p>
        </p:txBody>
      </p:sp>
      <p:pic>
        <p:nvPicPr>
          <p:cNvPr id="4" name="Picture 3">
            <a:extLst>
              <a:ext uri="{FF2B5EF4-FFF2-40B4-BE49-F238E27FC236}">
                <a16:creationId xmlns:a16="http://schemas.microsoft.com/office/drawing/2014/main" id="{25FF1C79-B061-4816-8705-B323B7DDCC1E}"/>
              </a:ext>
            </a:extLst>
          </p:cNvPr>
          <p:cNvPicPr>
            <a:picLocks noChangeAspect="1"/>
          </p:cNvPicPr>
          <p:nvPr/>
        </p:nvPicPr>
        <p:blipFill>
          <a:blip r:embed="rId2"/>
          <a:stretch>
            <a:fillRect/>
          </a:stretch>
        </p:blipFill>
        <p:spPr>
          <a:xfrm>
            <a:off x="6043749" y="2256232"/>
            <a:ext cx="5765074" cy="4540739"/>
          </a:xfrm>
          <a:prstGeom prst="rect">
            <a:avLst/>
          </a:prstGeom>
        </p:spPr>
      </p:pic>
    </p:spTree>
    <p:extLst>
      <p:ext uri="{BB962C8B-B14F-4D97-AF65-F5344CB8AC3E}">
        <p14:creationId xmlns:p14="http://schemas.microsoft.com/office/powerpoint/2010/main" val="14016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9"/>
            <a:ext cx="12170548" cy="553508"/>
          </a:xfrm>
        </p:spPr>
        <p:txBody>
          <a:bodyPr>
            <a:normAutofit fontScale="90000"/>
          </a:bodyPr>
          <a:lstStyle/>
          <a:p>
            <a:r>
              <a:rPr lang="en-US" dirty="0"/>
              <a:t>Wikipedia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17941" y="487259"/>
            <a:ext cx="12105446" cy="6349475"/>
          </a:xfrm>
        </p:spPr>
        <p:txBody>
          <a:bodyPr>
            <a:normAutofit lnSpcReduction="10000"/>
          </a:bodyPr>
          <a:lstStyle/>
          <a:p>
            <a:r>
              <a:rPr lang="en-GB" sz="2200" b="1" i="0" dirty="0">
                <a:solidFill>
                  <a:srgbClr val="000000"/>
                </a:solidFill>
                <a:effectLst/>
                <a:latin typeface="Lora"/>
              </a:rPr>
              <a:t>PCA</a:t>
            </a:r>
            <a:r>
              <a:rPr lang="en-GB" sz="2200" b="0" i="0" dirty="0">
                <a:solidFill>
                  <a:srgbClr val="000000"/>
                </a:solidFill>
                <a:effectLst/>
                <a:latin typeface="Lora"/>
              </a:rPr>
              <a:t> is the </a:t>
            </a:r>
            <a:r>
              <a:rPr lang="en-GB" sz="2200" b="1" i="0" dirty="0">
                <a:solidFill>
                  <a:srgbClr val="000000"/>
                </a:solidFill>
                <a:effectLst/>
                <a:latin typeface="Lora"/>
              </a:rPr>
              <a:t>process of computing the principal components </a:t>
            </a:r>
            <a:r>
              <a:rPr lang="en-GB" sz="2200" b="0" i="0" dirty="0">
                <a:solidFill>
                  <a:srgbClr val="000000"/>
                </a:solidFill>
                <a:effectLst/>
                <a:latin typeface="Lora"/>
              </a:rPr>
              <a:t>and using them to perform a </a:t>
            </a:r>
            <a:r>
              <a:rPr lang="en-GB" sz="2200" b="0" i="0" u="none" strike="noStrike" dirty="0">
                <a:solidFill>
                  <a:srgbClr val="1559B5"/>
                </a:solidFill>
                <a:effectLst/>
                <a:latin typeface="Lora"/>
                <a:hlinkClick r:id="rId2"/>
              </a:rPr>
              <a:t>change of basis</a:t>
            </a:r>
            <a:r>
              <a:rPr lang="en-GB" sz="2200" b="0" i="0" dirty="0">
                <a:solidFill>
                  <a:srgbClr val="000000"/>
                </a:solidFill>
                <a:effectLst/>
                <a:latin typeface="Lora"/>
              </a:rPr>
              <a:t> on the data, sometimes using </a:t>
            </a:r>
            <a:r>
              <a:rPr lang="en-GB" sz="2200" b="1" i="0" dirty="0">
                <a:solidFill>
                  <a:srgbClr val="000000"/>
                </a:solidFill>
                <a:effectLst/>
                <a:latin typeface="Lora"/>
              </a:rPr>
              <a:t>only the first few principal </a:t>
            </a:r>
            <a:r>
              <a:rPr lang="en-GB" sz="2200" b="0" i="0" dirty="0">
                <a:solidFill>
                  <a:srgbClr val="000000"/>
                </a:solidFill>
                <a:effectLst/>
                <a:latin typeface="Lora"/>
              </a:rPr>
              <a:t>comp and ignoring the rest.</a:t>
            </a:r>
          </a:p>
          <a:p>
            <a:r>
              <a:rPr lang="en-GB" sz="2200" b="0" i="0" dirty="0">
                <a:solidFill>
                  <a:srgbClr val="000000"/>
                </a:solidFill>
                <a:effectLst/>
                <a:latin typeface="Lora"/>
              </a:rPr>
              <a:t>PCA is used in </a:t>
            </a:r>
            <a:r>
              <a:rPr lang="en-GB" sz="2200" b="0" i="0" u="none" strike="noStrike" dirty="0">
                <a:solidFill>
                  <a:srgbClr val="1559B5"/>
                </a:solidFill>
                <a:effectLst/>
                <a:latin typeface="Lora"/>
                <a:hlinkClick r:id="rId3"/>
              </a:rPr>
              <a:t>exploratory data analysis</a:t>
            </a:r>
            <a:r>
              <a:rPr lang="en-GB" sz="2200" b="0" i="0" u="none" strike="noStrike" dirty="0">
                <a:solidFill>
                  <a:srgbClr val="1559B5"/>
                </a:solidFill>
                <a:effectLst/>
                <a:latin typeface="Lora"/>
              </a:rPr>
              <a:t> (visualization)</a:t>
            </a:r>
            <a:r>
              <a:rPr lang="en-GB" sz="2200" b="0" i="0" dirty="0">
                <a:solidFill>
                  <a:srgbClr val="000000"/>
                </a:solidFill>
                <a:effectLst/>
                <a:latin typeface="Lora"/>
              </a:rPr>
              <a:t> and for making </a:t>
            </a:r>
            <a:r>
              <a:rPr lang="en-GB" sz="2200" b="0" i="0" u="none" strike="noStrike" dirty="0">
                <a:solidFill>
                  <a:srgbClr val="1559B5"/>
                </a:solidFill>
                <a:effectLst/>
                <a:latin typeface="Lora"/>
                <a:hlinkClick r:id="rId4"/>
              </a:rPr>
              <a:t>predictive models</a:t>
            </a:r>
            <a:r>
              <a:rPr lang="en-GB" sz="2200" b="0" i="0" dirty="0">
                <a:solidFill>
                  <a:srgbClr val="000000"/>
                </a:solidFill>
                <a:effectLst/>
                <a:latin typeface="Lora"/>
              </a:rPr>
              <a:t>. It is commonly used for </a:t>
            </a:r>
            <a:r>
              <a:rPr lang="en-GB" sz="2200" b="0" i="0" u="none" strike="noStrike" dirty="0">
                <a:solidFill>
                  <a:srgbClr val="1559B5"/>
                </a:solidFill>
                <a:effectLst/>
                <a:latin typeface="Lora"/>
                <a:hlinkClick r:id="rId5"/>
              </a:rPr>
              <a:t>dimensionality reduction</a:t>
            </a:r>
            <a:r>
              <a:rPr lang="en-GB" sz="2200" b="0" i="0" dirty="0">
                <a:solidFill>
                  <a:srgbClr val="000000"/>
                </a:solidFill>
                <a:effectLst/>
                <a:latin typeface="Lora"/>
              </a:rPr>
              <a:t> by </a:t>
            </a:r>
            <a:r>
              <a:rPr lang="en-GB" sz="2200" b="1" i="0" dirty="0">
                <a:solidFill>
                  <a:srgbClr val="000000"/>
                </a:solidFill>
                <a:effectLst/>
                <a:latin typeface="Lora"/>
              </a:rPr>
              <a:t>projecting each data point </a:t>
            </a:r>
            <a:r>
              <a:rPr lang="en-GB" sz="2200" b="0" i="0" dirty="0">
                <a:solidFill>
                  <a:srgbClr val="000000"/>
                </a:solidFill>
                <a:effectLst/>
                <a:latin typeface="Lora"/>
              </a:rPr>
              <a:t>onto only the </a:t>
            </a:r>
            <a:r>
              <a:rPr lang="en-GB" sz="2200" b="1" i="0" dirty="0">
                <a:solidFill>
                  <a:srgbClr val="000000"/>
                </a:solidFill>
                <a:effectLst/>
                <a:latin typeface="Lora"/>
              </a:rPr>
              <a:t>first few principal components </a:t>
            </a:r>
            <a:r>
              <a:rPr lang="en-GB" sz="2200" b="0" i="0" dirty="0">
                <a:solidFill>
                  <a:srgbClr val="000000"/>
                </a:solidFill>
                <a:effectLst/>
                <a:latin typeface="Lora"/>
              </a:rPr>
              <a:t>to obtain </a:t>
            </a:r>
            <a:r>
              <a:rPr lang="en-GB" sz="2200" b="1" i="0" dirty="0">
                <a:solidFill>
                  <a:srgbClr val="000000"/>
                </a:solidFill>
                <a:effectLst/>
                <a:latin typeface="Lora"/>
              </a:rPr>
              <a:t>lower-dim data, </a:t>
            </a:r>
            <a:r>
              <a:rPr lang="en-GB" sz="2200" b="0" i="0" dirty="0">
                <a:solidFill>
                  <a:srgbClr val="000000"/>
                </a:solidFill>
                <a:effectLst/>
                <a:latin typeface="Lora"/>
              </a:rPr>
              <a:t>while </a:t>
            </a:r>
            <a:r>
              <a:rPr lang="en-GB" sz="2200" b="1" i="0" dirty="0">
                <a:solidFill>
                  <a:srgbClr val="000000"/>
                </a:solidFill>
                <a:effectLst/>
                <a:latin typeface="Lora"/>
              </a:rPr>
              <a:t>preserving</a:t>
            </a:r>
            <a:r>
              <a:rPr lang="en-GB" sz="2200" b="0" i="0" dirty="0">
                <a:solidFill>
                  <a:srgbClr val="000000"/>
                </a:solidFill>
                <a:effectLst/>
                <a:latin typeface="Lora"/>
              </a:rPr>
              <a:t> as much of the </a:t>
            </a:r>
            <a:r>
              <a:rPr lang="en-GB" sz="2200" b="1" i="0" dirty="0">
                <a:solidFill>
                  <a:srgbClr val="000000"/>
                </a:solidFill>
                <a:effectLst/>
                <a:latin typeface="Lora"/>
              </a:rPr>
              <a:t>data's variation </a:t>
            </a:r>
            <a:r>
              <a:rPr lang="en-GB" sz="2200" b="0" i="0" dirty="0">
                <a:solidFill>
                  <a:srgbClr val="000000"/>
                </a:solidFill>
                <a:effectLst/>
                <a:latin typeface="Lora"/>
              </a:rPr>
              <a:t>as possible. The </a:t>
            </a:r>
            <a:r>
              <a:rPr lang="en-GB" sz="2200" b="1" i="0" dirty="0">
                <a:solidFill>
                  <a:srgbClr val="000000"/>
                </a:solidFill>
                <a:effectLst/>
                <a:latin typeface="Lora"/>
              </a:rPr>
              <a:t>first principal component </a:t>
            </a:r>
            <a:r>
              <a:rPr lang="en-GB" sz="2200" b="0" i="0" dirty="0">
                <a:solidFill>
                  <a:srgbClr val="000000"/>
                </a:solidFill>
                <a:effectLst/>
                <a:latin typeface="Lora"/>
              </a:rPr>
              <a:t>can equivalently be defined as a </a:t>
            </a:r>
            <a:r>
              <a:rPr lang="en-GB" sz="2200" b="1" i="0" dirty="0">
                <a:solidFill>
                  <a:srgbClr val="000000"/>
                </a:solidFill>
                <a:effectLst/>
                <a:latin typeface="Lora"/>
              </a:rPr>
              <a:t>direction</a:t>
            </a:r>
            <a:r>
              <a:rPr lang="en-GB" sz="2200" b="0" i="0" dirty="0">
                <a:solidFill>
                  <a:srgbClr val="000000"/>
                </a:solidFill>
                <a:effectLst/>
                <a:latin typeface="Lora"/>
              </a:rPr>
              <a:t> that </a:t>
            </a:r>
            <a:r>
              <a:rPr lang="en-GB" sz="2200" b="1" i="0" dirty="0">
                <a:solidFill>
                  <a:srgbClr val="000000"/>
                </a:solidFill>
                <a:effectLst/>
                <a:latin typeface="Lora"/>
              </a:rPr>
              <a:t>maximizes</a:t>
            </a:r>
            <a:r>
              <a:rPr lang="en-GB" sz="2200" b="0" i="0" dirty="0">
                <a:solidFill>
                  <a:srgbClr val="000000"/>
                </a:solidFill>
                <a:effectLst/>
                <a:latin typeface="Lora"/>
              </a:rPr>
              <a:t> the </a:t>
            </a:r>
            <a:r>
              <a:rPr lang="en-GB" sz="2200" b="1" i="0" dirty="0">
                <a:solidFill>
                  <a:srgbClr val="000000"/>
                </a:solidFill>
                <a:effectLst/>
                <a:latin typeface="Lora"/>
              </a:rPr>
              <a:t>variance</a:t>
            </a:r>
            <a:r>
              <a:rPr lang="en-GB" sz="2200" b="0" i="0" dirty="0">
                <a:solidFill>
                  <a:srgbClr val="000000"/>
                </a:solidFill>
                <a:effectLst/>
                <a:latin typeface="Lora"/>
              </a:rPr>
              <a:t> of the projected data. The</a:t>
            </a:r>
            <a:r>
              <a:rPr lang="en-GB" sz="2200" dirty="0">
                <a:solidFill>
                  <a:srgbClr val="000000"/>
                </a:solidFill>
                <a:latin typeface="Lora"/>
              </a:rPr>
              <a:t> </a:t>
            </a:r>
            <a:r>
              <a:rPr lang="en-GB" sz="2200" b="1" dirty="0" err="1">
                <a:solidFill>
                  <a:srgbClr val="000000"/>
                </a:solidFill>
                <a:latin typeface="Lora"/>
              </a:rPr>
              <a:t>ith</a:t>
            </a:r>
            <a:r>
              <a:rPr lang="en-GB" sz="2200" b="1" dirty="0">
                <a:solidFill>
                  <a:srgbClr val="000000"/>
                </a:solidFill>
                <a:latin typeface="Lora"/>
              </a:rPr>
              <a:t> </a:t>
            </a:r>
            <a:r>
              <a:rPr lang="en-GB" sz="2200" b="1" i="0" dirty="0">
                <a:solidFill>
                  <a:srgbClr val="000000"/>
                </a:solidFill>
                <a:effectLst/>
                <a:latin typeface="Lora"/>
              </a:rPr>
              <a:t>principal component </a:t>
            </a:r>
            <a:r>
              <a:rPr lang="en-GB" sz="2200" b="0" i="0" dirty="0">
                <a:solidFill>
                  <a:srgbClr val="000000"/>
                </a:solidFill>
                <a:effectLst/>
                <a:latin typeface="Lora"/>
              </a:rPr>
              <a:t>can be taken as a direction </a:t>
            </a:r>
            <a:r>
              <a:rPr lang="en-GB" sz="2200" b="1" i="0" dirty="0">
                <a:solidFill>
                  <a:srgbClr val="000000"/>
                </a:solidFill>
                <a:effectLst/>
                <a:latin typeface="Lora"/>
              </a:rPr>
              <a:t>orthogonal</a:t>
            </a:r>
            <a:r>
              <a:rPr lang="en-GB" sz="2200" b="0" i="0" dirty="0">
                <a:solidFill>
                  <a:srgbClr val="000000"/>
                </a:solidFill>
                <a:effectLst/>
                <a:latin typeface="Lora"/>
              </a:rPr>
              <a:t> to the </a:t>
            </a:r>
            <a:r>
              <a:rPr lang="en-GB" sz="2200" b="1" i="0" dirty="0">
                <a:solidFill>
                  <a:srgbClr val="000000"/>
                </a:solidFill>
                <a:effectLst/>
                <a:latin typeface="Lora"/>
              </a:rPr>
              <a:t>first</a:t>
            </a:r>
            <a:r>
              <a:rPr lang="en-GB" sz="2200" b="1" dirty="0">
                <a:solidFill>
                  <a:srgbClr val="000000"/>
                </a:solidFill>
                <a:latin typeface="Lora"/>
              </a:rPr>
              <a:t> i-1 </a:t>
            </a:r>
            <a:r>
              <a:rPr lang="en-GB" sz="2200" b="1" i="0" dirty="0">
                <a:solidFill>
                  <a:srgbClr val="000000"/>
                </a:solidFill>
                <a:effectLst/>
                <a:latin typeface="Lora"/>
              </a:rPr>
              <a:t>principal components </a:t>
            </a:r>
            <a:r>
              <a:rPr lang="en-GB" sz="2200" b="0" i="0" dirty="0">
                <a:solidFill>
                  <a:srgbClr val="000000"/>
                </a:solidFill>
                <a:effectLst/>
                <a:latin typeface="Lora"/>
              </a:rPr>
              <a:t>that maximizes the variance of the projected data</a:t>
            </a:r>
          </a:p>
          <a:p>
            <a:r>
              <a:rPr lang="en-GB" sz="2200" b="0" i="0" dirty="0">
                <a:solidFill>
                  <a:srgbClr val="000000"/>
                </a:solidFill>
                <a:effectLst/>
                <a:latin typeface="Lora"/>
              </a:rPr>
              <a:t>From either objective, it can be shown that the principal components are </a:t>
            </a:r>
            <a:r>
              <a:rPr lang="en-GB" sz="2200" b="0" i="0" u="none" strike="noStrike" dirty="0">
                <a:solidFill>
                  <a:srgbClr val="1559B5"/>
                </a:solidFill>
                <a:effectLst/>
                <a:latin typeface="Lora"/>
                <a:hlinkClick r:id="rId6"/>
              </a:rPr>
              <a:t>eigenvectors</a:t>
            </a:r>
            <a:r>
              <a:rPr lang="en-GB" sz="2200" b="0" i="0" dirty="0">
                <a:solidFill>
                  <a:srgbClr val="000000"/>
                </a:solidFill>
                <a:effectLst/>
                <a:latin typeface="Lora"/>
              </a:rPr>
              <a:t> of the data's </a:t>
            </a:r>
            <a:r>
              <a:rPr lang="en-GB" sz="2200" b="0" i="0" u="none" strike="noStrike" dirty="0">
                <a:solidFill>
                  <a:srgbClr val="1559B5"/>
                </a:solidFill>
                <a:effectLst/>
                <a:latin typeface="Lora"/>
                <a:hlinkClick r:id="rId7"/>
              </a:rPr>
              <a:t>covariance matrix</a:t>
            </a:r>
            <a:r>
              <a:rPr lang="en-GB" sz="2200" b="0" i="0" dirty="0">
                <a:solidFill>
                  <a:srgbClr val="000000"/>
                </a:solidFill>
                <a:effectLst/>
                <a:latin typeface="Lora"/>
              </a:rPr>
              <a:t>. Thus, the </a:t>
            </a:r>
            <a:r>
              <a:rPr lang="en-GB" sz="2200" b="1" i="0" dirty="0">
                <a:solidFill>
                  <a:srgbClr val="000000"/>
                </a:solidFill>
                <a:effectLst/>
                <a:latin typeface="Lora"/>
              </a:rPr>
              <a:t>principal components </a:t>
            </a:r>
            <a:r>
              <a:rPr lang="en-GB" sz="2200" b="0" i="0" dirty="0">
                <a:solidFill>
                  <a:srgbClr val="000000"/>
                </a:solidFill>
                <a:effectLst/>
                <a:latin typeface="Lora"/>
              </a:rPr>
              <a:t>are often </a:t>
            </a:r>
            <a:r>
              <a:rPr lang="en-GB" sz="2200" b="1" i="0" dirty="0">
                <a:solidFill>
                  <a:srgbClr val="000000"/>
                </a:solidFill>
                <a:effectLst/>
                <a:latin typeface="Lora"/>
              </a:rPr>
              <a:t>computed</a:t>
            </a:r>
            <a:r>
              <a:rPr lang="en-GB" sz="2200" b="0" i="0" dirty="0">
                <a:solidFill>
                  <a:srgbClr val="000000"/>
                </a:solidFill>
                <a:effectLst/>
                <a:latin typeface="Lora"/>
              </a:rPr>
              <a:t> by </a:t>
            </a:r>
            <a:r>
              <a:rPr lang="en-GB" sz="2200" b="1" i="0" dirty="0">
                <a:solidFill>
                  <a:srgbClr val="000000"/>
                </a:solidFill>
                <a:effectLst/>
                <a:latin typeface="Lora"/>
              </a:rPr>
              <a:t>eigen decomposition </a:t>
            </a:r>
            <a:r>
              <a:rPr lang="en-GB" sz="2200" b="0" i="0" dirty="0">
                <a:solidFill>
                  <a:srgbClr val="000000"/>
                </a:solidFill>
                <a:effectLst/>
                <a:latin typeface="Lora"/>
              </a:rPr>
              <a:t>of the data covariance matrix or </a:t>
            </a:r>
            <a:r>
              <a:rPr lang="en-GB" sz="2200" b="0" i="0" u="none" strike="noStrike" dirty="0">
                <a:solidFill>
                  <a:srgbClr val="1559B5"/>
                </a:solidFill>
                <a:effectLst/>
                <a:latin typeface="Lora"/>
              </a:rPr>
              <a:t>SVD </a:t>
            </a:r>
            <a:r>
              <a:rPr lang="en-GB" sz="2200" b="0" i="0" dirty="0">
                <a:solidFill>
                  <a:srgbClr val="000000"/>
                </a:solidFill>
                <a:effectLst/>
                <a:latin typeface="Lora"/>
              </a:rPr>
              <a:t>of the data matrix</a:t>
            </a:r>
          </a:p>
          <a:p>
            <a:r>
              <a:rPr lang="en-GB" sz="2200" b="1" i="0" dirty="0">
                <a:solidFill>
                  <a:srgbClr val="000000"/>
                </a:solidFill>
                <a:effectLst/>
                <a:latin typeface="Lora"/>
              </a:rPr>
              <a:t>Spectral theorem</a:t>
            </a:r>
            <a:r>
              <a:rPr lang="en-GB" sz="2200" b="0" i="0" dirty="0">
                <a:solidFill>
                  <a:srgbClr val="000000"/>
                </a:solidFill>
                <a:effectLst/>
                <a:latin typeface="Lora"/>
              </a:rPr>
              <a:t> is a result about when a </a:t>
            </a:r>
            <a:r>
              <a:rPr lang="en-GB" sz="2200" b="0" i="0" u="none" strike="noStrike" dirty="0">
                <a:solidFill>
                  <a:srgbClr val="1559B5"/>
                </a:solidFill>
                <a:effectLst/>
                <a:latin typeface="Lora"/>
                <a:hlinkClick r:id="rId8"/>
              </a:rPr>
              <a:t>matrix</a:t>
            </a:r>
            <a:r>
              <a:rPr lang="en-GB" sz="2200" b="0" i="0" dirty="0">
                <a:solidFill>
                  <a:srgbClr val="000000"/>
                </a:solidFill>
                <a:effectLst/>
                <a:latin typeface="Lora"/>
              </a:rPr>
              <a:t> can be </a:t>
            </a:r>
            <a:r>
              <a:rPr lang="en-GB" sz="2200" b="0" i="0" u="none" strike="noStrike" dirty="0">
                <a:solidFill>
                  <a:srgbClr val="1559B5"/>
                </a:solidFill>
                <a:effectLst/>
                <a:latin typeface="Lora"/>
                <a:hlinkClick r:id="rId9" tooltip="Diagonalizable matrix"/>
              </a:rPr>
              <a:t>diagonalized</a:t>
            </a:r>
            <a:r>
              <a:rPr lang="en-GB" sz="2200" b="0" i="0" dirty="0">
                <a:solidFill>
                  <a:srgbClr val="000000"/>
                </a:solidFill>
                <a:effectLst/>
                <a:latin typeface="Lora"/>
              </a:rPr>
              <a:t>. This is extremely </a:t>
            </a:r>
            <a:r>
              <a:rPr lang="en-GB" sz="2200" b="1" i="0" dirty="0">
                <a:solidFill>
                  <a:srgbClr val="000000"/>
                </a:solidFill>
                <a:effectLst/>
                <a:latin typeface="Lora"/>
              </a:rPr>
              <a:t>useful</a:t>
            </a:r>
            <a:r>
              <a:rPr lang="en-GB" sz="2200" b="0" i="0" dirty="0">
                <a:solidFill>
                  <a:srgbClr val="000000"/>
                </a:solidFill>
                <a:effectLst/>
                <a:latin typeface="Lora"/>
              </a:rPr>
              <a:t> because </a:t>
            </a:r>
            <a:r>
              <a:rPr lang="en-GB" sz="2200" b="1" i="0" dirty="0">
                <a:solidFill>
                  <a:srgbClr val="000000"/>
                </a:solidFill>
                <a:effectLst/>
                <a:latin typeface="Lora"/>
              </a:rPr>
              <a:t>computations</a:t>
            </a:r>
            <a:r>
              <a:rPr lang="en-GB" sz="2200" b="0" i="0" dirty="0">
                <a:solidFill>
                  <a:srgbClr val="000000"/>
                </a:solidFill>
                <a:effectLst/>
                <a:latin typeface="Lora"/>
              </a:rPr>
              <a:t> involving a </a:t>
            </a:r>
            <a:r>
              <a:rPr lang="en-GB" sz="2200" b="1" i="0" dirty="0">
                <a:solidFill>
                  <a:srgbClr val="000000"/>
                </a:solidFill>
                <a:effectLst/>
                <a:latin typeface="Lora"/>
              </a:rPr>
              <a:t>diagonalizable matrix </a:t>
            </a:r>
            <a:r>
              <a:rPr lang="en-GB" sz="2200" b="0" i="0" dirty="0">
                <a:solidFill>
                  <a:srgbClr val="000000"/>
                </a:solidFill>
                <a:effectLst/>
                <a:latin typeface="Lora"/>
              </a:rPr>
              <a:t>can often be reduced to much </a:t>
            </a:r>
            <a:r>
              <a:rPr lang="en-GB" sz="2200" b="1" i="0" dirty="0">
                <a:solidFill>
                  <a:srgbClr val="000000"/>
                </a:solidFill>
                <a:effectLst/>
                <a:latin typeface="Lora"/>
              </a:rPr>
              <a:t>simpler computations </a:t>
            </a:r>
            <a:r>
              <a:rPr lang="en-GB" sz="2200" b="0" i="0" dirty="0">
                <a:solidFill>
                  <a:srgbClr val="000000"/>
                </a:solidFill>
                <a:effectLst/>
                <a:latin typeface="Lora"/>
              </a:rPr>
              <a:t>involving the </a:t>
            </a:r>
            <a:r>
              <a:rPr lang="en-GB" sz="2200" b="1" i="0" dirty="0">
                <a:solidFill>
                  <a:srgbClr val="000000"/>
                </a:solidFill>
                <a:effectLst/>
                <a:latin typeface="Lora"/>
              </a:rPr>
              <a:t>corresponding diagonal matrix</a:t>
            </a:r>
            <a:r>
              <a:rPr lang="en-GB" sz="2200" b="0" i="0" dirty="0">
                <a:solidFill>
                  <a:srgbClr val="000000"/>
                </a:solidFill>
                <a:effectLst/>
                <a:latin typeface="Lora"/>
              </a:rPr>
              <a:t>.</a:t>
            </a:r>
          </a:p>
          <a:p>
            <a:r>
              <a:rPr lang="en-GB" sz="2200" b="0" i="0" dirty="0">
                <a:solidFill>
                  <a:srgbClr val="000000"/>
                </a:solidFill>
                <a:effectLst/>
                <a:latin typeface="Lora"/>
              </a:rPr>
              <a:t>In </a:t>
            </a:r>
            <a:r>
              <a:rPr lang="en-GB" sz="2200" b="0" i="0" u="none" strike="noStrike" dirty="0">
                <a:solidFill>
                  <a:srgbClr val="1559B5"/>
                </a:solidFill>
                <a:effectLst/>
                <a:latin typeface="Lora"/>
                <a:hlinkClick r:id="rId10"/>
              </a:rPr>
              <a:t>linear algebra</a:t>
            </a:r>
            <a:r>
              <a:rPr lang="en-GB" sz="2200" b="0" i="0" dirty="0">
                <a:solidFill>
                  <a:srgbClr val="000000"/>
                </a:solidFill>
                <a:effectLst/>
                <a:latin typeface="Lora"/>
              </a:rPr>
              <a:t>, </a:t>
            </a:r>
            <a:r>
              <a:rPr lang="en-GB" sz="2200" b="1" i="0" dirty="0">
                <a:solidFill>
                  <a:srgbClr val="000000"/>
                </a:solidFill>
                <a:effectLst/>
                <a:latin typeface="Lora"/>
              </a:rPr>
              <a:t>eigen decomposition</a:t>
            </a:r>
            <a:r>
              <a:rPr lang="en-GB" sz="2200" b="0" i="0" dirty="0">
                <a:solidFill>
                  <a:srgbClr val="000000"/>
                </a:solidFill>
                <a:effectLst/>
                <a:latin typeface="Lora"/>
              </a:rPr>
              <a:t> or sometimes </a:t>
            </a:r>
            <a:r>
              <a:rPr lang="en-GB" sz="2200" b="1" i="0" dirty="0">
                <a:solidFill>
                  <a:srgbClr val="000000"/>
                </a:solidFill>
                <a:effectLst/>
                <a:latin typeface="Lora"/>
              </a:rPr>
              <a:t>spectral decomposition</a:t>
            </a:r>
            <a:r>
              <a:rPr lang="en-GB" sz="2200" b="0" i="0" dirty="0">
                <a:solidFill>
                  <a:srgbClr val="000000"/>
                </a:solidFill>
                <a:effectLst/>
                <a:latin typeface="Lora"/>
              </a:rPr>
              <a:t> is the </a:t>
            </a:r>
            <a:r>
              <a:rPr lang="en-GB" sz="2200" b="0" i="0" u="none" strike="noStrike" dirty="0">
                <a:solidFill>
                  <a:srgbClr val="1559B5"/>
                </a:solidFill>
                <a:effectLst/>
                <a:latin typeface="Lora"/>
                <a:hlinkClick r:id="rId11" tooltip="Factorization"/>
              </a:rPr>
              <a:t>factorization</a:t>
            </a:r>
            <a:r>
              <a:rPr lang="en-GB" sz="2200" b="0" i="0" dirty="0">
                <a:solidFill>
                  <a:srgbClr val="000000"/>
                </a:solidFill>
                <a:effectLst/>
                <a:latin typeface="Lora"/>
              </a:rPr>
              <a:t> of a </a:t>
            </a:r>
            <a:r>
              <a:rPr lang="en-GB" sz="2200" b="0" i="0" u="none" strike="noStrike" dirty="0">
                <a:solidFill>
                  <a:srgbClr val="1559B5"/>
                </a:solidFill>
                <a:effectLst/>
                <a:latin typeface="Lora"/>
                <a:hlinkClick r:id="rId12" tooltip="Matrix (math)"/>
              </a:rPr>
              <a:t>matrix</a:t>
            </a:r>
            <a:r>
              <a:rPr lang="en-GB" sz="2200" b="0" i="0" dirty="0">
                <a:solidFill>
                  <a:srgbClr val="000000"/>
                </a:solidFill>
                <a:effectLst/>
                <a:latin typeface="Lora"/>
              </a:rPr>
              <a:t> into a </a:t>
            </a:r>
            <a:r>
              <a:rPr lang="en-GB" sz="2200" b="0" i="0" u="none" strike="noStrike" dirty="0">
                <a:solidFill>
                  <a:srgbClr val="1559B5"/>
                </a:solidFill>
                <a:effectLst/>
                <a:latin typeface="Lora"/>
                <a:hlinkClick r:id="rId13" tooltip="Canonical form"/>
              </a:rPr>
              <a:t>canonical form</a:t>
            </a:r>
            <a:r>
              <a:rPr lang="en-GB" sz="2200" b="0" i="0" dirty="0">
                <a:solidFill>
                  <a:srgbClr val="000000"/>
                </a:solidFill>
                <a:effectLst/>
                <a:latin typeface="Lora"/>
              </a:rPr>
              <a:t>, whereby the matrix is represented in terms of its </a:t>
            </a:r>
            <a:r>
              <a:rPr lang="en-GB" sz="2200" b="0" i="0" u="none" strike="noStrike" dirty="0">
                <a:solidFill>
                  <a:srgbClr val="1559B5"/>
                </a:solidFill>
                <a:effectLst/>
                <a:latin typeface="Lora"/>
                <a:hlinkClick r:id="rId14" tooltip="Eigenvalues and eigenvectors"/>
              </a:rPr>
              <a:t>eigenvalues and eigenvectors</a:t>
            </a:r>
            <a:r>
              <a:rPr lang="en-GB" sz="2200" b="0" i="0" dirty="0">
                <a:solidFill>
                  <a:srgbClr val="000000"/>
                </a:solidFill>
                <a:effectLst/>
                <a:latin typeface="Lora"/>
              </a:rPr>
              <a:t>. Only </a:t>
            </a:r>
            <a:r>
              <a:rPr lang="en-GB" sz="2200" b="0" i="0" u="none" strike="noStrike" dirty="0">
                <a:solidFill>
                  <a:srgbClr val="1559B5"/>
                </a:solidFill>
                <a:effectLst/>
                <a:latin typeface="Lora"/>
                <a:hlinkClick r:id="rId9" tooltip="Diagonalizable matrix"/>
              </a:rPr>
              <a:t>diagonalizable matrices</a:t>
            </a:r>
            <a:r>
              <a:rPr lang="en-GB" sz="2200" b="0" i="0" dirty="0">
                <a:solidFill>
                  <a:srgbClr val="000000"/>
                </a:solidFill>
                <a:effectLst/>
                <a:latin typeface="Lora"/>
              </a:rPr>
              <a:t> can be factorized in this way.</a:t>
            </a:r>
          </a:p>
          <a:p>
            <a:r>
              <a:rPr lang="en-GB" sz="2200" dirty="0">
                <a:solidFill>
                  <a:srgbClr val="000000"/>
                </a:solidFill>
                <a:latin typeface="Lora"/>
              </a:rPr>
              <a:t>Non-zero vector </a:t>
            </a:r>
            <a:r>
              <a:rPr lang="en-GB" sz="2200" b="1" dirty="0">
                <a:solidFill>
                  <a:srgbClr val="000000"/>
                </a:solidFill>
                <a:latin typeface="Lora"/>
              </a:rPr>
              <a:t>v</a:t>
            </a:r>
            <a:r>
              <a:rPr lang="en-GB" sz="2200" dirty="0">
                <a:solidFill>
                  <a:srgbClr val="000000"/>
                </a:solidFill>
                <a:latin typeface="Lora"/>
              </a:rPr>
              <a:t> of dimension N is an eigenvector of square N*N </a:t>
            </a:r>
            <a:r>
              <a:rPr lang="en-GB" sz="2200" b="1" dirty="0">
                <a:solidFill>
                  <a:srgbClr val="000000"/>
                </a:solidFill>
                <a:latin typeface="Lora"/>
              </a:rPr>
              <a:t>matrix A</a:t>
            </a:r>
            <a:r>
              <a:rPr lang="en-GB" sz="2200" dirty="0">
                <a:solidFill>
                  <a:srgbClr val="000000"/>
                </a:solidFill>
                <a:latin typeface="Lora"/>
              </a:rPr>
              <a:t>, if it satisfies the linear </a:t>
            </a:r>
            <a:r>
              <a:rPr lang="en-GB" sz="2200" dirty="0" err="1">
                <a:solidFill>
                  <a:srgbClr val="000000"/>
                </a:solidFill>
                <a:latin typeface="Lora"/>
              </a:rPr>
              <a:t>eq</a:t>
            </a:r>
            <a:r>
              <a:rPr lang="en-GB" sz="2200" dirty="0">
                <a:solidFill>
                  <a:srgbClr val="000000"/>
                </a:solidFill>
                <a:latin typeface="Lora"/>
              </a:rPr>
              <a:t>, where lambda – eigenvalue of v. This means that </a:t>
            </a:r>
            <a:r>
              <a:rPr lang="en-GB" sz="2200" b="1" dirty="0">
                <a:solidFill>
                  <a:srgbClr val="000000"/>
                </a:solidFill>
                <a:latin typeface="Lora"/>
              </a:rPr>
              <a:t>eigenvectors</a:t>
            </a:r>
            <a:r>
              <a:rPr lang="en-GB" sz="2200" dirty="0">
                <a:solidFill>
                  <a:srgbClr val="000000"/>
                </a:solidFill>
                <a:latin typeface="Lora"/>
              </a:rPr>
              <a:t> are the vectors that the linear transformation </a:t>
            </a:r>
            <a:r>
              <a:rPr lang="en-GB" sz="2200" b="1" dirty="0">
                <a:solidFill>
                  <a:srgbClr val="000000"/>
                </a:solidFill>
                <a:latin typeface="Lora"/>
              </a:rPr>
              <a:t>A</a:t>
            </a:r>
            <a:r>
              <a:rPr lang="en-GB" sz="2200" dirty="0">
                <a:solidFill>
                  <a:srgbClr val="000000"/>
                </a:solidFill>
                <a:latin typeface="Lora"/>
              </a:rPr>
              <a:t> merely </a:t>
            </a:r>
            <a:r>
              <a:rPr lang="en-GB" sz="2200" b="1" dirty="0">
                <a:solidFill>
                  <a:srgbClr val="000000"/>
                </a:solidFill>
                <a:latin typeface="Lora"/>
              </a:rPr>
              <a:t>shrinks</a:t>
            </a:r>
            <a:r>
              <a:rPr lang="en-GB" sz="2200" dirty="0">
                <a:solidFill>
                  <a:srgbClr val="000000"/>
                </a:solidFill>
                <a:latin typeface="Lora"/>
              </a:rPr>
              <a:t> or </a:t>
            </a:r>
            <a:r>
              <a:rPr lang="en-GB" sz="2200" b="1" dirty="0">
                <a:solidFill>
                  <a:srgbClr val="000000"/>
                </a:solidFill>
                <a:latin typeface="Lora"/>
              </a:rPr>
              <a:t>elongates</a:t>
            </a:r>
            <a:r>
              <a:rPr lang="en-GB" sz="2200" dirty="0">
                <a:solidFill>
                  <a:srgbClr val="000000"/>
                </a:solidFill>
                <a:latin typeface="Lora"/>
              </a:rPr>
              <a:t>, and the </a:t>
            </a:r>
            <a:r>
              <a:rPr lang="en-GB" sz="2200" b="1" dirty="0">
                <a:solidFill>
                  <a:srgbClr val="000000"/>
                </a:solidFill>
                <a:latin typeface="Lora"/>
              </a:rPr>
              <a:t>amount</a:t>
            </a:r>
            <a:r>
              <a:rPr lang="en-GB" sz="2200" dirty="0">
                <a:solidFill>
                  <a:srgbClr val="000000"/>
                </a:solidFill>
                <a:latin typeface="Lora"/>
              </a:rPr>
              <a:t> by which it is done is by </a:t>
            </a:r>
            <a:r>
              <a:rPr lang="en-GB" sz="2200" b="1" dirty="0">
                <a:solidFill>
                  <a:srgbClr val="000000"/>
                </a:solidFill>
                <a:latin typeface="Lora"/>
              </a:rPr>
              <a:t>lambda</a:t>
            </a:r>
            <a:endParaRPr lang="en-US" sz="2200" b="1" dirty="0"/>
          </a:p>
        </p:txBody>
      </p:sp>
      <p:pic>
        <p:nvPicPr>
          <p:cNvPr id="6" name="Picture 5">
            <a:extLst>
              <a:ext uri="{FF2B5EF4-FFF2-40B4-BE49-F238E27FC236}">
                <a16:creationId xmlns:a16="http://schemas.microsoft.com/office/drawing/2014/main" id="{AC2501F4-2DD7-47F7-8FE6-0C2D9CE6C8E1}"/>
              </a:ext>
            </a:extLst>
          </p:cNvPr>
          <p:cNvPicPr>
            <a:picLocks noChangeAspect="1"/>
          </p:cNvPicPr>
          <p:nvPr/>
        </p:nvPicPr>
        <p:blipFill>
          <a:blip r:embed="rId15"/>
          <a:stretch>
            <a:fillRect/>
          </a:stretch>
        </p:blipFill>
        <p:spPr>
          <a:xfrm>
            <a:off x="11127304" y="5388049"/>
            <a:ext cx="888595" cy="300370"/>
          </a:xfrm>
          <a:prstGeom prst="rect">
            <a:avLst/>
          </a:prstGeom>
          <a:ln>
            <a:solidFill>
              <a:schemeClr val="tx1"/>
            </a:solidFill>
          </a:ln>
        </p:spPr>
      </p:pic>
      <p:pic>
        <p:nvPicPr>
          <p:cNvPr id="7" name="Picture 6">
            <a:extLst>
              <a:ext uri="{FF2B5EF4-FFF2-40B4-BE49-F238E27FC236}">
                <a16:creationId xmlns:a16="http://schemas.microsoft.com/office/drawing/2014/main" id="{893EB2B5-584D-4177-9D8A-A2E10AB67F2C}"/>
              </a:ext>
            </a:extLst>
          </p:cNvPr>
          <p:cNvPicPr>
            <a:picLocks noChangeAspect="1"/>
          </p:cNvPicPr>
          <p:nvPr/>
        </p:nvPicPr>
        <p:blipFill>
          <a:blip r:embed="rId16"/>
          <a:stretch>
            <a:fillRect/>
          </a:stretch>
        </p:blipFill>
        <p:spPr>
          <a:xfrm>
            <a:off x="9707418" y="6510339"/>
            <a:ext cx="2380037" cy="305133"/>
          </a:xfrm>
          <a:prstGeom prst="rect">
            <a:avLst/>
          </a:prstGeom>
          <a:ln>
            <a:solidFill>
              <a:schemeClr val="tx1"/>
            </a:solidFill>
          </a:ln>
        </p:spPr>
      </p:pic>
    </p:spTree>
    <p:extLst>
      <p:ext uri="{BB962C8B-B14F-4D97-AF65-F5344CB8AC3E}">
        <p14:creationId xmlns:p14="http://schemas.microsoft.com/office/powerpoint/2010/main" val="438951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Scree plot</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7090"/>
            <a:ext cx="12105446" cy="6168717"/>
          </a:xfrm>
        </p:spPr>
        <p:txBody>
          <a:bodyPr>
            <a:normAutofit/>
          </a:bodyPr>
          <a:lstStyle/>
          <a:p>
            <a:pPr algn="l"/>
            <a:r>
              <a:rPr lang="en-GB" sz="2400" b="0" i="0" dirty="0">
                <a:solidFill>
                  <a:srgbClr val="000000"/>
                </a:solidFill>
                <a:effectLst/>
                <a:latin typeface="Lora"/>
              </a:rPr>
              <a:t>In </a:t>
            </a:r>
            <a:r>
              <a:rPr lang="en-GB" sz="2400" b="0" i="0" u="none" strike="noStrike" dirty="0">
                <a:solidFill>
                  <a:srgbClr val="1559B5"/>
                </a:solidFill>
                <a:effectLst/>
                <a:latin typeface="Lora"/>
                <a:hlinkClick r:id="rId2"/>
              </a:rPr>
              <a:t>multivariate statistics</a:t>
            </a:r>
            <a:r>
              <a:rPr lang="en-GB" sz="2400" b="0" i="0" dirty="0">
                <a:solidFill>
                  <a:srgbClr val="000000"/>
                </a:solidFill>
                <a:effectLst/>
                <a:latin typeface="Lora"/>
              </a:rPr>
              <a:t>, a </a:t>
            </a:r>
            <a:r>
              <a:rPr lang="en-GB" sz="2400" b="1" i="0" dirty="0">
                <a:solidFill>
                  <a:srgbClr val="000000"/>
                </a:solidFill>
                <a:effectLst/>
                <a:latin typeface="Lora"/>
              </a:rPr>
              <a:t>scree plot</a:t>
            </a:r>
            <a:r>
              <a:rPr lang="en-GB" sz="2400" b="0" i="0" dirty="0">
                <a:solidFill>
                  <a:srgbClr val="000000"/>
                </a:solidFill>
                <a:effectLst/>
                <a:latin typeface="Lora"/>
              </a:rPr>
              <a:t> is a line plot of the </a:t>
            </a:r>
            <a:r>
              <a:rPr lang="en-GB" sz="2400" b="0" i="0" u="none" strike="noStrike" dirty="0">
                <a:solidFill>
                  <a:srgbClr val="1559B5"/>
                </a:solidFill>
                <a:effectLst/>
                <a:latin typeface="Lora"/>
                <a:hlinkClick r:id="rId3" tooltip="Eigenvalue"/>
              </a:rPr>
              <a:t>eigenvalues</a:t>
            </a:r>
            <a:r>
              <a:rPr lang="en-GB" sz="2400" b="0" i="0" dirty="0">
                <a:solidFill>
                  <a:srgbClr val="000000"/>
                </a:solidFill>
                <a:effectLst/>
                <a:latin typeface="Lora"/>
              </a:rPr>
              <a:t> of </a:t>
            </a:r>
            <a:r>
              <a:rPr lang="en-GB" sz="2400" b="0" i="0" u="none" strike="noStrike" dirty="0">
                <a:solidFill>
                  <a:srgbClr val="1559B5"/>
                </a:solidFill>
                <a:effectLst/>
                <a:latin typeface="Lora"/>
                <a:hlinkClick r:id="rId4"/>
              </a:rPr>
              <a:t>factors</a:t>
            </a:r>
            <a:r>
              <a:rPr lang="en-GB" sz="2400" b="0" i="0" dirty="0">
                <a:solidFill>
                  <a:srgbClr val="000000"/>
                </a:solidFill>
                <a:effectLst/>
                <a:latin typeface="Lora"/>
              </a:rPr>
              <a:t> or </a:t>
            </a:r>
            <a:r>
              <a:rPr lang="en-GB" sz="2400" b="0" i="0" u="none" strike="noStrike" dirty="0">
                <a:solidFill>
                  <a:srgbClr val="1559B5"/>
                </a:solidFill>
                <a:effectLst/>
                <a:latin typeface="Lora"/>
                <a:hlinkClick r:id="rId5"/>
              </a:rPr>
              <a:t>principal components</a:t>
            </a:r>
            <a:r>
              <a:rPr lang="en-GB" sz="2400" b="0" i="0" dirty="0">
                <a:solidFill>
                  <a:srgbClr val="000000"/>
                </a:solidFill>
                <a:effectLst/>
                <a:latin typeface="Lora"/>
              </a:rPr>
              <a:t> in an analysis. The </a:t>
            </a:r>
            <a:r>
              <a:rPr lang="en-GB" sz="2400" b="1" i="0" dirty="0">
                <a:solidFill>
                  <a:srgbClr val="000000"/>
                </a:solidFill>
                <a:effectLst/>
                <a:latin typeface="Lora"/>
              </a:rPr>
              <a:t>scree plot </a:t>
            </a:r>
            <a:r>
              <a:rPr lang="en-GB" sz="2400" b="0" i="0" dirty="0">
                <a:solidFill>
                  <a:srgbClr val="000000"/>
                </a:solidFill>
                <a:effectLst/>
                <a:latin typeface="Lora"/>
              </a:rPr>
              <a:t>is used to determine </a:t>
            </a:r>
          </a:p>
          <a:p>
            <a:pPr marL="0" indent="0" algn="l">
              <a:buNone/>
            </a:pPr>
            <a:r>
              <a:rPr lang="en-GB" sz="2400" b="0" i="0" dirty="0">
                <a:solidFill>
                  <a:srgbClr val="000000"/>
                </a:solidFill>
                <a:effectLst/>
                <a:latin typeface="Lora"/>
              </a:rPr>
              <a:t>the </a:t>
            </a:r>
            <a:r>
              <a:rPr lang="en-GB" sz="2400" b="1" i="0" dirty="0">
                <a:solidFill>
                  <a:srgbClr val="000000"/>
                </a:solidFill>
                <a:effectLst/>
                <a:latin typeface="Lora"/>
              </a:rPr>
              <a:t>number of factors </a:t>
            </a:r>
            <a:r>
              <a:rPr lang="en-GB" sz="2400" b="0" i="0" dirty="0">
                <a:solidFill>
                  <a:srgbClr val="000000"/>
                </a:solidFill>
                <a:effectLst/>
                <a:latin typeface="Lora"/>
              </a:rPr>
              <a:t>to retain in an </a:t>
            </a:r>
            <a:r>
              <a:rPr lang="en-GB" sz="2400" b="0" i="0" u="none" strike="noStrike" dirty="0">
                <a:solidFill>
                  <a:srgbClr val="1559B5"/>
                </a:solidFill>
                <a:effectLst/>
                <a:latin typeface="Lora"/>
                <a:hlinkClick r:id="rId6" tooltip="Exploratory factor analysis"/>
              </a:rPr>
              <a:t>exploratory factor analysis</a:t>
            </a:r>
            <a:r>
              <a:rPr lang="en-GB" sz="2400" b="0" i="0" dirty="0">
                <a:solidFill>
                  <a:srgbClr val="000000"/>
                </a:solidFill>
                <a:effectLst/>
                <a:latin typeface="Lora"/>
              </a:rPr>
              <a:t> </a:t>
            </a:r>
          </a:p>
          <a:p>
            <a:pPr marL="0" indent="0" algn="l">
              <a:buNone/>
            </a:pPr>
            <a:r>
              <a:rPr lang="en-GB" sz="2400" b="0" i="0" dirty="0">
                <a:solidFill>
                  <a:srgbClr val="000000"/>
                </a:solidFill>
                <a:effectLst/>
                <a:latin typeface="Lora"/>
              </a:rPr>
              <a:t>(FA) or </a:t>
            </a:r>
            <a:r>
              <a:rPr lang="en-GB" sz="2400" b="1" i="0" dirty="0">
                <a:solidFill>
                  <a:srgbClr val="000000"/>
                </a:solidFill>
                <a:effectLst/>
                <a:latin typeface="Lora"/>
              </a:rPr>
              <a:t>principal components </a:t>
            </a:r>
            <a:r>
              <a:rPr lang="en-GB" sz="2400" b="0" i="0" dirty="0">
                <a:solidFill>
                  <a:srgbClr val="000000"/>
                </a:solidFill>
                <a:effectLst/>
                <a:latin typeface="Lora"/>
              </a:rPr>
              <a:t>to keep in a PCA. The procedure of</a:t>
            </a:r>
          </a:p>
          <a:p>
            <a:pPr marL="0" indent="0" algn="l">
              <a:buNone/>
            </a:pPr>
            <a:r>
              <a:rPr lang="en-GB" sz="2400" b="0" i="0" dirty="0">
                <a:solidFill>
                  <a:srgbClr val="000000"/>
                </a:solidFill>
                <a:effectLst/>
                <a:latin typeface="Lora"/>
              </a:rPr>
              <a:t>finding </a:t>
            </a:r>
            <a:r>
              <a:rPr lang="en-GB" sz="2400" b="1" i="0" dirty="0">
                <a:solidFill>
                  <a:srgbClr val="000000"/>
                </a:solidFill>
                <a:effectLst/>
                <a:latin typeface="Lora"/>
              </a:rPr>
              <a:t>statist </a:t>
            </a:r>
            <a:r>
              <a:rPr lang="en-GB" sz="2400" b="1" i="0" dirty="0" err="1">
                <a:solidFill>
                  <a:srgbClr val="000000"/>
                </a:solidFill>
                <a:effectLst/>
                <a:latin typeface="Lora"/>
              </a:rPr>
              <a:t>signif</a:t>
            </a:r>
            <a:r>
              <a:rPr lang="en-GB" sz="2400" b="1" i="0" dirty="0">
                <a:solidFill>
                  <a:srgbClr val="000000"/>
                </a:solidFill>
                <a:effectLst/>
                <a:latin typeface="Lora"/>
              </a:rPr>
              <a:t> factors </a:t>
            </a:r>
            <a:r>
              <a:rPr lang="en-GB" sz="2400" b="0" i="0" dirty="0">
                <a:solidFill>
                  <a:srgbClr val="000000"/>
                </a:solidFill>
                <a:effectLst/>
                <a:latin typeface="Lora"/>
              </a:rPr>
              <a:t>or </a:t>
            </a:r>
            <a:r>
              <a:rPr lang="en-GB" sz="2400" b="1" i="0" dirty="0">
                <a:solidFill>
                  <a:srgbClr val="000000"/>
                </a:solidFill>
                <a:effectLst/>
                <a:latin typeface="Lora"/>
              </a:rPr>
              <a:t>components</a:t>
            </a:r>
            <a:r>
              <a:rPr lang="en-GB" sz="2400" b="0" i="0" dirty="0">
                <a:solidFill>
                  <a:srgbClr val="000000"/>
                </a:solidFill>
                <a:effectLst/>
                <a:latin typeface="Lora"/>
              </a:rPr>
              <a:t> using a scree plot is </a:t>
            </a:r>
          </a:p>
          <a:p>
            <a:pPr marL="0" indent="0" algn="l">
              <a:buNone/>
            </a:pPr>
            <a:r>
              <a:rPr lang="en-GB" sz="2400" b="0" i="0" dirty="0">
                <a:solidFill>
                  <a:srgbClr val="000000"/>
                </a:solidFill>
                <a:effectLst/>
                <a:latin typeface="Lora"/>
              </a:rPr>
              <a:t>also known as a </a:t>
            </a:r>
            <a:r>
              <a:rPr lang="en-GB" sz="2400" b="1" i="0" dirty="0">
                <a:solidFill>
                  <a:srgbClr val="000000"/>
                </a:solidFill>
                <a:effectLst/>
                <a:latin typeface="Lora"/>
              </a:rPr>
              <a:t>scree test</a:t>
            </a:r>
            <a:r>
              <a:rPr lang="en-GB" sz="2400" b="0" i="0" dirty="0">
                <a:solidFill>
                  <a:srgbClr val="000000"/>
                </a:solidFill>
                <a:effectLst/>
                <a:latin typeface="Lora"/>
              </a:rPr>
              <a:t>. </a:t>
            </a:r>
          </a:p>
          <a:p>
            <a:pPr algn="l"/>
            <a:r>
              <a:rPr lang="en-GB" sz="2400" b="0" i="0" dirty="0">
                <a:solidFill>
                  <a:srgbClr val="000000"/>
                </a:solidFill>
                <a:effectLst/>
                <a:latin typeface="Lora"/>
              </a:rPr>
              <a:t>A </a:t>
            </a:r>
            <a:r>
              <a:rPr lang="en-GB" sz="2400" b="1" i="0" dirty="0">
                <a:solidFill>
                  <a:srgbClr val="000000"/>
                </a:solidFill>
                <a:effectLst/>
                <a:latin typeface="Lora"/>
              </a:rPr>
              <a:t>scree plot </a:t>
            </a:r>
            <a:r>
              <a:rPr lang="en-GB" sz="2400" b="0" i="0" dirty="0">
                <a:solidFill>
                  <a:srgbClr val="000000"/>
                </a:solidFill>
                <a:effectLst/>
                <a:latin typeface="Lora"/>
              </a:rPr>
              <a:t>always displays the </a:t>
            </a:r>
            <a:r>
              <a:rPr lang="en-GB" sz="2400" b="1" i="0" dirty="0" err="1">
                <a:solidFill>
                  <a:srgbClr val="000000"/>
                </a:solidFill>
                <a:effectLst/>
                <a:latin typeface="Lora"/>
              </a:rPr>
              <a:t>eigenv</a:t>
            </a:r>
            <a:r>
              <a:rPr lang="en-GB" sz="2400" b="1" i="0" dirty="0">
                <a:solidFill>
                  <a:srgbClr val="000000"/>
                </a:solidFill>
                <a:effectLst/>
                <a:latin typeface="Lora"/>
              </a:rPr>
              <a:t> in a downward curve</a:t>
            </a:r>
            <a:r>
              <a:rPr lang="en-GB" sz="2400" b="0" i="0" dirty="0">
                <a:solidFill>
                  <a:srgbClr val="000000"/>
                </a:solidFill>
                <a:effectLst/>
                <a:latin typeface="Lora"/>
              </a:rPr>
              <a:t>, ordering the eigenvalues from </a:t>
            </a:r>
            <a:r>
              <a:rPr lang="en-GB" sz="2400" b="1" i="0" dirty="0" err="1">
                <a:solidFill>
                  <a:srgbClr val="000000"/>
                </a:solidFill>
                <a:effectLst/>
                <a:latin typeface="Lora"/>
              </a:rPr>
              <a:t>larg</a:t>
            </a:r>
            <a:r>
              <a:rPr lang="en-GB" sz="2400" b="1" i="0" dirty="0">
                <a:solidFill>
                  <a:srgbClr val="000000"/>
                </a:solidFill>
                <a:effectLst/>
                <a:latin typeface="Lora"/>
              </a:rPr>
              <a:t> to smallest</a:t>
            </a:r>
            <a:r>
              <a:rPr lang="en-GB" sz="2400" b="0" i="0" dirty="0">
                <a:solidFill>
                  <a:srgbClr val="000000"/>
                </a:solidFill>
                <a:effectLst/>
                <a:latin typeface="Lora"/>
              </a:rPr>
              <a:t>. Accord to the scree test, the "</a:t>
            </a:r>
            <a:r>
              <a:rPr lang="en-GB" sz="2400" b="1" i="0" dirty="0">
                <a:solidFill>
                  <a:srgbClr val="000000"/>
                </a:solidFill>
                <a:effectLst/>
                <a:latin typeface="Lora"/>
              </a:rPr>
              <a:t>elbow</a:t>
            </a:r>
            <a:r>
              <a:rPr lang="en-GB" sz="2400" b="0" i="0" dirty="0">
                <a:solidFill>
                  <a:srgbClr val="000000"/>
                </a:solidFill>
                <a:effectLst/>
                <a:latin typeface="Lora"/>
              </a:rPr>
              <a:t>" of the graph where the </a:t>
            </a:r>
            <a:r>
              <a:rPr lang="en-GB" sz="2400" b="1" i="0" dirty="0" err="1">
                <a:solidFill>
                  <a:srgbClr val="000000"/>
                </a:solidFill>
                <a:effectLst/>
                <a:latin typeface="Lora"/>
              </a:rPr>
              <a:t>eigenval</a:t>
            </a:r>
            <a:r>
              <a:rPr lang="en-GB" sz="2400" b="0" i="0" dirty="0">
                <a:solidFill>
                  <a:srgbClr val="000000"/>
                </a:solidFill>
                <a:effectLst/>
                <a:latin typeface="Lora"/>
              </a:rPr>
              <a:t> seem to </a:t>
            </a:r>
            <a:r>
              <a:rPr lang="en-GB" sz="2400" b="1" i="0" dirty="0">
                <a:solidFill>
                  <a:srgbClr val="000000"/>
                </a:solidFill>
                <a:effectLst/>
                <a:latin typeface="Lora"/>
              </a:rPr>
              <a:t>level off </a:t>
            </a:r>
            <a:r>
              <a:rPr lang="en-GB" sz="2400" b="0" i="0" dirty="0">
                <a:solidFill>
                  <a:srgbClr val="000000"/>
                </a:solidFill>
                <a:effectLst/>
                <a:latin typeface="Lora"/>
              </a:rPr>
              <a:t>is found and factors or comp to the </a:t>
            </a:r>
            <a:r>
              <a:rPr lang="en-GB" sz="2400" b="1" i="0" dirty="0">
                <a:solidFill>
                  <a:srgbClr val="000000"/>
                </a:solidFill>
                <a:effectLst/>
                <a:latin typeface="Lora"/>
              </a:rPr>
              <a:t>left</a:t>
            </a:r>
            <a:r>
              <a:rPr lang="en-GB" sz="2400" b="0" i="0" dirty="0">
                <a:solidFill>
                  <a:srgbClr val="000000"/>
                </a:solidFill>
                <a:effectLst/>
                <a:latin typeface="Lora"/>
              </a:rPr>
              <a:t> of this point should be </a:t>
            </a:r>
            <a:r>
              <a:rPr lang="en-GB" sz="2400" b="1" i="0" dirty="0">
                <a:solidFill>
                  <a:srgbClr val="000000"/>
                </a:solidFill>
                <a:effectLst/>
                <a:latin typeface="Lora"/>
              </a:rPr>
              <a:t>retained</a:t>
            </a:r>
            <a:r>
              <a:rPr lang="en-GB" sz="2400" b="0" i="0" dirty="0">
                <a:solidFill>
                  <a:srgbClr val="000000"/>
                </a:solidFill>
                <a:effectLst/>
                <a:latin typeface="Lora"/>
              </a:rPr>
              <a:t> as </a:t>
            </a:r>
            <a:r>
              <a:rPr lang="en-GB" sz="2400" b="0" i="0" dirty="0" err="1">
                <a:solidFill>
                  <a:srgbClr val="000000"/>
                </a:solidFill>
                <a:effectLst/>
                <a:latin typeface="Lora"/>
              </a:rPr>
              <a:t>signif</a:t>
            </a:r>
            <a:r>
              <a:rPr lang="en-GB" sz="2400" b="0" i="0" dirty="0">
                <a:solidFill>
                  <a:srgbClr val="000000"/>
                </a:solidFill>
                <a:effectLst/>
                <a:latin typeface="Lora"/>
              </a:rPr>
              <a:t>.</a:t>
            </a:r>
          </a:p>
          <a:p>
            <a:pPr algn="l"/>
            <a:r>
              <a:rPr lang="en-GB" sz="2400" b="0" i="0" dirty="0">
                <a:solidFill>
                  <a:srgbClr val="000000"/>
                </a:solidFill>
                <a:effectLst/>
                <a:latin typeface="Lora"/>
              </a:rPr>
              <a:t>This test is sometimes </a:t>
            </a:r>
            <a:r>
              <a:rPr lang="en-GB" sz="2400" b="1" i="0" dirty="0">
                <a:solidFill>
                  <a:srgbClr val="000000"/>
                </a:solidFill>
                <a:effectLst/>
                <a:latin typeface="Lora"/>
              </a:rPr>
              <a:t>criticized</a:t>
            </a:r>
            <a:r>
              <a:rPr lang="en-GB" sz="2400" b="0" i="0" dirty="0">
                <a:solidFill>
                  <a:srgbClr val="000000"/>
                </a:solidFill>
                <a:effectLst/>
                <a:latin typeface="Lora"/>
              </a:rPr>
              <a:t> for its </a:t>
            </a:r>
            <a:r>
              <a:rPr lang="en-GB" sz="2400" b="1" i="0" dirty="0">
                <a:solidFill>
                  <a:srgbClr val="000000"/>
                </a:solidFill>
                <a:effectLst/>
                <a:latin typeface="Lora"/>
              </a:rPr>
              <a:t>subjectivity</a:t>
            </a:r>
            <a:r>
              <a:rPr lang="en-GB" sz="2400" b="0" i="0" dirty="0">
                <a:solidFill>
                  <a:srgbClr val="000000"/>
                </a:solidFill>
                <a:effectLst/>
                <a:latin typeface="Lora"/>
              </a:rPr>
              <a:t>. Scree plots can have </a:t>
            </a:r>
            <a:r>
              <a:rPr lang="en-GB" sz="2400" b="1" i="0" dirty="0">
                <a:solidFill>
                  <a:srgbClr val="000000"/>
                </a:solidFill>
                <a:effectLst/>
                <a:latin typeface="Lora"/>
              </a:rPr>
              <a:t>multiple "elbows" </a:t>
            </a:r>
            <a:r>
              <a:rPr lang="en-GB" sz="2400" b="0" i="0" dirty="0">
                <a:solidFill>
                  <a:srgbClr val="000000"/>
                </a:solidFill>
                <a:effectLst/>
                <a:latin typeface="Lora"/>
              </a:rPr>
              <a:t>that make it </a:t>
            </a:r>
            <a:r>
              <a:rPr lang="en-GB" sz="2400" b="1" i="0" dirty="0">
                <a:solidFill>
                  <a:srgbClr val="000000"/>
                </a:solidFill>
                <a:effectLst/>
                <a:latin typeface="Lora"/>
              </a:rPr>
              <a:t>difficult</a:t>
            </a:r>
            <a:r>
              <a:rPr lang="en-GB" sz="2400" b="0" i="0" dirty="0">
                <a:solidFill>
                  <a:srgbClr val="000000"/>
                </a:solidFill>
                <a:effectLst/>
                <a:latin typeface="Lora"/>
              </a:rPr>
              <a:t> to know the </a:t>
            </a:r>
            <a:r>
              <a:rPr lang="en-GB" sz="2400" b="1" i="0" dirty="0">
                <a:solidFill>
                  <a:srgbClr val="000000"/>
                </a:solidFill>
                <a:effectLst/>
                <a:latin typeface="Lora"/>
              </a:rPr>
              <a:t>correct number of factors </a:t>
            </a:r>
            <a:r>
              <a:rPr lang="en-GB" sz="2400" b="0" i="0" dirty="0">
                <a:solidFill>
                  <a:srgbClr val="000000"/>
                </a:solidFill>
                <a:effectLst/>
                <a:latin typeface="Lora"/>
              </a:rPr>
              <a:t>or comp to retain, making the test </a:t>
            </a:r>
            <a:r>
              <a:rPr lang="en-GB" sz="2400" b="0" i="0" u="none" strike="noStrike" dirty="0">
                <a:solidFill>
                  <a:srgbClr val="1559B5"/>
                </a:solidFill>
                <a:effectLst/>
                <a:latin typeface="Lora"/>
                <a:hlinkClick r:id="rId7" tooltip="Reliability (statistics)"/>
              </a:rPr>
              <a:t>unreliable</a:t>
            </a:r>
            <a:r>
              <a:rPr lang="en-GB" sz="2400" b="0" i="0" dirty="0">
                <a:solidFill>
                  <a:srgbClr val="000000"/>
                </a:solidFill>
                <a:effectLst/>
                <a:latin typeface="Lora"/>
              </a:rPr>
              <a:t>. There is also no </a:t>
            </a:r>
            <a:r>
              <a:rPr lang="en-GB" sz="2400" b="1" i="0" dirty="0">
                <a:solidFill>
                  <a:srgbClr val="000000"/>
                </a:solidFill>
                <a:effectLst/>
                <a:latin typeface="Lora"/>
              </a:rPr>
              <a:t>standard for the scaling of the x and y axes, </a:t>
            </a:r>
            <a:r>
              <a:rPr lang="en-GB" sz="2400" b="0" i="0" dirty="0">
                <a:solidFill>
                  <a:srgbClr val="000000"/>
                </a:solidFill>
                <a:effectLst/>
                <a:latin typeface="Lora"/>
              </a:rPr>
              <a:t>which means that different statistical programs can produce different plots from the same data.</a:t>
            </a:r>
            <a:r>
              <a:rPr lang="en-GB" sz="2400" b="0" i="0" u="none" strike="noStrike" baseline="30000" dirty="0">
                <a:solidFill>
                  <a:srgbClr val="1559B5"/>
                </a:solidFill>
                <a:effectLst/>
                <a:latin typeface="Lora"/>
                <a:hlinkClick r:id="rId8"/>
              </a:rPr>
              <a:t>[4]</a:t>
            </a:r>
            <a:endParaRPr lang="en-GB" sz="2400" b="0" i="0" dirty="0">
              <a:solidFill>
                <a:srgbClr val="000000"/>
              </a:solidFill>
              <a:effectLst/>
              <a:latin typeface="Lora"/>
            </a:endParaRPr>
          </a:p>
          <a:p>
            <a:pPr algn="l"/>
            <a:r>
              <a:rPr lang="en-GB" sz="2400" b="0" i="0" dirty="0">
                <a:solidFill>
                  <a:srgbClr val="000000"/>
                </a:solidFill>
                <a:effectLst/>
                <a:latin typeface="Lora"/>
              </a:rPr>
              <a:t>The test has also been criticized for producing </a:t>
            </a:r>
            <a:r>
              <a:rPr lang="en-GB" sz="2400" b="1" i="0" dirty="0">
                <a:solidFill>
                  <a:srgbClr val="000000"/>
                </a:solidFill>
                <a:effectLst/>
                <a:latin typeface="Lora"/>
              </a:rPr>
              <a:t>too few factors or components </a:t>
            </a:r>
            <a:r>
              <a:rPr lang="en-GB" sz="2400" b="0" i="0" dirty="0">
                <a:solidFill>
                  <a:srgbClr val="000000"/>
                </a:solidFill>
                <a:effectLst/>
                <a:latin typeface="Lora"/>
              </a:rPr>
              <a:t>for factor retention.</a:t>
            </a:r>
          </a:p>
          <a:p>
            <a:endParaRPr lang="en-US" dirty="0"/>
          </a:p>
        </p:txBody>
      </p:sp>
      <p:pic>
        <p:nvPicPr>
          <p:cNvPr id="4" name="Picture 3">
            <a:extLst>
              <a:ext uri="{FF2B5EF4-FFF2-40B4-BE49-F238E27FC236}">
                <a16:creationId xmlns:a16="http://schemas.microsoft.com/office/drawing/2014/main" id="{C6D96704-B524-4AE5-A895-60B20BB16187}"/>
              </a:ext>
            </a:extLst>
          </p:cNvPr>
          <p:cNvPicPr>
            <a:picLocks noChangeAspect="1"/>
          </p:cNvPicPr>
          <p:nvPr/>
        </p:nvPicPr>
        <p:blipFill>
          <a:blip r:embed="rId9"/>
          <a:stretch>
            <a:fillRect/>
          </a:stretch>
        </p:blipFill>
        <p:spPr>
          <a:xfrm>
            <a:off x="8638673" y="1011404"/>
            <a:ext cx="3457074" cy="2272046"/>
          </a:xfrm>
          <a:prstGeom prst="rect">
            <a:avLst/>
          </a:prstGeom>
          <a:ln>
            <a:solidFill>
              <a:schemeClr val="tx1"/>
            </a:solidFill>
          </a:ln>
        </p:spPr>
      </p:pic>
    </p:spTree>
    <p:extLst>
      <p:ext uri="{BB962C8B-B14F-4D97-AF65-F5344CB8AC3E}">
        <p14:creationId xmlns:p14="http://schemas.microsoft.com/office/powerpoint/2010/main" val="213788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To </a:t>
            </a:r>
            <a:r>
              <a:rPr lang="en-US" sz="2400" b="1" dirty="0"/>
              <a:t>visualize</a:t>
            </a:r>
            <a:r>
              <a:rPr lang="en-US" sz="2400" dirty="0"/>
              <a:t> higher </a:t>
            </a:r>
            <a:r>
              <a:rPr lang="en-US" sz="2400" dirty="0" err="1"/>
              <a:t>dimens</a:t>
            </a:r>
            <a:r>
              <a:rPr lang="en-US" sz="2400" dirty="0"/>
              <a:t> data, we project it to </a:t>
            </a:r>
            <a:r>
              <a:rPr lang="en-US" sz="2400" b="1" dirty="0"/>
              <a:t>lower </a:t>
            </a:r>
            <a:r>
              <a:rPr lang="en-US" sz="2400" b="1" dirty="0" err="1"/>
              <a:t>dimens</a:t>
            </a:r>
            <a:r>
              <a:rPr lang="en-US" sz="2400" b="1" dirty="0"/>
              <a:t> space </a:t>
            </a:r>
            <a:r>
              <a:rPr lang="en-US" sz="2400" dirty="0"/>
              <a:t>and then visualize it, but </a:t>
            </a:r>
            <a:r>
              <a:rPr lang="en-US" sz="2400" b="1" dirty="0"/>
              <a:t>keeping as much info </a:t>
            </a:r>
            <a:r>
              <a:rPr lang="en-US" sz="2400" dirty="0"/>
              <a:t>in the data </a:t>
            </a:r>
            <a:r>
              <a:rPr lang="en-US" sz="2400" b="1" dirty="0"/>
              <a:t>as possible</a:t>
            </a:r>
            <a:r>
              <a:rPr lang="en-US" sz="2400" dirty="0"/>
              <a:t>, this makes </a:t>
            </a:r>
            <a:r>
              <a:rPr lang="en-US" sz="2400" b="1" dirty="0"/>
              <a:t>PCA</a:t>
            </a:r>
            <a:r>
              <a:rPr lang="en-US" sz="2400" dirty="0"/>
              <a:t> – the most used technique</a:t>
            </a:r>
          </a:p>
          <a:p>
            <a:r>
              <a:rPr lang="en-GB" sz="2400" b="1" i="0" dirty="0">
                <a:solidFill>
                  <a:srgbClr val="3A3B41"/>
                </a:solidFill>
                <a:effectLst/>
                <a:latin typeface="Lora"/>
              </a:rPr>
              <a:t>Reducing the number of variables </a:t>
            </a:r>
            <a:r>
              <a:rPr lang="en-GB" sz="2400" b="0" i="0" dirty="0">
                <a:solidFill>
                  <a:srgbClr val="3A3B41"/>
                </a:solidFill>
                <a:effectLst/>
                <a:latin typeface="Lora"/>
              </a:rPr>
              <a:t>of a data set naturally comes </a:t>
            </a:r>
            <a:r>
              <a:rPr lang="en-GB" sz="2400" b="1" i="0" dirty="0">
                <a:solidFill>
                  <a:srgbClr val="3A3B41"/>
                </a:solidFill>
                <a:effectLst/>
                <a:latin typeface="Lora"/>
              </a:rPr>
              <a:t>at the expense of accuracy</a:t>
            </a:r>
            <a:r>
              <a:rPr lang="en-GB" sz="2400" b="0" i="0" dirty="0">
                <a:solidFill>
                  <a:srgbClr val="3A3B41"/>
                </a:solidFill>
                <a:effectLst/>
                <a:latin typeface="Lora"/>
              </a:rPr>
              <a:t>, but the </a:t>
            </a:r>
            <a:r>
              <a:rPr lang="en-GB" sz="2400" b="1" i="0" dirty="0">
                <a:solidFill>
                  <a:srgbClr val="3A3B41"/>
                </a:solidFill>
                <a:effectLst/>
                <a:latin typeface="Lora"/>
              </a:rPr>
              <a:t>trick</a:t>
            </a:r>
            <a:r>
              <a:rPr lang="en-GB" sz="2400" b="0" i="0" dirty="0">
                <a:solidFill>
                  <a:srgbClr val="3A3B41"/>
                </a:solidFill>
                <a:effectLst/>
                <a:latin typeface="Lora"/>
              </a:rPr>
              <a:t> in dimensionality reduction is to </a:t>
            </a:r>
            <a:r>
              <a:rPr lang="en-GB" sz="2400" b="1" i="0" dirty="0">
                <a:solidFill>
                  <a:srgbClr val="3A3B41"/>
                </a:solidFill>
                <a:effectLst/>
                <a:latin typeface="Lora"/>
              </a:rPr>
              <a:t>trade a little accuracy for simplicity. </a:t>
            </a:r>
            <a:r>
              <a:rPr lang="en-GB" sz="2400" b="0" i="0" dirty="0">
                <a:solidFill>
                  <a:srgbClr val="3A3B41"/>
                </a:solidFill>
                <a:effectLst/>
                <a:latin typeface="Lora"/>
              </a:rPr>
              <a:t>Because </a:t>
            </a:r>
            <a:r>
              <a:rPr lang="en-GB" sz="2400" b="1" i="0" dirty="0">
                <a:solidFill>
                  <a:srgbClr val="3A3B41"/>
                </a:solidFill>
                <a:effectLst/>
                <a:latin typeface="Lora"/>
              </a:rPr>
              <a:t>smaller data sets </a:t>
            </a:r>
            <a:r>
              <a:rPr lang="en-GB" sz="2400" b="0" i="0" dirty="0">
                <a:solidFill>
                  <a:srgbClr val="3A3B41"/>
                </a:solidFill>
                <a:effectLst/>
                <a:latin typeface="Lora"/>
              </a:rPr>
              <a:t>are </a:t>
            </a:r>
            <a:r>
              <a:rPr lang="en-GB" sz="2400" b="1" i="0" dirty="0">
                <a:solidFill>
                  <a:srgbClr val="3A3B41"/>
                </a:solidFill>
                <a:effectLst/>
                <a:latin typeface="Lora"/>
              </a:rPr>
              <a:t>easier to explore </a:t>
            </a:r>
            <a:r>
              <a:rPr lang="en-GB" sz="2400" b="0" i="0" dirty="0">
                <a:solidFill>
                  <a:srgbClr val="3A3B41"/>
                </a:solidFill>
                <a:effectLst/>
                <a:latin typeface="Lora"/>
              </a:rPr>
              <a:t>and </a:t>
            </a:r>
            <a:r>
              <a:rPr lang="en-GB" sz="2400" b="1" i="0" dirty="0">
                <a:solidFill>
                  <a:srgbClr val="3A3B41"/>
                </a:solidFill>
                <a:effectLst/>
                <a:latin typeface="Lora"/>
              </a:rPr>
              <a:t>visualize</a:t>
            </a:r>
            <a:r>
              <a:rPr lang="en-GB" sz="2400" b="0" i="0" dirty="0">
                <a:solidFill>
                  <a:srgbClr val="3A3B41"/>
                </a:solidFill>
                <a:effectLst/>
                <a:latin typeface="Lora"/>
              </a:rPr>
              <a:t> and make </a:t>
            </a:r>
            <a:r>
              <a:rPr lang="en-GB" sz="2400" b="1" i="0" dirty="0" err="1">
                <a:solidFill>
                  <a:srgbClr val="3A3B41"/>
                </a:solidFill>
                <a:effectLst/>
                <a:latin typeface="Lora"/>
              </a:rPr>
              <a:t>analyzing</a:t>
            </a:r>
            <a:r>
              <a:rPr lang="en-GB" sz="2400" b="1" i="0" dirty="0">
                <a:solidFill>
                  <a:srgbClr val="3A3B41"/>
                </a:solidFill>
                <a:effectLst/>
                <a:latin typeface="Lora"/>
              </a:rPr>
              <a:t> data much easier </a:t>
            </a:r>
            <a:r>
              <a:rPr lang="en-GB" sz="2400" b="0" i="0" dirty="0">
                <a:solidFill>
                  <a:srgbClr val="3A3B41"/>
                </a:solidFill>
                <a:effectLst/>
                <a:latin typeface="Lora"/>
              </a:rPr>
              <a:t>and </a:t>
            </a:r>
            <a:r>
              <a:rPr lang="en-GB" sz="2400" b="1" i="0" dirty="0">
                <a:solidFill>
                  <a:srgbClr val="3A3B41"/>
                </a:solidFill>
                <a:effectLst/>
                <a:latin typeface="Lora"/>
              </a:rPr>
              <a:t>faster</a:t>
            </a:r>
            <a:r>
              <a:rPr lang="en-GB" sz="2400" b="0" i="0" dirty="0">
                <a:solidFill>
                  <a:srgbClr val="3A3B41"/>
                </a:solidFill>
                <a:effectLst/>
                <a:latin typeface="Lora"/>
              </a:rPr>
              <a:t> for machine learning algorithms without extraneous variables to process.</a:t>
            </a:r>
            <a:endParaRPr lang="en-US" sz="3600" dirty="0"/>
          </a:p>
          <a:p>
            <a:pPr marL="0" indent="0" algn="l">
              <a:buNone/>
            </a:pPr>
            <a:r>
              <a:rPr lang="en-GB" sz="2400" b="1" dirty="0">
                <a:solidFill>
                  <a:srgbClr val="313131"/>
                </a:solidFill>
                <a:effectLst/>
                <a:latin typeface="Open Sans"/>
              </a:rPr>
              <a:t>Objectives</a:t>
            </a:r>
          </a:p>
          <a:p>
            <a:pPr algn="l">
              <a:buFont typeface="Arial" panose="020B0604020202020204" pitchFamily="34" charset="0"/>
              <a:buChar char="•"/>
            </a:pPr>
            <a:r>
              <a:rPr lang="en-GB" sz="2400" b="0" i="0" dirty="0">
                <a:solidFill>
                  <a:srgbClr val="313131"/>
                </a:solidFill>
                <a:effectLst/>
                <a:latin typeface="Open Sans"/>
              </a:rPr>
              <a:t>Review how to compute the </a:t>
            </a:r>
            <a:r>
              <a:rPr lang="en-GB" sz="2400" b="1" i="0" dirty="0">
                <a:solidFill>
                  <a:srgbClr val="0000FF"/>
                </a:solidFill>
                <a:effectLst/>
                <a:latin typeface="inherit"/>
              </a:rPr>
              <a:t>expectation</a:t>
            </a:r>
            <a:r>
              <a:rPr lang="en-GB" sz="2400" b="0" i="0" dirty="0">
                <a:solidFill>
                  <a:srgbClr val="313131"/>
                </a:solidFill>
                <a:effectLst/>
                <a:latin typeface="Open Sans"/>
              </a:rPr>
              <a:t> and </a:t>
            </a:r>
            <a:r>
              <a:rPr lang="en-GB" sz="2400" b="1" i="0" dirty="0">
                <a:solidFill>
                  <a:srgbClr val="0000FF"/>
                </a:solidFill>
                <a:effectLst/>
                <a:latin typeface="inherit"/>
              </a:rPr>
              <a:t>covariance matrix</a:t>
            </a:r>
            <a:r>
              <a:rPr lang="en-GB" sz="2400" b="0" i="0" dirty="0">
                <a:solidFill>
                  <a:srgbClr val="313131"/>
                </a:solidFill>
                <a:effectLst/>
                <a:latin typeface="Open Sans"/>
              </a:rPr>
              <a:t> of a random vector.</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empirical mean</a:t>
            </a:r>
            <a:r>
              <a:rPr lang="en-GB" sz="2400" b="0" i="0" dirty="0">
                <a:solidFill>
                  <a:srgbClr val="313131"/>
                </a:solidFill>
                <a:effectLst/>
                <a:latin typeface="Open Sans"/>
              </a:rPr>
              <a:t> and </a:t>
            </a:r>
            <a:r>
              <a:rPr lang="en-GB" sz="2400" b="1" i="0" dirty="0">
                <a:solidFill>
                  <a:srgbClr val="0000FF"/>
                </a:solidFill>
                <a:effectLst/>
                <a:latin typeface="inherit"/>
              </a:rPr>
              <a:t>empirical covariance matrix</a:t>
            </a:r>
            <a:r>
              <a:rPr lang="en-GB" sz="2400" b="0" i="0" dirty="0">
                <a:solidFill>
                  <a:srgbClr val="313131"/>
                </a:solidFill>
                <a:effectLst/>
                <a:latin typeface="Open Sans"/>
              </a:rPr>
              <a:t> of a vector data set.</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variance in a given direction</a:t>
            </a:r>
            <a:r>
              <a:rPr lang="en-GB" sz="2400" b="0" i="0" dirty="0">
                <a:solidFill>
                  <a:srgbClr val="313131"/>
                </a:solidFill>
                <a:effectLst/>
                <a:latin typeface="Open Sans"/>
              </a:rPr>
              <a:t> of a random vector.</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empirical variance in a given direction</a:t>
            </a:r>
            <a:r>
              <a:rPr lang="en-GB" sz="2400" b="0" i="0" dirty="0">
                <a:solidFill>
                  <a:srgbClr val="313131"/>
                </a:solidFill>
                <a:effectLst/>
                <a:latin typeface="Open Sans"/>
              </a:rPr>
              <a:t> of a vector-valued sample.</a:t>
            </a:r>
          </a:p>
          <a:p>
            <a:pPr algn="l">
              <a:buFont typeface="Arial" panose="020B0604020202020204" pitchFamily="34" charset="0"/>
              <a:buChar char="•"/>
            </a:pPr>
            <a:r>
              <a:rPr lang="en-GB" sz="2400" b="0" i="0" dirty="0">
                <a:solidFill>
                  <a:srgbClr val="313131"/>
                </a:solidFill>
                <a:effectLst/>
                <a:latin typeface="Open Sans"/>
              </a:rPr>
              <a:t>Describe the fundamental properties of </a:t>
            </a:r>
            <a:r>
              <a:rPr lang="en-GB" sz="2400" b="1" i="0" dirty="0">
                <a:solidFill>
                  <a:srgbClr val="0000FF"/>
                </a:solidFill>
                <a:effectLst/>
                <a:latin typeface="inherit"/>
              </a:rPr>
              <a:t>projection matrices</a:t>
            </a:r>
            <a:r>
              <a:rPr lang="en-GB" sz="2400" b="0" i="0" dirty="0">
                <a:solidFill>
                  <a:srgbClr val="313131"/>
                </a:solidFill>
                <a:effectLst/>
                <a:latin typeface="Open Sans"/>
              </a:rPr>
              <a:t> .</a:t>
            </a:r>
          </a:p>
          <a:p>
            <a:pPr algn="l">
              <a:buFont typeface="Arial" panose="020B0604020202020204" pitchFamily="34" charset="0"/>
              <a:buChar char="•"/>
            </a:pPr>
            <a:r>
              <a:rPr lang="en-GB" sz="2400" b="0" i="0" dirty="0">
                <a:solidFill>
                  <a:srgbClr val="313131"/>
                </a:solidFill>
                <a:effectLst/>
                <a:latin typeface="Open Sans"/>
              </a:rPr>
              <a:t>State the </a:t>
            </a:r>
            <a:r>
              <a:rPr lang="en-GB" sz="2400" b="1" i="0" dirty="0">
                <a:solidFill>
                  <a:srgbClr val="0000FF"/>
                </a:solidFill>
                <a:effectLst/>
                <a:latin typeface="inherit"/>
              </a:rPr>
              <a:t>decomposition theorem</a:t>
            </a:r>
            <a:r>
              <a:rPr lang="en-GB" sz="2400" b="0" i="0" dirty="0">
                <a:solidFill>
                  <a:srgbClr val="313131"/>
                </a:solidFill>
                <a:effectLst/>
                <a:latin typeface="Open Sans"/>
              </a:rPr>
              <a:t> for symmetric matrices.</a:t>
            </a:r>
          </a:p>
          <a:p>
            <a:endParaRPr lang="en-US" sz="2400" dirty="0"/>
          </a:p>
        </p:txBody>
      </p:sp>
    </p:spTree>
    <p:extLst>
      <p:ext uri="{BB962C8B-B14F-4D97-AF65-F5344CB8AC3E}">
        <p14:creationId xmlns:p14="http://schemas.microsoft.com/office/powerpoint/2010/main" val="71658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600" dirty="0"/>
              <a:t>X and y are column vectors; x*y’ is matrix then and it is not symmetric but x*</a:t>
            </a:r>
            <a:r>
              <a:rPr lang="en-US" sz="2600" dirty="0" err="1"/>
              <a:t>x’is</a:t>
            </a:r>
            <a:endParaRPr lang="en-US" sz="2600" dirty="0"/>
          </a:p>
          <a:p>
            <a:r>
              <a:rPr lang="en-US" sz="2600" dirty="0"/>
              <a:t>                                                        and E[(X-E[X])*(Y-E[Y])]</a:t>
            </a:r>
          </a:p>
          <a:p>
            <a:r>
              <a:rPr lang="en-US" sz="2600" dirty="0"/>
              <a:t>If </a:t>
            </a:r>
            <a:r>
              <a:rPr lang="en-US" sz="2600" b="1" dirty="0"/>
              <a:t>X</a:t>
            </a:r>
            <a:r>
              <a:rPr lang="en-US" sz="2600" dirty="0"/>
              <a:t> is a random vector in Rd, then </a:t>
            </a:r>
            <a:r>
              <a:rPr lang="en-US" sz="2600" b="1" dirty="0"/>
              <a:t>covariance matrix </a:t>
            </a:r>
            <a:r>
              <a:rPr lang="en-US" sz="2600" dirty="0"/>
              <a:t>is</a:t>
            </a:r>
          </a:p>
          <a:p>
            <a:r>
              <a:rPr lang="en-GB" sz="2600" b="1" dirty="0"/>
              <a:t>Covariance matrix </a:t>
            </a:r>
            <a:r>
              <a:rPr lang="en-GB" sz="2600" dirty="0"/>
              <a:t>can also be expressed as</a:t>
            </a:r>
          </a:p>
          <a:p>
            <a:r>
              <a:rPr lang="en-US" sz="2600" dirty="0"/>
              <a:t>(</a:t>
            </a:r>
          </a:p>
          <a:p>
            <a:endParaRPr lang="en-US" sz="2600" dirty="0"/>
          </a:p>
          <a:p>
            <a:endParaRPr lang="en-US" sz="2600" dirty="0"/>
          </a:p>
          <a:p>
            <a:endParaRPr lang="en-US" sz="2600" dirty="0"/>
          </a:p>
          <a:p>
            <a:r>
              <a:rPr lang="en-US" sz="2600" dirty="0"/>
              <a:t>We are interested in direction of unit vectors</a:t>
            </a:r>
          </a:p>
          <a:p>
            <a:r>
              <a:rPr lang="en-US" sz="2600" dirty="0"/>
              <a:t>Projection of vector x onto unit vector u=(u*x)*u, where </a:t>
            </a:r>
            <a:r>
              <a:rPr lang="en-US" sz="2600" dirty="0" err="1"/>
              <a:t>ux</a:t>
            </a:r>
            <a:r>
              <a:rPr lang="en-US" sz="2600" dirty="0"/>
              <a:t> is scalar then when we multiply by u, we make it vector,</a:t>
            </a:r>
          </a:p>
          <a:p>
            <a:r>
              <a:rPr lang="en-US" sz="2600" dirty="0"/>
              <a:t>If vector is not a unit vector, then we have: </a:t>
            </a:r>
          </a:p>
        </p:txBody>
      </p:sp>
      <p:pic>
        <p:nvPicPr>
          <p:cNvPr id="4" name="Picture 3">
            <a:extLst>
              <a:ext uri="{FF2B5EF4-FFF2-40B4-BE49-F238E27FC236}">
                <a16:creationId xmlns:a16="http://schemas.microsoft.com/office/drawing/2014/main" id="{3E0262B3-1939-4A3D-8558-7A5FD4B3FBE2}"/>
              </a:ext>
            </a:extLst>
          </p:cNvPr>
          <p:cNvPicPr>
            <a:picLocks noChangeAspect="1"/>
          </p:cNvPicPr>
          <p:nvPr/>
        </p:nvPicPr>
        <p:blipFill>
          <a:blip r:embed="rId2"/>
          <a:stretch>
            <a:fillRect/>
          </a:stretch>
        </p:blipFill>
        <p:spPr>
          <a:xfrm>
            <a:off x="7852034" y="1559993"/>
            <a:ext cx="3310382" cy="449558"/>
          </a:xfrm>
          <a:prstGeom prst="rect">
            <a:avLst/>
          </a:prstGeom>
          <a:ln>
            <a:solidFill>
              <a:schemeClr val="tx1"/>
            </a:solidFill>
          </a:ln>
        </p:spPr>
      </p:pic>
      <p:pic>
        <p:nvPicPr>
          <p:cNvPr id="5" name="Picture 4">
            <a:extLst>
              <a:ext uri="{FF2B5EF4-FFF2-40B4-BE49-F238E27FC236}">
                <a16:creationId xmlns:a16="http://schemas.microsoft.com/office/drawing/2014/main" id="{F567C5A9-A7B2-440B-80D2-6F00FEB04E15}"/>
              </a:ext>
            </a:extLst>
          </p:cNvPr>
          <p:cNvPicPr>
            <a:picLocks noChangeAspect="1"/>
          </p:cNvPicPr>
          <p:nvPr/>
        </p:nvPicPr>
        <p:blipFill>
          <a:blip r:embed="rId3"/>
          <a:stretch>
            <a:fillRect/>
          </a:stretch>
        </p:blipFill>
        <p:spPr>
          <a:xfrm>
            <a:off x="431060" y="1180879"/>
            <a:ext cx="3926164" cy="403373"/>
          </a:xfrm>
          <a:prstGeom prst="rect">
            <a:avLst/>
          </a:prstGeom>
          <a:ln>
            <a:solidFill>
              <a:schemeClr val="tx1"/>
            </a:solidFill>
          </a:ln>
        </p:spPr>
      </p:pic>
      <p:pic>
        <p:nvPicPr>
          <p:cNvPr id="6" name="Picture 5">
            <a:extLst>
              <a:ext uri="{FF2B5EF4-FFF2-40B4-BE49-F238E27FC236}">
                <a16:creationId xmlns:a16="http://schemas.microsoft.com/office/drawing/2014/main" id="{52D6D625-52D1-4917-AB3F-594554775223}"/>
              </a:ext>
            </a:extLst>
          </p:cNvPr>
          <p:cNvPicPr>
            <a:picLocks noChangeAspect="1"/>
          </p:cNvPicPr>
          <p:nvPr/>
        </p:nvPicPr>
        <p:blipFill>
          <a:blip r:embed="rId4"/>
          <a:stretch>
            <a:fillRect/>
          </a:stretch>
        </p:blipFill>
        <p:spPr>
          <a:xfrm>
            <a:off x="6364257" y="2138582"/>
            <a:ext cx="2691768" cy="434498"/>
          </a:xfrm>
          <a:prstGeom prst="rect">
            <a:avLst/>
          </a:prstGeom>
          <a:ln>
            <a:solidFill>
              <a:schemeClr val="tx1"/>
            </a:solidFill>
          </a:ln>
        </p:spPr>
      </p:pic>
      <p:pic>
        <p:nvPicPr>
          <p:cNvPr id="7" name="Picture 6">
            <a:extLst>
              <a:ext uri="{FF2B5EF4-FFF2-40B4-BE49-F238E27FC236}">
                <a16:creationId xmlns:a16="http://schemas.microsoft.com/office/drawing/2014/main" id="{EDE1C3F8-BEF0-4C22-BD37-463EB2A01BB3}"/>
              </a:ext>
            </a:extLst>
          </p:cNvPr>
          <p:cNvPicPr>
            <a:picLocks noChangeAspect="1"/>
          </p:cNvPicPr>
          <p:nvPr/>
        </p:nvPicPr>
        <p:blipFill>
          <a:blip r:embed="rId5"/>
          <a:stretch>
            <a:fillRect/>
          </a:stretch>
        </p:blipFill>
        <p:spPr>
          <a:xfrm>
            <a:off x="9282667" y="2089519"/>
            <a:ext cx="2324100" cy="552450"/>
          </a:xfrm>
          <a:prstGeom prst="rect">
            <a:avLst/>
          </a:prstGeom>
          <a:ln>
            <a:solidFill>
              <a:schemeClr val="tx1"/>
            </a:solidFill>
          </a:ln>
        </p:spPr>
      </p:pic>
      <p:pic>
        <p:nvPicPr>
          <p:cNvPr id="8" name="Picture 7">
            <a:extLst>
              <a:ext uri="{FF2B5EF4-FFF2-40B4-BE49-F238E27FC236}">
                <a16:creationId xmlns:a16="http://schemas.microsoft.com/office/drawing/2014/main" id="{6DB651DB-A77A-43B2-9143-6E1083F44121}"/>
              </a:ext>
            </a:extLst>
          </p:cNvPr>
          <p:cNvPicPr>
            <a:picLocks noChangeAspect="1"/>
          </p:cNvPicPr>
          <p:nvPr/>
        </p:nvPicPr>
        <p:blipFill>
          <a:blip r:embed="rId6"/>
          <a:stretch>
            <a:fillRect/>
          </a:stretch>
        </p:blipFill>
        <p:spPr>
          <a:xfrm>
            <a:off x="173024" y="3274840"/>
            <a:ext cx="5086350" cy="1085850"/>
          </a:xfrm>
          <a:prstGeom prst="rect">
            <a:avLst/>
          </a:prstGeom>
          <a:ln>
            <a:solidFill>
              <a:schemeClr val="tx1"/>
            </a:solidFill>
          </a:ln>
        </p:spPr>
      </p:pic>
      <p:pic>
        <p:nvPicPr>
          <p:cNvPr id="9" name="Picture 8">
            <a:extLst>
              <a:ext uri="{FF2B5EF4-FFF2-40B4-BE49-F238E27FC236}">
                <a16:creationId xmlns:a16="http://schemas.microsoft.com/office/drawing/2014/main" id="{6AEBF04A-D04F-4C92-97B4-C08E01CEB54A}"/>
              </a:ext>
            </a:extLst>
          </p:cNvPr>
          <p:cNvPicPr>
            <a:picLocks noChangeAspect="1"/>
          </p:cNvPicPr>
          <p:nvPr/>
        </p:nvPicPr>
        <p:blipFill>
          <a:blip r:embed="rId7"/>
          <a:stretch>
            <a:fillRect/>
          </a:stretch>
        </p:blipFill>
        <p:spPr>
          <a:xfrm>
            <a:off x="5440073" y="3078740"/>
            <a:ext cx="6614188" cy="1443384"/>
          </a:xfrm>
          <a:prstGeom prst="rect">
            <a:avLst/>
          </a:prstGeom>
          <a:ln>
            <a:solidFill>
              <a:schemeClr val="tx1"/>
            </a:solidFill>
          </a:ln>
        </p:spPr>
      </p:pic>
      <p:pic>
        <p:nvPicPr>
          <p:cNvPr id="10" name="Picture 9">
            <a:extLst>
              <a:ext uri="{FF2B5EF4-FFF2-40B4-BE49-F238E27FC236}">
                <a16:creationId xmlns:a16="http://schemas.microsoft.com/office/drawing/2014/main" id="{FBCB6754-216F-4215-AE5F-2C1D8B32E171}"/>
              </a:ext>
            </a:extLst>
          </p:cNvPr>
          <p:cNvPicPr>
            <a:picLocks noChangeAspect="1"/>
          </p:cNvPicPr>
          <p:nvPr/>
        </p:nvPicPr>
        <p:blipFill>
          <a:blip r:embed="rId8"/>
          <a:stretch>
            <a:fillRect/>
          </a:stretch>
        </p:blipFill>
        <p:spPr>
          <a:xfrm>
            <a:off x="2270066" y="2554605"/>
            <a:ext cx="3011288" cy="537730"/>
          </a:xfrm>
          <a:prstGeom prst="rect">
            <a:avLst/>
          </a:prstGeom>
        </p:spPr>
      </p:pic>
      <p:pic>
        <p:nvPicPr>
          <p:cNvPr id="11" name="Picture 10">
            <a:extLst>
              <a:ext uri="{FF2B5EF4-FFF2-40B4-BE49-F238E27FC236}">
                <a16:creationId xmlns:a16="http://schemas.microsoft.com/office/drawing/2014/main" id="{62436579-B8E8-4758-A107-CA7A088BA001}"/>
              </a:ext>
            </a:extLst>
          </p:cNvPr>
          <p:cNvPicPr>
            <a:picLocks noChangeAspect="1"/>
          </p:cNvPicPr>
          <p:nvPr/>
        </p:nvPicPr>
        <p:blipFill>
          <a:blip r:embed="rId9"/>
          <a:stretch>
            <a:fillRect/>
          </a:stretch>
        </p:blipFill>
        <p:spPr>
          <a:xfrm>
            <a:off x="6226925" y="5520689"/>
            <a:ext cx="4283130" cy="713855"/>
          </a:xfrm>
          <a:prstGeom prst="rect">
            <a:avLst/>
          </a:prstGeom>
          <a:ln>
            <a:solidFill>
              <a:schemeClr val="tx1"/>
            </a:solidFill>
          </a:ln>
        </p:spPr>
      </p:pic>
    </p:spTree>
    <p:extLst>
      <p:ext uri="{BB962C8B-B14F-4D97-AF65-F5344CB8AC3E}">
        <p14:creationId xmlns:p14="http://schemas.microsoft.com/office/powerpoint/2010/main" val="423001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72504"/>
            <a:ext cx="12105446" cy="6168717"/>
          </a:xfrm>
        </p:spPr>
        <p:txBody>
          <a:bodyPr>
            <a:normAutofit/>
          </a:bodyPr>
          <a:lstStyle/>
          <a:p>
            <a:r>
              <a:rPr lang="en-US" sz="2600" dirty="0"/>
              <a:t>We are given data, then empirical </a:t>
            </a:r>
            <a:r>
              <a:rPr lang="en-US" sz="2600" b="1" dirty="0"/>
              <a:t>covariance matrix </a:t>
            </a:r>
            <a:r>
              <a:rPr lang="en-US" sz="2600" dirty="0"/>
              <a:t>of dataset</a:t>
            </a:r>
          </a:p>
          <a:p>
            <a:r>
              <a:rPr lang="en-US" sz="2600" dirty="0"/>
              <a:t>            u is a fixed unit vector, then this describes the empirical variance in our data in the direction of u ( empirical var of the projected dataset)</a:t>
            </a:r>
          </a:p>
          <a:p>
            <a:r>
              <a:rPr lang="en-US" sz="2600" dirty="0"/>
              <a:t>X is a random vector in Rd [X1 X2 … </a:t>
            </a:r>
            <a:r>
              <a:rPr lang="en-US" sz="2600" dirty="0" err="1"/>
              <a:t>Xd</a:t>
            </a:r>
            <a:r>
              <a:rPr lang="en-US" sz="2600" dirty="0"/>
              <a:t>]’ with </a:t>
            </a:r>
            <a:r>
              <a:rPr lang="en-US" sz="2600" dirty="0" err="1"/>
              <a:t>cov</a:t>
            </a:r>
            <a:r>
              <a:rPr lang="en-US" sz="2600" dirty="0"/>
              <a:t> matrix sigma, then u’*sigma*u is the variance in direction of u (if u is [1 0 … 0] then we just take var(X1), if it is mixed, like u=[1 0 0 1] then we add var and covariance it is mixed direction)</a:t>
            </a:r>
          </a:p>
          <a:p>
            <a:r>
              <a:rPr lang="en-US" sz="2600" dirty="0"/>
              <a:t>Another way is to project all Xi’s onto u and calculate their variance</a:t>
            </a:r>
          </a:p>
        </p:txBody>
      </p:sp>
      <p:pic>
        <p:nvPicPr>
          <p:cNvPr id="4" name="Picture 3">
            <a:extLst>
              <a:ext uri="{FF2B5EF4-FFF2-40B4-BE49-F238E27FC236}">
                <a16:creationId xmlns:a16="http://schemas.microsoft.com/office/drawing/2014/main" id="{D0715468-6AE9-431E-81A0-AF6DC34A95BD}"/>
              </a:ext>
            </a:extLst>
          </p:cNvPr>
          <p:cNvPicPr>
            <a:picLocks noChangeAspect="1"/>
          </p:cNvPicPr>
          <p:nvPr/>
        </p:nvPicPr>
        <p:blipFill>
          <a:blip r:embed="rId2"/>
          <a:stretch>
            <a:fillRect/>
          </a:stretch>
        </p:blipFill>
        <p:spPr>
          <a:xfrm>
            <a:off x="8867163" y="566565"/>
            <a:ext cx="3181392" cy="590830"/>
          </a:xfrm>
          <a:prstGeom prst="rect">
            <a:avLst/>
          </a:prstGeom>
          <a:ln>
            <a:solidFill>
              <a:schemeClr val="tx1"/>
            </a:solidFill>
          </a:ln>
        </p:spPr>
      </p:pic>
      <p:pic>
        <p:nvPicPr>
          <p:cNvPr id="6" name="Picture 5">
            <a:extLst>
              <a:ext uri="{FF2B5EF4-FFF2-40B4-BE49-F238E27FC236}">
                <a16:creationId xmlns:a16="http://schemas.microsoft.com/office/drawing/2014/main" id="{AEF861CD-DEF9-446E-8C08-1DD13A0EC897}"/>
              </a:ext>
            </a:extLst>
          </p:cNvPr>
          <p:cNvPicPr>
            <a:picLocks noChangeAspect="1"/>
          </p:cNvPicPr>
          <p:nvPr/>
        </p:nvPicPr>
        <p:blipFill>
          <a:blip r:embed="rId3"/>
          <a:stretch>
            <a:fillRect/>
          </a:stretch>
        </p:blipFill>
        <p:spPr>
          <a:xfrm>
            <a:off x="398675" y="1164270"/>
            <a:ext cx="766417" cy="390439"/>
          </a:xfrm>
          <a:prstGeom prst="rect">
            <a:avLst/>
          </a:prstGeom>
          <a:ln>
            <a:solidFill>
              <a:schemeClr val="tx1"/>
            </a:solidFill>
          </a:ln>
        </p:spPr>
      </p:pic>
      <p:pic>
        <p:nvPicPr>
          <p:cNvPr id="7" name="Picture 6">
            <a:extLst>
              <a:ext uri="{FF2B5EF4-FFF2-40B4-BE49-F238E27FC236}">
                <a16:creationId xmlns:a16="http://schemas.microsoft.com/office/drawing/2014/main" id="{6BCECB5C-6BF9-4EDC-9A3D-E79516778804}"/>
              </a:ext>
            </a:extLst>
          </p:cNvPr>
          <p:cNvPicPr>
            <a:picLocks noChangeAspect="1"/>
          </p:cNvPicPr>
          <p:nvPr/>
        </p:nvPicPr>
        <p:blipFill>
          <a:blip r:embed="rId4"/>
          <a:stretch>
            <a:fillRect/>
          </a:stretch>
        </p:blipFill>
        <p:spPr>
          <a:xfrm>
            <a:off x="8136255" y="1542791"/>
            <a:ext cx="2268011" cy="402389"/>
          </a:xfrm>
          <a:prstGeom prst="rect">
            <a:avLst/>
          </a:prstGeom>
          <a:ln>
            <a:solidFill>
              <a:schemeClr val="tx1"/>
            </a:solidFill>
          </a:ln>
        </p:spPr>
      </p:pic>
      <p:pic>
        <p:nvPicPr>
          <p:cNvPr id="5" name="Picture 4">
            <a:extLst>
              <a:ext uri="{FF2B5EF4-FFF2-40B4-BE49-F238E27FC236}">
                <a16:creationId xmlns:a16="http://schemas.microsoft.com/office/drawing/2014/main" id="{4A5008C2-BA7F-49A1-B1C6-8C62A7307D77}"/>
              </a:ext>
            </a:extLst>
          </p:cNvPr>
          <p:cNvPicPr>
            <a:picLocks noChangeAspect="1"/>
          </p:cNvPicPr>
          <p:nvPr/>
        </p:nvPicPr>
        <p:blipFill>
          <a:blip r:embed="rId5"/>
          <a:stretch>
            <a:fillRect/>
          </a:stretch>
        </p:blipFill>
        <p:spPr>
          <a:xfrm>
            <a:off x="149123" y="3701031"/>
            <a:ext cx="2040404" cy="423690"/>
          </a:xfrm>
          <a:prstGeom prst="rect">
            <a:avLst/>
          </a:prstGeom>
        </p:spPr>
      </p:pic>
      <p:pic>
        <p:nvPicPr>
          <p:cNvPr id="8" name="Picture 7">
            <a:extLst>
              <a:ext uri="{FF2B5EF4-FFF2-40B4-BE49-F238E27FC236}">
                <a16:creationId xmlns:a16="http://schemas.microsoft.com/office/drawing/2014/main" id="{885B0C66-384D-4E11-AEFC-C62ED8671911}"/>
              </a:ext>
            </a:extLst>
          </p:cNvPr>
          <p:cNvPicPr>
            <a:picLocks noChangeAspect="1"/>
          </p:cNvPicPr>
          <p:nvPr/>
        </p:nvPicPr>
        <p:blipFill>
          <a:blip r:embed="rId6"/>
          <a:stretch>
            <a:fillRect/>
          </a:stretch>
        </p:blipFill>
        <p:spPr>
          <a:xfrm>
            <a:off x="2359709" y="3701948"/>
            <a:ext cx="4675647" cy="341546"/>
          </a:xfrm>
          <a:prstGeom prst="rect">
            <a:avLst/>
          </a:prstGeom>
        </p:spPr>
      </p:pic>
      <p:pic>
        <p:nvPicPr>
          <p:cNvPr id="9" name="Picture 8">
            <a:extLst>
              <a:ext uri="{FF2B5EF4-FFF2-40B4-BE49-F238E27FC236}">
                <a16:creationId xmlns:a16="http://schemas.microsoft.com/office/drawing/2014/main" id="{91DC477E-5584-46D1-ABC6-701F2F45DB5B}"/>
              </a:ext>
            </a:extLst>
          </p:cNvPr>
          <p:cNvPicPr>
            <a:picLocks noChangeAspect="1"/>
          </p:cNvPicPr>
          <p:nvPr/>
        </p:nvPicPr>
        <p:blipFill>
          <a:blip r:embed="rId7"/>
          <a:stretch>
            <a:fillRect/>
          </a:stretch>
        </p:blipFill>
        <p:spPr>
          <a:xfrm>
            <a:off x="67111" y="4063462"/>
            <a:ext cx="8942665" cy="1076737"/>
          </a:xfrm>
          <a:prstGeom prst="rect">
            <a:avLst/>
          </a:prstGeom>
        </p:spPr>
      </p:pic>
      <p:pic>
        <p:nvPicPr>
          <p:cNvPr id="11" name="Picture 10">
            <a:extLst>
              <a:ext uri="{FF2B5EF4-FFF2-40B4-BE49-F238E27FC236}">
                <a16:creationId xmlns:a16="http://schemas.microsoft.com/office/drawing/2014/main" id="{E0E45C0D-B984-40B0-8862-F90001987C28}"/>
              </a:ext>
            </a:extLst>
          </p:cNvPr>
          <p:cNvPicPr>
            <a:picLocks noChangeAspect="1"/>
          </p:cNvPicPr>
          <p:nvPr/>
        </p:nvPicPr>
        <p:blipFill>
          <a:blip r:embed="rId8"/>
          <a:stretch>
            <a:fillRect/>
          </a:stretch>
        </p:blipFill>
        <p:spPr>
          <a:xfrm>
            <a:off x="92279" y="5453413"/>
            <a:ext cx="9437615" cy="426918"/>
          </a:xfrm>
          <a:prstGeom prst="rect">
            <a:avLst/>
          </a:prstGeom>
        </p:spPr>
      </p:pic>
      <p:pic>
        <p:nvPicPr>
          <p:cNvPr id="12" name="Picture 11">
            <a:extLst>
              <a:ext uri="{FF2B5EF4-FFF2-40B4-BE49-F238E27FC236}">
                <a16:creationId xmlns:a16="http://schemas.microsoft.com/office/drawing/2014/main" id="{3E9D7AC8-C181-456A-996D-B8124DD60DEE}"/>
              </a:ext>
            </a:extLst>
          </p:cNvPr>
          <p:cNvPicPr>
            <a:picLocks noChangeAspect="1"/>
          </p:cNvPicPr>
          <p:nvPr/>
        </p:nvPicPr>
        <p:blipFill>
          <a:blip r:embed="rId9"/>
          <a:stretch>
            <a:fillRect/>
          </a:stretch>
        </p:blipFill>
        <p:spPr>
          <a:xfrm>
            <a:off x="117708" y="5920268"/>
            <a:ext cx="10077450" cy="285750"/>
          </a:xfrm>
          <a:prstGeom prst="rect">
            <a:avLst/>
          </a:prstGeom>
        </p:spPr>
      </p:pic>
      <p:pic>
        <p:nvPicPr>
          <p:cNvPr id="13" name="Picture 12">
            <a:extLst>
              <a:ext uri="{FF2B5EF4-FFF2-40B4-BE49-F238E27FC236}">
                <a16:creationId xmlns:a16="http://schemas.microsoft.com/office/drawing/2014/main" id="{9356ADEE-4691-409E-B8A4-90C902C7A99F}"/>
              </a:ext>
            </a:extLst>
          </p:cNvPr>
          <p:cNvPicPr>
            <a:picLocks noChangeAspect="1"/>
          </p:cNvPicPr>
          <p:nvPr/>
        </p:nvPicPr>
        <p:blipFill>
          <a:blip r:embed="rId10"/>
          <a:stretch>
            <a:fillRect/>
          </a:stretch>
        </p:blipFill>
        <p:spPr>
          <a:xfrm>
            <a:off x="162755" y="5178410"/>
            <a:ext cx="5172075" cy="276225"/>
          </a:xfrm>
          <a:prstGeom prst="rect">
            <a:avLst/>
          </a:prstGeom>
        </p:spPr>
      </p:pic>
      <p:pic>
        <p:nvPicPr>
          <p:cNvPr id="14" name="Picture 13">
            <a:extLst>
              <a:ext uri="{FF2B5EF4-FFF2-40B4-BE49-F238E27FC236}">
                <a16:creationId xmlns:a16="http://schemas.microsoft.com/office/drawing/2014/main" id="{A21D5912-0341-4CE9-A53F-AE43BAFBEC49}"/>
              </a:ext>
            </a:extLst>
          </p:cNvPr>
          <p:cNvPicPr>
            <a:picLocks noChangeAspect="1"/>
          </p:cNvPicPr>
          <p:nvPr/>
        </p:nvPicPr>
        <p:blipFill>
          <a:blip r:embed="rId11"/>
          <a:stretch>
            <a:fillRect/>
          </a:stretch>
        </p:blipFill>
        <p:spPr>
          <a:xfrm>
            <a:off x="5283273" y="5155734"/>
            <a:ext cx="2867025" cy="304800"/>
          </a:xfrm>
          <a:prstGeom prst="rect">
            <a:avLst/>
          </a:prstGeom>
        </p:spPr>
      </p:pic>
      <p:pic>
        <p:nvPicPr>
          <p:cNvPr id="15" name="Picture 14">
            <a:extLst>
              <a:ext uri="{FF2B5EF4-FFF2-40B4-BE49-F238E27FC236}">
                <a16:creationId xmlns:a16="http://schemas.microsoft.com/office/drawing/2014/main" id="{05347AF5-C5C1-4008-B502-E0E8299828CC}"/>
              </a:ext>
            </a:extLst>
          </p:cNvPr>
          <p:cNvPicPr>
            <a:picLocks noChangeAspect="1"/>
          </p:cNvPicPr>
          <p:nvPr/>
        </p:nvPicPr>
        <p:blipFill>
          <a:blip r:embed="rId12"/>
          <a:stretch>
            <a:fillRect/>
          </a:stretch>
        </p:blipFill>
        <p:spPr>
          <a:xfrm>
            <a:off x="94506" y="6244031"/>
            <a:ext cx="3362325" cy="342900"/>
          </a:xfrm>
          <a:prstGeom prst="rect">
            <a:avLst/>
          </a:prstGeom>
        </p:spPr>
      </p:pic>
      <p:pic>
        <p:nvPicPr>
          <p:cNvPr id="16" name="Picture 15">
            <a:extLst>
              <a:ext uri="{FF2B5EF4-FFF2-40B4-BE49-F238E27FC236}">
                <a16:creationId xmlns:a16="http://schemas.microsoft.com/office/drawing/2014/main" id="{D364D796-EA17-4159-BF0E-8ECF39AF39E6}"/>
              </a:ext>
            </a:extLst>
          </p:cNvPr>
          <p:cNvPicPr>
            <a:picLocks noChangeAspect="1"/>
          </p:cNvPicPr>
          <p:nvPr/>
        </p:nvPicPr>
        <p:blipFill>
          <a:blip r:embed="rId13"/>
          <a:stretch>
            <a:fillRect/>
          </a:stretch>
        </p:blipFill>
        <p:spPr>
          <a:xfrm>
            <a:off x="3565277" y="6313196"/>
            <a:ext cx="3400425" cy="238125"/>
          </a:xfrm>
          <a:prstGeom prst="rect">
            <a:avLst/>
          </a:prstGeom>
        </p:spPr>
      </p:pic>
    </p:spTree>
    <p:extLst>
      <p:ext uri="{BB962C8B-B14F-4D97-AF65-F5344CB8AC3E}">
        <p14:creationId xmlns:p14="http://schemas.microsoft.com/office/powerpoint/2010/main" val="275939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sz="2400" dirty="0"/>
              <a:t>Orthogonal matrix is a real square matrix whose columns and rows are orthogonal unit vectors (rows and columns are unit vectors and their dot product is 0) P’*P=P*P’=I; P^-1=P’</a:t>
            </a:r>
          </a:p>
          <a:p>
            <a:r>
              <a:rPr lang="en-US" sz="2400" dirty="0"/>
              <a:t>Det(P) is either 1 or -1</a:t>
            </a:r>
          </a:p>
          <a:p>
            <a:r>
              <a:rPr lang="en-US" sz="2400" dirty="0"/>
              <a:t>A is d*d </a:t>
            </a:r>
            <a:r>
              <a:rPr lang="en-US" sz="2400" b="1" dirty="0"/>
              <a:t>symmetric</a:t>
            </a:r>
            <a:r>
              <a:rPr lang="en-US" sz="2400" dirty="0"/>
              <a:t> matrix and A=P*D*P’, where P is orthogonal matrix, D is diagonal matrix, matrix P contains eigenvectors of P [v1 v2 …] and D eigenvalues [l1 l2..]</a:t>
            </a:r>
          </a:p>
          <a:p>
            <a:r>
              <a:rPr lang="en-US" sz="2400" dirty="0"/>
              <a:t>A*v1=lambda1*v1, we prove this by writing A=P*D*P’</a:t>
            </a:r>
          </a:p>
          <a:p>
            <a:r>
              <a:rPr lang="en-US" sz="2400" dirty="0"/>
              <a:t>Matrix is positive definite if all of its eigenvalues are positive or</a:t>
            </a:r>
          </a:p>
          <a:p>
            <a:r>
              <a:rPr lang="en-US" sz="2400" dirty="0"/>
              <a:t>The columns of P (eigenvectors) are unit vectors</a:t>
            </a:r>
          </a:p>
          <a:p>
            <a:r>
              <a:rPr lang="en-US" sz="2400" dirty="0"/>
              <a:t>Eigenvectors can be all 0 and be equal</a:t>
            </a:r>
          </a:p>
          <a:p>
            <a:r>
              <a:rPr lang="en-US" sz="2400" dirty="0"/>
              <a:t>Covariance matrix is  1) symmetric matrix  (A’=A) 2) positive semidefinite, as</a:t>
            </a:r>
          </a:p>
          <a:p>
            <a:pPr marL="0" indent="0">
              <a:buNone/>
            </a:pPr>
            <a:r>
              <a:rPr lang="en-US" sz="2400" dirty="0"/>
              <a:t>Since this expression equals to variance and variance is always non-negative</a:t>
            </a:r>
          </a:p>
          <a:p>
            <a:r>
              <a:rPr lang="en-GB" sz="2000" b="0" i="0" dirty="0">
                <a:solidFill>
                  <a:srgbClr val="222222"/>
                </a:solidFill>
                <a:effectLst/>
                <a:latin typeface="Open Sans"/>
              </a:rPr>
              <a:t>When we get into </a:t>
            </a:r>
            <a:r>
              <a:rPr lang="en-GB" sz="2000" b="1" i="0" dirty="0">
                <a:solidFill>
                  <a:srgbClr val="222222"/>
                </a:solidFill>
                <a:effectLst/>
                <a:latin typeface="Open Sans"/>
              </a:rPr>
              <a:t>principal component analysis (PCA) </a:t>
            </a:r>
            <a:r>
              <a:rPr lang="en-GB" sz="2000" b="0" i="0" dirty="0">
                <a:solidFill>
                  <a:srgbClr val="222222"/>
                </a:solidFill>
                <a:effectLst/>
                <a:latin typeface="Open Sans"/>
              </a:rPr>
              <a:t>in the next lecture, our </a:t>
            </a:r>
            <a:r>
              <a:rPr lang="en-GB" sz="2000" b="1" i="0" dirty="0">
                <a:solidFill>
                  <a:srgbClr val="222222"/>
                </a:solidFill>
                <a:effectLst/>
                <a:latin typeface="Open Sans"/>
              </a:rPr>
              <a:t>general strategy </a:t>
            </a:r>
            <a:r>
              <a:rPr lang="en-GB" sz="2000" b="0" i="0" dirty="0">
                <a:solidFill>
                  <a:srgbClr val="222222"/>
                </a:solidFill>
                <a:effectLst/>
                <a:latin typeface="Open Sans"/>
              </a:rPr>
              <a:t>will be to </a:t>
            </a:r>
            <a:r>
              <a:rPr lang="en-GB" sz="2000" b="1" i="0" dirty="0">
                <a:solidFill>
                  <a:srgbClr val="222222"/>
                </a:solidFill>
                <a:effectLst/>
                <a:latin typeface="Open Sans"/>
              </a:rPr>
              <a:t>diagonalize</a:t>
            </a:r>
            <a:r>
              <a:rPr lang="en-GB" sz="2000" b="0" i="0" dirty="0">
                <a:solidFill>
                  <a:srgbClr val="222222"/>
                </a:solidFill>
                <a:effectLst/>
                <a:latin typeface="Open Sans"/>
              </a:rPr>
              <a:t> the (empirical covariance) </a:t>
            </a:r>
            <a:r>
              <a:rPr lang="en-GB" sz="2000" b="1" i="0" dirty="0">
                <a:solidFill>
                  <a:srgbClr val="222222"/>
                </a:solidFill>
                <a:effectLst/>
                <a:latin typeface="Open Sans"/>
              </a:rPr>
              <a:t>matrix</a:t>
            </a:r>
            <a:r>
              <a:rPr lang="en-GB" sz="2000" b="0" i="0" dirty="0">
                <a:solidFill>
                  <a:srgbClr val="222222"/>
                </a:solidFill>
                <a:effectLst/>
                <a:latin typeface="Open Sans"/>
              </a:rPr>
              <a:t>, and </a:t>
            </a:r>
            <a:r>
              <a:rPr lang="en-GB" sz="2000" b="1" i="0" dirty="0">
                <a:solidFill>
                  <a:srgbClr val="222222"/>
                </a:solidFill>
                <a:effectLst/>
                <a:latin typeface="Open Sans"/>
              </a:rPr>
              <a:t>select the eigenvectors </a:t>
            </a:r>
            <a:r>
              <a:rPr lang="en-GB" sz="2000" b="0" i="0" dirty="0">
                <a:solidFill>
                  <a:srgbClr val="222222"/>
                </a:solidFill>
                <a:effectLst/>
                <a:latin typeface="Open Sans"/>
              </a:rPr>
              <a:t>whose </a:t>
            </a:r>
            <a:r>
              <a:rPr lang="en-GB" sz="2000" b="1" i="0" dirty="0">
                <a:solidFill>
                  <a:srgbClr val="222222"/>
                </a:solidFill>
                <a:effectLst/>
                <a:latin typeface="Open Sans"/>
              </a:rPr>
              <a:t>eigenvalues </a:t>
            </a:r>
            <a:r>
              <a:rPr lang="en-GB" sz="2000" b="0" i="0" dirty="0">
                <a:solidFill>
                  <a:srgbClr val="222222"/>
                </a:solidFill>
                <a:effectLst/>
                <a:latin typeface="Open Sans"/>
              </a:rPr>
              <a:t>are the </a:t>
            </a:r>
            <a:r>
              <a:rPr lang="en-GB" sz="2000" b="1" i="0" dirty="0">
                <a:solidFill>
                  <a:srgbClr val="222222"/>
                </a:solidFill>
                <a:effectLst/>
                <a:latin typeface="Open Sans"/>
              </a:rPr>
              <a:t>largest as axes </a:t>
            </a:r>
            <a:r>
              <a:rPr lang="en-GB" sz="2000" b="0" i="0" dirty="0">
                <a:solidFill>
                  <a:srgbClr val="222222"/>
                </a:solidFill>
                <a:effectLst/>
                <a:latin typeface="Open Sans"/>
              </a:rPr>
              <a:t>on </a:t>
            </a:r>
            <a:r>
              <a:rPr lang="en-GB" sz="2000" b="1" i="0" dirty="0">
                <a:solidFill>
                  <a:srgbClr val="222222"/>
                </a:solidFill>
                <a:effectLst/>
                <a:latin typeface="Open Sans"/>
              </a:rPr>
              <a:t>which to visualize our data set</a:t>
            </a:r>
            <a:r>
              <a:rPr lang="en-GB" sz="2000" b="0" i="0" dirty="0">
                <a:solidFill>
                  <a:srgbClr val="222222"/>
                </a:solidFill>
                <a:effectLst/>
                <a:latin typeface="Open Sans"/>
              </a:rPr>
              <a:t> or point cloud.</a:t>
            </a:r>
            <a:r>
              <a:rPr lang="en-US" sz="3200" dirty="0"/>
              <a:t> </a:t>
            </a:r>
          </a:p>
          <a:p>
            <a:endParaRPr lang="en-US" dirty="0"/>
          </a:p>
        </p:txBody>
      </p:sp>
      <p:pic>
        <p:nvPicPr>
          <p:cNvPr id="6" name="Picture 5">
            <a:extLst>
              <a:ext uri="{FF2B5EF4-FFF2-40B4-BE49-F238E27FC236}">
                <a16:creationId xmlns:a16="http://schemas.microsoft.com/office/drawing/2014/main" id="{2864EDE1-69DD-47AB-BA2B-7D09D305CD00}"/>
              </a:ext>
            </a:extLst>
          </p:cNvPr>
          <p:cNvPicPr>
            <a:picLocks noChangeAspect="1"/>
          </p:cNvPicPr>
          <p:nvPr/>
        </p:nvPicPr>
        <p:blipFill>
          <a:blip r:embed="rId2"/>
          <a:stretch>
            <a:fillRect/>
          </a:stretch>
        </p:blipFill>
        <p:spPr>
          <a:xfrm>
            <a:off x="8266520" y="3089769"/>
            <a:ext cx="1803939" cy="408439"/>
          </a:xfrm>
          <a:prstGeom prst="rect">
            <a:avLst/>
          </a:prstGeom>
          <a:ln>
            <a:solidFill>
              <a:schemeClr val="tx1"/>
            </a:solidFill>
          </a:ln>
        </p:spPr>
      </p:pic>
      <p:pic>
        <p:nvPicPr>
          <p:cNvPr id="7" name="Picture 6">
            <a:extLst>
              <a:ext uri="{FF2B5EF4-FFF2-40B4-BE49-F238E27FC236}">
                <a16:creationId xmlns:a16="http://schemas.microsoft.com/office/drawing/2014/main" id="{0E37CDB7-FA4A-4DC5-B261-5F9F53D0F78E}"/>
              </a:ext>
            </a:extLst>
          </p:cNvPr>
          <p:cNvPicPr>
            <a:picLocks noChangeAspect="1"/>
          </p:cNvPicPr>
          <p:nvPr/>
        </p:nvPicPr>
        <p:blipFill>
          <a:blip r:embed="rId3"/>
          <a:stretch>
            <a:fillRect/>
          </a:stretch>
        </p:blipFill>
        <p:spPr>
          <a:xfrm>
            <a:off x="6400144" y="3638462"/>
            <a:ext cx="1145403" cy="321141"/>
          </a:xfrm>
          <a:prstGeom prst="rect">
            <a:avLst/>
          </a:prstGeom>
        </p:spPr>
      </p:pic>
      <p:pic>
        <p:nvPicPr>
          <p:cNvPr id="8" name="Picture 7">
            <a:extLst>
              <a:ext uri="{FF2B5EF4-FFF2-40B4-BE49-F238E27FC236}">
                <a16:creationId xmlns:a16="http://schemas.microsoft.com/office/drawing/2014/main" id="{29B21B2B-1A2A-4807-8CA2-3F4F2280F0FE}"/>
              </a:ext>
            </a:extLst>
          </p:cNvPr>
          <p:cNvPicPr>
            <a:picLocks noChangeAspect="1"/>
          </p:cNvPicPr>
          <p:nvPr/>
        </p:nvPicPr>
        <p:blipFill>
          <a:blip r:embed="rId4"/>
          <a:stretch>
            <a:fillRect/>
          </a:stretch>
        </p:blipFill>
        <p:spPr>
          <a:xfrm>
            <a:off x="5130960" y="4047251"/>
            <a:ext cx="852220" cy="432470"/>
          </a:xfrm>
          <a:prstGeom prst="rect">
            <a:avLst/>
          </a:prstGeom>
        </p:spPr>
      </p:pic>
      <p:pic>
        <p:nvPicPr>
          <p:cNvPr id="9" name="Picture 8">
            <a:extLst>
              <a:ext uri="{FF2B5EF4-FFF2-40B4-BE49-F238E27FC236}">
                <a16:creationId xmlns:a16="http://schemas.microsoft.com/office/drawing/2014/main" id="{2DA917E2-C29E-4532-8E36-AC93698A4421}"/>
              </a:ext>
            </a:extLst>
          </p:cNvPr>
          <p:cNvPicPr>
            <a:picLocks noChangeAspect="1"/>
          </p:cNvPicPr>
          <p:nvPr/>
        </p:nvPicPr>
        <p:blipFill>
          <a:blip r:embed="rId5"/>
          <a:stretch>
            <a:fillRect/>
          </a:stretch>
        </p:blipFill>
        <p:spPr>
          <a:xfrm>
            <a:off x="6095868" y="4078316"/>
            <a:ext cx="1287099" cy="359460"/>
          </a:xfrm>
          <a:prstGeom prst="rect">
            <a:avLst/>
          </a:prstGeom>
        </p:spPr>
      </p:pic>
      <p:pic>
        <p:nvPicPr>
          <p:cNvPr id="10" name="Picture 9">
            <a:extLst>
              <a:ext uri="{FF2B5EF4-FFF2-40B4-BE49-F238E27FC236}">
                <a16:creationId xmlns:a16="http://schemas.microsoft.com/office/drawing/2014/main" id="{4F0E9C2A-0161-4FCE-AA09-7ED518F8938D}"/>
              </a:ext>
            </a:extLst>
          </p:cNvPr>
          <p:cNvPicPr>
            <a:picLocks noChangeAspect="1"/>
          </p:cNvPicPr>
          <p:nvPr/>
        </p:nvPicPr>
        <p:blipFill>
          <a:blip r:embed="rId6"/>
          <a:stretch>
            <a:fillRect/>
          </a:stretch>
        </p:blipFill>
        <p:spPr>
          <a:xfrm>
            <a:off x="10195027" y="3569211"/>
            <a:ext cx="1566339" cy="878678"/>
          </a:xfrm>
          <a:prstGeom prst="rect">
            <a:avLst/>
          </a:prstGeom>
          <a:ln>
            <a:solidFill>
              <a:schemeClr val="tx1"/>
            </a:solidFill>
          </a:ln>
        </p:spPr>
      </p:pic>
      <p:pic>
        <p:nvPicPr>
          <p:cNvPr id="12" name="Picture 11">
            <a:extLst>
              <a:ext uri="{FF2B5EF4-FFF2-40B4-BE49-F238E27FC236}">
                <a16:creationId xmlns:a16="http://schemas.microsoft.com/office/drawing/2014/main" id="{1EEE5CEF-055D-464B-BE2D-82628F7077DA}"/>
              </a:ext>
            </a:extLst>
          </p:cNvPr>
          <p:cNvPicPr>
            <a:picLocks noChangeAspect="1"/>
          </p:cNvPicPr>
          <p:nvPr/>
        </p:nvPicPr>
        <p:blipFill>
          <a:blip r:embed="rId2"/>
          <a:stretch>
            <a:fillRect/>
          </a:stretch>
        </p:blipFill>
        <p:spPr>
          <a:xfrm>
            <a:off x="9912160" y="4542463"/>
            <a:ext cx="1803939" cy="408439"/>
          </a:xfrm>
          <a:prstGeom prst="rect">
            <a:avLst/>
          </a:prstGeom>
          <a:ln>
            <a:solidFill>
              <a:schemeClr val="tx1"/>
            </a:solidFill>
          </a:ln>
        </p:spPr>
      </p:pic>
      <p:pic>
        <p:nvPicPr>
          <p:cNvPr id="13" name="Picture 12">
            <a:extLst>
              <a:ext uri="{FF2B5EF4-FFF2-40B4-BE49-F238E27FC236}">
                <a16:creationId xmlns:a16="http://schemas.microsoft.com/office/drawing/2014/main" id="{36C57418-953C-4887-B3B3-465A7B8BDCB0}"/>
              </a:ext>
            </a:extLst>
          </p:cNvPr>
          <p:cNvPicPr>
            <a:picLocks noChangeAspect="1"/>
          </p:cNvPicPr>
          <p:nvPr/>
        </p:nvPicPr>
        <p:blipFill>
          <a:blip r:embed="rId7"/>
          <a:stretch>
            <a:fillRect/>
          </a:stretch>
        </p:blipFill>
        <p:spPr>
          <a:xfrm>
            <a:off x="9832028" y="5058692"/>
            <a:ext cx="1990725" cy="314325"/>
          </a:xfrm>
          <a:prstGeom prst="rect">
            <a:avLst/>
          </a:prstGeom>
          <a:ln>
            <a:solidFill>
              <a:schemeClr val="tx1"/>
            </a:solidFill>
          </a:ln>
        </p:spPr>
      </p:pic>
    </p:spTree>
    <p:extLst>
      <p:ext uri="{BB962C8B-B14F-4D97-AF65-F5344CB8AC3E}">
        <p14:creationId xmlns:p14="http://schemas.microsoft.com/office/powerpoint/2010/main" val="414444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for exercises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dirty="0"/>
              <a:t>a</a:t>
            </a:r>
          </a:p>
        </p:txBody>
      </p:sp>
      <p:pic>
        <p:nvPicPr>
          <p:cNvPr id="4" name="Picture 3">
            <a:extLst>
              <a:ext uri="{FF2B5EF4-FFF2-40B4-BE49-F238E27FC236}">
                <a16:creationId xmlns:a16="http://schemas.microsoft.com/office/drawing/2014/main" id="{1B9534B1-4A00-45D3-8124-B712A7102D09}"/>
              </a:ext>
            </a:extLst>
          </p:cNvPr>
          <p:cNvPicPr>
            <a:picLocks noChangeAspect="1"/>
          </p:cNvPicPr>
          <p:nvPr/>
        </p:nvPicPr>
        <p:blipFill>
          <a:blip r:embed="rId2"/>
          <a:stretch>
            <a:fillRect/>
          </a:stretch>
        </p:blipFill>
        <p:spPr>
          <a:xfrm>
            <a:off x="97252" y="1194622"/>
            <a:ext cx="6473669" cy="3529320"/>
          </a:xfrm>
          <a:prstGeom prst="rect">
            <a:avLst/>
          </a:prstGeom>
          <a:ln>
            <a:solidFill>
              <a:schemeClr val="tx1"/>
            </a:solidFill>
          </a:ln>
        </p:spPr>
      </p:pic>
      <p:pic>
        <p:nvPicPr>
          <p:cNvPr id="5" name="Picture 4">
            <a:extLst>
              <a:ext uri="{FF2B5EF4-FFF2-40B4-BE49-F238E27FC236}">
                <a16:creationId xmlns:a16="http://schemas.microsoft.com/office/drawing/2014/main" id="{9B3445EF-98E0-464E-999F-034FA842AA35}"/>
              </a:ext>
            </a:extLst>
          </p:cNvPr>
          <p:cNvPicPr>
            <a:picLocks noChangeAspect="1"/>
          </p:cNvPicPr>
          <p:nvPr/>
        </p:nvPicPr>
        <p:blipFill>
          <a:blip r:embed="rId3"/>
          <a:stretch>
            <a:fillRect/>
          </a:stretch>
        </p:blipFill>
        <p:spPr>
          <a:xfrm>
            <a:off x="6686550" y="1676502"/>
            <a:ext cx="5505450" cy="2324100"/>
          </a:xfrm>
          <a:prstGeom prst="rect">
            <a:avLst/>
          </a:prstGeom>
          <a:ln>
            <a:solidFill>
              <a:schemeClr val="tx1"/>
            </a:solidFill>
          </a:ln>
        </p:spPr>
      </p:pic>
    </p:spTree>
    <p:extLst>
      <p:ext uri="{BB962C8B-B14F-4D97-AF65-F5344CB8AC3E}">
        <p14:creationId xmlns:p14="http://schemas.microsoft.com/office/powerpoint/2010/main" val="170711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pPr algn="l"/>
            <a:r>
              <a:rPr lang="en-US" b="1" dirty="0">
                <a:solidFill>
                  <a:srgbClr val="474747"/>
                </a:solidFill>
                <a:effectLst/>
                <a:latin typeface="Open Sans"/>
              </a:rPr>
              <a:t>Objectives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pPr algn="l">
              <a:buFont typeface="Arial" panose="020B0604020202020204" pitchFamily="34" charset="0"/>
              <a:buChar char="•"/>
            </a:pPr>
            <a:r>
              <a:rPr lang="en-GB" b="0" i="0" dirty="0">
                <a:solidFill>
                  <a:srgbClr val="313131"/>
                </a:solidFill>
                <a:effectLst/>
                <a:latin typeface="Open Sans"/>
              </a:rPr>
              <a:t>Understand the need for </a:t>
            </a:r>
            <a:r>
              <a:rPr lang="en-GB" b="1" i="0" dirty="0">
                <a:solidFill>
                  <a:srgbClr val="0000FF"/>
                </a:solidFill>
                <a:effectLst/>
                <a:latin typeface="inherit"/>
              </a:rPr>
              <a:t>dimensionality reduction</a:t>
            </a:r>
            <a:r>
              <a:rPr lang="en-GB" b="0" i="0" dirty="0">
                <a:solidFill>
                  <a:srgbClr val="313131"/>
                </a:solidFill>
                <a:effectLst/>
                <a:latin typeface="Open Sans"/>
              </a:rPr>
              <a:t> .</a:t>
            </a:r>
          </a:p>
          <a:p>
            <a:pPr algn="l">
              <a:buFont typeface="Arial" panose="020B0604020202020204" pitchFamily="34" charset="0"/>
              <a:buChar char="•"/>
            </a:pPr>
            <a:r>
              <a:rPr lang="en-GB" b="0" i="0" dirty="0">
                <a:solidFill>
                  <a:srgbClr val="313131"/>
                </a:solidFill>
                <a:effectLst/>
                <a:latin typeface="Open Sans"/>
              </a:rPr>
              <a:t>Know how the </a:t>
            </a:r>
            <a:r>
              <a:rPr lang="en-GB" b="1" i="0" dirty="0">
                <a:solidFill>
                  <a:srgbClr val="0000FF"/>
                </a:solidFill>
                <a:effectLst/>
                <a:latin typeface="inherit"/>
              </a:rPr>
              <a:t>empirical covariance matrix</a:t>
            </a:r>
            <a:r>
              <a:rPr lang="en-GB" b="0" i="0" dirty="0">
                <a:solidFill>
                  <a:srgbClr val="313131"/>
                </a:solidFill>
                <a:effectLst/>
                <a:latin typeface="Open Sans"/>
              </a:rPr>
              <a:t> is used as a tool for dimensionality reduction.</a:t>
            </a:r>
          </a:p>
          <a:p>
            <a:pPr algn="l">
              <a:buFont typeface="Arial" panose="020B0604020202020204" pitchFamily="34" charset="0"/>
              <a:buChar char="•"/>
            </a:pPr>
            <a:r>
              <a:rPr lang="en-GB" b="0" i="0" dirty="0">
                <a:solidFill>
                  <a:srgbClr val="313131"/>
                </a:solidFill>
                <a:effectLst/>
                <a:latin typeface="Open Sans"/>
              </a:rPr>
              <a:t>Understand </a:t>
            </a:r>
            <a:r>
              <a:rPr lang="en-GB" b="1" i="0" dirty="0">
                <a:solidFill>
                  <a:srgbClr val="0000FF"/>
                </a:solidFill>
                <a:effectLst/>
                <a:latin typeface="inherit"/>
              </a:rPr>
              <a:t>spectral decomposition</a:t>
            </a:r>
            <a:r>
              <a:rPr lang="en-GB" b="0" i="0" dirty="0">
                <a:solidFill>
                  <a:srgbClr val="313131"/>
                </a:solidFill>
                <a:effectLst/>
                <a:latin typeface="Open Sans"/>
              </a:rPr>
              <a:t> (without proof) of positive semi-definite matrices.</a:t>
            </a:r>
          </a:p>
          <a:p>
            <a:pPr algn="l">
              <a:buFont typeface="Arial" panose="020B0604020202020204" pitchFamily="34" charset="0"/>
              <a:buChar char="•"/>
            </a:pPr>
            <a:r>
              <a:rPr lang="en-GB" b="0" i="0" dirty="0">
                <a:solidFill>
                  <a:srgbClr val="313131"/>
                </a:solidFill>
                <a:effectLst/>
                <a:latin typeface="Open Sans"/>
              </a:rPr>
              <a:t>Understand the role played by </a:t>
            </a:r>
            <a:r>
              <a:rPr lang="en-GB" b="1" i="0" dirty="0">
                <a:solidFill>
                  <a:srgbClr val="0000FF"/>
                </a:solidFill>
                <a:effectLst/>
                <a:latin typeface="inherit"/>
              </a:rPr>
              <a:t>eigenvalues</a:t>
            </a:r>
            <a:r>
              <a:rPr lang="en-GB" b="0" i="0" dirty="0">
                <a:solidFill>
                  <a:srgbClr val="313131"/>
                </a:solidFill>
                <a:effectLst/>
                <a:latin typeface="Open Sans"/>
              </a:rPr>
              <a:t> and </a:t>
            </a:r>
            <a:r>
              <a:rPr lang="en-GB" b="1" i="0" dirty="0">
                <a:solidFill>
                  <a:srgbClr val="0000FF"/>
                </a:solidFill>
                <a:effectLst/>
                <a:latin typeface="inherit"/>
              </a:rPr>
              <a:t>eigenvectors</a:t>
            </a:r>
            <a:r>
              <a:rPr lang="en-GB" b="0" i="0" dirty="0">
                <a:solidFill>
                  <a:srgbClr val="313131"/>
                </a:solidFill>
                <a:effectLst/>
                <a:latin typeface="Open Sans"/>
              </a:rPr>
              <a:t> in </a:t>
            </a:r>
            <a:r>
              <a:rPr lang="en-GB" b="1" i="0" dirty="0">
                <a:solidFill>
                  <a:srgbClr val="0000FF"/>
                </a:solidFill>
                <a:effectLst/>
                <a:latin typeface="inherit"/>
              </a:rPr>
              <a:t>principal component analysis (PCA)</a:t>
            </a:r>
            <a:r>
              <a:rPr lang="en-GB" b="0" i="0" dirty="0">
                <a:solidFill>
                  <a:srgbClr val="313131"/>
                </a:solidFill>
                <a:effectLst/>
                <a:latin typeface="Open Sans"/>
              </a:rPr>
              <a:t> .</a:t>
            </a:r>
          </a:p>
          <a:p>
            <a:pPr algn="l">
              <a:buFont typeface="Arial" panose="020B0604020202020204" pitchFamily="34" charset="0"/>
              <a:buChar char="•"/>
            </a:pPr>
            <a:r>
              <a:rPr lang="en-GB" b="0" i="0" dirty="0">
                <a:solidFill>
                  <a:srgbClr val="313131"/>
                </a:solidFill>
                <a:effectLst/>
                <a:latin typeface="Open Sans"/>
              </a:rPr>
              <a:t>Use the </a:t>
            </a:r>
            <a:r>
              <a:rPr lang="en-GB" b="1" i="0" dirty="0">
                <a:solidFill>
                  <a:srgbClr val="0000FF"/>
                </a:solidFill>
                <a:effectLst/>
                <a:latin typeface="inherit"/>
              </a:rPr>
              <a:t>PCA algorithm</a:t>
            </a:r>
            <a:r>
              <a:rPr lang="en-GB" b="0" i="0" dirty="0">
                <a:solidFill>
                  <a:srgbClr val="313131"/>
                </a:solidFill>
                <a:effectLst/>
                <a:latin typeface="Open Sans"/>
              </a:rPr>
              <a:t> for dimensionality reduction.</a:t>
            </a:r>
          </a:p>
          <a:p>
            <a:pPr algn="l">
              <a:buFont typeface="Arial" panose="020B0604020202020204" pitchFamily="34" charset="0"/>
              <a:buChar char="•"/>
            </a:pPr>
            <a:r>
              <a:rPr lang="en-GB" b="0" i="0" dirty="0">
                <a:solidFill>
                  <a:srgbClr val="313131"/>
                </a:solidFill>
                <a:effectLst/>
                <a:latin typeface="Open Sans"/>
              </a:rPr>
              <a:t>Use </a:t>
            </a:r>
            <a:r>
              <a:rPr lang="en-GB" b="1" i="0" dirty="0">
                <a:solidFill>
                  <a:srgbClr val="313131"/>
                </a:solidFill>
                <a:effectLst/>
                <a:latin typeface="Open Sans"/>
              </a:rPr>
              <a:t>heuristics</a:t>
            </a:r>
            <a:r>
              <a:rPr lang="en-GB" b="0" i="0" dirty="0">
                <a:solidFill>
                  <a:srgbClr val="313131"/>
                </a:solidFill>
                <a:effectLst/>
                <a:latin typeface="Open Sans"/>
              </a:rPr>
              <a:t> to determine the </a:t>
            </a:r>
            <a:r>
              <a:rPr lang="en-GB" b="1" i="0" dirty="0">
                <a:solidFill>
                  <a:srgbClr val="313131"/>
                </a:solidFill>
                <a:effectLst/>
                <a:latin typeface="Open Sans"/>
              </a:rPr>
              <a:t>number of dimensions </a:t>
            </a:r>
            <a:r>
              <a:rPr lang="en-GB" b="0" i="0" dirty="0">
                <a:solidFill>
                  <a:srgbClr val="313131"/>
                </a:solidFill>
                <a:effectLst/>
                <a:latin typeface="Open Sans"/>
              </a:rPr>
              <a:t>one must </a:t>
            </a:r>
            <a:r>
              <a:rPr lang="en-GB" b="1" i="0" dirty="0">
                <a:solidFill>
                  <a:srgbClr val="313131"/>
                </a:solidFill>
                <a:effectLst/>
                <a:latin typeface="Open Sans"/>
              </a:rPr>
              <a:t>retain</a:t>
            </a:r>
            <a:r>
              <a:rPr lang="en-GB" b="0" i="0" dirty="0">
                <a:solidFill>
                  <a:srgbClr val="313131"/>
                </a:solidFill>
                <a:effectLst/>
                <a:latin typeface="Open Sans"/>
              </a:rPr>
              <a:t> after performing PCA.</a:t>
            </a:r>
          </a:p>
          <a:p>
            <a:endParaRPr lang="en-US" dirty="0"/>
          </a:p>
        </p:txBody>
      </p:sp>
    </p:spTree>
    <p:extLst>
      <p:ext uri="{BB962C8B-B14F-4D97-AF65-F5344CB8AC3E}">
        <p14:creationId xmlns:p14="http://schemas.microsoft.com/office/powerpoint/2010/main" val="19247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4844</Words>
  <Application>Microsoft Office PowerPoint</Application>
  <PresentationFormat>Widescreen</PresentationFormat>
  <Paragraphs>245</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Arial</vt:lpstr>
      <vt:lpstr>Calibri</vt:lpstr>
      <vt:lpstr>Calibri Light</vt:lpstr>
      <vt:lpstr>inherit</vt:lpstr>
      <vt:lpstr>Lora</vt:lpstr>
      <vt:lpstr>Open Sans</vt:lpstr>
      <vt:lpstr>Office Theme</vt:lpstr>
      <vt:lpstr>Unit 8 Principal component analysis</vt:lpstr>
      <vt:lpstr>https://royalsocietypublishing.org/doi/10.1098/rsta.2015.0202#d3e345</vt:lpstr>
      <vt:lpstr>Wikipedia</vt:lpstr>
      <vt:lpstr>Objectives</vt:lpstr>
      <vt:lpstr>Preparation exercises for PCA</vt:lpstr>
      <vt:lpstr>Preparation exercises for PCA</vt:lpstr>
      <vt:lpstr>Preparation exercises for PCA</vt:lpstr>
      <vt:lpstr>Preparation for exercises</vt:lpstr>
      <vt:lpstr>Objectives</vt:lpstr>
      <vt:lpstr>Introduction</vt:lpstr>
      <vt:lpstr>Geometric View of Empirical Covariance</vt:lpstr>
      <vt:lpstr>Statistics in the Empirical Covariance Matrix</vt:lpstr>
      <vt:lpstr>Affine space</vt:lpstr>
      <vt:lpstr>The Principle of Principal Component Analysis</vt:lpstr>
      <vt:lpstr>Review of an Important Concept in Linear Algebra - Spectral Decomposition of Positive Semi-Definite Matrices</vt:lpstr>
      <vt:lpstr>Spectral Decomposition and Principal Component Analysis</vt:lpstr>
      <vt:lpstr>Spectral Decomposition and Principal Component Analysis</vt:lpstr>
      <vt:lpstr> Intuition behind PCA (in my own words)</vt:lpstr>
      <vt:lpstr>Largest Eigenvalues and the Principal Directions</vt:lpstr>
      <vt:lpstr>PCA Algorithm and Choice of New Number of Dimensions</vt:lpstr>
      <vt:lpstr>How do we choose k in PCA (number of dimensions retained)</vt:lpstr>
      <vt:lpstr>Principal component regression</vt:lpstr>
      <vt:lpstr>Principal component analysis – beyond practice</vt:lpstr>
      <vt:lpstr>Principal component analysis – beyond practice</vt:lpstr>
      <vt:lpstr>Recitation 28. Principal component regression</vt:lpstr>
      <vt:lpstr>Recitation 28. Principal component regression</vt:lpstr>
      <vt:lpstr>Recitation 28. Principal component regression</vt:lpstr>
      <vt:lpstr>Recitation 28. Principal component regression</vt:lpstr>
      <vt:lpstr>Recitation 28. Principal component regression</vt:lpstr>
      <vt:lpstr>Scree plot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Principal component analysis</dc:title>
  <dc:creator>Valiyev, Mahammad</dc:creator>
  <cp:lastModifiedBy>Mahammad Valiyev</cp:lastModifiedBy>
  <cp:revision>404</cp:revision>
  <dcterms:created xsi:type="dcterms:W3CDTF">2020-09-10T06:13:17Z</dcterms:created>
  <dcterms:modified xsi:type="dcterms:W3CDTF">2020-09-20T16:02:16Z</dcterms:modified>
</cp:coreProperties>
</file>