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handoutMasterIdLst>
    <p:handoutMasterId r:id="rId16"/>
  </p:handoutMasterIdLst>
  <p:sldIdLst>
    <p:sldId id="289" r:id="rId5"/>
    <p:sldId id="290" r:id="rId6"/>
    <p:sldId id="304" r:id="rId7"/>
    <p:sldId id="302" r:id="rId8"/>
    <p:sldId id="293" r:id="rId9"/>
    <p:sldId id="305" r:id="rId10"/>
    <p:sldId id="306" r:id="rId11"/>
    <p:sldId id="307" r:id="rId12"/>
    <p:sldId id="308" r:id="rId13"/>
    <p:sldId id="301" r:id="rId14"/>
    <p:sldId id="29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4" userDrawn="1">
          <p15:clr>
            <a:srgbClr val="A4A3A4"/>
          </p15:clr>
        </p15:guide>
        <p15:guide id="2" pos="576" userDrawn="1">
          <p15:clr>
            <a:srgbClr val="A4A3A4"/>
          </p15:clr>
        </p15:guide>
        <p15:guide id="8" orient="horz" pos="3744" userDrawn="1">
          <p15:clr>
            <a:srgbClr val="A4A3A4"/>
          </p15:clr>
        </p15:guide>
        <p15:guide id="9"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8" autoAdjust="0"/>
    <p:restoredTop sz="93725" autoAdjust="0"/>
  </p:normalViewPr>
  <p:slideViewPr>
    <p:cSldViewPr snapToGrid="0" showGuides="1">
      <p:cViewPr varScale="1">
        <p:scale>
          <a:sx n="77" d="100"/>
          <a:sy n="77" d="100"/>
        </p:scale>
        <p:origin x="821" y="67"/>
      </p:cViewPr>
      <p:guideLst>
        <p:guide orient="horz" pos="1344"/>
        <p:guide pos="576"/>
        <p:guide orient="horz" pos="3744"/>
        <p:guide pos="3840"/>
      </p:guideLst>
    </p:cSldViewPr>
  </p:slideViewPr>
  <p:outlineViewPr>
    <p:cViewPr>
      <p:scale>
        <a:sx n="33" d="100"/>
        <a:sy n="33" d="100"/>
      </p:scale>
      <p:origin x="0" y="-593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94" d="100"/>
          <a:sy n="94" d="100"/>
        </p:scale>
        <p:origin x="299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5DC31D-6BBA-1E40-9A7E-1FE0A421F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609E10C-1649-9148-9887-C4B5DF38CE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465657-3F36-724B-A332-D448C4527D30}" type="datetimeFigureOut">
              <a:t>6/24/2024</a:t>
            </a:fld>
            <a:endParaRPr lang="en-US"/>
          </a:p>
        </p:txBody>
      </p:sp>
      <p:sp>
        <p:nvSpPr>
          <p:cNvPr id="4" name="Footer Placeholder 3">
            <a:extLst>
              <a:ext uri="{FF2B5EF4-FFF2-40B4-BE49-F238E27FC236}">
                <a16:creationId xmlns:a16="http://schemas.microsoft.com/office/drawing/2014/main" id="{FE09E7DC-2FE3-FA48-929A-C3D3179E1E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1F40692-4B9B-A444-A85B-911AF05DE3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F0D8CC-6079-CB40-AF25-90B118481BE2}" type="slidenum">
              <a:t>‹#›</a:t>
            </a:fld>
            <a:endParaRPr lang="en-US"/>
          </a:p>
        </p:txBody>
      </p:sp>
    </p:spTree>
    <p:extLst>
      <p:ext uri="{BB962C8B-B14F-4D97-AF65-F5344CB8AC3E}">
        <p14:creationId xmlns:p14="http://schemas.microsoft.com/office/powerpoint/2010/main" val="393361633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0ADDF-D82C-4780-9143-87E5F529D813}"/>
              </a:ext>
            </a:extLst>
          </p:cNvPr>
          <p:cNvSpPr>
            <a:spLocks noGrp="1"/>
          </p:cNvSpPr>
          <p:nvPr>
            <p:ph type="title" hasCustomPrompt="1"/>
          </p:nvPr>
        </p:nvSpPr>
        <p:spPr>
          <a:xfrm>
            <a:off x="2898648" y="813816"/>
            <a:ext cx="6400800" cy="640080"/>
          </a:xfrm>
        </p:spPr>
        <p:txBody>
          <a:bodyPr/>
          <a:lstStyle>
            <a:lvl1pPr algn="ctr">
              <a:defRPr sz="2400">
                <a:solidFill>
                  <a:schemeClr val="bg1"/>
                </a:solidFill>
              </a:defRPr>
            </a:lvl1pPr>
          </a:lstStyle>
          <a:p>
            <a:r>
              <a:rPr lang="en-US" dirty="0"/>
              <a:t>Add text</a:t>
            </a:r>
          </a:p>
        </p:txBody>
      </p:sp>
      <p:sp>
        <p:nvSpPr>
          <p:cNvPr id="6" name="Text Placeholder 5">
            <a:extLst>
              <a:ext uri="{FF2B5EF4-FFF2-40B4-BE49-F238E27FC236}">
                <a16:creationId xmlns:a16="http://schemas.microsoft.com/office/drawing/2014/main" id="{D12B550A-AB53-4D15-A89E-6EEBB5151B92}"/>
              </a:ext>
            </a:extLst>
          </p:cNvPr>
          <p:cNvSpPr>
            <a:spLocks noGrp="1"/>
          </p:cNvSpPr>
          <p:nvPr>
            <p:ph type="body" sz="quarter" idx="10" hasCustomPrompt="1"/>
          </p:nvPr>
        </p:nvSpPr>
        <p:spPr>
          <a:xfrm>
            <a:off x="2441448" y="1655064"/>
            <a:ext cx="7315200" cy="1143000"/>
          </a:xfrm>
        </p:spPr>
        <p:txBody>
          <a:bodyPr/>
          <a:lstStyle>
            <a:lvl1pPr algn="ctr">
              <a:defRPr sz="8000">
                <a:solidFill>
                  <a:schemeClr val="bg1"/>
                </a:solidFill>
                <a:latin typeface="+mj-lt"/>
              </a:defRPr>
            </a:lvl1pPr>
          </a:lstStyle>
          <a:p>
            <a:pPr lvl="0"/>
            <a:r>
              <a:rPr lang="en-US" dirty="0"/>
              <a:t>Add text</a:t>
            </a:r>
          </a:p>
        </p:txBody>
      </p:sp>
      <p:sp>
        <p:nvSpPr>
          <p:cNvPr id="8" name="Text Placeholder 7">
            <a:extLst>
              <a:ext uri="{FF2B5EF4-FFF2-40B4-BE49-F238E27FC236}">
                <a16:creationId xmlns:a16="http://schemas.microsoft.com/office/drawing/2014/main" id="{7CDE1EB1-91FE-4CB8-81BD-5BBBFC22C672}"/>
              </a:ext>
            </a:extLst>
          </p:cNvPr>
          <p:cNvSpPr>
            <a:spLocks noGrp="1"/>
          </p:cNvSpPr>
          <p:nvPr>
            <p:ph type="body" sz="quarter" idx="11" hasCustomPrompt="1"/>
          </p:nvPr>
        </p:nvSpPr>
        <p:spPr>
          <a:xfrm>
            <a:off x="2898648" y="3027707"/>
            <a:ext cx="6858000" cy="640080"/>
          </a:xfrm>
        </p:spPr>
        <p:txBody>
          <a:bodyPr/>
          <a:lstStyle>
            <a:lvl1pPr algn="ctr">
              <a:defRPr sz="2400">
                <a:solidFill>
                  <a:schemeClr val="bg1"/>
                </a:solidFill>
                <a:latin typeface="+mj-lt"/>
              </a:defRPr>
            </a:lvl1pPr>
          </a:lstStyle>
          <a:p>
            <a:pPr lvl="0"/>
            <a:r>
              <a:rPr lang="en-US" dirty="0"/>
              <a:t>Add text</a:t>
            </a:r>
          </a:p>
        </p:txBody>
      </p:sp>
    </p:spTree>
    <p:extLst>
      <p:ext uri="{BB962C8B-B14F-4D97-AF65-F5344CB8AC3E}">
        <p14:creationId xmlns:p14="http://schemas.microsoft.com/office/powerpoint/2010/main" val="186028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E11DAB-71A2-44C9-B830-25E19DC5833C}"/>
              </a:ext>
            </a:extLst>
          </p:cNvPr>
          <p:cNvSpPr>
            <a:spLocks noGrp="1"/>
          </p:cNvSpPr>
          <p:nvPr>
            <p:ph type="title" hasCustomPrompt="1"/>
          </p:nvPr>
        </p:nvSpPr>
        <p:spPr>
          <a:xfrm>
            <a:off x="914400" y="914401"/>
            <a:ext cx="6400800" cy="685800"/>
          </a:xfrm>
        </p:spPr>
        <p:txBody>
          <a:bodyPr>
            <a:noAutofit/>
          </a:bodyPr>
          <a:lstStyle>
            <a:lvl1pPr>
              <a:defRPr sz="4000">
                <a:solidFill>
                  <a:schemeClr val="tx1">
                    <a:lumMod val="75000"/>
                    <a:lumOff val="25000"/>
                  </a:schemeClr>
                </a:solidFill>
              </a:defRPr>
            </a:lvl1pPr>
          </a:lstStyle>
          <a:p>
            <a:r>
              <a:rPr lang="en-US" dirty="0"/>
              <a:t>Add title</a:t>
            </a:r>
          </a:p>
        </p:txBody>
      </p:sp>
      <p:sp>
        <p:nvSpPr>
          <p:cNvPr id="10" name="Text Placeholder 9">
            <a:extLst>
              <a:ext uri="{FF2B5EF4-FFF2-40B4-BE49-F238E27FC236}">
                <a16:creationId xmlns:a16="http://schemas.microsoft.com/office/drawing/2014/main" id="{5F9B5FD0-EA88-4EA1-89FF-A0346C36D9C6}"/>
              </a:ext>
            </a:extLst>
          </p:cNvPr>
          <p:cNvSpPr>
            <a:spLocks noGrp="1"/>
          </p:cNvSpPr>
          <p:nvPr>
            <p:ph type="body" sz="quarter" idx="11"/>
          </p:nvPr>
        </p:nvSpPr>
        <p:spPr>
          <a:xfrm>
            <a:off x="914400" y="2203704"/>
            <a:ext cx="6400800" cy="4206240"/>
          </a:xfrm>
        </p:spPr>
        <p:txBody>
          <a:bodyPr>
            <a:normAutofit/>
          </a:bodyPr>
          <a:lstStyle>
            <a:lvl1pPr>
              <a:defRPr sz="1800">
                <a:solidFill>
                  <a:schemeClr val="tx1">
                    <a:lumMod val="75000"/>
                    <a:lumOff val="25000"/>
                  </a:schemeClr>
                </a:solidFill>
              </a:defRPr>
            </a:lvl1pPr>
          </a:lstStyle>
          <a:p>
            <a:pPr lvl="0"/>
            <a:r>
              <a:rPr lang="en-US"/>
              <a:t>Click to edit Master text styles</a:t>
            </a:r>
          </a:p>
        </p:txBody>
      </p:sp>
    </p:spTree>
    <p:extLst>
      <p:ext uri="{BB962C8B-B14F-4D97-AF65-F5344CB8AC3E}">
        <p14:creationId xmlns:p14="http://schemas.microsoft.com/office/powerpoint/2010/main" val="285711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E24C-B229-452F-B387-BA3429761CA7}"/>
              </a:ext>
            </a:extLst>
          </p:cNvPr>
          <p:cNvSpPr>
            <a:spLocks noGrp="1"/>
          </p:cNvSpPr>
          <p:nvPr>
            <p:ph type="title" hasCustomPrompt="1"/>
          </p:nvPr>
        </p:nvSpPr>
        <p:spPr>
          <a:xfrm>
            <a:off x="4389119" y="946653"/>
            <a:ext cx="6857999" cy="653547"/>
          </a:xfrm>
        </p:spPr>
        <p:txBody>
          <a:bodyPr>
            <a:normAutofit/>
          </a:bodyPr>
          <a:lstStyle>
            <a:lvl1pPr>
              <a:defRPr sz="4000">
                <a:solidFill>
                  <a:schemeClr val="tx1">
                    <a:lumMod val="75000"/>
                    <a:lumOff val="25000"/>
                  </a:schemeClr>
                </a:solidFill>
              </a:defRPr>
            </a:lvl1pPr>
          </a:lstStyle>
          <a:p>
            <a:r>
              <a:rPr lang="en-US" dirty="0"/>
              <a:t>Add title</a:t>
            </a:r>
          </a:p>
        </p:txBody>
      </p:sp>
      <p:sp>
        <p:nvSpPr>
          <p:cNvPr id="7" name="Text Placeholder 6">
            <a:extLst>
              <a:ext uri="{FF2B5EF4-FFF2-40B4-BE49-F238E27FC236}">
                <a16:creationId xmlns:a16="http://schemas.microsoft.com/office/drawing/2014/main" id="{DFCEFA7B-7934-4EAA-8C20-7D9B03B9E5A3}"/>
              </a:ext>
            </a:extLst>
          </p:cNvPr>
          <p:cNvSpPr>
            <a:spLocks noGrp="1"/>
          </p:cNvSpPr>
          <p:nvPr>
            <p:ph type="body" sz="quarter" idx="11" hasCustomPrompt="1"/>
          </p:nvPr>
        </p:nvSpPr>
        <p:spPr>
          <a:xfrm>
            <a:off x="4389120" y="1981933"/>
            <a:ext cx="6858000" cy="4233672"/>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293050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E35BBCA-FB90-42AF-995A-AA6CE87BD6E8}"/>
              </a:ext>
            </a:extLst>
          </p:cNvPr>
          <p:cNvPicPr>
            <a:picLocks noChangeAspect="1"/>
          </p:cNvPicPr>
          <p:nvPr userDrawn="1"/>
        </p:nvPicPr>
        <p:blipFill>
          <a:blip r:embed="rId2">
            <a:extLst>
              <a:ext uri="{96DAC541-7B7A-43D3-8B79-37D633B846F1}">
                <asvg:svgBlip xmlns:asvg="http://schemas.microsoft.com/office/drawing/2016/SVG/main" r:embed="rId3"/>
              </a:ext>
            </a:extLst>
          </a:blip>
          <a:srcRect b="13643"/>
          <a:stretch>
            <a:fillRect/>
          </a:stretch>
        </p:blipFill>
        <p:spPr>
          <a:xfrm>
            <a:off x="914400" y="466647"/>
            <a:ext cx="10563726" cy="6391353"/>
          </a:xfrm>
          <a:custGeom>
            <a:avLst/>
            <a:gdLst>
              <a:gd name="connsiteX0" fmla="*/ 0 w 10563726"/>
              <a:gd name="connsiteY0" fmla="*/ 0 h 6391353"/>
              <a:gd name="connsiteX1" fmla="*/ 10563726 w 10563726"/>
              <a:gd name="connsiteY1" fmla="*/ 0 h 6391353"/>
              <a:gd name="connsiteX2" fmla="*/ 10563726 w 10563726"/>
              <a:gd name="connsiteY2" fmla="*/ 6391353 h 6391353"/>
              <a:gd name="connsiteX3" fmla="*/ 0 w 10563726"/>
              <a:gd name="connsiteY3" fmla="*/ 6391353 h 6391353"/>
            </a:gdLst>
            <a:ahLst/>
            <a:cxnLst>
              <a:cxn ang="0">
                <a:pos x="connsiteX0" y="connsiteY0"/>
              </a:cxn>
              <a:cxn ang="0">
                <a:pos x="connsiteX1" y="connsiteY1"/>
              </a:cxn>
              <a:cxn ang="0">
                <a:pos x="connsiteX2" y="connsiteY2"/>
              </a:cxn>
              <a:cxn ang="0">
                <a:pos x="connsiteX3" y="connsiteY3"/>
              </a:cxn>
            </a:cxnLst>
            <a:rect l="l" t="t" r="r" b="b"/>
            <a:pathLst>
              <a:path w="10563726" h="6391353">
                <a:moveTo>
                  <a:pt x="0" y="0"/>
                </a:moveTo>
                <a:lnTo>
                  <a:pt x="10563726" y="0"/>
                </a:lnTo>
                <a:lnTo>
                  <a:pt x="10563726" y="6391353"/>
                </a:lnTo>
                <a:lnTo>
                  <a:pt x="0" y="6391353"/>
                </a:lnTo>
                <a:close/>
              </a:path>
            </a:pathLst>
          </a:custGeom>
        </p:spPr>
      </p:pic>
      <p:sp>
        <p:nvSpPr>
          <p:cNvPr id="2" name="Title 1">
            <a:extLst>
              <a:ext uri="{FF2B5EF4-FFF2-40B4-BE49-F238E27FC236}">
                <a16:creationId xmlns:a16="http://schemas.microsoft.com/office/drawing/2014/main" id="{8DF399BE-6A96-4D58-AF62-861F9AE20C7E}"/>
              </a:ext>
            </a:extLst>
          </p:cNvPr>
          <p:cNvSpPr>
            <a:spLocks noGrp="1"/>
          </p:cNvSpPr>
          <p:nvPr>
            <p:ph type="title" hasCustomPrompt="1"/>
          </p:nvPr>
        </p:nvSpPr>
        <p:spPr>
          <a:xfrm>
            <a:off x="2331718" y="1460692"/>
            <a:ext cx="7772402"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id="{0AE12991-70DA-442D-98F3-673914646355}"/>
              </a:ext>
            </a:extLst>
          </p:cNvPr>
          <p:cNvSpPr>
            <a:spLocks noGrp="1"/>
          </p:cNvSpPr>
          <p:nvPr>
            <p:ph type="body" sz="quarter" idx="11" hasCustomPrompt="1"/>
          </p:nvPr>
        </p:nvSpPr>
        <p:spPr>
          <a:xfrm>
            <a:off x="2331720" y="2724912"/>
            <a:ext cx="7772401" cy="3657600"/>
          </a:xfrm>
        </p:spPr>
        <p:txBody>
          <a:bodyPr>
            <a:normAutofit/>
          </a:bodyPr>
          <a:lstStyle>
            <a:lvl1pPr>
              <a:defRPr sz="1800">
                <a:solidFill>
                  <a:schemeClr val="tx1">
                    <a:lumMod val="75000"/>
                    <a:lumOff val="25000"/>
                  </a:schemeClr>
                </a:solidFill>
              </a:defRPr>
            </a:lvl1pPr>
          </a:lstStyle>
          <a:p>
            <a:pPr lvl="0"/>
            <a:r>
              <a:rPr lang="en-US" dirty="0"/>
              <a:t>Add text</a:t>
            </a:r>
          </a:p>
        </p:txBody>
      </p:sp>
      <p:pic>
        <p:nvPicPr>
          <p:cNvPr id="3" name="Graphic 2">
            <a:extLst>
              <a:ext uri="{FF2B5EF4-FFF2-40B4-BE49-F238E27FC236}">
                <a16:creationId xmlns:a16="http://schemas.microsoft.com/office/drawing/2014/main" id="{1F778D16-894A-4379-8B5B-DC242345151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12202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accent1">
            <a:lumMod val="75000"/>
          </a:schemeClr>
        </a:soli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5106A418-68CC-4D3D-9032-696498842FBD}"/>
              </a:ext>
            </a:extLst>
          </p:cNvPr>
          <p:cNvSpPr>
            <a:spLocks noGrp="1"/>
          </p:cNvSpPr>
          <p:nvPr>
            <p:ph type="title" hasCustomPrompt="1"/>
          </p:nvPr>
        </p:nvSpPr>
        <p:spPr>
          <a:xfrm>
            <a:off x="914400" y="914401"/>
            <a:ext cx="6400800" cy="685800"/>
          </a:xfrm>
        </p:spPr>
        <p:txBody>
          <a:bodyPr>
            <a:no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id="{9E93C440-01C8-4E08-A98E-D76F10D08BF4}"/>
              </a:ext>
            </a:extLst>
          </p:cNvPr>
          <p:cNvSpPr>
            <a:spLocks noGrp="1"/>
          </p:cNvSpPr>
          <p:nvPr>
            <p:ph type="body" sz="quarter" idx="11" hasCustomPrompt="1"/>
          </p:nvPr>
        </p:nvSpPr>
        <p:spPr>
          <a:xfrm>
            <a:off x="914400" y="1913064"/>
            <a:ext cx="6858001" cy="427939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56047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7AA20A23-A33B-4A1B-9162-707282E53592}"/>
              </a:ext>
            </a:extLst>
          </p:cNvPr>
          <p:cNvPicPr>
            <a:picLocks noChangeAspect="1"/>
          </p:cNvPicPr>
          <p:nvPr userDrawn="1"/>
        </p:nvPicPr>
        <p:blipFill>
          <a:blip r:embed="rId2">
            <a:extLst>
              <a:ext uri="{96DAC541-7B7A-43D3-8B79-37D633B846F1}">
                <asvg:svgBlip xmlns:asvg="http://schemas.microsoft.com/office/drawing/2016/SVG/main" r:embed="rId3"/>
              </a:ext>
            </a:extLst>
          </a:blip>
          <a:srcRect b="15602"/>
          <a:stretch>
            <a:fillRect/>
          </a:stretch>
        </p:blipFill>
        <p:spPr>
          <a:xfrm>
            <a:off x="1066800" y="523183"/>
            <a:ext cx="10058400" cy="6334817"/>
          </a:xfrm>
          <a:custGeom>
            <a:avLst/>
            <a:gdLst>
              <a:gd name="connsiteX0" fmla="*/ 0 w 10058400"/>
              <a:gd name="connsiteY0" fmla="*/ 0 h 6334817"/>
              <a:gd name="connsiteX1" fmla="*/ 10058400 w 10058400"/>
              <a:gd name="connsiteY1" fmla="*/ 0 h 6334817"/>
              <a:gd name="connsiteX2" fmla="*/ 10058400 w 10058400"/>
              <a:gd name="connsiteY2" fmla="*/ 6334817 h 6334817"/>
              <a:gd name="connsiteX3" fmla="*/ 0 w 10058400"/>
              <a:gd name="connsiteY3" fmla="*/ 6334817 h 6334817"/>
            </a:gdLst>
            <a:ahLst/>
            <a:cxnLst>
              <a:cxn ang="0">
                <a:pos x="connsiteX0" y="connsiteY0"/>
              </a:cxn>
              <a:cxn ang="0">
                <a:pos x="connsiteX1" y="connsiteY1"/>
              </a:cxn>
              <a:cxn ang="0">
                <a:pos x="connsiteX2" y="connsiteY2"/>
              </a:cxn>
              <a:cxn ang="0">
                <a:pos x="connsiteX3" y="connsiteY3"/>
              </a:cxn>
            </a:cxnLst>
            <a:rect l="l" t="t" r="r" b="b"/>
            <a:pathLst>
              <a:path w="10058400" h="6334817">
                <a:moveTo>
                  <a:pt x="0" y="0"/>
                </a:moveTo>
                <a:lnTo>
                  <a:pt x="10058400" y="0"/>
                </a:lnTo>
                <a:lnTo>
                  <a:pt x="10058400" y="6334817"/>
                </a:lnTo>
                <a:lnTo>
                  <a:pt x="0" y="6334817"/>
                </a:lnTo>
                <a:close/>
              </a:path>
            </a:pathLst>
          </a:custGeom>
        </p:spPr>
      </p:pic>
      <p:sp>
        <p:nvSpPr>
          <p:cNvPr id="5" name="Title 1">
            <a:extLst>
              <a:ext uri="{FF2B5EF4-FFF2-40B4-BE49-F238E27FC236}">
                <a16:creationId xmlns:a16="http://schemas.microsoft.com/office/drawing/2014/main" id="{B136F446-5EA3-48C4-AA8D-AB9850B03B61}"/>
              </a:ext>
            </a:extLst>
          </p:cNvPr>
          <p:cNvSpPr>
            <a:spLocks noGrp="1"/>
          </p:cNvSpPr>
          <p:nvPr>
            <p:ph type="title" hasCustomPrompt="1"/>
          </p:nvPr>
        </p:nvSpPr>
        <p:spPr>
          <a:xfrm>
            <a:off x="2331718" y="1460692"/>
            <a:ext cx="7772402" cy="685800"/>
          </a:xfrm>
        </p:spPr>
        <p:txBody>
          <a:bodyPr>
            <a:normAutofit/>
          </a:bodyPr>
          <a:lstStyle>
            <a:lvl1pPr marL="0" indent="0" algn="ctr">
              <a:buFont typeface="Arial" panose="020B0604020202020204" pitchFamily="34" charset="0"/>
              <a:buNone/>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id="{66B70600-CFB5-4805-BC68-5AE22166B568}"/>
              </a:ext>
            </a:extLst>
          </p:cNvPr>
          <p:cNvSpPr>
            <a:spLocks noGrp="1"/>
          </p:cNvSpPr>
          <p:nvPr>
            <p:ph type="body" sz="quarter" idx="11" hasCustomPrompt="1"/>
          </p:nvPr>
        </p:nvSpPr>
        <p:spPr>
          <a:xfrm>
            <a:off x="2331720" y="2951305"/>
            <a:ext cx="7772400" cy="3456432"/>
          </a:xfrm>
        </p:spPr>
        <p:txBody>
          <a:bodyPr/>
          <a:lstStyle>
            <a:lvl1pPr algn="l">
              <a:defRPr sz="1800">
                <a:solidFill>
                  <a:schemeClr val="tx1">
                    <a:lumMod val="75000"/>
                    <a:lumOff val="25000"/>
                  </a:schemeClr>
                </a:solidFill>
              </a:defRPr>
            </a:lvl1pPr>
          </a:lstStyle>
          <a:p>
            <a:pPr lvl="0"/>
            <a:r>
              <a:rPr lang="en-US" dirty="0"/>
              <a:t>Add text</a:t>
            </a:r>
          </a:p>
        </p:txBody>
      </p:sp>
      <p:pic>
        <p:nvPicPr>
          <p:cNvPr id="2" name="Graphic 1">
            <a:extLst>
              <a:ext uri="{FF2B5EF4-FFF2-40B4-BE49-F238E27FC236}">
                <a16:creationId xmlns:a16="http://schemas.microsoft.com/office/drawing/2014/main" id="{09C8060D-32CA-4A3C-9EAF-A2D3801AB86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3688022504"/>
      </p:ext>
    </p:extLst>
  </p:cSld>
  <p:clrMapOvr>
    <a:masterClrMapping/>
  </p:clrMapOvr>
  <p:extLst>
    <p:ext uri="{DCECCB84-F9BA-43D5-87BE-67443E8EF086}">
      <p15:sldGuideLst xmlns:p15="http://schemas.microsoft.com/office/powerpoint/2012/main">
        <p15:guide id="1" orient="horz" pos="17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CC92641-A8C8-41F9-8E1C-7C929693C69C}"/>
              </a:ext>
            </a:extLst>
          </p:cNvPr>
          <p:cNvSpPr>
            <a:spLocks noGrp="1"/>
          </p:cNvSpPr>
          <p:nvPr>
            <p:ph type="title" hasCustomPrompt="1"/>
          </p:nvPr>
        </p:nvSpPr>
        <p:spPr>
          <a:xfrm>
            <a:off x="4389119" y="946653"/>
            <a:ext cx="6857999" cy="653547"/>
          </a:xfrm>
        </p:spPr>
        <p:txBody>
          <a:bodyPr>
            <a:norm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id="{97CC55B6-E9DA-4B68-A0D8-957F46B46517}"/>
              </a:ext>
            </a:extLst>
          </p:cNvPr>
          <p:cNvSpPr>
            <a:spLocks noGrp="1"/>
          </p:cNvSpPr>
          <p:nvPr>
            <p:ph type="body" sz="quarter" idx="11" hasCustomPrompt="1"/>
          </p:nvPr>
        </p:nvSpPr>
        <p:spPr>
          <a:xfrm>
            <a:off x="4389120" y="2062956"/>
            <a:ext cx="6858000" cy="423367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263045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bg>
      <p:bgPr>
        <a:solidFill>
          <a:schemeClr val="accent4"/>
        </a:solidFill>
        <a:effectLst/>
      </p:bgPr>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C6103AFC-AC4C-4756-AEEE-B0D669AC8C89}"/>
              </a:ext>
            </a:extLst>
          </p:cNvPr>
          <p:cNvPicPr>
            <a:picLocks noChangeAspect="1"/>
          </p:cNvPicPr>
          <p:nvPr userDrawn="1"/>
        </p:nvPicPr>
        <p:blipFill>
          <a:blip r:embed="rId2">
            <a:extLst>
              <a:ext uri="{96DAC541-7B7A-43D3-8B79-37D633B846F1}">
                <asvg:svgBlip xmlns:asvg="http://schemas.microsoft.com/office/drawing/2016/SVG/main" r:embed="rId3"/>
              </a:ext>
            </a:extLst>
          </a:blip>
          <a:srcRect b="44880"/>
          <a:stretch>
            <a:fillRect/>
          </a:stretch>
        </p:blipFill>
        <p:spPr>
          <a:xfrm>
            <a:off x="878302" y="469222"/>
            <a:ext cx="10424160" cy="6388778"/>
          </a:xfrm>
          <a:custGeom>
            <a:avLst/>
            <a:gdLst>
              <a:gd name="connsiteX0" fmla="*/ 0 w 10424160"/>
              <a:gd name="connsiteY0" fmla="*/ 0 h 6388778"/>
              <a:gd name="connsiteX1" fmla="*/ 10424160 w 10424160"/>
              <a:gd name="connsiteY1" fmla="*/ 0 h 6388778"/>
              <a:gd name="connsiteX2" fmla="*/ 10424160 w 10424160"/>
              <a:gd name="connsiteY2" fmla="*/ 6388778 h 6388778"/>
              <a:gd name="connsiteX3" fmla="*/ 0 w 10424160"/>
              <a:gd name="connsiteY3" fmla="*/ 6388778 h 6388778"/>
            </a:gdLst>
            <a:ahLst/>
            <a:cxnLst>
              <a:cxn ang="0">
                <a:pos x="connsiteX0" y="connsiteY0"/>
              </a:cxn>
              <a:cxn ang="0">
                <a:pos x="connsiteX1" y="connsiteY1"/>
              </a:cxn>
              <a:cxn ang="0">
                <a:pos x="connsiteX2" y="connsiteY2"/>
              </a:cxn>
              <a:cxn ang="0">
                <a:pos x="connsiteX3" y="connsiteY3"/>
              </a:cxn>
            </a:cxnLst>
            <a:rect l="l" t="t" r="r" b="b"/>
            <a:pathLst>
              <a:path w="10424160" h="6388778">
                <a:moveTo>
                  <a:pt x="0" y="0"/>
                </a:moveTo>
                <a:lnTo>
                  <a:pt x="10424160" y="0"/>
                </a:lnTo>
                <a:lnTo>
                  <a:pt x="10424160" y="6388778"/>
                </a:lnTo>
                <a:lnTo>
                  <a:pt x="0" y="6388778"/>
                </a:lnTo>
                <a:close/>
              </a:path>
            </a:pathLst>
          </a:custGeom>
        </p:spPr>
      </p:pic>
      <p:sp>
        <p:nvSpPr>
          <p:cNvPr id="5" name="Title 1">
            <a:extLst>
              <a:ext uri="{FF2B5EF4-FFF2-40B4-BE49-F238E27FC236}">
                <a16:creationId xmlns:a16="http://schemas.microsoft.com/office/drawing/2014/main" id="{A4604EF9-570E-48F5-BA06-DEB9EB7F7D59}"/>
              </a:ext>
            </a:extLst>
          </p:cNvPr>
          <p:cNvSpPr>
            <a:spLocks noGrp="1"/>
          </p:cNvSpPr>
          <p:nvPr>
            <p:ph type="title" hasCustomPrompt="1"/>
          </p:nvPr>
        </p:nvSpPr>
        <p:spPr>
          <a:xfrm>
            <a:off x="3657599" y="1460692"/>
            <a:ext cx="6857999"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2" name="Text Placeholder 11">
            <a:extLst>
              <a:ext uri="{FF2B5EF4-FFF2-40B4-BE49-F238E27FC236}">
                <a16:creationId xmlns:a16="http://schemas.microsoft.com/office/drawing/2014/main" id="{F0B30880-FB83-4FD8-B7A4-675D68A47928}"/>
              </a:ext>
            </a:extLst>
          </p:cNvPr>
          <p:cNvSpPr>
            <a:spLocks noGrp="1"/>
          </p:cNvSpPr>
          <p:nvPr>
            <p:ph type="body" sz="quarter" idx="11" hasCustomPrompt="1"/>
          </p:nvPr>
        </p:nvSpPr>
        <p:spPr>
          <a:xfrm>
            <a:off x="3657600" y="2438570"/>
            <a:ext cx="6858000" cy="3950208"/>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838183944"/>
      </p:ext>
    </p:extLst>
  </p:cSld>
  <p:clrMapOvr>
    <a:masterClrMapping/>
  </p:clrMapOvr>
  <p:extLst>
    <p:ext uri="{DCECCB84-F9BA-43D5-87BE-67443E8EF086}">
      <p15:sldGuideLst xmlns:p15="http://schemas.microsoft.com/office/powerpoint/2012/main">
        <p15:guide id="1" orient="horz" pos="129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9775E2-26ED-4CEF-94F6-7C85D113D53B}"/>
              </a:ext>
            </a:extLst>
          </p:cNvPr>
          <p:cNvSpPr>
            <a:spLocks noGrp="1"/>
          </p:cNvSpPr>
          <p:nvPr>
            <p:ph type="title"/>
          </p:nvPr>
        </p:nvSpPr>
        <p:spPr>
          <a:xfrm>
            <a:off x="914400" y="946653"/>
            <a:ext cx="10058400" cy="132556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BF32AB5-76E2-49F4-96EE-B419AF1F03C2}"/>
              </a:ext>
            </a:extLst>
          </p:cNvPr>
          <p:cNvSpPr>
            <a:spLocks noGrp="1"/>
          </p:cNvSpPr>
          <p:nvPr>
            <p:ph type="body" idx="1"/>
          </p:nvPr>
        </p:nvSpPr>
        <p:spPr>
          <a:xfrm>
            <a:off x="914400" y="2294859"/>
            <a:ext cx="10058400" cy="37209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6057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7" r:id="rId3"/>
    <p:sldLayoutId id="2147483662" r:id="rId4"/>
    <p:sldLayoutId id="2147483663" r:id="rId5"/>
    <p:sldLayoutId id="2147483664" r:id="rId6"/>
    <p:sldLayoutId id="2147483665" r:id="rId7"/>
    <p:sldLayoutId id="214748366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6" userDrawn="1">
          <p15:clr>
            <a:srgbClr val="F26B43"/>
          </p15:clr>
        </p15:guide>
        <p15:guide id="2" pos="576" userDrawn="1">
          <p15:clr>
            <a:srgbClr val="F26B43"/>
          </p15:clr>
        </p15:guide>
        <p15:guide id="3" pos="7104" userDrawn="1">
          <p15:clr>
            <a:srgbClr val="F26B43"/>
          </p15:clr>
        </p15:guide>
        <p15:guide id="4" orient="horz" pos="3744" userDrawn="1">
          <p15:clr>
            <a:srgbClr val="F26B43"/>
          </p15:clr>
        </p15:guide>
        <p15:guide id="5" pos="2760" userDrawn="1">
          <p15:clr>
            <a:srgbClr val="F26B43"/>
          </p15:clr>
        </p15:guide>
        <p15:guide id="6" pos="4944" userDrawn="1">
          <p15:clr>
            <a:srgbClr val="F26B43"/>
          </p15:clr>
        </p15:guide>
        <p15:guide id="7"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E3D5-B129-455A-8D61-5DE355CFB91F}"/>
              </a:ext>
            </a:extLst>
          </p:cNvPr>
          <p:cNvSpPr>
            <a:spLocks noGrp="1"/>
          </p:cNvSpPr>
          <p:nvPr>
            <p:ph type="title"/>
          </p:nvPr>
        </p:nvSpPr>
        <p:spPr/>
        <p:txBody>
          <a:bodyPr>
            <a:noAutofit/>
          </a:bodyPr>
          <a:lstStyle/>
          <a:p>
            <a:r>
              <a:rPr lang="en-US" dirty="0">
                <a:latin typeface="+mj-lt"/>
              </a:rPr>
              <a:t>Computer Vision</a:t>
            </a:r>
            <a:br>
              <a:rPr lang="en-US" dirty="0">
                <a:latin typeface="+mj-lt"/>
              </a:rPr>
            </a:br>
            <a:endParaRPr lang="en-US" dirty="0"/>
          </a:p>
        </p:txBody>
      </p:sp>
      <p:sp>
        <p:nvSpPr>
          <p:cNvPr id="3" name="Text Placeholder 2">
            <a:extLst>
              <a:ext uri="{FF2B5EF4-FFF2-40B4-BE49-F238E27FC236}">
                <a16:creationId xmlns:a16="http://schemas.microsoft.com/office/drawing/2014/main" id="{EDE512D6-1B42-4E1C-AEE3-478A340AC162}"/>
              </a:ext>
            </a:extLst>
          </p:cNvPr>
          <p:cNvSpPr>
            <a:spLocks noGrp="1"/>
          </p:cNvSpPr>
          <p:nvPr>
            <p:ph type="body" sz="quarter" idx="10"/>
          </p:nvPr>
        </p:nvSpPr>
        <p:spPr>
          <a:xfrm>
            <a:off x="811430" y="1854136"/>
            <a:ext cx="11032435" cy="1237621"/>
          </a:xfrm>
        </p:spPr>
        <p:txBody>
          <a:bodyPr>
            <a:normAutofit fontScale="77500" lnSpcReduction="20000"/>
          </a:bodyPr>
          <a:lstStyle/>
          <a:p>
            <a:r>
              <a:rPr lang="en-US" dirty="0"/>
              <a:t>Retinal Vessel Segmentation</a:t>
            </a:r>
          </a:p>
        </p:txBody>
      </p:sp>
      <p:sp>
        <p:nvSpPr>
          <p:cNvPr id="4" name="Text Placeholder 3">
            <a:extLst>
              <a:ext uri="{FF2B5EF4-FFF2-40B4-BE49-F238E27FC236}">
                <a16:creationId xmlns:a16="http://schemas.microsoft.com/office/drawing/2014/main" id="{88B348B4-1179-40C0-B903-717D79F0A399}"/>
              </a:ext>
            </a:extLst>
          </p:cNvPr>
          <p:cNvSpPr>
            <a:spLocks noGrp="1"/>
          </p:cNvSpPr>
          <p:nvPr>
            <p:ph type="body" sz="quarter" idx="11"/>
          </p:nvPr>
        </p:nvSpPr>
        <p:spPr/>
        <p:txBody>
          <a:bodyPr>
            <a:normAutofit/>
          </a:bodyPr>
          <a:lstStyle/>
          <a:p>
            <a:r>
              <a:rPr lang="en-US" dirty="0"/>
              <a:t>June</a:t>
            </a:r>
            <a:r>
              <a:rPr lang="en-US" dirty="0">
                <a:latin typeface="+mj-lt"/>
              </a:rPr>
              <a:t> 4, 2024</a:t>
            </a:r>
          </a:p>
          <a:p>
            <a:endParaRPr lang="en-US" dirty="0"/>
          </a:p>
        </p:txBody>
      </p:sp>
      <p:pic>
        <p:nvPicPr>
          <p:cNvPr id="12" name="Graphic 11" descr="Illustration of a pencil character ">
            <a:extLst>
              <a:ext uri="{FF2B5EF4-FFF2-40B4-BE49-F238E27FC236}">
                <a16:creationId xmlns:a16="http://schemas.microsoft.com/office/drawing/2014/main" id="{937FAC84-23F1-401F-A313-68AD63D601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077964">
            <a:off x="1811563" y="4144102"/>
            <a:ext cx="1155789" cy="1971643"/>
          </a:xfrm>
          <a:prstGeom prst="rect">
            <a:avLst/>
          </a:prstGeom>
        </p:spPr>
      </p:pic>
      <p:pic>
        <p:nvPicPr>
          <p:cNvPr id="8" name="Graphic 7" descr="Illustration of a blue bag of school supplies character ">
            <a:extLst>
              <a:ext uri="{FF2B5EF4-FFF2-40B4-BE49-F238E27FC236}">
                <a16:creationId xmlns:a16="http://schemas.microsoft.com/office/drawing/2014/main" id="{F3A63EAE-D921-4D74-B1C8-6D0E847DFD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22560" y="4391095"/>
            <a:ext cx="2483858" cy="1709233"/>
          </a:xfrm>
          <a:prstGeom prst="rect">
            <a:avLst/>
          </a:prstGeom>
        </p:spPr>
      </p:pic>
      <p:pic>
        <p:nvPicPr>
          <p:cNvPr id="10" name="Graphic 9" descr="Illustration of a purple book character ">
            <a:extLst>
              <a:ext uri="{FF2B5EF4-FFF2-40B4-BE49-F238E27FC236}">
                <a16:creationId xmlns:a16="http://schemas.microsoft.com/office/drawing/2014/main" id="{8A4FC9B1-AAE5-49E7-9209-B1CD7DC8CD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6269620" y="4059937"/>
            <a:ext cx="1775352" cy="2059055"/>
          </a:xfrm>
          <a:prstGeom prst="rect">
            <a:avLst/>
          </a:prstGeom>
        </p:spPr>
      </p:pic>
      <p:pic>
        <p:nvPicPr>
          <p:cNvPr id="6" name="Graphic 5" descr="Illustration of a globe character ">
            <a:extLst>
              <a:ext uri="{FF2B5EF4-FFF2-40B4-BE49-F238E27FC236}">
                <a16:creationId xmlns:a16="http://schemas.microsoft.com/office/drawing/2014/main" id="{A1CF0450-3738-4D52-BF18-A90C1F16AC6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08174" y="4442978"/>
            <a:ext cx="2213723" cy="1748841"/>
          </a:xfrm>
          <a:prstGeom prst="rect">
            <a:avLst/>
          </a:prstGeom>
        </p:spPr>
      </p:pic>
    </p:spTree>
    <p:extLst>
      <p:ext uri="{BB962C8B-B14F-4D97-AF65-F5344CB8AC3E}">
        <p14:creationId xmlns:p14="http://schemas.microsoft.com/office/powerpoint/2010/main" val="2437550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4B320A-560D-4493-AA6A-79A2C8DC387F}"/>
              </a:ext>
            </a:extLst>
          </p:cNvPr>
          <p:cNvSpPr>
            <a:spLocks noGrp="1"/>
          </p:cNvSpPr>
          <p:nvPr>
            <p:ph type="title"/>
          </p:nvPr>
        </p:nvSpPr>
        <p:spPr/>
        <p:txBody>
          <a:bodyPr>
            <a:normAutofit fontScale="90000"/>
          </a:bodyPr>
          <a:lstStyle/>
          <a:p>
            <a:pPr algn="ctr"/>
            <a:br>
              <a:rPr lang="en-US" sz="1800" b="0" i="0" u="none" strike="noStrike" baseline="0" dirty="0">
                <a:solidFill>
                  <a:srgbClr val="000000"/>
                </a:solidFill>
              </a:rPr>
            </a:br>
            <a:r>
              <a:rPr lang="en-US" sz="2800" b="1" i="0" u="none" strike="noStrike" baseline="0" dirty="0">
                <a:solidFill>
                  <a:srgbClr val="000000"/>
                </a:solidFill>
              </a:rPr>
              <a:t>Training and Testing Accuracy </a:t>
            </a:r>
          </a:p>
        </p:txBody>
      </p:sp>
      <p:sp>
        <p:nvSpPr>
          <p:cNvPr id="3" name="Text Placeholder 2">
            <a:extLst>
              <a:ext uri="{FF2B5EF4-FFF2-40B4-BE49-F238E27FC236}">
                <a16:creationId xmlns:a16="http://schemas.microsoft.com/office/drawing/2014/main" id="{E9A2FFE3-A7C7-9249-96D4-8D9AC15E0150}"/>
              </a:ext>
            </a:extLst>
          </p:cNvPr>
          <p:cNvSpPr>
            <a:spLocks noGrp="1"/>
          </p:cNvSpPr>
          <p:nvPr>
            <p:ph type="body" sz="quarter" idx="11"/>
          </p:nvPr>
        </p:nvSpPr>
        <p:spPr/>
        <p:txBody>
          <a:bodyPr/>
          <a:lstStyle/>
          <a:p>
            <a:r>
              <a:rPr lang="en-US" sz="2000" dirty="0"/>
              <a:t>U-Net:</a:t>
            </a:r>
          </a:p>
          <a:p>
            <a:pPr lvl="1"/>
            <a:r>
              <a:rPr lang="en-US" sz="2000" dirty="0"/>
              <a:t>Training: 98.7</a:t>
            </a:r>
          </a:p>
          <a:p>
            <a:pPr lvl="1"/>
            <a:r>
              <a:rPr lang="en-US" sz="2000" dirty="0"/>
              <a:t>Testing: 98.2</a:t>
            </a:r>
          </a:p>
          <a:p>
            <a:endParaRPr lang="en-US" sz="2000" dirty="0"/>
          </a:p>
          <a:p>
            <a:r>
              <a:rPr lang="en-US" sz="2000" dirty="0" err="1"/>
              <a:t>LinkNet</a:t>
            </a:r>
            <a:r>
              <a:rPr lang="en-US" sz="2000" dirty="0"/>
              <a:t>:</a:t>
            </a:r>
          </a:p>
          <a:p>
            <a:pPr lvl="1"/>
            <a:r>
              <a:rPr lang="en-US" sz="2000" dirty="0"/>
              <a:t>Training: 98.5</a:t>
            </a:r>
          </a:p>
          <a:p>
            <a:pPr lvl="1"/>
            <a:r>
              <a:rPr lang="en-US" sz="2000" dirty="0"/>
              <a:t>Testing: 98.1</a:t>
            </a:r>
          </a:p>
          <a:p>
            <a:endParaRPr lang="en-US" dirty="0"/>
          </a:p>
          <a:p>
            <a:endParaRPr lang="en-US" dirty="0"/>
          </a:p>
        </p:txBody>
      </p:sp>
    </p:spTree>
    <p:extLst>
      <p:ext uri="{BB962C8B-B14F-4D97-AF65-F5344CB8AC3E}">
        <p14:creationId xmlns:p14="http://schemas.microsoft.com/office/powerpoint/2010/main" val="524939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E16C4-8E88-4788-939C-687DC13FBBAF}"/>
              </a:ext>
            </a:extLst>
          </p:cNvPr>
          <p:cNvSpPr>
            <a:spLocks noGrp="1"/>
          </p:cNvSpPr>
          <p:nvPr>
            <p:ph type="title"/>
          </p:nvPr>
        </p:nvSpPr>
        <p:spPr>
          <a:xfrm>
            <a:off x="5705062" y="2306952"/>
            <a:ext cx="4075044" cy="1892187"/>
          </a:xfrm>
        </p:spPr>
        <p:txBody>
          <a:bodyPr/>
          <a:lstStyle/>
          <a:p>
            <a:pPr algn="ctr"/>
            <a:br>
              <a:rPr lang="en-US" dirty="0"/>
            </a:br>
            <a:r>
              <a:rPr lang="en-US" dirty="0"/>
              <a:t>Thank You</a:t>
            </a:r>
          </a:p>
        </p:txBody>
      </p:sp>
      <p:sp>
        <p:nvSpPr>
          <p:cNvPr id="6" name="Oval 5">
            <a:extLst>
              <a:ext uri="{FF2B5EF4-FFF2-40B4-BE49-F238E27FC236}">
                <a16:creationId xmlns:a16="http://schemas.microsoft.com/office/drawing/2014/main" id="{1B916BCB-384D-4A08-BEE7-8E8B4C216B7D}"/>
              </a:ext>
              <a:ext uri="{C183D7F6-B498-43B3-948B-1728B52AA6E4}">
                <adec:decorative xmlns:adec="http://schemas.microsoft.com/office/drawing/2017/decorative" val="1"/>
              </a:ext>
            </a:extLst>
          </p:cNvPr>
          <p:cNvSpPr/>
          <p:nvPr/>
        </p:nvSpPr>
        <p:spPr>
          <a:xfrm>
            <a:off x="652070" y="1714500"/>
            <a:ext cx="3429000" cy="3429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descr="Illustration of a green pencil sharpener character ">
            <a:extLst>
              <a:ext uri="{FF2B5EF4-FFF2-40B4-BE49-F238E27FC236}">
                <a16:creationId xmlns:a16="http://schemas.microsoft.com/office/drawing/2014/main" id="{A5A4FC33-D142-4E28-8346-35D781135E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580273" y="2306952"/>
            <a:ext cx="1572593" cy="2244095"/>
          </a:xfrm>
          <a:prstGeom prst="rect">
            <a:avLst/>
          </a:prstGeom>
        </p:spPr>
      </p:pic>
    </p:spTree>
    <p:extLst>
      <p:ext uri="{BB962C8B-B14F-4D97-AF65-F5344CB8AC3E}">
        <p14:creationId xmlns:p14="http://schemas.microsoft.com/office/powerpoint/2010/main" val="2600515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96520-2640-4559-BAB1-ADE3A7386530}"/>
              </a:ext>
            </a:extLst>
          </p:cNvPr>
          <p:cNvSpPr>
            <a:spLocks noGrp="1"/>
          </p:cNvSpPr>
          <p:nvPr>
            <p:ph type="title"/>
          </p:nvPr>
        </p:nvSpPr>
        <p:spPr/>
        <p:txBody>
          <a:bodyPr/>
          <a:lstStyle/>
          <a:p>
            <a:r>
              <a:rPr lang="en-US" dirty="0"/>
              <a:t>Task Statement!</a:t>
            </a:r>
          </a:p>
        </p:txBody>
      </p:sp>
      <p:sp>
        <p:nvSpPr>
          <p:cNvPr id="6" name="Text Placeholder 5">
            <a:extLst>
              <a:ext uri="{FF2B5EF4-FFF2-40B4-BE49-F238E27FC236}">
                <a16:creationId xmlns:a16="http://schemas.microsoft.com/office/drawing/2014/main" id="{DED39638-AED5-4483-9DDA-49E033B81173}"/>
              </a:ext>
            </a:extLst>
          </p:cNvPr>
          <p:cNvSpPr>
            <a:spLocks noGrp="1"/>
          </p:cNvSpPr>
          <p:nvPr>
            <p:ph type="body" sz="quarter" idx="11"/>
          </p:nvPr>
        </p:nvSpPr>
        <p:spPr>
          <a:xfrm>
            <a:off x="914400" y="1949061"/>
            <a:ext cx="6400800" cy="4392104"/>
          </a:xfrm>
        </p:spPr>
        <p:txBody>
          <a:bodyPr>
            <a:normAutofit/>
          </a:bodyPr>
          <a:lstStyle/>
          <a:p>
            <a:pPr marL="285750" indent="-285750">
              <a:lnSpc>
                <a:spcPct val="100000"/>
              </a:lnSpc>
              <a:buFont typeface="Arial" panose="020B0604020202020204" pitchFamily="34" charset="0"/>
              <a:buChar char="•"/>
            </a:pPr>
            <a:r>
              <a:rPr lang="en-US" sz="2000" b="0" i="0" u="none" strike="noStrike" baseline="0" dirty="0">
                <a:solidFill>
                  <a:srgbClr val="000000"/>
                </a:solidFill>
              </a:rPr>
              <a:t> Retinal vessel segmentation plays a crucial role in computer-aided diagnosis and disease monitoring for various retinal conditions, such as diabetic retinopathy, hypertensive retinopathy, and age-related macular degeneration. In this task, you are expected to leverage image processing and deep learning techniques to solve this problem. </a:t>
            </a:r>
            <a:endParaRPr lang="en-US" sz="2000" dirty="0"/>
          </a:p>
        </p:txBody>
      </p:sp>
      <p:sp>
        <p:nvSpPr>
          <p:cNvPr id="15" name="Freeform: Shape 14">
            <a:extLst>
              <a:ext uri="{FF2B5EF4-FFF2-40B4-BE49-F238E27FC236}">
                <a16:creationId xmlns:a16="http://schemas.microsoft.com/office/drawing/2014/main" id="{155DC304-4CC2-4AA6-99F0-241F19673CE7}"/>
              </a:ext>
              <a:ext uri="{C183D7F6-B498-43B3-948B-1728B52AA6E4}">
                <adec:decorative xmlns:adec="http://schemas.microsoft.com/office/drawing/2017/decorative" val="1"/>
              </a:ext>
            </a:extLst>
          </p:cNvPr>
          <p:cNvSpPr/>
          <p:nvPr/>
        </p:nvSpPr>
        <p:spPr>
          <a:xfrm>
            <a:off x="8279457" y="0"/>
            <a:ext cx="3981702" cy="6858000"/>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Graphic 9" descr="Illustration of a blue bag of school supplies character ">
            <a:extLst>
              <a:ext uri="{FF2B5EF4-FFF2-40B4-BE49-F238E27FC236}">
                <a16:creationId xmlns:a16="http://schemas.microsoft.com/office/drawing/2014/main" id="{6F5EC1ED-E527-4E5A-A0D8-3D0719060D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8159" y="2203704"/>
            <a:ext cx="3444298" cy="2422061"/>
          </a:xfrm>
          <a:prstGeom prst="rect">
            <a:avLst/>
          </a:prstGeom>
        </p:spPr>
      </p:pic>
    </p:spTree>
    <p:extLst>
      <p:ext uri="{BB962C8B-B14F-4D97-AF65-F5344CB8AC3E}">
        <p14:creationId xmlns:p14="http://schemas.microsoft.com/office/powerpoint/2010/main" val="3001952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96520-2640-4559-BAB1-ADE3A7386530}"/>
              </a:ext>
            </a:extLst>
          </p:cNvPr>
          <p:cNvSpPr>
            <a:spLocks noGrp="1"/>
          </p:cNvSpPr>
          <p:nvPr>
            <p:ph type="title"/>
          </p:nvPr>
        </p:nvSpPr>
        <p:spPr/>
        <p:txBody>
          <a:bodyPr/>
          <a:lstStyle/>
          <a:p>
            <a:r>
              <a:rPr lang="en-US" dirty="0"/>
              <a:t>Dataset Description!</a:t>
            </a:r>
          </a:p>
        </p:txBody>
      </p:sp>
      <p:sp>
        <p:nvSpPr>
          <p:cNvPr id="6" name="Text Placeholder 5">
            <a:extLst>
              <a:ext uri="{FF2B5EF4-FFF2-40B4-BE49-F238E27FC236}">
                <a16:creationId xmlns:a16="http://schemas.microsoft.com/office/drawing/2014/main" id="{DED39638-AED5-4483-9DDA-49E033B81173}"/>
              </a:ext>
            </a:extLst>
          </p:cNvPr>
          <p:cNvSpPr>
            <a:spLocks noGrp="1"/>
          </p:cNvSpPr>
          <p:nvPr>
            <p:ph type="body" sz="quarter" idx="11"/>
          </p:nvPr>
        </p:nvSpPr>
        <p:spPr>
          <a:xfrm>
            <a:off x="914400" y="1949061"/>
            <a:ext cx="6400800" cy="4392104"/>
          </a:xfrm>
        </p:spPr>
        <p:txBody>
          <a:bodyPr>
            <a:normAutofit/>
          </a:bodyPr>
          <a:lstStyle/>
          <a:p>
            <a:pPr marL="342900" indent="-342900" algn="l">
              <a:buFont typeface="Arial" panose="020B0604020202020204" pitchFamily="34" charset="0"/>
              <a:buChar char="•"/>
            </a:pPr>
            <a:r>
              <a:rPr lang="en-US" sz="2000" b="0" i="0" u="none" strike="noStrike" baseline="0" dirty="0">
                <a:solidFill>
                  <a:schemeClr val="tx1">
                    <a:lumMod val="65000"/>
                    <a:lumOff val="35000"/>
                  </a:schemeClr>
                </a:solidFill>
              </a:rPr>
              <a:t> </a:t>
            </a:r>
            <a:r>
              <a:rPr lang="en-US" sz="1800" b="1" i="0" u="none" strike="noStrike" baseline="0" dirty="0">
                <a:solidFill>
                  <a:schemeClr val="tx1">
                    <a:lumMod val="85000"/>
                    <a:lumOff val="15000"/>
                  </a:schemeClr>
                </a:solidFill>
              </a:rPr>
              <a:t>The dataset can be found [here] </a:t>
            </a:r>
            <a:endParaRPr lang="en-US" sz="1800" b="0" i="0" u="none" strike="noStrike" baseline="0" dirty="0">
              <a:solidFill>
                <a:schemeClr val="tx1">
                  <a:lumMod val="85000"/>
                  <a:lumOff val="15000"/>
                </a:schemeClr>
              </a:solidFill>
            </a:endParaRPr>
          </a:p>
          <a:p>
            <a:pPr marL="285750" indent="-285750">
              <a:buFont typeface="Arial" panose="020B0604020202020204" pitchFamily="34" charset="0"/>
              <a:buChar char="•"/>
            </a:pPr>
            <a:r>
              <a:rPr lang="en-US" sz="1800" b="1" i="0" u="none" strike="noStrike" baseline="0" dirty="0">
                <a:solidFill>
                  <a:schemeClr val="tx1">
                    <a:lumMod val="85000"/>
                    <a:lumOff val="15000"/>
                  </a:schemeClr>
                </a:solidFill>
              </a:rPr>
              <a:t>The dataset provided consists of the following folders/files: </a:t>
            </a:r>
            <a:endParaRPr lang="en-US" dirty="0">
              <a:solidFill>
                <a:schemeClr val="tx1">
                  <a:lumMod val="85000"/>
                  <a:lumOff val="15000"/>
                </a:schemeClr>
              </a:solidFill>
            </a:endParaRPr>
          </a:p>
          <a:p>
            <a:r>
              <a:rPr lang="en-US" sz="1800" b="1" i="0" u="none" strike="noStrike" baseline="0" dirty="0">
                <a:solidFill>
                  <a:schemeClr val="tx1">
                    <a:lumMod val="85000"/>
                    <a:lumOff val="15000"/>
                  </a:schemeClr>
                </a:solidFill>
              </a:rPr>
              <a:t>        Retina</a:t>
            </a:r>
            <a:r>
              <a:rPr lang="en-US" sz="1800" b="0" i="0" u="none" strike="noStrike" baseline="0" dirty="0">
                <a:solidFill>
                  <a:schemeClr val="tx1">
                    <a:lumMod val="85000"/>
                    <a:lumOff val="15000"/>
                  </a:schemeClr>
                </a:solidFill>
              </a:rPr>
              <a:t>: contains the original retinal scan images. </a:t>
            </a:r>
          </a:p>
          <a:p>
            <a:r>
              <a:rPr lang="en-US" dirty="0">
                <a:solidFill>
                  <a:schemeClr val="tx1">
                    <a:lumMod val="85000"/>
                    <a:lumOff val="15000"/>
                  </a:schemeClr>
                </a:solidFill>
              </a:rPr>
              <a:t>          </a:t>
            </a:r>
            <a:r>
              <a:rPr lang="en-US" sz="1800" b="1" i="0" u="none" strike="noStrike" baseline="0" dirty="0">
                <a:solidFill>
                  <a:schemeClr val="tx1">
                    <a:lumMod val="85000"/>
                    <a:lumOff val="15000"/>
                  </a:schemeClr>
                </a:solidFill>
              </a:rPr>
              <a:t>Mask</a:t>
            </a:r>
            <a:r>
              <a:rPr lang="en-US" sz="1800" b="0" i="0" u="none" strike="noStrike" baseline="0" dirty="0">
                <a:solidFill>
                  <a:schemeClr val="tx1">
                    <a:lumMod val="85000"/>
                    <a:lumOff val="15000"/>
                  </a:schemeClr>
                </a:solidFill>
              </a:rPr>
              <a:t>: contains the corresponding ground truth mask for each image in the retina folder. </a:t>
            </a:r>
            <a:endParaRPr lang="en-US" sz="2000" dirty="0">
              <a:solidFill>
                <a:schemeClr val="tx1">
                  <a:lumMod val="85000"/>
                  <a:lumOff val="15000"/>
                </a:schemeClr>
              </a:solidFill>
            </a:endParaRPr>
          </a:p>
        </p:txBody>
      </p:sp>
      <p:sp>
        <p:nvSpPr>
          <p:cNvPr id="15" name="Freeform: Shape 14">
            <a:extLst>
              <a:ext uri="{FF2B5EF4-FFF2-40B4-BE49-F238E27FC236}">
                <a16:creationId xmlns:a16="http://schemas.microsoft.com/office/drawing/2014/main" id="{155DC304-4CC2-4AA6-99F0-241F19673CE7}"/>
              </a:ext>
              <a:ext uri="{C183D7F6-B498-43B3-948B-1728B52AA6E4}">
                <adec:decorative xmlns:adec="http://schemas.microsoft.com/office/drawing/2017/decorative" val="1"/>
              </a:ext>
            </a:extLst>
          </p:cNvPr>
          <p:cNvSpPr/>
          <p:nvPr/>
        </p:nvSpPr>
        <p:spPr>
          <a:xfrm>
            <a:off x="8279457" y="0"/>
            <a:ext cx="3981702" cy="6858000"/>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Graphic 9" descr="Illustration of a blue bag of school supplies character ">
            <a:extLst>
              <a:ext uri="{FF2B5EF4-FFF2-40B4-BE49-F238E27FC236}">
                <a16:creationId xmlns:a16="http://schemas.microsoft.com/office/drawing/2014/main" id="{6F5EC1ED-E527-4E5A-A0D8-3D0719060D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8159" y="2203704"/>
            <a:ext cx="3444298" cy="2422061"/>
          </a:xfrm>
          <a:prstGeom prst="rect">
            <a:avLst/>
          </a:prstGeom>
        </p:spPr>
      </p:pic>
    </p:spTree>
    <p:extLst>
      <p:ext uri="{BB962C8B-B14F-4D97-AF65-F5344CB8AC3E}">
        <p14:creationId xmlns:p14="http://schemas.microsoft.com/office/powerpoint/2010/main" val="454754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61755D0-5562-4A11-BF40-227C0B57EFCA}"/>
              </a:ext>
            </a:extLst>
          </p:cNvPr>
          <p:cNvSpPr>
            <a:spLocks noGrp="1"/>
          </p:cNvSpPr>
          <p:nvPr>
            <p:ph type="title"/>
          </p:nvPr>
        </p:nvSpPr>
        <p:spPr/>
        <p:txBody>
          <a:bodyPr/>
          <a:lstStyle/>
          <a:p>
            <a:r>
              <a:rPr lang="en-US" dirty="0"/>
              <a:t>Pipeline</a:t>
            </a:r>
          </a:p>
        </p:txBody>
      </p:sp>
      <p:sp>
        <p:nvSpPr>
          <p:cNvPr id="6" name="Freeform: Shape 14">
            <a:extLst>
              <a:ext uri="{FF2B5EF4-FFF2-40B4-BE49-F238E27FC236}">
                <a16:creationId xmlns:a16="http://schemas.microsoft.com/office/drawing/2014/main" id="{868E2822-F0BF-D949-B8E2-C5C9D5994043}"/>
              </a:ext>
              <a:ext uri="{C183D7F6-B498-43B3-948B-1728B52AA6E4}">
                <adec:decorative xmlns:adec="http://schemas.microsoft.com/office/drawing/2017/decorative" val="1"/>
              </a:ext>
            </a:extLst>
          </p:cNvPr>
          <p:cNvSpPr/>
          <p:nvPr/>
        </p:nvSpPr>
        <p:spPr>
          <a:xfrm flipH="1">
            <a:off x="-28576" y="0"/>
            <a:ext cx="3987118" cy="6867328"/>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Illustration of a purple book character">
            <a:extLst>
              <a:ext uri="{FF2B5EF4-FFF2-40B4-BE49-F238E27FC236}">
                <a16:creationId xmlns:a16="http://schemas.microsoft.com/office/drawing/2014/main" id="{66D65075-912A-0B45-A895-6C8FA62F34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688912" y="2074690"/>
            <a:ext cx="2240025" cy="2708619"/>
          </a:xfrm>
          <a:prstGeom prst="rect">
            <a:avLst/>
          </a:prstGeom>
        </p:spPr>
      </p:pic>
      <p:sp>
        <p:nvSpPr>
          <p:cNvPr id="3" name="Text Placeholder 2">
            <a:extLst>
              <a:ext uri="{FF2B5EF4-FFF2-40B4-BE49-F238E27FC236}">
                <a16:creationId xmlns:a16="http://schemas.microsoft.com/office/drawing/2014/main" id="{D7550585-CA92-EB41-9898-BB8983638AD6}"/>
              </a:ext>
            </a:extLst>
          </p:cNvPr>
          <p:cNvSpPr>
            <a:spLocks noGrp="1"/>
          </p:cNvSpPr>
          <p:nvPr>
            <p:ph type="body" sz="quarter" idx="11"/>
          </p:nvPr>
        </p:nvSpPr>
        <p:spPr>
          <a:xfrm>
            <a:off x="4389120" y="1935634"/>
            <a:ext cx="8064610" cy="4743462"/>
          </a:xfrm>
        </p:spPr>
        <p:txBody>
          <a:bodyPr/>
          <a:lstStyle/>
          <a:p>
            <a:pPr marL="342900" indent="-342900">
              <a:lnSpc>
                <a:spcPts val="2800"/>
              </a:lnSpc>
              <a:buFont typeface="Arial" panose="020B0604020202020204" pitchFamily="34" charset="0"/>
              <a:buChar char="•"/>
            </a:pPr>
            <a:r>
              <a:rPr lang="en-US" sz="2000" dirty="0"/>
              <a:t>Data Reading &amp; Investigation</a:t>
            </a:r>
          </a:p>
          <a:p>
            <a:pPr marL="342900" indent="-342900">
              <a:lnSpc>
                <a:spcPts val="2800"/>
              </a:lnSpc>
              <a:buFont typeface="Arial" panose="020B0604020202020204" pitchFamily="34" charset="0"/>
              <a:buChar char="•"/>
            </a:pPr>
            <a:r>
              <a:rPr lang="en-US" sz="2000" dirty="0"/>
              <a:t>Data Preparation</a:t>
            </a:r>
          </a:p>
          <a:p>
            <a:pPr marL="342900" indent="-342900">
              <a:lnSpc>
                <a:spcPts val="2800"/>
              </a:lnSpc>
              <a:buFont typeface="Arial" panose="020B0604020202020204" pitchFamily="34" charset="0"/>
              <a:buChar char="•"/>
            </a:pPr>
            <a:r>
              <a:rPr lang="en-US" sz="2000" dirty="0"/>
              <a:t>Data Preprocessing</a:t>
            </a:r>
          </a:p>
          <a:p>
            <a:pPr marL="342900" indent="-342900">
              <a:lnSpc>
                <a:spcPts val="2800"/>
              </a:lnSpc>
              <a:buFont typeface="Arial" panose="020B0604020202020204" pitchFamily="34" charset="0"/>
              <a:buChar char="•"/>
            </a:pPr>
            <a:r>
              <a:rPr lang="en-US" sz="2000" dirty="0"/>
              <a:t>Data Splitting</a:t>
            </a:r>
          </a:p>
          <a:p>
            <a:pPr marL="342900" indent="-342900">
              <a:lnSpc>
                <a:spcPts val="2800"/>
              </a:lnSpc>
              <a:buFont typeface="Arial" panose="020B0604020202020204" pitchFamily="34" charset="0"/>
              <a:buChar char="•"/>
            </a:pPr>
            <a:r>
              <a:rPr lang="en-US" sz="2000" dirty="0"/>
              <a:t>Data Generator</a:t>
            </a:r>
          </a:p>
          <a:p>
            <a:pPr marL="342900" indent="-342900">
              <a:lnSpc>
                <a:spcPts val="2800"/>
              </a:lnSpc>
              <a:buFont typeface="Arial" panose="020B0604020202020204" pitchFamily="34" charset="0"/>
              <a:buChar char="•"/>
            </a:pPr>
            <a:r>
              <a:rPr lang="en-US" sz="2000" dirty="0"/>
              <a:t>Models:</a:t>
            </a:r>
          </a:p>
          <a:p>
            <a:pPr marL="800100" lvl="1" indent="-342900">
              <a:lnSpc>
                <a:spcPts val="2800"/>
              </a:lnSpc>
              <a:buFont typeface="Wingdings" panose="05000000000000000000" pitchFamily="2" charset="2"/>
              <a:buChar char="§"/>
            </a:pPr>
            <a:r>
              <a:rPr lang="en-US" sz="2000" dirty="0">
                <a:solidFill>
                  <a:schemeClr val="bg1"/>
                </a:solidFill>
              </a:rPr>
              <a:t>Model Architecture</a:t>
            </a:r>
          </a:p>
          <a:p>
            <a:pPr marL="800100" lvl="1" indent="-342900">
              <a:lnSpc>
                <a:spcPts val="2800"/>
              </a:lnSpc>
              <a:buFont typeface="Wingdings" panose="05000000000000000000" pitchFamily="2" charset="2"/>
              <a:buChar char="§"/>
            </a:pPr>
            <a:r>
              <a:rPr lang="en-US" sz="2000" dirty="0">
                <a:solidFill>
                  <a:schemeClr val="bg1"/>
                </a:solidFill>
              </a:rPr>
              <a:t>Model Training</a:t>
            </a:r>
          </a:p>
          <a:p>
            <a:pPr marL="800100" lvl="1" indent="-342900">
              <a:lnSpc>
                <a:spcPts val="2800"/>
              </a:lnSpc>
              <a:buFont typeface="Wingdings" panose="05000000000000000000" pitchFamily="2" charset="2"/>
              <a:buChar char="§"/>
            </a:pPr>
            <a:r>
              <a:rPr lang="en-US" sz="2000" dirty="0">
                <a:solidFill>
                  <a:schemeClr val="bg1"/>
                </a:solidFill>
              </a:rPr>
              <a:t>Model Testing</a:t>
            </a:r>
          </a:p>
          <a:p>
            <a:pPr marL="800100" lvl="1" indent="-342900">
              <a:lnSpc>
                <a:spcPts val="2800"/>
              </a:lnSpc>
              <a:buFont typeface="Wingdings" panose="05000000000000000000" pitchFamily="2" charset="2"/>
              <a:buChar char="§"/>
            </a:pPr>
            <a:r>
              <a:rPr lang="en-US" sz="2000" dirty="0">
                <a:solidFill>
                  <a:schemeClr val="bg1"/>
                </a:solidFill>
              </a:rPr>
              <a:t>Model Deployment</a:t>
            </a:r>
          </a:p>
          <a:p>
            <a:endParaRPr lang="en-US" dirty="0"/>
          </a:p>
          <a:p>
            <a:endParaRPr lang="en-US" dirty="0"/>
          </a:p>
        </p:txBody>
      </p:sp>
    </p:spTree>
    <p:extLst>
      <p:ext uri="{BB962C8B-B14F-4D97-AF65-F5344CB8AC3E}">
        <p14:creationId xmlns:p14="http://schemas.microsoft.com/office/powerpoint/2010/main" val="2174736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D4A52C-1616-4DE9-8F38-FB14C873292F}"/>
              </a:ext>
            </a:extLst>
          </p:cNvPr>
          <p:cNvSpPr>
            <a:spLocks noGrp="1"/>
          </p:cNvSpPr>
          <p:nvPr>
            <p:ph type="title"/>
          </p:nvPr>
        </p:nvSpPr>
        <p:spPr/>
        <p:txBody>
          <a:bodyPr/>
          <a:lstStyle/>
          <a:p>
            <a:r>
              <a:rPr lang="en-US" dirty="0"/>
              <a:t>Data Preparation</a:t>
            </a:r>
          </a:p>
        </p:txBody>
      </p:sp>
      <p:sp>
        <p:nvSpPr>
          <p:cNvPr id="5" name="Text Placeholder 4">
            <a:extLst>
              <a:ext uri="{FF2B5EF4-FFF2-40B4-BE49-F238E27FC236}">
                <a16:creationId xmlns:a16="http://schemas.microsoft.com/office/drawing/2014/main" id="{FC163D03-0474-4A43-A81C-E7FC3027F22D}"/>
              </a:ext>
            </a:extLst>
          </p:cNvPr>
          <p:cNvSpPr>
            <a:spLocks noGrp="1"/>
          </p:cNvSpPr>
          <p:nvPr>
            <p:ph type="body" sz="quarter" idx="11"/>
          </p:nvPr>
        </p:nvSpPr>
        <p:spPr>
          <a:xfrm>
            <a:off x="914400" y="1913294"/>
            <a:ext cx="6400800" cy="4206240"/>
          </a:xfrm>
        </p:spPr>
        <p:txBody>
          <a:bodyPr>
            <a:normAutofit/>
          </a:bodyPr>
          <a:lstStyle/>
          <a:p>
            <a:pPr marL="285750" indent="-285750">
              <a:lnSpc>
                <a:spcPts val="2800"/>
              </a:lnSpc>
              <a:buFont typeface="Arial" panose="020B0604020202020204" pitchFamily="34" charset="0"/>
              <a:buChar char="•"/>
            </a:pPr>
            <a:r>
              <a:rPr lang="en-US" b="1" dirty="0">
                <a:solidFill>
                  <a:schemeClr val="tx1">
                    <a:lumMod val="85000"/>
                    <a:lumOff val="15000"/>
                  </a:schemeClr>
                </a:solidFill>
              </a:rPr>
              <a:t>Sorting Image and Mask File Names</a:t>
            </a:r>
            <a:r>
              <a:rPr lang="en-US" dirty="0">
                <a:solidFill>
                  <a:schemeClr val="tx1">
                    <a:lumMod val="85000"/>
                    <a:lumOff val="15000"/>
                  </a:schemeClr>
                </a:solidFill>
              </a:rPr>
              <a:t>:</a:t>
            </a:r>
          </a:p>
          <a:p>
            <a:pPr marL="742950" lvl="1" indent="-285750">
              <a:lnSpc>
                <a:spcPts val="2800"/>
              </a:lnSpc>
              <a:buFont typeface="Wingdings" panose="05000000000000000000" pitchFamily="2" charset="2"/>
              <a:buChar char="§"/>
            </a:pPr>
            <a:r>
              <a:rPr lang="en-US" sz="1800" dirty="0">
                <a:solidFill>
                  <a:schemeClr val="tx1">
                    <a:lumMod val="85000"/>
                    <a:lumOff val="15000"/>
                  </a:schemeClr>
                </a:solidFill>
              </a:rPr>
              <a:t>Retrieve and sort the file names of the retinal images and their corresponding segmentation masks.</a:t>
            </a:r>
          </a:p>
          <a:p>
            <a:pPr marL="285750" indent="-285750">
              <a:lnSpc>
                <a:spcPts val="2800"/>
              </a:lnSpc>
              <a:buFont typeface="Arial" panose="020B0604020202020204" pitchFamily="34" charset="0"/>
              <a:buChar char="•"/>
            </a:pPr>
            <a:endParaRPr lang="en-US" dirty="0">
              <a:solidFill>
                <a:schemeClr val="tx1">
                  <a:lumMod val="85000"/>
                  <a:lumOff val="15000"/>
                </a:schemeClr>
              </a:solidFill>
            </a:endParaRPr>
          </a:p>
          <a:p>
            <a:pPr marL="285750" indent="-285750">
              <a:lnSpc>
                <a:spcPts val="2800"/>
              </a:lnSpc>
              <a:buFont typeface="Arial" panose="020B0604020202020204" pitchFamily="34" charset="0"/>
              <a:buChar char="•"/>
            </a:pPr>
            <a:r>
              <a:rPr lang="en-US" b="1" dirty="0">
                <a:solidFill>
                  <a:schemeClr val="tx1">
                    <a:lumMod val="85000"/>
                    <a:lumOff val="15000"/>
                  </a:schemeClr>
                </a:solidFill>
              </a:rPr>
              <a:t>Constructing Full Paths</a:t>
            </a:r>
            <a:r>
              <a:rPr lang="en-US" dirty="0">
                <a:solidFill>
                  <a:schemeClr val="tx1">
                    <a:lumMod val="85000"/>
                    <a:lumOff val="15000"/>
                  </a:schemeClr>
                </a:solidFill>
              </a:rPr>
              <a:t>:</a:t>
            </a:r>
          </a:p>
          <a:p>
            <a:pPr marL="742950" lvl="1" indent="-285750">
              <a:lnSpc>
                <a:spcPts val="2800"/>
              </a:lnSpc>
              <a:buFont typeface="Wingdings" panose="05000000000000000000" pitchFamily="2" charset="2"/>
              <a:buChar char="§"/>
            </a:pPr>
            <a:r>
              <a:rPr lang="en-US" sz="1800" dirty="0">
                <a:solidFill>
                  <a:schemeClr val="tx1">
                    <a:lumMod val="85000"/>
                    <a:lumOff val="15000"/>
                  </a:schemeClr>
                </a:solidFill>
              </a:rPr>
              <a:t>Construct the full paths for each image and mask by joining the folder paths with the file names.</a:t>
            </a:r>
          </a:p>
        </p:txBody>
      </p:sp>
      <p:sp>
        <p:nvSpPr>
          <p:cNvPr id="7" name="Oval 6">
            <a:extLst>
              <a:ext uri="{FF2B5EF4-FFF2-40B4-BE49-F238E27FC236}">
                <a16:creationId xmlns:a16="http://schemas.microsoft.com/office/drawing/2014/main" id="{B4E64823-B1F6-4468-BC94-C8D367BF35A2}"/>
              </a:ext>
              <a:ext uri="{C183D7F6-B498-43B3-948B-1728B52AA6E4}">
                <adec:decorative xmlns:adec="http://schemas.microsoft.com/office/drawing/2017/decorative" val="1"/>
              </a:ext>
            </a:extLst>
          </p:cNvPr>
          <p:cNvSpPr/>
          <p:nvPr/>
        </p:nvSpPr>
        <p:spPr>
          <a:xfrm>
            <a:off x="7837692" y="1714500"/>
            <a:ext cx="3429000" cy="3429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Illustration of a globe character ">
            <a:extLst>
              <a:ext uri="{FF2B5EF4-FFF2-40B4-BE49-F238E27FC236}">
                <a16:creationId xmlns:a16="http://schemas.microsoft.com/office/drawing/2014/main" id="{ABDECD10-E1E7-4208-B869-09373BB9DB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9672" y="2491609"/>
            <a:ext cx="2645040" cy="2089582"/>
          </a:xfrm>
          <a:prstGeom prst="rect">
            <a:avLst/>
          </a:prstGeom>
        </p:spPr>
      </p:pic>
    </p:spTree>
    <p:extLst>
      <p:ext uri="{BB962C8B-B14F-4D97-AF65-F5344CB8AC3E}">
        <p14:creationId xmlns:p14="http://schemas.microsoft.com/office/powerpoint/2010/main" val="2602246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D4A52C-1616-4DE9-8F38-FB14C873292F}"/>
              </a:ext>
            </a:extLst>
          </p:cNvPr>
          <p:cNvSpPr>
            <a:spLocks noGrp="1"/>
          </p:cNvSpPr>
          <p:nvPr>
            <p:ph type="title"/>
          </p:nvPr>
        </p:nvSpPr>
        <p:spPr/>
        <p:txBody>
          <a:bodyPr/>
          <a:lstStyle/>
          <a:p>
            <a:r>
              <a:rPr lang="en-US" dirty="0"/>
              <a:t>Data Preprocessing</a:t>
            </a:r>
          </a:p>
        </p:txBody>
      </p:sp>
      <p:sp>
        <p:nvSpPr>
          <p:cNvPr id="5" name="Text Placeholder 4">
            <a:extLst>
              <a:ext uri="{FF2B5EF4-FFF2-40B4-BE49-F238E27FC236}">
                <a16:creationId xmlns:a16="http://schemas.microsoft.com/office/drawing/2014/main" id="{FC163D03-0474-4A43-A81C-E7FC3027F22D}"/>
              </a:ext>
            </a:extLst>
          </p:cNvPr>
          <p:cNvSpPr>
            <a:spLocks noGrp="1"/>
          </p:cNvSpPr>
          <p:nvPr>
            <p:ph type="body" sz="quarter" idx="11"/>
          </p:nvPr>
        </p:nvSpPr>
        <p:spPr>
          <a:xfrm>
            <a:off x="914400" y="1913294"/>
            <a:ext cx="6400800" cy="4206240"/>
          </a:xfrm>
        </p:spPr>
        <p:txBody>
          <a:bodyPr>
            <a:normAutofit/>
          </a:bodyPr>
          <a:lstStyle/>
          <a:p>
            <a:pPr marL="285750" indent="-285750">
              <a:lnSpc>
                <a:spcPts val="2800"/>
              </a:lnSpc>
              <a:buFont typeface="Arial" panose="020B0604020202020204" pitchFamily="34" charset="0"/>
              <a:buChar char="•"/>
            </a:pPr>
            <a:r>
              <a:rPr lang="en-US" altLang="en-US" b="1" dirty="0">
                <a:solidFill>
                  <a:schemeClr val="tx1">
                    <a:lumMod val="85000"/>
                    <a:lumOff val="15000"/>
                  </a:schemeClr>
                </a:solidFill>
              </a:rPr>
              <a:t>I</a:t>
            </a:r>
            <a:r>
              <a:rPr kumimoji="0" lang="en-US" altLang="en-US" b="1" i="0" u="none" strike="noStrike" cap="none" normalizeH="0" baseline="0" dirty="0">
                <a:ln>
                  <a:noFill/>
                </a:ln>
                <a:solidFill>
                  <a:schemeClr val="tx1">
                    <a:lumMod val="85000"/>
                    <a:lumOff val="15000"/>
                  </a:schemeClr>
                </a:solidFill>
                <a:effectLst/>
              </a:rPr>
              <a:t>mages:</a:t>
            </a:r>
            <a:r>
              <a:rPr kumimoji="0" lang="en-US" altLang="en-US" b="0" i="0" u="none" strike="noStrike" cap="none" normalizeH="0" baseline="0" dirty="0">
                <a:ln>
                  <a:noFill/>
                </a:ln>
                <a:solidFill>
                  <a:schemeClr val="tx1">
                    <a:lumMod val="85000"/>
                    <a:lumOff val="15000"/>
                  </a:schemeClr>
                </a:solidFill>
                <a:effectLst/>
              </a:rPr>
              <a:t> resizing images to a fixed size (IMAGE_SIZE), normalizes pixel values, and handles images with 3 channels </a:t>
            </a:r>
          </a:p>
          <a:p>
            <a:pPr marL="285750" indent="-285750">
              <a:lnSpc>
                <a:spcPts val="2800"/>
              </a:lnSpc>
              <a:buFont typeface="Arial" panose="020B0604020202020204" pitchFamily="34" charset="0"/>
              <a:buChar char="•"/>
            </a:pPr>
            <a:r>
              <a:rPr lang="en-US" b="1" dirty="0">
                <a:solidFill>
                  <a:schemeClr val="tx1">
                    <a:lumMod val="85000"/>
                    <a:lumOff val="15000"/>
                  </a:schemeClr>
                </a:solidFill>
              </a:rPr>
              <a:t>Masks:</a:t>
            </a:r>
            <a:r>
              <a:rPr lang="en-US" dirty="0">
                <a:solidFill>
                  <a:schemeClr val="tx1">
                    <a:lumMod val="85000"/>
                    <a:lumOff val="15000"/>
                  </a:schemeClr>
                </a:solidFill>
              </a:rPr>
              <a:t> converting RGB images to grayscale, normalizes pixel values, and ensures the mask has one channel.</a:t>
            </a:r>
            <a:endParaRPr lang="ar-EG" dirty="0">
              <a:solidFill>
                <a:schemeClr val="tx1">
                  <a:lumMod val="85000"/>
                  <a:lumOff val="15000"/>
                </a:schemeClr>
              </a:solidFill>
            </a:endParaRPr>
          </a:p>
          <a:p>
            <a:pPr marL="285750" indent="-285750">
              <a:lnSpc>
                <a:spcPts val="2800"/>
              </a:lnSpc>
              <a:buFont typeface="Arial" panose="020B0604020202020204" pitchFamily="34" charset="0"/>
              <a:buChar char="•"/>
            </a:pPr>
            <a:r>
              <a:rPr lang="en-US" b="1" dirty="0">
                <a:solidFill>
                  <a:schemeClr val="tx1">
                    <a:lumMod val="85000"/>
                    <a:lumOff val="15000"/>
                  </a:schemeClr>
                </a:solidFill>
              </a:rPr>
              <a:t>CLAHE</a:t>
            </a:r>
            <a:r>
              <a:rPr lang="ar-EG" b="1" dirty="0">
                <a:solidFill>
                  <a:schemeClr val="tx1">
                    <a:lumMod val="85000"/>
                    <a:lumOff val="15000"/>
                  </a:schemeClr>
                </a:solidFill>
              </a:rPr>
              <a:t>:</a:t>
            </a:r>
            <a:r>
              <a:rPr lang="en-US" dirty="0">
                <a:solidFill>
                  <a:schemeClr val="tx1">
                    <a:lumMod val="85000"/>
                    <a:lumOff val="15000"/>
                  </a:schemeClr>
                </a:solidFill>
              </a:rPr>
              <a:t> is an extension of Adaptive Histogram Equalization (AHE), which improves on the standard histogram equalization by working on small regions in the image, called tiles, rather than the entire image. CLAHE was developed to prevent the noise amplification that can occur with AHE</a:t>
            </a:r>
            <a:endParaRPr kumimoji="0" lang="en-US" altLang="en-US" b="0" i="0" u="none" strike="noStrike" cap="none" normalizeH="0" baseline="0" dirty="0">
              <a:ln>
                <a:noFill/>
              </a:ln>
              <a:solidFill>
                <a:schemeClr val="tx1">
                  <a:lumMod val="85000"/>
                  <a:lumOff val="15000"/>
                </a:schemeClr>
              </a:solidFill>
              <a:effectLst/>
            </a:endParaRPr>
          </a:p>
        </p:txBody>
      </p:sp>
      <p:sp>
        <p:nvSpPr>
          <p:cNvPr id="7" name="Oval 6">
            <a:extLst>
              <a:ext uri="{FF2B5EF4-FFF2-40B4-BE49-F238E27FC236}">
                <a16:creationId xmlns:a16="http://schemas.microsoft.com/office/drawing/2014/main" id="{B4E64823-B1F6-4468-BC94-C8D367BF35A2}"/>
              </a:ext>
              <a:ext uri="{C183D7F6-B498-43B3-948B-1728B52AA6E4}">
                <adec:decorative xmlns:adec="http://schemas.microsoft.com/office/drawing/2017/decorative" val="1"/>
              </a:ext>
            </a:extLst>
          </p:cNvPr>
          <p:cNvSpPr/>
          <p:nvPr/>
        </p:nvSpPr>
        <p:spPr>
          <a:xfrm>
            <a:off x="7837692" y="1714500"/>
            <a:ext cx="3429000" cy="3429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Illustration of a globe character ">
            <a:extLst>
              <a:ext uri="{FF2B5EF4-FFF2-40B4-BE49-F238E27FC236}">
                <a16:creationId xmlns:a16="http://schemas.microsoft.com/office/drawing/2014/main" id="{ABDECD10-E1E7-4208-B869-09373BB9DB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9672" y="2491609"/>
            <a:ext cx="2645040" cy="2089582"/>
          </a:xfrm>
          <a:prstGeom prst="rect">
            <a:avLst/>
          </a:prstGeom>
        </p:spPr>
      </p:pic>
    </p:spTree>
    <p:extLst>
      <p:ext uri="{BB962C8B-B14F-4D97-AF65-F5344CB8AC3E}">
        <p14:creationId xmlns:p14="http://schemas.microsoft.com/office/powerpoint/2010/main" val="3687193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D4A52C-1616-4DE9-8F38-FB14C873292F}"/>
              </a:ext>
            </a:extLst>
          </p:cNvPr>
          <p:cNvSpPr>
            <a:spLocks noGrp="1"/>
          </p:cNvSpPr>
          <p:nvPr>
            <p:ph type="title"/>
          </p:nvPr>
        </p:nvSpPr>
        <p:spPr/>
        <p:txBody>
          <a:bodyPr/>
          <a:lstStyle/>
          <a:p>
            <a:r>
              <a:rPr lang="en-US" dirty="0"/>
              <a:t>Data Generator</a:t>
            </a:r>
          </a:p>
        </p:txBody>
      </p:sp>
      <p:sp>
        <p:nvSpPr>
          <p:cNvPr id="7" name="Oval 6">
            <a:extLst>
              <a:ext uri="{FF2B5EF4-FFF2-40B4-BE49-F238E27FC236}">
                <a16:creationId xmlns:a16="http://schemas.microsoft.com/office/drawing/2014/main" id="{B4E64823-B1F6-4468-BC94-C8D367BF35A2}"/>
              </a:ext>
              <a:ext uri="{C183D7F6-B498-43B3-948B-1728B52AA6E4}">
                <adec:decorative xmlns:adec="http://schemas.microsoft.com/office/drawing/2017/decorative" val="1"/>
              </a:ext>
            </a:extLst>
          </p:cNvPr>
          <p:cNvSpPr/>
          <p:nvPr/>
        </p:nvSpPr>
        <p:spPr>
          <a:xfrm>
            <a:off x="7837692" y="1714500"/>
            <a:ext cx="3429000" cy="3429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Illustration of a globe character ">
            <a:extLst>
              <a:ext uri="{FF2B5EF4-FFF2-40B4-BE49-F238E27FC236}">
                <a16:creationId xmlns:a16="http://schemas.microsoft.com/office/drawing/2014/main" id="{ABDECD10-E1E7-4208-B869-09373BB9DB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9672" y="2491609"/>
            <a:ext cx="2645040" cy="2089582"/>
          </a:xfrm>
          <a:prstGeom prst="rect">
            <a:avLst/>
          </a:prstGeom>
        </p:spPr>
      </p:pic>
      <p:sp>
        <p:nvSpPr>
          <p:cNvPr id="2" name="Text Placeholder 1">
            <a:extLst>
              <a:ext uri="{FF2B5EF4-FFF2-40B4-BE49-F238E27FC236}">
                <a16:creationId xmlns:a16="http://schemas.microsoft.com/office/drawing/2014/main" id="{9839192F-441C-5EB4-CD08-422E6217F610}"/>
              </a:ext>
            </a:extLst>
          </p:cNvPr>
          <p:cNvSpPr>
            <a:spLocks noGrp="1" noChangeArrowheads="1"/>
          </p:cNvSpPr>
          <p:nvPr>
            <p:ph type="body" sz="quarter" idx="11"/>
          </p:nvPr>
        </p:nvSpPr>
        <p:spPr bwMode="auto">
          <a:xfrm>
            <a:off x="925308" y="2262362"/>
            <a:ext cx="6537083"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tx1">
                    <a:lumMod val="85000"/>
                    <a:lumOff val="15000"/>
                  </a:schemeClr>
                </a:solidFill>
              </a:rPr>
              <a:t>Parallel Processing and Batching: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85000"/>
                  <a:lumOff val="15000"/>
                </a:schemeClr>
              </a:solidFill>
              <a:effectLst/>
            </a:endParaRPr>
          </a:p>
          <a:p>
            <a:pPr marL="742950" lvl="1" indent="-285750" eaLnBrk="0" fontAlgn="base" hangingPunct="0">
              <a:lnSpc>
                <a:spcPct val="100000"/>
              </a:lnSpc>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1">
                    <a:lumMod val="85000"/>
                    <a:lumOff val="15000"/>
                  </a:schemeClr>
                </a:solidFill>
                <a:effectLst/>
              </a:rPr>
              <a:t>The </a:t>
            </a:r>
            <a:r>
              <a:rPr kumimoji="0" lang="en-US" altLang="en-US" sz="2000" b="0" i="0" u="none" strike="noStrike" cap="none" normalizeH="0" baseline="0" dirty="0" err="1">
                <a:ln>
                  <a:noFill/>
                </a:ln>
                <a:solidFill>
                  <a:schemeClr val="tx1">
                    <a:lumMod val="85000"/>
                    <a:lumOff val="15000"/>
                  </a:schemeClr>
                </a:solidFill>
                <a:effectLst/>
              </a:rPr>
              <a:t>data_generator</a:t>
            </a:r>
            <a:r>
              <a:rPr kumimoji="0" lang="en-US" altLang="en-US" sz="2000" b="0" i="0" u="none" strike="noStrike" cap="none" normalizeH="0" baseline="0" dirty="0">
                <a:ln>
                  <a:noFill/>
                </a:ln>
                <a:solidFill>
                  <a:schemeClr val="tx1">
                    <a:lumMod val="85000"/>
                    <a:lumOff val="15000"/>
                  </a:schemeClr>
                </a:solidFill>
                <a:effectLst/>
              </a:rPr>
              <a:t> function creates a TensorFlow dataset from lists of image and mask paths.</a:t>
            </a:r>
            <a:endParaRPr kumimoji="0" lang="ar-EG" altLang="en-US" sz="2000" b="0" i="0" u="none" strike="noStrike" cap="none" normalizeH="0" baseline="0" dirty="0">
              <a:ln>
                <a:noFill/>
              </a:ln>
              <a:solidFill>
                <a:schemeClr val="tx1">
                  <a:lumMod val="85000"/>
                  <a:lumOff val="15000"/>
                </a:schemeClr>
              </a:solidFill>
              <a:effectLst/>
            </a:endParaRPr>
          </a:p>
          <a:p>
            <a:pPr lvl="1"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lumMod val="85000"/>
                  <a:lumOff val="15000"/>
                </a:schemeClr>
              </a:solidFill>
              <a:effectLst/>
            </a:endParaRPr>
          </a:p>
          <a:p>
            <a:pPr marL="742950" lvl="1" indent="-285750" eaLnBrk="0" fontAlgn="base" hangingPunct="0">
              <a:lnSpc>
                <a:spcPct val="100000"/>
              </a:lnSpc>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1">
                    <a:lumMod val="85000"/>
                    <a:lumOff val="15000"/>
                  </a:schemeClr>
                </a:solidFill>
                <a:effectLst/>
              </a:rPr>
              <a:t>It maps the </a:t>
            </a:r>
            <a:r>
              <a:rPr kumimoji="0" lang="en-US" altLang="en-US" sz="2000" b="0" i="0" u="none" strike="noStrike" cap="none" normalizeH="0" baseline="0" dirty="0" err="1">
                <a:ln>
                  <a:noFill/>
                </a:ln>
                <a:solidFill>
                  <a:schemeClr val="tx1">
                    <a:lumMod val="85000"/>
                    <a:lumOff val="15000"/>
                  </a:schemeClr>
                </a:solidFill>
                <a:effectLst/>
              </a:rPr>
              <a:t>load_data</a:t>
            </a:r>
            <a:r>
              <a:rPr kumimoji="0" lang="en-US" altLang="en-US" sz="2000" b="0" i="0" u="none" strike="noStrike" cap="none" normalizeH="0" baseline="0" dirty="0">
                <a:ln>
                  <a:noFill/>
                </a:ln>
                <a:solidFill>
                  <a:schemeClr val="tx1">
                    <a:lumMod val="85000"/>
                    <a:lumOff val="15000"/>
                  </a:schemeClr>
                </a:solidFill>
                <a:effectLst/>
              </a:rPr>
              <a:t> function to each image-mask pair, allowing for parallel processing.</a:t>
            </a:r>
            <a:endParaRPr kumimoji="0" lang="ar-EG" altLang="en-US" sz="2000" b="0" i="0" u="none" strike="noStrike" cap="none" normalizeH="0" baseline="0" dirty="0">
              <a:ln>
                <a:noFill/>
              </a:ln>
              <a:solidFill>
                <a:schemeClr val="tx1">
                  <a:lumMod val="85000"/>
                  <a:lumOff val="15000"/>
                </a:schemeClr>
              </a:solidFill>
              <a:effectLst/>
            </a:endParaRPr>
          </a:p>
          <a:p>
            <a:pPr marL="742950" lvl="1" indent="-285750" eaLnBrk="0" fontAlgn="base" hangingPunct="0">
              <a:lnSpc>
                <a:spcPct val="100000"/>
              </a:lnSpc>
              <a:spcBef>
                <a:spcPct val="0"/>
              </a:spcBef>
              <a:spcAft>
                <a:spcPct val="0"/>
              </a:spcAft>
              <a:buFont typeface="Arial" panose="020B0604020202020204" pitchFamily="34" charset="0"/>
              <a:buChar char="•"/>
            </a:pPr>
            <a:endParaRPr kumimoji="0" lang="en-US" altLang="en-US" sz="2000" b="0" i="0" u="none" strike="noStrike" cap="none" normalizeH="0" baseline="0" dirty="0">
              <a:ln>
                <a:noFill/>
              </a:ln>
              <a:solidFill>
                <a:schemeClr val="tx1">
                  <a:lumMod val="85000"/>
                  <a:lumOff val="15000"/>
                </a:schemeClr>
              </a:solidFill>
              <a:effectLst/>
            </a:endParaRPr>
          </a:p>
          <a:p>
            <a:pPr marL="742950" lvl="1" indent="-285750" eaLnBrk="0" fontAlgn="base" hangingPunct="0">
              <a:lnSpc>
                <a:spcPct val="100000"/>
              </a:lnSpc>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1">
                    <a:lumMod val="85000"/>
                    <a:lumOff val="15000"/>
                  </a:schemeClr>
                </a:solidFill>
                <a:effectLst/>
              </a:rPr>
              <a:t>The dataset is batched with a specified batch size (BATCH_SIZE), facilitating efficient training. </a:t>
            </a:r>
          </a:p>
        </p:txBody>
      </p:sp>
    </p:spTree>
    <p:extLst>
      <p:ext uri="{BB962C8B-B14F-4D97-AF65-F5344CB8AC3E}">
        <p14:creationId xmlns:p14="http://schemas.microsoft.com/office/powerpoint/2010/main" val="1195497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D4A52C-1616-4DE9-8F38-FB14C873292F}"/>
              </a:ext>
            </a:extLst>
          </p:cNvPr>
          <p:cNvSpPr>
            <a:spLocks noGrp="1"/>
          </p:cNvSpPr>
          <p:nvPr>
            <p:ph type="title"/>
          </p:nvPr>
        </p:nvSpPr>
        <p:spPr/>
        <p:txBody>
          <a:bodyPr/>
          <a:lstStyle/>
          <a:p>
            <a:r>
              <a:rPr lang="en-US" dirty="0"/>
              <a:t>Model</a:t>
            </a:r>
          </a:p>
        </p:txBody>
      </p:sp>
      <p:sp>
        <p:nvSpPr>
          <p:cNvPr id="7" name="Oval 6">
            <a:extLst>
              <a:ext uri="{FF2B5EF4-FFF2-40B4-BE49-F238E27FC236}">
                <a16:creationId xmlns:a16="http://schemas.microsoft.com/office/drawing/2014/main" id="{B4E64823-B1F6-4468-BC94-C8D367BF35A2}"/>
              </a:ext>
              <a:ext uri="{C183D7F6-B498-43B3-948B-1728B52AA6E4}">
                <adec:decorative xmlns:adec="http://schemas.microsoft.com/office/drawing/2017/decorative" val="1"/>
              </a:ext>
            </a:extLst>
          </p:cNvPr>
          <p:cNvSpPr/>
          <p:nvPr/>
        </p:nvSpPr>
        <p:spPr>
          <a:xfrm>
            <a:off x="7837692" y="1714500"/>
            <a:ext cx="3429000" cy="3429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Illustration of a globe character ">
            <a:extLst>
              <a:ext uri="{FF2B5EF4-FFF2-40B4-BE49-F238E27FC236}">
                <a16:creationId xmlns:a16="http://schemas.microsoft.com/office/drawing/2014/main" id="{ABDECD10-E1E7-4208-B869-09373BB9DB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9672" y="2491609"/>
            <a:ext cx="2645040" cy="2089582"/>
          </a:xfrm>
          <a:prstGeom prst="rect">
            <a:avLst/>
          </a:prstGeom>
        </p:spPr>
      </p:pic>
      <p:sp>
        <p:nvSpPr>
          <p:cNvPr id="2" name="Text Placeholder 1">
            <a:extLst>
              <a:ext uri="{FF2B5EF4-FFF2-40B4-BE49-F238E27FC236}">
                <a16:creationId xmlns:a16="http://schemas.microsoft.com/office/drawing/2014/main" id="{9839192F-441C-5EB4-CD08-422E6217F610}"/>
              </a:ext>
            </a:extLst>
          </p:cNvPr>
          <p:cNvSpPr>
            <a:spLocks noGrp="1" noChangeArrowheads="1"/>
          </p:cNvSpPr>
          <p:nvPr>
            <p:ph type="body" sz="quarter" idx="11"/>
          </p:nvPr>
        </p:nvSpPr>
        <p:spPr bwMode="auto">
          <a:xfrm>
            <a:off x="925308" y="1385201"/>
            <a:ext cx="6537083"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lumMod val="85000"/>
                  <a:lumOff val="1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85000"/>
                    <a:lumOff val="15000"/>
                  </a:schemeClr>
                </a:solidFill>
                <a:effectLst/>
              </a:rPr>
              <a:t>U</a:t>
            </a:r>
            <a:r>
              <a:rPr lang="en-US" altLang="en-US" sz="2000" b="1" dirty="0">
                <a:solidFill>
                  <a:schemeClr val="tx1">
                    <a:lumMod val="85000"/>
                    <a:lumOff val="15000"/>
                  </a:schemeClr>
                </a:solidFill>
              </a:rPr>
              <a:t>-Net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tx1">
                  <a:lumMod val="85000"/>
                  <a:lumOff val="15000"/>
                </a:schemeClr>
              </a:solidFill>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b="1" dirty="0"/>
              <a:t>Encoder-Decoder Structure:</a:t>
            </a:r>
            <a:r>
              <a:rPr lang="en-US" dirty="0"/>
              <a:t> U-Net consists of a contracting path (encoder) and an expansive path (decoder). The encoder captures context, and the decoder enables precise localization.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dirty="0"/>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b="1" dirty="0"/>
              <a:t>Skip Connections:</a:t>
            </a:r>
            <a:r>
              <a:rPr lang="en-US" dirty="0"/>
              <a:t> U-Net uses skip connections between corresponding layers in the encoder and decoder. These connections transfer high-resolution features from the encoder to the decoder to help recover spatial information lost during down sampling.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dirty="0"/>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b="1" dirty="0"/>
              <a:t>Symmetric Structure:</a:t>
            </a:r>
            <a:r>
              <a:rPr lang="en-US" dirty="0"/>
              <a:t> The encoder and decoder are symmetric, often with the same number of layers.</a:t>
            </a:r>
            <a:endParaRPr lang="en-US" altLang="en-US" dirty="0">
              <a:solidFill>
                <a:schemeClr val="tx1">
                  <a:lumMod val="85000"/>
                  <a:lumOff val="15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85000"/>
                  <a:lumOff val="15000"/>
                </a:schemeClr>
              </a:solidFill>
              <a:effectLst/>
            </a:endParaRPr>
          </a:p>
        </p:txBody>
      </p:sp>
    </p:spTree>
    <p:extLst>
      <p:ext uri="{BB962C8B-B14F-4D97-AF65-F5344CB8AC3E}">
        <p14:creationId xmlns:p14="http://schemas.microsoft.com/office/powerpoint/2010/main" val="3554900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D4A52C-1616-4DE9-8F38-FB14C873292F}"/>
              </a:ext>
            </a:extLst>
          </p:cNvPr>
          <p:cNvSpPr>
            <a:spLocks noGrp="1"/>
          </p:cNvSpPr>
          <p:nvPr>
            <p:ph type="title"/>
          </p:nvPr>
        </p:nvSpPr>
        <p:spPr/>
        <p:txBody>
          <a:bodyPr/>
          <a:lstStyle/>
          <a:p>
            <a:r>
              <a:rPr lang="en-US" dirty="0"/>
              <a:t>Model Cont.</a:t>
            </a:r>
          </a:p>
        </p:txBody>
      </p:sp>
      <p:sp>
        <p:nvSpPr>
          <p:cNvPr id="7" name="Oval 6">
            <a:extLst>
              <a:ext uri="{FF2B5EF4-FFF2-40B4-BE49-F238E27FC236}">
                <a16:creationId xmlns:a16="http://schemas.microsoft.com/office/drawing/2014/main" id="{B4E64823-B1F6-4468-BC94-C8D367BF35A2}"/>
              </a:ext>
              <a:ext uri="{C183D7F6-B498-43B3-948B-1728B52AA6E4}">
                <adec:decorative xmlns:adec="http://schemas.microsoft.com/office/drawing/2017/decorative" val="1"/>
              </a:ext>
            </a:extLst>
          </p:cNvPr>
          <p:cNvSpPr/>
          <p:nvPr/>
        </p:nvSpPr>
        <p:spPr>
          <a:xfrm>
            <a:off x="7837692" y="1714500"/>
            <a:ext cx="3429000" cy="3429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Illustration of a globe character ">
            <a:extLst>
              <a:ext uri="{FF2B5EF4-FFF2-40B4-BE49-F238E27FC236}">
                <a16:creationId xmlns:a16="http://schemas.microsoft.com/office/drawing/2014/main" id="{ABDECD10-E1E7-4208-B869-09373BB9DB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9672" y="2491609"/>
            <a:ext cx="2645040" cy="2089582"/>
          </a:xfrm>
          <a:prstGeom prst="rect">
            <a:avLst/>
          </a:prstGeom>
        </p:spPr>
      </p:pic>
      <p:sp>
        <p:nvSpPr>
          <p:cNvPr id="5" name="Rectangle 2">
            <a:extLst>
              <a:ext uri="{FF2B5EF4-FFF2-40B4-BE49-F238E27FC236}">
                <a16:creationId xmlns:a16="http://schemas.microsoft.com/office/drawing/2014/main" id="{DBC6C131-FA8F-5CB1-BE41-836D1E357977}"/>
              </a:ext>
            </a:extLst>
          </p:cNvPr>
          <p:cNvSpPr>
            <a:spLocks noGrp="1" noChangeArrowheads="1"/>
          </p:cNvSpPr>
          <p:nvPr>
            <p:ph type="body" sz="quarter" idx="11"/>
          </p:nvPr>
        </p:nvSpPr>
        <p:spPr bwMode="auto">
          <a:xfrm>
            <a:off x="925514" y="1724444"/>
            <a:ext cx="678166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2000" b="1" dirty="0" err="1">
                <a:solidFill>
                  <a:schemeClr val="tx1">
                    <a:lumMod val="85000"/>
                    <a:lumOff val="15000"/>
                  </a:schemeClr>
                </a:solidFill>
              </a:rPr>
              <a:t>LinkNet</a:t>
            </a:r>
            <a:endParaRPr lang="en-US" altLang="en-US" sz="2000" b="1" dirty="0">
              <a:solidFill>
                <a:schemeClr val="tx1">
                  <a:lumMod val="85000"/>
                  <a:lumOff val="15000"/>
                </a:schemeClr>
              </a:solidFill>
            </a:endParaRP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lumMod val="85000"/>
                  <a:lumOff val="15000"/>
                </a:schemeClr>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lumMod val="85000"/>
                    <a:lumOff val="15000"/>
                  </a:schemeClr>
                </a:solidFill>
                <a:effectLst/>
              </a:rPr>
              <a:t>Encoder-Decoder Structure:</a:t>
            </a:r>
            <a:r>
              <a:rPr kumimoji="0" lang="en-US" altLang="en-US" b="0" i="0" u="none" strike="noStrike" cap="none" normalizeH="0" baseline="0" dirty="0">
                <a:ln>
                  <a:noFill/>
                </a:ln>
                <a:solidFill>
                  <a:schemeClr val="tx1">
                    <a:lumMod val="85000"/>
                    <a:lumOff val="15000"/>
                  </a:schemeClr>
                </a:solidFill>
                <a:effectLst/>
              </a:rPr>
              <a:t> Similar to U-Net, </a:t>
            </a:r>
            <a:r>
              <a:rPr kumimoji="0" lang="en-US" altLang="en-US" b="0" i="0" u="none" strike="noStrike" cap="none" normalizeH="0" baseline="0" dirty="0" err="1">
                <a:ln>
                  <a:noFill/>
                </a:ln>
                <a:solidFill>
                  <a:schemeClr val="tx1">
                    <a:lumMod val="85000"/>
                    <a:lumOff val="15000"/>
                  </a:schemeClr>
                </a:solidFill>
                <a:effectLst/>
              </a:rPr>
              <a:t>LinkNet</a:t>
            </a:r>
            <a:r>
              <a:rPr kumimoji="0" lang="en-US" altLang="en-US" b="0" i="0" u="none" strike="noStrike" cap="none" normalizeH="0" baseline="0" dirty="0">
                <a:ln>
                  <a:noFill/>
                </a:ln>
                <a:solidFill>
                  <a:schemeClr val="tx1">
                    <a:lumMod val="85000"/>
                    <a:lumOff val="15000"/>
                  </a:schemeClr>
                </a:solidFill>
                <a:effectLst/>
              </a:rPr>
              <a:t> also has an encoder-decoder structure, but with some variations.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lumMod val="85000"/>
                  <a:lumOff val="15000"/>
                </a:schemeClr>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b="1" dirty="0">
                <a:solidFill>
                  <a:schemeClr val="tx1">
                    <a:lumMod val="85000"/>
                    <a:lumOff val="15000"/>
                  </a:schemeClr>
                </a:solidFill>
              </a:rPr>
              <a:t>Residual Connections:</a:t>
            </a:r>
            <a:r>
              <a:rPr lang="en-US" dirty="0">
                <a:solidFill>
                  <a:schemeClr val="tx1">
                    <a:lumMod val="85000"/>
                    <a:lumOff val="15000"/>
                  </a:schemeClr>
                </a:solidFill>
              </a:rPr>
              <a:t> </a:t>
            </a:r>
            <a:r>
              <a:rPr lang="en-US" dirty="0" err="1">
                <a:solidFill>
                  <a:schemeClr val="tx1">
                    <a:lumMod val="85000"/>
                    <a:lumOff val="15000"/>
                  </a:schemeClr>
                </a:solidFill>
              </a:rPr>
              <a:t>LinkNet</a:t>
            </a:r>
            <a:r>
              <a:rPr lang="en-US" dirty="0">
                <a:solidFill>
                  <a:schemeClr val="tx1">
                    <a:lumMod val="85000"/>
                    <a:lumOff val="15000"/>
                  </a:schemeClr>
                </a:solidFill>
              </a:rPr>
              <a:t> incorporates residual connections within its layers, inspired by </a:t>
            </a:r>
            <a:r>
              <a:rPr lang="en-US" dirty="0" err="1">
                <a:solidFill>
                  <a:schemeClr val="tx1">
                    <a:lumMod val="85000"/>
                    <a:lumOff val="15000"/>
                  </a:schemeClr>
                </a:solidFill>
              </a:rPr>
              <a:t>ResNet</a:t>
            </a:r>
            <a:r>
              <a:rPr lang="en-US" dirty="0">
                <a:solidFill>
                  <a:schemeClr val="tx1">
                    <a:lumMod val="85000"/>
                    <a:lumOff val="15000"/>
                  </a:schemeClr>
                </a:solidFill>
              </a:rPr>
              <a:t> architecture. These connections help in training deeper networks by mitigating the vanishing gradient problem.</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dirty="0">
              <a:solidFill>
                <a:schemeClr val="tx1">
                  <a:lumMod val="85000"/>
                  <a:lumOff val="15000"/>
                </a:schemeClr>
              </a:solidFill>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b="1" dirty="0">
                <a:solidFill>
                  <a:schemeClr val="tx1">
                    <a:lumMod val="85000"/>
                    <a:lumOff val="15000"/>
                  </a:schemeClr>
                </a:solidFill>
              </a:rPr>
              <a:t>Link Connections:</a:t>
            </a:r>
            <a:r>
              <a:rPr lang="en-US" dirty="0">
                <a:solidFill>
                  <a:schemeClr val="tx1">
                    <a:lumMod val="85000"/>
                    <a:lumOff val="15000"/>
                  </a:schemeClr>
                </a:solidFill>
              </a:rPr>
              <a:t> The term "Link" in </a:t>
            </a:r>
            <a:r>
              <a:rPr lang="en-US" dirty="0" err="1">
                <a:solidFill>
                  <a:schemeClr val="tx1">
                    <a:lumMod val="85000"/>
                    <a:lumOff val="15000"/>
                  </a:schemeClr>
                </a:solidFill>
              </a:rPr>
              <a:t>LinkNet</a:t>
            </a:r>
            <a:r>
              <a:rPr lang="en-US" dirty="0">
                <a:solidFill>
                  <a:schemeClr val="tx1">
                    <a:lumMod val="85000"/>
                    <a:lumOff val="15000"/>
                  </a:schemeClr>
                </a:solidFill>
              </a:rPr>
              <a:t> refers to the connections between the encoder and decoder, which are more streamlined compared to U-Net's skip connections. </a:t>
            </a:r>
            <a:r>
              <a:rPr lang="en-US" dirty="0" err="1">
                <a:solidFill>
                  <a:schemeClr val="tx1">
                    <a:lumMod val="85000"/>
                    <a:lumOff val="15000"/>
                  </a:schemeClr>
                </a:solidFill>
              </a:rPr>
              <a:t>LinkNet</a:t>
            </a:r>
            <a:r>
              <a:rPr lang="en-US" dirty="0">
                <a:solidFill>
                  <a:schemeClr val="tx1">
                    <a:lumMod val="85000"/>
                    <a:lumOff val="15000"/>
                  </a:schemeClr>
                </a:solidFill>
              </a:rPr>
              <a:t> links the features from the encoder to the decoder without the extensive concatenation process seen in U-Net.</a:t>
            </a:r>
            <a:endParaRPr kumimoji="0" lang="en-US" altLang="en-US" b="0" i="0" u="none" strike="noStrike" cap="none" normalizeH="0" baseline="0" dirty="0">
              <a:ln>
                <a:noFill/>
              </a:ln>
              <a:solidFill>
                <a:schemeClr val="tx1">
                  <a:lumMod val="85000"/>
                  <a:lumOff val="15000"/>
                </a:schemeClr>
              </a:solidFill>
              <a:effectLst/>
            </a:endParaRPr>
          </a:p>
        </p:txBody>
      </p:sp>
    </p:spTree>
    <p:extLst>
      <p:ext uri="{BB962C8B-B14F-4D97-AF65-F5344CB8AC3E}">
        <p14:creationId xmlns:p14="http://schemas.microsoft.com/office/powerpoint/2010/main" val="3376131216"/>
      </p:ext>
    </p:extLst>
  </p:cSld>
  <p:clrMapOvr>
    <a:masterClrMapping/>
  </p:clrMapOvr>
</p:sld>
</file>

<file path=ppt/theme/theme1.xml><?xml version="1.0" encoding="utf-8"?>
<a:theme xmlns:a="http://schemas.openxmlformats.org/drawingml/2006/main" name="Office Theme">
  <a:themeElements>
    <a:clrScheme name="back to school">
      <a:dk1>
        <a:sysClr val="windowText" lastClr="000000"/>
      </a:dk1>
      <a:lt1>
        <a:sysClr val="window" lastClr="FFFFFF"/>
      </a:lt1>
      <a:dk2>
        <a:srgbClr val="445EA2"/>
      </a:dk2>
      <a:lt2>
        <a:srgbClr val="EBEBEB"/>
      </a:lt2>
      <a:accent1>
        <a:srgbClr val="4495A2"/>
      </a:accent1>
      <a:accent2>
        <a:srgbClr val="7CA655"/>
      </a:accent2>
      <a:accent3>
        <a:srgbClr val="DFB240"/>
      </a:accent3>
      <a:accent4>
        <a:srgbClr val="DF8C40"/>
      </a:accent4>
      <a:accent5>
        <a:srgbClr val="DF5D40"/>
      </a:accent5>
      <a:accent6>
        <a:srgbClr val="8760AD"/>
      </a:accent6>
      <a:hlink>
        <a:srgbClr val="DF5D40"/>
      </a:hlink>
      <a:folHlink>
        <a:srgbClr val="8760AD"/>
      </a:folHlink>
    </a:clrScheme>
    <a:fontScheme name="Custom 30">
      <a:majorFont>
        <a:latin typeface="Kristen ITC"/>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penHousePresentation_Elementary_Win32_JB_v2" id="{76CC1F8F-1616-4FD5-B5D9-5288357CAB76}" vid="{CCFA5B03-57D1-4BF3-98DD-85D1A7F0AA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04EE7CA-01E4-4C36-A155-A254FEC02701}">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4EED2D-C894-47C4-9CDD-55EC03B2713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0F07EB6-DDE3-49D2-9047-A171C0D29C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8431A9B-4B87-4F2F-AB9E-CAE6A6729B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Open house presentation</Template>
  <TotalTime>177</TotalTime>
  <Words>554</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Kristen ITC</vt:lpstr>
      <vt:lpstr>Quire Sans</vt:lpstr>
      <vt:lpstr>Wingdings</vt:lpstr>
      <vt:lpstr>Office Theme</vt:lpstr>
      <vt:lpstr>Computer Vision </vt:lpstr>
      <vt:lpstr>Task Statement!</vt:lpstr>
      <vt:lpstr>Dataset Description!</vt:lpstr>
      <vt:lpstr>Pipeline</vt:lpstr>
      <vt:lpstr>Data Preparation</vt:lpstr>
      <vt:lpstr>Data Preprocessing</vt:lpstr>
      <vt:lpstr>Data Generator</vt:lpstr>
      <vt:lpstr>Model</vt:lpstr>
      <vt:lpstr>Model Cont.</vt:lpstr>
      <vt:lpstr> Training and Testing Accuracy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Maha Mostafa Hashem Ali Moftah</dc:creator>
  <cp:lastModifiedBy>Maha Moftah</cp:lastModifiedBy>
  <cp:revision>2</cp:revision>
  <dcterms:created xsi:type="dcterms:W3CDTF">2024-06-24T04:23:28Z</dcterms:created>
  <dcterms:modified xsi:type="dcterms:W3CDTF">2024-06-24T07:36:56Z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