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_rels/presentation.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20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0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08"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09"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0"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579168C8-FBD3-4665-9081-4E75FBF17E7A}"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380880" y="685800"/>
            <a:ext cx="6092280" cy="3425400"/>
          </a:xfrm>
          <a:prstGeom prst="rect">
            <a:avLst/>
          </a:prstGeom>
          <a:ln w="0">
            <a:noFill/>
          </a:ln>
        </p:spPr>
      </p:sp>
      <p:sp>
        <p:nvSpPr>
          <p:cNvPr id="279" name="PlaceHolder 2"/>
          <p:cNvSpPr>
            <a:spLocks noGrp="1"/>
          </p:cNvSpPr>
          <p:nvPr>
            <p:ph type="body"/>
          </p:nvPr>
        </p:nvSpPr>
        <p:spPr>
          <a:xfrm>
            <a:off x="685800" y="4343400"/>
            <a:ext cx="5482800" cy="411120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280" name="PlaceHolder 3"/>
          <p:cNvSpPr>
            <a:spLocks noGrp="1"/>
          </p:cNvSpPr>
          <p:nvPr>
            <p:ph type="sldNum" idx="21"/>
          </p:nvPr>
        </p:nvSpPr>
        <p:spPr>
          <a:xfrm>
            <a:off x="3884760" y="8685360"/>
            <a:ext cx="2968200" cy="453600"/>
          </a:xfrm>
          <a:prstGeom prst="rect">
            <a:avLst/>
          </a:prstGeom>
          <a:noFill/>
          <a:ln w="0">
            <a:noFill/>
          </a:ln>
        </p:spPr>
        <p:txBody>
          <a:bodyPr lIns="0" rIns="0" tIns="0" bIns="0" anchor="b">
            <a:noAutofit/>
          </a:bodyPr>
          <a:lstStyle>
            <a:lvl1pPr indent="0" algn="r">
              <a:lnSpc>
                <a:spcPct val="100000"/>
              </a:lnSpc>
              <a:buNone/>
              <a:tabLst>
                <a:tab algn="l" pos="0"/>
              </a:tabLst>
              <a:defRPr b="0" lang="en-IN" sz="1200" spc="-1" strike="noStrike">
                <a:solidFill>
                  <a:srgbClr val="000000"/>
                </a:solidFill>
                <a:latin typeface="+mn-lt"/>
                <a:ea typeface="+mn-ea"/>
              </a:defRPr>
            </a:lvl1pPr>
          </a:lstStyle>
          <a:p>
            <a:pPr indent="0" algn="r">
              <a:lnSpc>
                <a:spcPct val="100000"/>
              </a:lnSpc>
              <a:buNone/>
              <a:tabLst>
                <a:tab algn="l" pos="0"/>
              </a:tabLst>
            </a:pPr>
            <a:fld id="{260B2AC1-40F9-47E9-AB37-8C6FE312C3BB}" type="slidenum">
              <a:rPr b="0" lang="en-IN"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380880" y="685800"/>
            <a:ext cx="6092280" cy="3425400"/>
          </a:xfrm>
          <a:prstGeom prst="rect">
            <a:avLst/>
          </a:prstGeom>
          <a:ln w="0">
            <a:noFill/>
          </a:ln>
        </p:spPr>
      </p:sp>
      <p:sp>
        <p:nvSpPr>
          <p:cNvPr id="273" name="PlaceHolder 2"/>
          <p:cNvSpPr>
            <a:spLocks noGrp="1"/>
          </p:cNvSpPr>
          <p:nvPr>
            <p:ph type="body"/>
          </p:nvPr>
        </p:nvSpPr>
        <p:spPr>
          <a:xfrm>
            <a:off x="685800" y="4343400"/>
            <a:ext cx="5482800" cy="4111200"/>
          </a:xfrm>
          <a:prstGeom prst="rect">
            <a:avLst/>
          </a:prstGeom>
          <a:noFill/>
          <a:ln w="0">
            <a:noFill/>
          </a:ln>
        </p:spPr>
        <p:txBody>
          <a:bodyPr lIns="0" rIns="0" tIns="0" bIns="0" anchor="t">
            <a:noAutofit/>
          </a:bodyPr>
          <a:p>
            <a:pPr marL="216000" indent="0">
              <a:buNone/>
            </a:pPr>
            <a:endParaRPr b="0" lang="en-IN" sz="1800" spc="-1" strike="noStrike">
              <a:solidFill>
                <a:srgbClr val="000000"/>
              </a:solidFill>
              <a:latin typeface="Arial"/>
            </a:endParaRPr>
          </a:p>
        </p:txBody>
      </p:sp>
      <p:sp>
        <p:nvSpPr>
          <p:cNvPr id="274" name="PlaceHolder 3"/>
          <p:cNvSpPr>
            <a:spLocks noGrp="1"/>
          </p:cNvSpPr>
          <p:nvPr>
            <p:ph type="sldNum" idx="19"/>
          </p:nvPr>
        </p:nvSpPr>
        <p:spPr>
          <a:xfrm>
            <a:off x="3884760" y="8685360"/>
            <a:ext cx="2968200" cy="453600"/>
          </a:xfrm>
          <a:prstGeom prst="rect">
            <a:avLst/>
          </a:prstGeom>
          <a:noFill/>
          <a:ln w="0">
            <a:noFill/>
          </a:ln>
        </p:spPr>
        <p:txBody>
          <a:bodyPr lIns="0" rIns="0" tIns="0" bIns="0" anchor="b">
            <a:noAutofit/>
          </a:bodyPr>
          <a:lstStyle>
            <a:lvl1pPr indent="0" algn="r">
              <a:lnSpc>
                <a:spcPct val="100000"/>
              </a:lnSpc>
              <a:buNone/>
              <a:tabLst>
                <a:tab algn="l" pos="0"/>
              </a:tabLst>
              <a:defRPr b="0" lang="en-IN" sz="1200" spc="-1" strike="noStrike">
                <a:solidFill>
                  <a:srgbClr val="000000"/>
                </a:solidFill>
                <a:latin typeface="+mn-lt"/>
                <a:ea typeface="+mn-ea"/>
              </a:defRPr>
            </a:lvl1pPr>
          </a:lstStyle>
          <a:p>
            <a:pPr indent="0" algn="r">
              <a:lnSpc>
                <a:spcPct val="100000"/>
              </a:lnSpc>
              <a:buNone/>
              <a:tabLst>
                <a:tab algn="l" pos="0"/>
              </a:tabLst>
            </a:pPr>
            <a:fld id="{0151BC03-003A-4F17-9710-99CB1EE1310E}" type="slidenum">
              <a:rPr b="0" lang="en-IN"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380880" y="685800"/>
            <a:ext cx="6092280" cy="3425400"/>
          </a:xfrm>
          <a:prstGeom prst="rect">
            <a:avLst/>
          </a:prstGeom>
          <a:ln w="0">
            <a:noFill/>
          </a:ln>
        </p:spPr>
      </p:sp>
      <p:sp>
        <p:nvSpPr>
          <p:cNvPr id="276" name="PlaceHolder 2"/>
          <p:cNvSpPr>
            <a:spLocks noGrp="1"/>
          </p:cNvSpPr>
          <p:nvPr>
            <p:ph type="body"/>
          </p:nvPr>
        </p:nvSpPr>
        <p:spPr>
          <a:xfrm>
            <a:off x="685800" y="4343400"/>
            <a:ext cx="5482800" cy="4111200"/>
          </a:xfrm>
          <a:prstGeom prst="rect">
            <a:avLst/>
          </a:prstGeom>
          <a:noFill/>
          <a:ln w="0">
            <a:noFill/>
          </a:ln>
        </p:spPr>
        <p:txBody>
          <a:bodyPr lIns="0" rIns="0" tIns="0" bIns="0" anchor="t">
            <a:noAutofit/>
          </a:bodyPr>
          <a:p>
            <a:pPr marL="171360" indent="-171360">
              <a:lnSpc>
                <a:spcPct val="100000"/>
              </a:lnSpc>
              <a:buClr>
                <a:srgbClr val="000000"/>
              </a:buClr>
              <a:buFont typeface="Arial"/>
              <a:buChar char="•"/>
            </a:pPr>
            <a:r>
              <a:rPr b="0" lang="en-IN" sz="2000" spc="-1" strike="noStrike">
                <a:solidFill>
                  <a:srgbClr val="000000"/>
                </a:solidFill>
                <a:latin typeface="Arial"/>
              </a:rPr>
              <a:t>(i.e. Partsof-Speech features, Linguistic and Word Count features and Sentimental Content features) </a:t>
            </a:r>
            <a:endParaRPr b="0" lang="en-IN" sz="2000" spc="-1" strike="noStrike">
              <a:solidFill>
                <a:srgbClr val="000000"/>
              </a:solidFill>
              <a:latin typeface="Arial"/>
            </a:endParaRPr>
          </a:p>
        </p:txBody>
      </p:sp>
      <p:sp>
        <p:nvSpPr>
          <p:cNvPr id="277" name="PlaceHolder 3"/>
          <p:cNvSpPr>
            <a:spLocks noGrp="1"/>
          </p:cNvSpPr>
          <p:nvPr>
            <p:ph type="sldNum" idx="20"/>
          </p:nvPr>
        </p:nvSpPr>
        <p:spPr>
          <a:xfrm>
            <a:off x="3884760" y="8685360"/>
            <a:ext cx="2968200" cy="453600"/>
          </a:xfrm>
          <a:prstGeom prst="rect">
            <a:avLst/>
          </a:prstGeom>
          <a:noFill/>
          <a:ln w="0">
            <a:noFill/>
          </a:ln>
        </p:spPr>
        <p:txBody>
          <a:bodyPr lIns="0" rIns="0" tIns="0" bIns="0" anchor="b">
            <a:noAutofit/>
          </a:bodyPr>
          <a:lstStyle>
            <a:lvl1pPr indent="0" algn="r">
              <a:lnSpc>
                <a:spcPct val="100000"/>
              </a:lnSpc>
              <a:buNone/>
              <a:tabLst>
                <a:tab algn="l" pos="0"/>
              </a:tabLst>
              <a:defRPr b="0" lang="en-IN" sz="1200" spc="-1" strike="noStrike">
                <a:solidFill>
                  <a:srgbClr val="000000"/>
                </a:solidFill>
                <a:latin typeface="+mn-lt"/>
                <a:ea typeface="+mn-ea"/>
              </a:defRPr>
            </a:lvl1pPr>
          </a:lstStyle>
          <a:p>
            <a:pPr indent="0" algn="r">
              <a:lnSpc>
                <a:spcPct val="100000"/>
              </a:lnSpc>
              <a:buNone/>
              <a:tabLst>
                <a:tab algn="l" pos="0"/>
              </a:tabLst>
            </a:pPr>
            <a:fld id="{4DB41320-2070-4445-9036-9BFC526591BA}" type="slidenum">
              <a:rPr b="0" lang="en-IN"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64F0C43-8A56-42C9-8EEF-E35255F80BBB}"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3FB8C89-4ADC-4EB6-87D9-D49F0AD6A37B}"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3530E3B-DA00-4882-BB5C-57B40EB10C68}"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AC833F4-85E5-4EE5-8BE0-23D10EA879C1}"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C89BC6F-80DD-481D-B218-EB6C8F3DB09E}"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8180081-63F4-4BCB-B996-5DE2D9F1853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06DD1BB-02F8-4383-8161-36773F5101ED}"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347D3A5-0F67-4CAD-B7D1-FC8D91040EFA}"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AE4C960-198F-4D5C-8F21-346B86E2106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9E6FC57-4BA4-4738-AAFB-72B4BA3E37C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1641EF7-A996-41C7-8620-CE531D6534B7}"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C51A9FD-760A-4036-A1F6-6DDC1546B6A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1ED8BF9-C505-4B49-B08F-39B34D6065A3}"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9F38736-83F6-442D-BA1F-269AC05C0A84}"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AC118FA-1F0E-47D6-B23B-9AF311031E45}"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E4DC87B-9D36-4F23-8000-2854DB3DBA95}"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7221558-7A34-49D2-BC72-1FAE327F4641}"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5C3FF87-6829-45DD-B9DB-C0F57C2F3949}"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9600926-1673-4A59-9748-D331157E679A}"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69CEEC0-EBE3-4F54-BEE5-F4BFBF570F26}"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ABBA504-B3A8-4F7D-8739-0BBDE2A9CC18}"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4C892872-FBC2-4119-9238-D164F6AD667B}"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95F5EEE-137D-41D5-987F-878CBB5C32FC}"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E7577AE-68DD-48C5-B3B9-6ADA595F65AC}"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158BC6B-463A-464E-AFC7-2320531054D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8B38FBA-F3BE-40D3-BF6F-882F6C7B85A3}"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F726D51-4523-438B-AD40-0185EA995EFC}"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52797FE-876B-4A4F-BEA7-18B853540B51}"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FCF14E7-DCB1-4E1E-B609-1443DDF09B3D}"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752795F5-17CC-4846-AFEA-C0A667D4FA18}"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F401AC9A-A8B1-44E1-BCF9-BD7174B25F77}"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85C7E26-F0BB-42B1-95EB-D4B55696F681}"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5106AE0-EB91-4452-B09B-CBA3F182551A}"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3D3D09F-A969-48BE-A1CD-C8C3918E06D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76171FF-3CC5-4115-8FBE-54EE3CC40D0E}"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D22441A-0D2D-49B5-8913-0AF3635412A8}"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A0FA816E-BBA5-47D8-880F-93BE4EDB42AC}"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3110149-79F4-4776-A1D4-99E64AE0758D}"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1879032-E668-43D5-8B8D-21EC171CFEFD}"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EEED522-622D-4A2B-942B-6A307B111662}"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BD13D92-0D28-4AFF-A25F-CA1B2329414F}"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12D5E5B-B1D6-45FE-8377-BF1001E3FBAB}"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22C83379-BC78-47B5-AA44-A26299E16BC4}"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E9E07453-02A6-4DC7-9BC1-076E5CDAD116}"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3692E01-31A7-4AE0-8601-0DF8B74F371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789B3B59-2268-47BF-9654-892F4B7A37AF}"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E22FABE-2A78-4239-B542-7702E7BE18E7}"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38F1661B-420A-4FBE-A1E2-D90AEF9FAC6C}"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1F05EAF6-40B0-4DC9-BA66-ED7007D25C58}"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69D55ADB-C813-4631-AD40-8477143147FF}"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C2AE304-8D38-4B2C-A8E5-1CF9DEA1B090}"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E85DEA56-E652-42E7-B7D2-20035AB65702}"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756061BC-407F-4505-89EF-FCC1909630F0}"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27EDA560-8566-4A8A-8A81-BA3E54E3C9E4}"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76D4E599-DBD2-43F6-93AE-BABA10D00FDD}"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5D22A46-BDAE-46A3-B6A9-DF7662DBBC9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C6D83F41-3B45-44B2-855D-EFD17D440F0E}"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E61420D-F889-44DF-B0C2-1F70500719A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78A3B75-3212-4A8E-8B88-F4EABFB7901B}"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F88582B-C32E-442E-A6A0-611278108320}"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165560" y="6356520"/>
            <a:ext cx="385704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 name="PlaceHolder 2"/>
          <p:cNvSpPr>
            <a:spLocks noGrp="1"/>
          </p:cNvSpPr>
          <p:nvPr>
            <p:ph type="sldNum" idx="2"/>
          </p:nvPr>
        </p:nvSpPr>
        <p:spPr>
          <a:xfrm>
            <a:off x="8737560" y="6356520"/>
            <a:ext cx="2841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7EACBF6B-7ED9-4A76-87C4-D6EE10A6DBA9}"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2" name="PlaceHolder 3"/>
          <p:cNvSpPr>
            <a:spLocks noGrp="1"/>
          </p:cNvSpPr>
          <p:nvPr>
            <p:ph type="dt" idx="3"/>
          </p:nvPr>
        </p:nvSpPr>
        <p:spPr>
          <a:xfrm>
            <a:off x="609480" y="6356520"/>
            <a:ext cx="2841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165560" y="6356520"/>
            <a:ext cx="385704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2" name="PlaceHolder 2"/>
          <p:cNvSpPr>
            <a:spLocks noGrp="1"/>
          </p:cNvSpPr>
          <p:nvPr>
            <p:ph type="sldNum" idx="5"/>
          </p:nvPr>
        </p:nvSpPr>
        <p:spPr>
          <a:xfrm>
            <a:off x="8737560" y="6356520"/>
            <a:ext cx="2841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D4EF40F3-87A4-4A19-BAEB-705571B2A612}"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3" name="PlaceHolder 3"/>
          <p:cNvSpPr>
            <a:spLocks noGrp="1"/>
          </p:cNvSpPr>
          <p:nvPr>
            <p:ph type="dt" idx="6"/>
          </p:nvPr>
        </p:nvSpPr>
        <p:spPr>
          <a:xfrm>
            <a:off x="609480" y="6356520"/>
            <a:ext cx="2841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4165560" y="6356520"/>
            <a:ext cx="385704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3" name="PlaceHolder 2"/>
          <p:cNvSpPr>
            <a:spLocks noGrp="1"/>
          </p:cNvSpPr>
          <p:nvPr>
            <p:ph type="sldNum" idx="8"/>
          </p:nvPr>
        </p:nvSpPr>
        <p:spPr>
          <a:xfrm>
            <a:off x="8737560" y="6356520"/>
            <a:ext cx="2841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4EB88070-7213-4020-AEEC-A8AFE011D163}"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84" name="PlaceHolder 3"/>
          <p:cNvSpPr>
            <a:spLocks noGrp="1"/>
          </p:cNvSpPr>
          <p:nvPr>
            <p:ph type="dt" idx="9"/>
          </p:nvPr>
        </p:nvSpPr>
        <p:spPr>
          <a:xfrm>
            <a:off x="609480" y="6356520"/>
            <a:ext cx="2841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165560" y="6356520"/>
            <a:ext cx="385704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4" name="PlaceHolder 2"/>
          <p:cNvSpPr>
            <a:spLocks noGrp="1"/>
          </p:cNvSpPr>
          <p:nvPr>
            <p:ph type="sldNum" idx="11"/>
          </p:nvPr>
        </p:nvSpPr>
        <p:spPr>
          <a:xfrm>
            <a:off x="8737560" y="6356520"/>
            <a:ext cx="2841120" cy="361440"/>
          </a:xfrm>
          <a:prstGeom prst="rect">
            <a:avLst/>
          </a:prstGeom>
          <a:noFill/>
          <a:ln w="0">
            <a:noFill/>
          </a:ln>
        </p:spPr>
        <p:txBody>
          <a:bodyPr numCol="1" spcCol="0" lIns="90000" rIns="90000" tIns="45000" bIns="45000" anchor="ctr">
            <a:noAutofit/>
          </a:bodyPr>
          <a:lstStyle>
            <a:lvl1pPr indent="0" algn="r">
              <a:lnSpc>
                <a:spcPct val="100000"/>
              </a:lnSpc>
              <a:buNone/>
              <a:tabLst>
                <a:tab algn="l" pos="0"/>
              </a:tabLst>
              <a:defRPr b="0" lang="en-US" sz="1200" spc="-1" strike="noStrike">
                <a:solidFill>
                  <a:srgbClr val="898989"/>
                </a:solidFill>
                <a:latin typeface="Calibri"/>
              </a:defRPr>
            </a:lvl1pPr>
          </a:lstStyle>
          <a:p>
            <a:pPr indent="0" algn="r">
              <a:lnSpc>
                <a:spcPct val="100000"/>
              </a:lnSpc>
              <a:buNone/>
              <a:tabLst>
                <a:tab algn="l" pos="0"/>
              </a:tabLst>
            </a:pPr>
            <a:fld id="{6EAC904D-7E96-44D8-81F9-7B945733375C}" type="slidenum">
              <a:rPr b="0" lang="en-US" sz="1200" spc="-1" strike="noStrike">
                <a:solidFill>
                  <a:srgbClr val="898989"/>
                </a:solidFill>
                <a:latin typeface="Calibri"/>
              </a:rPr>
              <a:t>&lt;number&gt;</a:t>
            </a:fld>
            <a:endParaRPr b="0" lang="en-IN" sz="1200" spc="-1" strike="noStrike">
              <a:solidFill>
                <a:srgbClr val="000000"/>
              </a:solidFill>
              <a:latin typeface="Times New Roman"/>
            </a:endParaRPr>
          </a:p>
        </p:txBody>
      </p:sp>
      <p:sp>
        <p:nvSpPr>
          <p:cNvPr id="125" name="PlaceHolder 3"/>
          <p:cNvSpPr>
            <a:spLocks noGrp="1"/>
          </p:cNvSpPr>
          <p:nvPr>
            <p:ph type="dt" idx="12"/>
          </p:nvPr>
        </p:nvSpPr>
        <p:spPr>
          <a:xfrm>
            <a:off x="609480" y="6356520"/>
            <a:ext cx="2841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2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2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ftr" idx="13"/>
          </p:nvPr>
        </p:nvSpPr>
        <p:spPr>
          <a:xfrm>
            <a:off x="4165560" y="6356520"/>
            <a:ext cx="3857040" cy="3614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5" name="PlaceHolder 2"/>
          <p:cNvSpPr>
            <a:spLocks noGrp="1"/>
          </p:cNvSpPr>
          <p:nvPr>
            <p:ph type="sldNum" idx="14"/>
          </p:nvPr>
        </p:nvSpPr>
        <p:spPr>
          <a:xfrm>
            <a:off x="8737560" y="6356520"/>
            <a:ext cx="2841120" cy="3614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8b8b8b"/>
                </a:solidFill>
                <a:latin typeface="Calibri"/>
              </a:defRPr>
            </a:lvl1pPr>
          </a:lstStyle>
          <a:p>
            <a:pPr indent="0" algn="r">
              <a:lnSpc>
                <a:spcPct val="100000"/>
              </a:lnSpc>
              <a:buNone/>
              <a:tabLst>
                <a:tab algn="l" pos="0"/>
              </a:tabLst>
            </a:pPr>
            <a:fld id="{27AE052C-A1CA-44AF-9DFF-04B729532E4C}"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166" name="PlaceHolder 3"/>
          <p:cNvSpPr>
            <a:spLocks noGrp="1"/>
          </p:cNvSpPr>
          <p:nvPr>
            <p:ph type="dt" idx="15"/>
          </p:nvPr>
        </p:nvSpPr>
        <p:spPr>
          <a:xfrm>
            <a:off x="609480" y="6356520"/>
            <a:ext cx="2841120" cy="361440"/>
          </a:xfrm>
          <a:prstGeom prst="rect">
            <a:avLst/>
          </a:prstGeom>
          <a:noFill/>
          <a:ln w="0">
            <a:noFill/>
          </a:ln>
        </p:spPr>
        <p:txBody>
          <a:bodyPr lIns="90000" rIns="90000" tIns="45000" bIns="4500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6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6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itle 1"/>
          <p:cNvSpPr/>
          <p:nvPr/>
        </p:nvSpPr>
        <p:spPr>
          <a:xfrm>
            <a:off x="306720" y="2439720"/>
            <a:ext cx="11572200" cy="1519200"/>
          </a:xfrm>
          <a:prstGeom prst="rect">
            <a:avLst/>
          </a:prstGeom>
          <a:noFill/>
          <a:ln w="0">
            <a:noFill/>
          </a:ln>
        </p:spPr>
        <p:style>
          <a:lnRef idx="0"/>
          <a:fillRef idx="0"/>
          <a:effectRef idx="0"/>
          <a:fontRef idx="minor"/>
        </p:style>
        <p:txBody>
          <a:bodyPr lIns="90000" rIns="90000" tIns="45000" bIns="45000" anchor="t">
            <a:normAutofit fontScale="90000"/>
          </a:bodyPr>
          <a:p>
            <a:pPr algn="ctr">
              <a:lnSpc>
                <a:spcPct val="90000"/>
              </a:lnSpc>
            </a:pPr>
            <a:r>
              <a:rPr b="1" lang="en-IN" sz="4000" spc="-1" strike="noStrike">
                <a:solidFill>
                  <a:srgbClr val="0070c0"/>
                </a:solidFill>
                <a:latin typeface="Times New Roman"/>
                <a:ea typeface="DejaVu Sans"/>
              </a:rPr>
              <a:t>HYBRID NOISE REDUCTION AND ENHANCEMENT OF AUDIO QUALITY USING DEEP LEARNING</a:t>
            </a:r>
            <a:endParaRPr b="0" lang="en-IN" sz="4000" spc="-1" strike="noStrike">
              <a:solidFill>
                <a:srgbClr val="000000"/>
              </a:solidFill>
              <a:latin typeface="Arial"/>
            </a:endParaRPr>
          </a:p>
        </p:txBody>
      </p:sp>
      <p:sp>
        <p:nvSpPr>
          <p:cNvPr id="212" name="TextBox 3"/>
          <p:cNvSpPr/>
          <p:nvPr/>
        </p:nvSpPr>
        <p:spPr>
          <a:xfrm>
            <a:off x="158760" y="5081040"/>
            <a:ext cx="5254920" cy="1552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GB" sz="2400" spc="-1" strike="noStrike">
                <a:solidFill>
                  <a:srgbClr val="000000"/>
                </a:solidFill>
                <a:latin typeface="Times New Roman"/>
                <a:ea typeface="DejaVu Sans"/>
              </a:rPr>
              <a:t>PRESENTED</a:t>
            </a:r>
            <a:endParaRPr b="0" lang="en-IN" sz="2400" spc="-1" strike="noStrike">
              <a:solidFill>
                <a:srgbClr val="000000"/>
              </a:solidFill>
              <a:latin typeface="Arial"/>
            </a:endParaRPr>
          </a:p>
          <a:p>
            <a:pPr algn="ctr">
              <a:lnSpc>
                <a:spcPct val="100000"/>
              </a:lnSpc>
            </a:pPr>
            <a:r>
              <a:rPr b="1" lang="en-GB" sz="2400" spc="-1" strike="noStrike">
                <a:solidFill>
                  <a:srgbClr val="000000"/>
                </a:solidFill>
                <a:latin typeface="Times New Roman"/>
                <a:ea typeface="DejaVu Sans"/>
              </a:rPr>
              <a:t>BY</a:t>
            </a:r>
            <a:endParaRPr b="0" lang="en-IN" sz="2400" spc="-1" strike="noStrike">
              <a:solidFill>
                <a:srgbClr val="000000"/>
              </a:solidFill>
              <a:latin typeface="Arial"/>
            </a:endParaRPr>
          </a:p>
          <a:p>
            <a:pPr algn="ctr">
              <a:lnSpc>
                <a:spcPct val="100000"/>
              </a:lnSpc>
            </a:pPr>
            <a:r>
              <a:rPr b="1" lang="en-GB" sz="2400" spc="-1" strike="noStrike">
                <a:solidFill>
                  <a:srgbClr val="ff0000"/>
                </a:solidFill>
                <a:latin typeface="Times New Roman"/>
                <a:ea typeface="DejaVu Sans"/>
              </a:rPr>
              <a:t>MAHAN.K</a:t>
            </a:r>
            <a:endParaRPr b="0" lang="en-IN" sz="2400" spc="-1" strike="noStrike">
              <a:solidFill>
                <a:srgbClr val="000000"/>
              </a:solidFill>
              <a:latin typeface="Arial"/>
            </a:endParaRPr>
          </a:p>
          <a:p>
            <a:pPr algn="ctr">
              <a:lnSpc>
                <a:spcPct val="100000"/>
              </a:lnSpc>
            </a:pPr>
            <a:endParaRPr b="0" lang="en-IN" sz="2400" spc="-1" strike="noStrike">
              <a:solidFill>
                <a:srgbClr val="000000"/>
              </a:solidFill>
              <a:latin typeface="Arial"/>
            </a:endParaRPr>
          </a:p>
        </p:txBody>
      </p:sp>
      <p:sp>
        <p:nvSpPr>
          <p:cNvPr id="213" name="Rectangle 5"/>
          <p:cNvSpPr/>
          <p:nvPr/>
        </p:nvSpPr>
        <p:spPr>
          <a:xfrm>
            <a:off x="123840" y="172080"/>
            <a:ext cx="11935080" cy="860400"/>
          </a:xfrm>
          <a:prstGeom prst="rect">
            <a:avLst/>
          </a:prstGeom>
          <a:noFill/>
          <a:ln w="0">
            <a:noFill/>
          </a:ln>
        </p:spPr>
        <p:style>
          <a:lnRef idx="0"/>
          <a:fillRef idx="0"/>
          <a:effectRef idx="0"/>
          <a:fontRef idx="minor"/>
        </p:style>
        <p:txBody>
          <a:bodyPr lIns="90000" rIns="90000" tIns="45000" bIns="45000" anchor="t">
            <a:spAutoFit/>
          </a:bodyPr>
          <a:p>
            <a:pPr algn="ctr">
              <a:lnSpc>
                <a:spcPct val="115000"/>
              </a:lnSpc>
            </a:pPr>
            <a:r>
              <a:rPr b="1" lang="en-US" sz="4400" spc="-1" strike="noStrike">
                <a:solidFill>
                  <a:srgbClr val="002060"/>
                </a:solidFill>
                <a:latin typeface="Times New Roman"/>
                <a:ea typeface="Calibri"/>
              </a:rPr>
              <a:t>ARTICLE ID = ICEARS123</a:t>
            </a:r>
            <a:endParaRPr b="0" lang="en-IN" sz="4400" spc="-1" strike="noStrike">
              <a:solidFill>
                <a:srgbClr val="000000"/>
              </a:solidFill>
              <a:latin typeface="Arial"/>
            </a:endParaRPr>
          </a:p>
        </p:txBody>
      </p:sp>
      <p:sp>
        <p:nvSpPr>
          <p:cNvPr id="214" name="Rectangle 6"/>
          <p:cNvSpPr/>
          <p:nvPr/>
        </p:nvSpPr>
        <p:spPr>
          <a:xfrm>
            <a:off x="4074120" y="1460880"/>
            <a:ext cx="4205880" cy="69912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4000" spc="-1" strike="noStrike" u="sng">
                <a:solidFill>
                  <a:srgbClr val="ff0000"/>
                </a:solidFill>
                <a:uFillTx/>
                <a:latin typeface="Times New Roman"/>
                <a:ea typeface="DejaVu Sans"/>
              </a:rPr>
              <a:t>PROJECT TITLE</a:t>
            </a:r>
            <a:endParaRPr b="0" lang="en-IN" sz="4000" spc="-1" strike="noStrike">
              <a:solidFill>
                <a:srgbClr val="000000"/>
              </a:solidFill>
              <a:latin typeface="Arial"/>
            </a:endParaRPr>
          </a:p>
        </p:txBody>
      </p:sp>
      <p:sp>
        <p:nvSpPr>
          <p:cNvPr id="215" name="TextBox 7"/>
          <p:cNvSpPr/>
          <p:nvPr/>
        </p:nvSpPr>
        <p:spPr>
          <a:xfrm>
            <a:off x="6639480" y="5233320"/>
            <a:ext cx="525492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GB" sz="2400" spc="-1" strike="noStrike">
                <a:solidFill>
                  <a:srgbClr val="000000"/>
                </a:solidFill>
                <a:latin typeface="Times New Roman"/>
                <a:ea typeface="DejaVu Sans"/>
              </a:rPr>
              <a:t>AUTHORS</a:t>
            </a:r>
            <a:endParaRPr b="0" lang="en-IN" sz="2400" spc="-1" strike="noStrike">
              <a:solidFill>
                <a:srgbClr val="000000"/>
              </a:solidFill>
              <a:latin typeface="Arial"/>
            </a:endParaRPr>
          </a:p>
          <a:p>
            <a:pPr algn="ctr">
              <a:lnSpc>
                <a:spcPct val="100000"/>
              </a:lnSpc>
            </a:pPr>
            <a:r>
              <a:rPr b="1" lang="en-GB" sz="2400" spc="-1" strike="noStrike">
                <a:solidFill>
                  <a:srgbClr val="ff0000"/>
                </a:solidFill>
                <a:latin typeface="Times New Roman"/>
                <a:ea typeface="DejaVu Sans"/>
              </a:rPr>
              <a:t>K.MAHAN, M.LIBINA</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946080" y="157680"/>
            <a:ext cx="10359720" cy="103680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Times New Roman"/>
              </a:rPr>
              <a:t>PRE-PROCESSING</a:t>
            </a:r>
            <a:endParaRPr b="0" lang="en-IN" sz="4400" spc="-1" strike="noStrike">
              <a:solidFill>
                <a:srgbClr val="000000"/>
              </a:solidFill>
              <a:latin typeface="Arial"/>
            </a:endParaRPr>
          </a:p>
        </p:txBody>
      </p:sp>
      <p:sp>
        <p:nvSpPr>
          <p:cNvPr id="253" name="PlaceHolder 2"/>
          <p:cNvSpPr>
            <a:spLocks noGrp="1"/>
          </p:cNvSpPr>
          <p:nvPr>
            <p:ph type="subTitle"/>
          </p:nvPr>
        </p:nvSpPr>
        <p:spPr>
          <a:xfrm>
            <a:off x="540000" y="1260000"/>
            <a:ext cx="10799280" cy="5073840"/>
          </a:xfrm>
          <a:prstGeom prst="rect">
            <a:avLst/>
          </a:prstGeom>
          <a:noFill/>
          <a:ln w="0">
            <a:noFill/>
          </a:ln>
        </p:spPr>
        <p:txBody>
          <a:bodyPr lIns="0" rIns="0" tIns="0" bIns="0" anchor="t">
            <a:noAutofit/>
          </a:bodyPr>
          <a:p>
            <a:pPr marL="457200" indent="-457200" algn="just">
              <a:lnSpc>
                <a:spcPct val="100000"/>
              </a:lnSpc>
              <a:spcBef>
                <a:spcPts val="641"/>
              </a:spcBef>
              <a:buClr>
                <a:srgbClr val="000000"/>
              </a:buClr>
              <a:buFont typeface="Arial"/>
              <a:buChar char="•"/>
            </a:pPr>
            <a:r>
              <a:rPr b="0" lang="en-US" sz="2600" spc="-1" strike="noStrike">
                <a:solidFill>
                  <a:srgbClr val="000000"/>
                </a:solidFill>
                <a:latin typeface="Times New Roman"/>
              </a:rPr>
              <a:t>The raw audio signals are first pre-processed using the Librosa library. This involves resampling, normalization, and segmentation of the signals into shorter segments.</a:t>
            </a:r>
            <a:endParaRPr b="0" lang="en-IN" sz="2600" spc="-1" strike="noStrike">
              <a:solidFill>
                <a:srgbClr val="000000"/>
              </a:solidFill>
              <a:latin typeface="Arial"/>
            </a:endParaRPr>
          </a:p>
          <a:p>
            <a:pPr marL="457200" indent="-457200" algn="just">
              <a:lnSpc>
                <a:spcPct val="100000"/>
              </a:lnSpc>
              <a:spcBef>
                <a:spcPts val="641"/>
              </a:spcBef>
              <a:buClr>
                <a:srgbClr val="000000"/>
              </a:buClr>
              <a:buFont typeface="Arial"/>
              <a:buChar char="•"/>
            </a:pPr>
            <a:r>
              <a:rPr b="0" lang="en-US" sz="2600" spc="-1" strike="noStrike">
                <a:solidFill>
                  <a:srgbClr val="000000"/>
                </a:solidFill>
                <a:latin typeface="Times New Roman"/>
              </a:rPr>
              <a:t>The Normalized Least Mean Squares (NLMS) algorithm is an adaptive filter algorithm used for various signal processing applications such as noise cancellation, echo cancellation, and channel equalization. </a:t>
            </a:r>
            <a:endParaRPr b="0" lang="en-IN" sz="2600" spc="-1" strike="noStrike">
              <a:solidFill>
                <a:srgbClr val="000000"/>
              </a:solidFill>
              <a:latin typeface="Arial"/>
            </a:endParaRPr>
          </a:p>
          <a:p>
            <a:pPr marL="457200" indent="-457200" algn="just">
              <a:lnSpc>
                <a:spcPct val="100000"/>
              </a:lnSpc>
              <a:spcBef>
                <a:spcPts val="641"/>
              </a:spcBef>
              <a:buClr>
                <a:srgbClr val="000000"/>
              </a:buClr>
              <a:buFont typeface="Arial"/>
              <a:buChar char="•"/>
            </a:pPr>
            <a:r>
              <a:rPr b="0" lang="en-US" sz="2600" spc="-1" strike="noStrike">
                <a:solidFill>
                  <a:srgbClr val="000000"/>
                </a:solidFill>
                <a:latin typeface="Times New Roman"/>
              </a:rPr>
              <a:t>It is a popular algorithm due to its simplicity, low computational complexity, and effectiveness in reducing the noise from the signal. </a:t>
            </a:r>
            <a:endParaRPr b="0" lang="en-IN" sz="2600" spc="-1" strike="noStrike">
              <a:solidFill>
                <a:srgbClr val="000000"/>
              </a:solidFill>
              <a:latin typeface="Arial"/>
            </a:endParaRPr>
          </a:p>
          <a:p>
            <a:pPr marL="457200" indent="-457200" algn="just">
              <a:lnSpc>
                <a:spcPct val="100000"/>
              </a:lnSpc>
              <a:spcBef>
                <a:spcPts val="641"/>
              </a:spcBef>
              <a:buClr>
                <a:srgbClr val="000000"/>
              </a:buClr>
              <a:buFont typeface="Arial"/>
              <a:buChar char="•"/>
            </a:pPr>
            <a:r>
              <a:rPr b="0" lang="en-US" sz="2600" spc="-1" strike="noStrike">
                <a:solidFill>
                  <a:srgbClr val="000000"/>
                </a:solidFill>
                <a:latin typeface="Times New Roman"/>
              </a:rPr>
              <a:t>The algorithm estimates the weights of the adaptive filter by minimizing the mean square error between the filter output and the desired signal.</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977040" y="180000"/>
            <a:ext cx="10359720" cy="896760"/>
          </a:xfrm>
          <a:prstGeom prst="rect">
            <a:avLst/>
          </a:prstGeom>
          <a:noFill/>
          <a:ln w="0">
            <a:noFill/>
          </a:ln>
        </p:spPr>
        <p:txBody>
          <a:bodyPr lIns="0" rIns="0" tIns="0" bIns="0" anchor="ctr">
            <a:noAutofit/>
          </a:bodyPr>
          <a:p>
            <a:pPr indent="0" algn="ctr">
              <a:lnSpc>
                <a:spcPct val="100000"/>
              </a:lnSpc>
              <a:buNone/>
              <a:tabLst>
                <a:tab algn="l" pos="0"/>
              </a:tabLst>
            </a:pPr>
            <a:r>
              <a:rPr b="1" lang="en-US" sz="4200" spc="-1" strike="noStrike">
                <a:solidFill>
                  <a:srgbClr val="000000"/>
                </a:solidFill>
                <a:latin typeface="Times New Roman"/>
              </a:rPr>
              <a:t>DESIGNING CNN ARCHITECTURE</a:t>
            </a:r>
            <a:endParaRPr b="0" lang="en-IN" sz="4200" spc="-1" strike="noStrike">
              <a:solidFill>
                <a:srgbClr val="000000"/>
              </a:solidFill>
              <a:latin typeface="Arial"/>
            </a:endParaRPr>
          </a:p>
        </p:txBody>
      </p:sp>
      <p:sp>
        <p:nvSpPr>
          <p:cNvPr id="255" name="PlaceHolder 2"/>
          <p:cNvSpPr>
            <a:spLocks noGrp="1"/>
          </p:cNvSpPr>
          <p:nvPr>
            <p:ph/>
          </p:nvPr>
        </p:nvSpPr>
        <p:spPr>
          <a:xfrm>
            <a:off x="609480" y="1424520"/>
            <a:ext cx="11087280" cy="43340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600" spc="-1" strike="noStrike">
                <a:solidFill>
                  <a:srgbClr val="000000"/>
                </a:solidFill>
                <a:latin typeface="Times New Roman"/>
              </a:rPr>
              <a:t>By using the Keras to built the architecture of the CNN, including the number of layers, the type of layers, and the number of filters in each layer.</a:t>
            </a:r>
            <a:endParaRPr b="0" lang="en-IN" sz="26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600" spc="-1" strike="noStrike">
                <a:solidFill>
                  <a:srgbClr val="000000"/>
                </a:solidFill>
                <a:latin typeface="Times New Roman"/>
              </a:rPr>
              <a:t>Using TensorFlow as the backend: Set TensorFlow as the backend for Keras, which allows the CNN to be run on the TensorFlow platform for efficient training and inference.</a:t>
            </a:r>
            <a:endParaRPr b="0" lang="en-IN" sz="26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600" spc="-1" strike="noStrike">
                <a:solidFill>
                  <a:srgbClr val="000000"/>
                </a:solidFill>
                <a:latin typeface="Times New Roman"/>
              </a:rPr>
              <a:t>By using Keras and TensorFlow to design and train the CNN, the model can be optimized for the specific requirements of the audio noise removal task, and its performance can be improved.</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797040" y="150480"/>
            <a:ext cx="10359720" cy="926280"/>
          </a:xfrm>
          <a:prstGeom prst="rect">
            <a:avLst/>
          </a:prstGeom>
          <a:noFill/>
          <a:ln w="0">
            <a:noFill/>
          </a:ln>
        </p:spPr>
        <p:txBody>
          <a:bodyPr lIns="0" rIns="0" tIns="0" bIns="0" anchor="ctr">
            <a:noAutofit/>
          </a:bodyPr>
          <a:p>
            <a:pPr indent="0" algn="ctr">
              <a:lnSpc>
                <a:spcPct val="100000"/>
              </a:lnSpc>
              <a:buNone/>
              <a:tabLst>
                <a:tab algn="l" pos="0"/>
              </a:tabLst>
            </a:pPr>
            <a:r>
              <a:rPr b="1" lang="en-US" sz="4200" spc="-1" strike="noStrike">
                <a:solidFill>
                  <a:srgbClr val="000000"/>
                </a:solidFill>
                <a:latin typeface="Times New Roman"/>
              </a:rPr>
              <a:t>COMPILING THE MODEL</a:t>
            </a:r>
            <a:endParaRPr b="0" lang="en-IN" sz="4200" spc="-1" strike="noStrike">
              <a:solidFill>
                <a:srgbClr val="000000"/>
              </a:solidFill>
              <a:latin typeface="Arial"/>
            </a:endParaRPr>
          </a:p>
        </p:txBody>
      </p:sp>
      <p:sp>
        <p:nvSpPr>
          <p:cNvPr id="257" name="PlaceHolder 2"/>
          <p:cNvSpPr>
            <a:spLocks noGrp="1"/>
          </p:cNvSpPr>
          <p:nvPr>
            <p:ph/>
          </p:nvPr>
        </p:nvSpPr>
        <p:spPr>
          <a:xfrm>
            <a:off x="540000" y="1260000"/>
            <a:ext cx="11158560" cy="5218560"/>
          </a:xfrm>
          <a:prstGeom prst="rect">
            <a:avLst/>
          </a:prstGeom>
          <a:noFill/>
          <a:ln w="0">
            <a:noFill/>
          </a:ln>
        </p:spPr>
        <p:txBody>
          <a:bodyPr lIns="0" rIns="0" tIns="0" bIns="0" anchor="t">
            <a:normAutofit/>
          </a:bodyPr>
          <a:p>
            <a:pPr marL="432000" indent="-324000" algn="just">
              <a:lnSpc>
                <a:spcPct val="100000"/>
              </a:lnSpc>
              <a:spcBef>
                <a:spcPts val="850"/>
              </a:spcBef>
              <a:buClr>
                <a:srgbClr val="000000"/>
              </a:buClr>
              <a:buSzPct val="45000"/>
              <a:buFont typeface="Wingdings" charset="2"/>
              <a:buChar char=""/>
            </a:pPr>
            <a:r>
              <a:rPr b="0" lang="en-US" sz="2600" spc="-1" strike="noStrike">
                <a:solidFill>
                  <a:srgbClr val="000000"/>
                </a:solidFill>
                <a:latin typeface="Times New Roman"/>
              </a:rPr>
              <a:t>Define the loss function: Choose a suitable loss function, such as mean squared error or mean absolute error, to measure the difference between the predicted and actual outputs.</a:t>
            </a:r>
            <a:endParaRPr b="0" lang="en-IN" sz="2600" spc="-1" strike="noStrike">
              <a:solidFill>
                <a:srgbClr val="000000"/>
              </a:solidFill>
              <a:latin typeface="Arial"/>
            </a:endParaRPr>
          </a:p>
          <a:p>
            <a:pPr marL="432000" indent="-324000" algn="just">
              <a:lnSpc>
                <a:spcPct val="100000"/>
              </a:lnSpc>
              <a:spcBef>
                <a:spcPts val="850"/>
              </a:spcBef>
              <a:buClr>
                <a:srgbClr val="000000"/>
              </a:buClr>
              <a:buSzPct val="45000"/>
              <a:buFont typeface="Wingdings" charset="2"/>
              <a:buChar char=""/>
            </a:pPr>
            <a:r>
              <a:rPr b="0" lang="en-US" sz="2600" spc="-1" strike="noStrike">
                <a:solidFill>
                  <a:srgbClr val="000000"/>
                </a:solidFill>
                <a:latin typeface="Times New Roman"/>
              </a:rPr>
              <a:t>Select the optimization algorithm: Choose an optimization algorithm, such as stochastic gradient descent or Adam, to minimize the loss function and update the model weights.</a:t>
            </a:r>
            <a:endParaRPr b="0" lang="en-IN" sz="2600" spc="-1" strike="noStrike">
              <a:solidFill>
                <a:srgbClr val="000000"/>
              </a:solidFill>
              <a:latin typeface="Arial"/>
            </a:endParaRPr>
          </a:p>
          <a:p>
            <a:pPr marL="432000" indent="-324000" algn="just">
              <a:lnSpc>
                <a:spcPct val="100000"/>
              </a:lnSpc>
              <a:spcBef>
                <a:spcPts val="850"/>
              </a:spcBef>
              <a:buClr>
                <a:srgbClr val="000000"/>
              </a:buClr>
              <a:buSzPct val="45000"/>
              <a:buFont typeface="Wingdings" charset="2"/>
              <a:buChar char=""/>
            </a:pPr>
            <a:r>
              <a:rPr b="0" lang="en-US" sz="2600" spc="-1" strike="noStrike">
                <a:solidFill>
                  <a:srgbClr val="000000"/>
                </a:solidFill>
                <a:latin typeface="Times New Roman"/>
              </a:rPr>
              <a:t>Compile the model: Use the Keras to compile the model, specifying the loss function, optimization algorithm, and metrics to be used during training and evaluation.</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867240" y="175680"/>
            <a:ext cx="10359720" cy="901080"/>
          </a:xfrm>
          <a:prstGeom prst="rect">
            <a:avLst/>
          </a:prstGeom>
          <a:noFill/>
          <a:ln w="0">
            <a:noFill/>
          </a:ln>
        </p:spPr>
        <p:txBody>
          <a:bodyPr lIns="0" rIns="0" tIns="0" bIns="0" anchor="ctr">
            <a:noAutofit/>
          </a:bodyPr>
          <a:p>
            <a:pPr indent="0" algn="ctr">
              <a:lnSpc>
                <a:spcPct val="100000"/>
              </a:lnSpc>
              <a:buNone/>
              <a:tabLst>
                <a:tab algn="l" pos="0"/>
              </a:tabLst>
            </a:pPr>
            <a:r>
              <a:rPr b="1" lang="en-IN" sz="4400" spc="-1" strike="noStrike">
                <a:solidFill>
                  <a:srgbClr val="000000"/>
                </a:solidFill>
                <a:latin typeface="Times New Roman"/>
              </a:rPr>
              <a:t>MODEL TRAINING</a:t>
            </a:r>
            <a:endParaRPr b="0" lang="en-IN" sz="4400" spc="-1" strike="noStrike">
              <a:solidFill>
                <a:srgbClr val="000000"/>
              </a:solidFill>
              <a:latin typeface="Arial"/>
            </a:endParaRPr>
          </a:p>
        </p:txBody>
      </p:sp>
      <p:sp>
        <p:nvSpPr>
          <p:cNvPr id="259" name="PlaceHolder 2"/>
          <p:cNvSpPr>
            <a:spLocks noGrp="1"/>
          </p:cNvSpPr>
          <p:nvPr>
            <p:ph type="subTitle"/>
          </p:nvPr>
        </p:nvSpPr>
        <p:spPr>
          <a:xfrm>
            <a:off x="360000" y="1811880"/>
            <a:ext cx="11516760" cy="2327040"/>
          </a:xfrm>
          <a:prstGeom prst="rect">
            <a:avLst/>
          </a:prstGeom>
          <a:noFill/>
          <a:ln w="0">
            <a:noFill/>
          </a:ln>
        </p:spPr>
        <p:txBody>
          <a:bodyPr lIns="0" rIns="0" tIns="0" bIns="0" anchor="t">
            <a:noAutofit/>
          </a:bodyPr>
          <a:p>
            <a:pPr marL="216000" indent="-216000" algn="just">
              <a:lnSpc>
                <a:spcPct val="100000"/>
              </a:lnSpc>
              <a:spcBef>
                <a:spcPts val="850"/>
              </a:spcBef>
              <a:spcAft>
                <a:spcPts val="850"/>
              </a:spcAft>
              <a:buClr>
                <a:srgbClr val="000000"/>
              </a:buClr>
              <a:buSzPct val="45000"/>
              <a:buFont typeface="Wingdings" charset="2"/>
              <a:buChar char=""/>
            </a:pPr>
            <a:r>
              <a:rPr b="0" lang="en-IN" sz="2800" spc="-1" strike="noStrike">
                <a:solidFill>
                  <a:srgbClr val="000000"/>
                </a:solidFill>
                <a:latin typeface="Times New Roman"/>
              </a:rPr>
              <a:t>Select the number of layers: Decide on the number of layers in the CNN, considering the complexity of the task and the size of the dataset.</a:t>
            </a:r>
            <a:endParaRPr b="0" lang="en-IN" sz="2800" spc="-1" strike="noStrike">
              <a:solidFill>
                <a:srgbClr val="000000"/>
              </a:solidFill>
              <a:latin typeface="Arial"/>
            </a:endParaRPr>
          </a:p>
          <a:p>
            <a:pPr marL="216000" indent="-216000" algn="just">
              <a:lnSpc>
                <a:spcPct val="100000"/>
              </a:lnSpc>
              <a:spcBef>
                <a:spcPts val="850"/>
              </a:spcBef>
              <a:spcAft>
                <a:spcPts val="850"/>
              </a:spcAft>
              <a:buClr>
                <a:srgbClr val="000000"/>
              </a:buClr>
              <a:buSzPct val="45000"/>
              <a:buFont typeface="Wingdings" charset="2"/>
              <a:buChar char=""/>
            </a:pPr>
            <a:r>
              <a:rPr b="0" lang="en-IN" sz="2800" spc="-1" strike="noStrike">
                <a:solidFill>
                  <a:srgbClr val="000000"/>
                </a:solidFill>
                <a:latin typeface="Times New Roman"/>
              </a:rPr>
              <a:t>Choose the type of layers: Select the type of layers to use in the CNN, such as convolutional, and dense layers, based on the specific requirements of the task and the desired performance.</a:t>
            </a:r>
            <a:endParaRPr b="0" lang="en-IN" sz="2800" spc="-1" strike="noStrike">
              <a:solidFill>
                <a:srgbClr val="000000"/>
              </a:solidFill>
              <a:latin typeface="Arial"/>
            </a:endParaRPr>
          </a:p>
          <a:p>
            <a:pPr marL="216000" indent="-216000" algn="just">
              <a:lnSpc>
                <a:spcPct val="100000"/>
              </a:lnSpc>
              <a:spcBef>
                <a:spcPts val="850"/>
              </a:spcBef>
              <a:spcAft>
                <a:spcPts val="850"/>
              </a:spcAft>
              <a:buClr>
                <a:srgbClr val="000000"/>
              </a:buClr>
              <a:buSzPct val="45000"/>
              <a:buFont typeface="Wingdings" charset="2"/>
              <a:buChar char=""/>
            </a:pPr>
            <a:r>
              <a:rPr b="0" lang="en-IN" sz="2800" spc="-1" strike="noStrike">
                <a:solidFill>
                  <a:srgbClr val="000000"/>
                </a:solidFill>
                <a:latin typeface="Times New Roman"/>
              </a:rPr>
              <a:t>Determine the number of filters: Specify the number of filters in each layer, which determine the number of features that the CNN will learn.</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977040" y="0"/>
            <a:ext cx="10359720" cy="718560"/>
          </a:xfrm>
          <a:prstGeom prst="rect">
            <a:avLst/>
          </a:prstGeom>
          <a:noFill/>
          <a:ln w="0">
            <a:noFill/>
          </a:ln>
        </p:spPr>
        <p:txBody>
          <a:bodyPr lIns="0" rIns="0" tIns="0" bIns="0" anchor="ctr">
            <a:noAutofit/>
          </a:bodyPr>
          <a:p>
            <a:pPr indent="0" algn="ctr">
              <a:lnSpc>
                <a:spcPct val="100000"/>
              </a:lnSpc>
              <a:buNone/>
              <a:tabLst>
                <a:tab algn="l" pos="0"/>
              </a:tabLst>
            </a:pPr>
            <a:r>
              <a:rPr b="1" lang="en-US" sz="4200" spc="-1" strike="noStrike">
                <a:solidFill>
                  <a:srgbClr val="000000"/>
                </a:solidFill>
                <a:latin typeface="Times New Roman"/>
              </a:rPr>
              <a:t>OUTPUT SCREENSHOT</a:t>
            </a:r>
            <a:endParaRPr b="0" lang="en-IN" sz="4200" spc="-1" strike="noStrike">
              <a:solidFill>
                <a:srgbClr val="000000"/>
              </a:solidFill>
              <a:latin typeface="Arial"/>
            </a:endParaRPr>
          </a:p>
        </p:txBody>
      </p:sp>
      <p:pic>
        <p:nvPicPr>
          <p:cNvPr id="261" name="" descr=""/>
          <p:cNvPicPr/>
          <p:nvPr/>
        </p:nvPicPr>
        <p:blipFill>
          <a:blip r:embed="rId1"/>
          <a:stretch/>
        </p:blipFill>
        <p:spPr>
          <a:xfrm>
            <a:off x="7020000" y="1260000"/>
            <a:ext cx="4396680" cy="2878920"/>
          </a:xfrm>
          <a:prstGeom prst="rect">
            <a:avLst/>
          </a:prstGeom>
          <a:ln w="0">
            <a:noFill/>
          </a:ln>
        </p:spPr>
      </p:pic>
      <p:pic>
        <p:nvPicPr>
          <p:cNvPr id="262" name="" descr=""/>
          <p:cNvPicPr/>
          <p:nvPr/>
        </p:nvPicPr>
        <p:blipFill>
          <a:blip r:embed="rId2"/>
          <a:stretch/>
        </p:blipFill>
        <p:spPr>
          <a:xfrm>
            <a:off x="949320" y="1297440"/>
            <a:ext cx="4382280" cy="2841480"/>
          </a:xfrm>
          <a:prstGeom prst="rect">
            <a:avLst/>
          </a:prstGeom>
          <a:ln w="0">
            <a:noFill/>
          </a:ln>
        </p:spPr>
      </p:pic>
      <p:sp>
        <p:nvSpPr>
          <p:cNvPr id="263" name=""/>
          <p:cNvSpPr/>
          <p:nvPr/>
        </p:nvSpPr>
        <p:spPr>
          <a:xfrm>
            <a:off x="1440360" y="4164840"/>
            <a:ext cx="3598560" cy="334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800" spc="-1" strike="noStrike">
                <a:solidFill>
                  <a:srgbClr val="000000"/>
                </a:solidFill>
                <a:latin typeface="Times New Roman"/>
                <a:ea typeface="DejaVu Sans"/>
              </a:rPr>
              <a:t>Accuracy prediction </a:t>
            </a:r>
            <a:endParaRPr b="0" lang="en-IN" sz="1800" spc="-1" strike="noStrike">
              <a:solidFill>
                <a:srgbClr val="000000"/>
              </a:solidFill>
              <a:latin typeface="Arial"/>
            </a:endParaRPr>
          </a:p>
        </p:txBody>
      </p:sp>
      <p:sp>
        <p:nvSpPr>
          <p:cNvPr id="264" name=""/>
          <p:cNvSpPr/>
          <p:nvPr/>
        </p:nvSpPr>
        <p:spPr>
          <a:xfrm>
            <a:off x="7380000" y="4140000"/>
            <a:ext cx="3596760" cy="360"/>
          </a:xfrm>
          <a:prstGeom prst="rect">
            <a:avLst/>
          </a:prstGeom>
          <a:noFill/>
          <a:ln w="0">
            <a:noFill/>
          </a:ln>
        </p:spPr>
        <p:style>
          <a:lnRef idx="0"/>
          <a:fillRef idx="0"/>
          <a:effectRef idx="0"/>
          <a:fontRef idx="minor"/>
        </p:style>
        <p:txBody>
          <a:bodyPr lIns="90000" rIns="90000" tIns="-44280" bIns="-44280" anchor="t">
            <a:noAutofit/>
          </a:bodyPr>
          <a:p>
            <a:pPr algn="ctr">
              <a:lnSpc>
                <a:spcPct val="100000"/>
              </a:lnSpc>
            </a:pPr>
            <a:r>
              <a:rPr b="0" lang="en-IN" sz="1800" spc="-1" strike="noStrike">
                <a:solidFill>
                  <a:srgbClr val="000000"/>
                </a:solidFill>
                <a:latin typeface="Times New Roman"/>
                <a:ea typeface="DejaVu Sans"/>
              </a:rPr>
              <a:t>Loss prediction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5" name="" descr=""/>
          <p:cNvPicPr/>
          <p:nvPr/>
        </p:nvPicPr>
        <p:blipFill>
          <a:blip r:embed="rId1"/>
          <a:stretch/>
        </p:blipFill>
        <p:spPr>
          <a:xfrm>
            <a:off x="900000" y="1620000"/>
            <a:ext cx="4899600" cy="3058920"/>
          </a:xfrm>
          <a:prstGeom prst="rect">
            <a:avLst/>
          </a:prstGeom>
          <a:ln w="0">
            <a:noFill/>
          </a:ln>
        </p:spPr>
      </p:pic>
      <p:sp>
        <p:nvSpPr>
          <p:cNvPr id="266" name=""/>
          <p:cNvSpPr/>
          <p:nvPr/>
        </p:nvSpPr>
        <p:spPr>
          <a:xfrm>
            <a:off x="1800000" y="4704840"/>
            <a:ext cx="3598560" cy="334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800" spc="-1" strike="noStrike">
                <a:solidFill>
                  <a:srgbClr val="000000"/>
                </a:solidFill>
                <a:latin typeface="Times New Roman"/>
                <a:ea typeface="DejaVu Sans"/>
              </a:rPr>
              <a:t>Audio with noise </a:t>
            </a:r>
            <a:endParaRPr b="0" lang="en-IN" sz="1800" spc="-1" strike="noStrike">
              <a:solidFill>
                <a:srgbClr val="000000"/>
              </a:solidFill>
              <a:latin typeface="Arial"/>
            </a:endParaRPr>
          </a:p>
        </p:txBody>
      </p:sp>
      <p:pic>
        <p:nvPicPr>
          <p:cNvPr id="267" name="" descr=""/>
          <p:cNvPicPr/>
          <p:nvPr/>
        </p:nvPicPr>
        <p:blipFill>
          <a:blip r:embed="rId2"/>
          <a:stretch/>
        </p:blipFill>
        <p:spPr>
          <a:xfrm>
            <a:off x="6480000" y="1620000"/>
            <a:ext cx="4712760" cy="3035880"/>
          </a:xfrm>
          <a:prstGeom prst="rect">
            <a:avLst/>
          </a:prstGeom>
          <a:ln w="0">
            <a:noFill/>
          </a:ln>
        </p:spPr>
      </p:pic>
      <p:sp>
        <p:nvSpPr>
          <p:cNvPr id="268" name=""/>
          <p:cNvSpPr/>
          <p:nvPr/>
        </p:nvSpPr>
        <p:spPr>
          <a:xfrm>
            <a:off x="7020360" y="4656960"/>
            <a:ext cx="3598560" cy="334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1800" spc="-1" strike="noStrike">
                <a:solidFill>
                  <a:srgbClr val="000000"/>
                </a:solidFill>
                <a:latin typeface="Times New Roman"/>
                <a:ea typeface="DejaVu Sans"/>
              </a:rPr>
              <a:t>Clean audio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824760" y="0"/>
            <a:ext cx="10512000" cy="1076760"/>
          </a:xfrm>
          <a:prstGeom prst="rect">
            <a:avLst/>
          </a:prstGeom>
          <a:noFill/>
          <a:ln w="0">
            <a:noFill/>
          </a:ln>
        </p:spPr>
        <p:txBody>
          <a:bodyPr lIns="90000" rIns="90000" tIns="45000" bIns="45000" anchor="ctr">
            <a:normAutofit/>
          </a:bodyPr>
          <a:p>
            <a:pPr indent="0" algn="ctr">
              <a:lnSpc>
                <a:spcPct val="100000"/>
              </a:lnSpc>
              <a:buNone/>
              <a:tabLst>
                <a:tab algn="l" pos="0"/>
              </a:tabLst>
            </a:pPr>
            <a:r>
              <a:rPr b="1" lang="en-US" sz="4400" spc="-1" strike="noStrike">
                <a:solidFill>
                  <a:srgbClr val="000000"/>
                </a:solidFill>
                <a:latin typeface="Times New Roman"/>
              </a:rPr>
              <a:t>CONCLUSION</a:t>
            </a:r>
            <a:endParaRPr b="0" lang="en-IN" sz="4400" spc="-1" strike="noStrike">
              <a:solidFill>
                <a:srgbClr val="000000"/>
              </a:solidFill>
              <a:latin typeface="Arial"/>
            </a:endParaRPr>
          </a:p>
        </p:txBody>
      </p:sp>
      <p:sp>
        <p:nvSpPr>
          <p:cNvPr id="270" name="PlaceHolder 2"/>
          <p:cNvSpPr>
            <a:spLocks noGrp="1"/>
          </p:cNvSpPr>
          <p:nvPr>
            <p:ph/>
          </p:nvPr>
        </p:nvSpPr>
        <p:spPr>
          <a:xfrm>
            <a:off x="424800" y="1080000"/>
            <a:ext cx="11094480" cy="5396760"/>
          </a:xfrm>
          <a:prstGeom prst="rect">
            <a:avLst/>
          </a:prstGeom>
          <a:noFill/>
          <a:ln w="0">
            <a:noFill/>
          </a:ln>
        </p:spPr>
        <p:txBody>
          <a:bodyPr lIns="90000" rIns="90000" tIns="45000" bIns="45000" anchor="t">
            <a:noAutofit/>
          </a:bodyPr>
          <a:p>
            <a:pPr marL="343080" indent="0" algn="just">
              <a:lnSpc>
                <a:spcPct val="100000"/>
              </a:lnSpc>
              <a:spcBef>
                <a:spcPts val="561"/>
              </a:spcBef>
              <a:buNone/>
              <a:tabLst>
                <a:tab algn="l" pos="0"/>
              </a:tabLst>
            </a:pPr>
            <a:r>
              <a:rPr b="0" lang="en-US" sz="2600" spc="-1" strike="noStrike">
                <a:solidFill>
                  <a:srgbClr val="000000"/>
                </a:solidFill>
                <a:latin typeface="Times New Roman"/>
              </a:rPr>
              <a:t>In conclusion, the study on Noise Cancellation in speech signals presents various adaptive algorithms, including LMS, NLMS, and RLS, which have their own advantages and limitations. The aim of these algorithms is to achieve maximum PSNR, minimum misadjustment, and fast convergence with minimum computational complexity. However, the study suggests refining the existing NLMS algorithm to enhance its performance. Moreover, the study highlights the importance of choosing the step size intelligently, which requires multiple trials of the simulation, and the filter length, which is a crucial parameter that affects the performance of ANC in different noisy environments. Overall, this study emphasizes the need for further research in the field of ANC to improve the performance of adaptive algorithms and overcome their limitations.</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Rectangle 4"/>
          <p:cNvSpPr/>
          <p:nvPr/>
        </p:nvSpPr>
        <p:spPr>
          <a:xfrm>
            <a:off x="1340640" y="2340000"/>
            <a:ext cx="9637920" cy="1552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9600" spc="-1" strike="noStrike">
                <a:solidFill>
                  <a:srgbClr val="2a6099"/>
                </a:solidFill>
                <a:latin typeface="Times New Roman"/>
                <a:ea typeface="DejaVu Sans"/>
              </a:rPr>
              <a:t>THANK YOU!</a:t>
            </a:r>
            <a:endParaRPr b="0" lang="en-IN" sz="9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05680" y="0"/>
            <a:ext cx="10512000" cy="9424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4400" spc="-1" strike="noStrike">
                <a:solidFill>
                  <a:srgbClr val="000000"/>
                </a:solidFill>
                <a:latin typeface="Times New Roman"/>
              </a:rPr>
              <a:t>ABSTRACT</a:t>
            </a:r>
            <a:endParaRPr b="0" lang="en-IN" sz="4400" spc="-1" strike="noStrike">
              <a:solidFill>
                <a:srgbClr val="000000"/>
              </a:solidFill>
              <a:latin typeface="Arial"/>
            </a:endParaRPr>
          </a:p>
        </p:txBody>
      </p:sp>
      <p:sp>
        <p:nvSpPr>
          <p:cNvPr id="217" name="PlaceHolder 2"/>
          <p:cNvSpPr>
            <a:spLocks noGrp="1"/>
          </p:cNvSpPr>
          <p:nvPr>
            <p:ph/>
          </p:nvPr>
        </p:nvSpPr>
        <p:spPr>
          <a:xfrm>
            <a:off x="295920" y="1260000"/>
            <a:ext cx="11224080" cy="4857480"/>
          </a:xfrm>
          <a:prstGeom prst="rect">
            <a:avLst/>
          </a:prstGeom>
          <a:noFill/>
          <a:ln w="0">
            <a:noFill/>
          </a:ln>
        </p:spPr>
        <p:txBody>
          <a:bodyPr lIns="90000" rIns="90000" tIns="45000" bIns="45000" anchor="t">
            <a:noAutofit/>
          </a:bodyPr>
          <a:p>
            <a:pPr marL="432000" indent="0" algn="just">
              <a:lnSpc>
                <a:spcPct val="100000"/>
              </a:lnSpc>
              <a:spcBef>
                <a:spcPts val="1417"/>
              </a:spcBef>
              <a:buNone/>
              <a:tabLst>
                <a:tab algn="l" pos="0"/>
              </a:tabLst>
            </a:pPr>
            <a:r>
              <a:rPr b="0" lang="en-US" sz="2800" spc="-1" strike="noStrike">
                <a:solidFill>
                  <a:srgbClr val="000000"/>
                </a:solidFill>
                <a:latin typeface="Times New Roman"/>
              </a:rPr>
              <a:t>This project aims to reduce noise and improve the quality of the audio by using Noise cancellation techniques such as Adaptive filter and NLMS algorithms and these algorithm takes more time to process the output so that by using deep learning techniques such as CNN is used to minimize the process and improve the performance of the noise cancellation project. The CNN includes Keras, Tensolflow to build layers of tasks to make the training model easy to process with the preprocessed dataset.</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491760" y="0"/>
            <a:ext cx="10512000" cy="1079280"/>
          </a:xfrm>
          <a:prstGeom prst="rect">
            <a:avLst/>
          </a:prstGeom>
          <a:noFill/>
          <a:ln w="0">
            <a:noFill/>
          </a:ln>
        </p:spPr>
        <p:txBody>
          <a:bodyPr lIns="90000" rIns="90000" tIns="45000" bIns="45000" anchor="ctr">
            <a:noAutofit/>
          </a:bodyPr>
          <a:p>
            <a:pPr indent="0" algn="ctr">
              <a:lnSpc>
                <a:spcPct val="100000"/>
              </a:lnSpc>
              <a:buNone/>
              <a:tabLst>
                <a:tab algn="l" pos="0"/>
              </a:tabLst>
            </a:pPr>
            <a:r>
              <a:rPr b="1" lang="en-US" sz="4400" spc="-1" strike="noStrike">
                <a:solidFill>
                  <a:srgbClr val="000000"/>
                </a:solidFill>
                <a:latin typeface="Times New Roman"/>
              </a:rPr>
              <a:t>INTRODUCTION</a:t>
            </a:r>
            <a:endParaRPr b="0" lang="en-IN" sz="4400" spc="-1" strike="noStrike">
              <a:solidFill>
                <a:srgbClr val="000000"/>
              </a:solidFill>
              <a:latin typeface="Arial"/>
            </a:endParaRPr>
          </a:p>
        </p:txBody>
      </p:sp>
      <p:sp>
        <p:nvSpPr>
          <p:cNvPr id="219" name="PlaceHolder 2"/>
          <p:cNvSpPr>
            <a:spLocks noGrp="1"/>
          </p:cNvSpPr>
          <p:nvPr>
            <p:ph/>
          </p:nvPr>
        </p:nvSpPr>
        <p:spPr>
          <a:xfrm>
            <a:off x="524160" y="1213920"/>
            <a:ext cx="11241360" cy="5340960"/>
          </a:xfrm>
          <a:prstGeom prst="rect">
            <a:avLst/>
          </a:prstGeom>
          <a:noFill/>
          <a:ln w="0">
            <a:noFill/>
          </a:ln>
        </p:spPr>
        <p:txBody>
          <a:bodyPr lIns="90000" rIns="90000" tIns="45000" bIns="45000" anchor="t">
            <a:noAutofit/>
          </a:bodyPr>
          <a:p>
            <a:pPr marL="432000" indent="-324000" algn="just">
              <a:lnSpc>
                <a:spcPct val="100000"/>
              </a:lnSpc>
              <a:spcBef>
                <a:spcPts val="1417"/>
              </a:spcBef>
              <a:buClr>
                <a:srgbClr val="000000"/>
              </a:buClr>
              <a:buSzPct val="45000"/>
              <a:buFont typeface="Wingdings" charset="2"/>
              <a:buChar char=""/>
            </a:pPr>
            <a:r>
              <a:rPr b="0" lang="en-US" sz="2800" spc="-1" strike="noStrike">
                <a:solidFill>
                  <a:srgbClr val="000000"/>
                </a:solidFill>
                <a:latin typeface="Times New Roman"/>
              </a:rPr>
              <a:t>Audio signals are often degraded by various types of noise, such as background noise, static, and interference, which can negatively impact the quality and clarity of the signal.</a:t>
            </a:r>
            <a:endParaRPr b="0" lang="en-IN" sz="2800" spc="-1" strike="noStrike">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b="0" lang="en-US" sz="2800" spc="-1" strike="noStrike">
                <a:solidFill>
                  <a:srgbClr val="000000"/>
                </a:solidFill>
                <a:latin typeface="Times New Roman"/>
              </a:rPr>
              <a:t>This is especially problematic in fields such as speech processing, music production, and audio communication.</a:t>
            </a:r>
            <a:endParaRPr b="0" lang="en-IN" sz="2800" spc="-1" strike="noStrike">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b="0" lang="en-US" sz="2800" spc="-1" strike="noStrike">
                <a:solidFill>
                  <a:srgbClr val="000000"/>
                </a:solidFill>
                <a:latin typeface="Times New Roman"/>
              </a:rPr>
              <a:t>Deep Learning provides a promising solution to this issue through its ability to learn complex patterns in data and make accurate predictions.</a:t>
            </a:r>
            <a:endParaRPr b="0" lang="en-IN" sz="2800" spc="-1" strike="noStrike">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b="0" lang="en-US" sz="2800" spc="-1" strike="noStrike">
                <a:solidFill>
                  <a:srgbClr val="000000"/>
                </a:solidFill>
                <a:latin typeface="Times New Roman"/>
              </a:rPr>
              <a:t>A Deep Learning approach is used to ease the process of noise cancellation and help improving the existing algorithm in this project.</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117000"/>
            <a:ext cx="10969200" cy="781920"/>
          </a:xfrm>
          <a:prstGeom prst="rect">
            <a:avLst/>
          </a:prstGeom>
          <a:noFill/>
          <a:ln w="0">
            <a:noFill/>
          </a:ln>
        </p:spPr>
        <p:txBody>
          <a:bodyPr lIns="90000" rIns="90000" tIns="45000" bIns="45000" anchor="ctr">
            <a:normAutofit/>
          </a:bodyPr>
          <a:p>
            <a:pPr indent="0" algn="ctr">
              <a:lnSpc>
                <a:spcPct val="100000"/>
              </a:lnSpc>
              <a:buNone/>
              <a:tabLst>
                <a:tab algn="l" pos="0"/>
              </a:tabLst>
            </a:pPr>
            <a:r>
              <a:rPr b="1" lang="en-US" sz="4400" spc="-1" strike="noStrike">
                <a:solidFill>
                  <a:srgbClr val="000000"/>
                </a:solidFill>
                <a:latin typeface="Times New Roman"/>
              </a:rPr>
              <a:t>EXISTING SYSTEM</a:t>
            </a:r>
            <a:endParaRPr b="0" lang="en-IN" sz="4400" spc="-1" strike="noStrike">
              <a:solidFill>
                <a:srgbClr val="000000"/>
              </a:solidFill>
              <a:latin typeface="Arial"/>
            </a:endParaRPr>
          </a:p>
        </p:txBody>
      </p:sp>
      <p:sp>
        <p:nvSpPr>
          <p:cNvPr id="221" name="PlaceHolder 2"/>
          <p:cNvSpPr>
            <a:spLocks noGrp="1"/>
          </p:cNvSpPr>
          <p:nvPr>
            <p:ph/>
          </p:nvPr>
        </p:nvSpPr>
        <p:spPr>
          <a:xfrm>
            <a:off x="360000" y="1080000"/>
            <a:ext cx="11437200" cy="5398920"/>
          </a:xfrm>
          <a:prstGeom prst="rect">
            <a:avLst/>
          </a:prstGeom>
          <a:noFill/>
          <a:ln w="0">
            <a:noFill/>
          </a:ln>
        </p:spPr>
        <p:txBody>
          <a:bodyPr lIns="90000" rIns="90000" tIns="45000" bIns="45000" anchor="t">
            <a:normAutofit/>
          </a:bodyPr>
          <a:p>
            <a:pPr marL="432000" indent="-324000" algn="just">
              <a:lnSpc>
                <a:spcPct val="100000"/>
              </a:lnSpc>
              <a:spcBef>
                <a:spcPts val="1417"/>
              </a:spcBef>
              <a:buClr>
                <a:srgbClr val="000000"/>
              </a:buClr>
              <a:buSzPct val="45000"/>
              <a:buFont typeface="Wingdings" charset="2"/>
              <a:buChar char=""/>
            </a:pPr>
            <a:r>
              <a:rPr b="0" lang="en-IN" sz="2600" spc="-1" strike="noStrike">
                <a:solidFill>
                  <a:srgbClr val="000000"/>
                </a:solidFill>
                <a:latin typeface="Times New Roman"/>
              </a:rPr>
              <a:t>The existing system approaches for audio noise removal typically rely on signal processing techniques such as adaptive filter algorithm, Frequency domain and time domain approach. </a:t>
            </a:r>
            <a:endParaRPr b="0" lang="en-IN" sz="2600" spc="-1" strike="noStrike">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b="0" lang="en-IN" sz="2600" spc="-1" strike="noStrike">
                <a:solidFill>
                  <a:srgbClr val="000000"/>
                </a:solidFill>
                <a:latin typeface="Times New Roman"/>
              </a:rPr>
              <a:t>These methods can effectively reduce some types of noise, but they often struggle with more complex and varying types of noise, such as non-stationary and overlapping noise. </a:t>
            </a:r>
            <a:endParaRPr b="0" lang="en-IN" sz="2600" spc="-1" strike="noStrike">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b="0" lang="en-IN" sz="2600" spc="-1" strike="noStrike">
                <a:solidFill>
                  <a:srgbClr val="000000"/>
                </a:solidFill>
                <a:latin typeface="Times New Roman"/>
              </a:rPr>
              <a:t>Additionally, these methods can introduce unwanted artifacts into the clean signal and are computationally intensive, making them less suitable for real-time applications. </a:t>
            </a:r>
            <a:endParaRPr b="0" lang="en-IN" sz="2600" spc="-1" strike="noStrike">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b="0" lang="en-IN" sz="2600" spc="-1" strike="noStrike">
                <a:solidFill>
                  <a:srgbClr val="000000"/>
                </a:solidFill>
                <a:latin typeface="Times New Roman"/>
              </a:rPr>
              <a:t>As a result, there is a need for a more effective and efficient solution to audio noise removal.</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119160"/>
            <a:ext cx="10969200" cy="779400"/>
          </a:xfrm>
          <a:prstGeom prst="rect">
            <a:avLst/>
          </a:prstGeom>
          <a:noFill/>
          <a:ln w="0">
            <a:noFill/>
          </a:ln>
        </p:spPr>
        <p:txBody>
          <a:bodyPr lIns="90000" rIns="90000" tIns="45000" bIns="45000" anchor="ctr">
            <a:normAutofit/>
          </a:bodyPr>
          <a:p>
            <a:pPr indent="0" algn="ctr">
              <a:lnSpc>
                <a:spcPct val="100000"/>
              </a:lnSpc>
              <a:buNone/>
              <a:tabLst>
                <a:tab algn="l" pos="0"/>
              </a:tabLst>
            </a:pPr>
            <a:r>
              <a:rPr b="1" lang="en-US" sz="4400" spc="-1" strike="noStrike">
                <a:solidFill>
                  <a:srgbClr val="000000"/>
                </a:solidFill>
                <a:latin typeface="Times New Roman"/>
              </a:rPr>
              <a:t>DISADVANTAGES</a:t>
            </a:r>
            <a:endParaRPr b="0" lang="en-IN" sz="4400" spc="-1" strike="noStrike">
              <a:solidFill>
                <a:srgbClr val="000000"/>
              </a:solidFill>
              <a:latin typeface="Arial"/>
            </a:endParaRPr>
          </a:p>
        </p:txBody>
      </p:sp>
      <p:sp>
        <p:nvSpPr>
          <p:cNvPr id="223" name="PlaceHolder 2"/>
          <p:cNvSpPr>
            <a:spLocks noGrp="1"/>
          </p:cNvSpPr>
          <p:nvPr>
            <p:ph/>
          </p:nvPr>
        </p:nvSpPr>
        <p:spPr>
          <a:xfrm>
            <a:off x="540000" y="1080000"/>
            <a:ext cx="11106000" cy="539856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IN" sz="2800" spc="-1" strike="noStrike">
                <a:solidFill>
                  <a:srgbClr val="000000"/>
                </a:solidFill>
                <a:latin typeface="Times New Roman"/>
              </a:rPr>
              <a:t>Inadequacy for complex noise: Traditional methods are often unable to effectively remove complex and varying types of noise, such as non-stationary and overlapping noise.</a:t>
            </a:r>
            <a:endParaRPr b="0" lang="en-IN"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N" sz="2800" spc="-1" strike="noStrike">
                <a:solidFill>
                  <a:srgbClr val="000000"/>
                </a:solidFill>
                <a:latin typeface="Times New Roman"/>
              </a:rPr>
              <a:t>Computational Intensity: Traditional methods can be computationally intensive, making them less suitable for real-time applications.</a:t>
            </a:r>
            <a:endParaRPr b="0" lang="en-IN"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N" sz="2800" spc="-1" strike="noStrike">
                <a:solidFill>
                  <a:srgbClr val="000000"/>
                </a:solidFill>
                <a:latin typeface="Times New Roman"/>
              </a:rPr>
              <a:t>Limited ability to learn: Traditional methods are rule-based and do not have the ability to learn from data and improve their performance over time.</a:t>
            </a:r>
            <a:endParaRPr b="0" lang="en-IN" sz="28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N" sz="2800" spc="-1" strike="noStrike">
                <a:solidFill>
                  <a:srgbClr val="000000"/>
                </a:solidFill>
                <a:latin typeface="Times New Roman"/>
              </a:rPr>
              <a:t>Lack of generalization: Existing methods are often designed for specific types of noise, which limits their ability to generalize to new and unseen types of noise.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914400" y="112320"/>
            <a:ext cx="10359720" cy="786960"/>
          </a:xfrm>
          <a:prstGeom prst="rect">
            <a:avLst/>
          </a:prstGeom>
          <a:noFill/>
          <a:ln w="0">
            <a:noFill/>
          </a:ln>
        </p:spPr>
        <p:txBody>
          <a:bodyPr lIns="0" rIns="0" tIns="0" bIns="0" anchor="ctr">
            <a:noAutofit/>
          </a:bodyPr>
          <a:p>
            <a:pPr indent="0" algn="ctr">
              <a:lnSpc>
                <a:spcPct val="100000"/>
              </a:lnSpc>
              <a:buNone/>
              <a:tabLst>
                <a:tab algn="l" pos="0"/>
              </a:tabLst>
            </a:pPr>
            <a:r>
              <a:rPr b="1" lang="en-US" sz="4400" spc="-1" strike="noStrike">
                <a:solidFill>
                  <a:srgbClr val="000000"/>
                </a:solidFill>
                <a:latin typeface="Times New Roman"/>
              </a:rPr>
              <a:t>PROPOSED SYSTEM</a:t>
            </a:r>
            <a:endParaRPr b="0" lang="en-IN" sz="4400" spc="-1" strike="noStrike">
              <a:solidFill>
                <a:srgbClr val="000000"/>
              </a:solidFill>
              <a:latin typeface="Arial"/>
            </a:endParaRPr>
          </a:p>
        </p:txBody>
      </p:sp>
      <p:sp>
        <p:nvSpPr>
          <p:cNvPr id="225" name="PlaceHolder 2"/>
          <p:cNvSpPr>
            <a:spLocks noGrp="1"/>
          </p:cNvSpPr>
          <p:nvPr>
            <p:ph type="subTitle"/>
          </p:nvPr>
        </p:nvSpPr>
        <p:spPr>
          <a:xfrm>
            <a:off x="540000" y="1080000"/>
            <a:ext cx="11111040" cy="5759280"/>
          </a:xfrm>
          <a:prstGeom prst="rect">
            <a:avLst/>
          </a:prstGeom>
          <a:noFill/>
          <a:ln w="0">
            <a:noFill/>
          </a:ln>
        </p:spPr>
        <p:txBody>
          <a:bodyPr lIns="0" rIns="0" tIns="0" bIns="0" anchor="t">
            <a:noAutofit/>
          </a:bodyPr>
          <a:p>
            <a:pPr marL="365760" indent="-255960" algn="just">
              <a:lnSpc>
                <a:spcPct val="100000"/>
              </a:lnSpc>
              <a:spcBef>
                <a:spcPts val="561"/>
              </a:spcBef>
              <a:buClr>
                <a:srgbClr val="000000"/>
              </a:buClr>
              <a:buFont typeface="Arial"/>
              <a:buChar char="•"/>
            </a:pPr>
            <a:r>
              <a:rPr b="0" lang="en-US" sz="2800" spc="-1" strike="noStrike">
                <a:solidFill>
                  <a:srgbClr val="000000"/>
                </a:solidFill>
                <a:latin typeface="Times New Roman"/>
                <a:ea typeface="Microsoft YaHei"/>
              </a:rPr>
              <a:t>The proposed system uses NLMS algorithm and deep learning techniques such as keras are used to train the model that aims to improve the performance of adaptive filter techniques for Noise Cancellation by addressing issues such as self-tuning of the parameter, using standard databases for comparison, reducing convergence time, improving all performance measures, and minimizing computational complexity.</a:t>
            </a:r>
            <a:endParaRPr b="0" lang="en-IN" sz="2800" spc="-1" strike="noStrike">
              <a:solidFill>
                <a:srgbClr val="000000"/>
              </a:solidFill>
              <a:latin typeface="Arial"/>
            </a:endParaRPr>
          </a:p>
          <a:p>
            <a:pPr marL="365760" indent="-255960" algn="just">
              <a:lnSpc>
                <a:spcPct val="100000"/>
              </a:lnSpc>
              <a:spcBef>
                <a:spcPts val="561"/>
              </a:spcBef>
              <a:buClr>
                <a:srgbClr val="000000"/>
              </a:buClr>
              <a:buFont typeface="Arial"/>
              <a:buChar char="•"/>
            </a:pPr>
            <a:r>
              <a:rPr b="0" lang="en-US" sz="2800" spc="-1" strike="noStrike">
                <a:solidFill>
                  <a:srgbClr val="000000"/>
                </a:solidFill>
                <a:latin typeface="Times New Roman"/>
                <a:ea typeface="Microsoft YaHei"/>
              </a:rPr>
              <a:t>The proposed system will involve a comprehensive analysis of existing adaptive filter algorithms for Noise Cancellation systems and a study of their performance under different noise conditions. Additionally, the research will focus on developing refined adaptive filter algorithms for both correlated and uncorrelated noise components to improve the overall performance of the Noise Cancellation system.</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625320" y="0"/>
            <a:ext cx="10969200" cy="1139400"/>
          </a:xfrm>
          <a:prstGeom prst="rect">
            <a:avLst/>
          </a:prstGeom>
          <a:noFill/>
          <a:ln w="0">
            <a:noFill/>
          </a:ln>
        </p:spPr>
        <p:txBody>
          <a:bodyPr lIns="90000" rIns="90000" tIns="45000" bIns="45000" anchor="ctr">
            <a:normAutofit/>
          </a:bodyPr>
          <a:p>
            <a:pPr indent="0" algn="ctr">
              <a:lnSpc>
                <a:spcPct val="100000"/>
              </a:lnSpc>
              <a:buNone/>
              <a:tabLst>
                <a:tab algn="l" pos="0"/>
              </a:tabLst>
            </a:pPr>
            <a:r>
              <a:rPr b="1" lang="en-US" sz="4400" spc="-1" strike="noStrike">
                <a:solidFill>
                  <a:srgbClr val="000000"/>
                </a:solidFill>
                <a:latin typeface="Times New Roman"/>
              </a:rPr>
              <a:t>ADVANTAGES</a:t>
            </a:r>
            <a:endParaRPr b="0" lang="en-IN" sz="4400" spc="-1" strike="noStrike">
              <a:solidFill>
                <a:srgbClr val="000000"/>
              </a:solidFill>
              <a:latin typeface="Arial"/>
            </a:endParaRPr>
          </a:p>
        </p:txBody>
      </p:sp>
      <p:sp>
        <p:nvSpPr>
          <p:cNvPr id="227" name="PlaceHolder 2"/>
          <p:cNvSpPr>
            <a:spLocks noGrp="1"/>
          </p:cNvSpPr>
          <p:nvPr>
            <p:ph/>
          </p:nvPr>
        </p:nvSpPr>
        <p:spPr>
          <a:xfrm>
            <a:off x="360000" y="1081800"/>
            <a:ext cx="11516760" cy="5396760"/>
          </a:xfrm>
          <a:prstGeom prst="rect">
            <a:avLst/>
          </a:prstGeom>
          <a:noFill/>
          <a:ln w="0">
            <a:noFill/>
          </a:ln>
        </p:spPr>
        <p:txBody>
          <a:bodyPr lIns="90000" rIns="90000" tIns="45000" bIns="45000" anchor="t">
            <a:normAutofit/>
          </a:bodyPr>
          <a:p>
            <a:pPr marL="432000" indent="-324000">
              <a:lnSpc>
                <a:spcPct val="100000"/>
              </a:lnSpc>
              <a:spcBef>
                <a:spcPts val="1417"/>
              </a:spcBef>
              <a:buClr>
                <a:srgbClr val="000000"/>
              </a:buClr>
              <a:buSzPct val="45000"/>
              <a:buFont typeface="Wingdings" charset="2"/>
              <a:buChar char=""/>
            </a:pPr>
            <a:r>
              <a:rPr b="0" lang="en-IN" sz="2600" spc="-1" strike="noStrike">
                <a:solidFill>
                  <a:srgbClr val="000000"/>
                </a:solidFill>
                <a:latin typeface="Times New Roman"/>
              </a:rPr>
              <a:t>Effectiveness for complex noise: The deep learning approach can effectively remove complex and varying types of noise, such as non-stationary and overlapping noise.</a:t>
            </a:r>
            <a:endParaRPr b="0" lang="en-IN" sz="26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N" sz="2600" spc="-1" strike="noStrike">
                <a:solidFill>
                  <a:srgbClr val="000000"/>
                </a:solidFill>
                <a:latin typeface="Times New Roman"/>
              </a:rPr>
              <a:t>Minimal artifacts introduction: The deep learning approach can produce a cleaner output signal with minimal artifacts, preserving the quality and clarity of the signal.</a:t>
            </a:r>
            <a:endParaRPr b="0" lang="en-IN" sz="26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N" sz="2600" spc="-1" strike="noStrike">
                <a:solidFill>
                  <a:srgbClr val="000000"/>
                </a:solidFill>
                <a:latin typeface="Times New Roman"/>
              </a:rPr>
              <a:t>Efficient and real-time capable: The deep learning approach is computationally efficient, making it suitable for real-time applications.</a:t>
            </a:r>
            <a:endParaRPr b="0" lang="en-IN" sz="26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IN" sz="2600" spc="-1" strike="noStrike">
                <a:solidFill>
                  <a:srgbClr val="000000"/>
                </a:solidFill>
                <a:latin typeface="Times New Roman"/>
              </a:rPr>
              <a:t>Ability to generalize and improve: The deep learning approach can generalize to new and unseen types of noise and can continue to improve its performance through fine-tuning and retraining.</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4680"/>
            <a:ext cx="10969200" cy="998640"/>
          </a:xfrm>
          <a:prstGeom prst="rect">
            <a:avLst/>
          </a:prstGeom>
          <a:noFill/>
          <a:ln w="0">
            <a:noFill/>
          </a:ln>
        </p:spPr>
        <p:txBody>
          <a:bodyPr numCol="1" spcCol="0" lIns="90000" rIns="90000" tIns="45000" bIns="45000" anchor="ctr">
            <a:noAutofit/>
          </a:bodyPr>
          <a:p>
            <a:pPr indent="0" algn="ctr">
              <a:lnSpc>
                <a:spcPct val="100000"/>
              </a:lnSpc>
              <a:buNone/>
              <a:tabLst>
                <a:tab algn="l" pos="0"/>
              </a:tabLst>
            </a:pPr>
            <a:r>
              <a:rPr b="1" lang="en-US" sz="4400" spc="-1" strike="noStrike">
                <a:solidFill>
                  <a:srgbClr val="000000"/>
                </a:solidFill>
                <a:latin typeface="Times New Roman"/>
              </a:rPr>
              <a:t>ARCHITECTURE</a:t>
            </a:r>
            <a:endParaRPr b="0" lang="en-IN" sz="4400" spc="-1" strike="noStrike">
              <a:solidFill>
                <a:srgbClr val="000000"/>
              </a:solidFill>
              <a:latin typeface="Arial"/>
            </a:endParaRPr>
          </a:p>
        </p:txBody>
      </p:sp>
      <p:sp>
        <p:nvSpPr>
          <p:cNvPr id="229" name="Flowchart: Magnetic Disk 5"/>
          <p:cNvSpPr/>
          <p:nvPr/>
        </p:nvSpPr>
        <p:spPr>
          <a:xfrm>
            <a:off x="1620000" y="1440000"/>
            <a:ext cx="1580400" cy="1364400"/>
          </a:xfrm>
          <a:prstGeom prst="flowChartMagneticDisk">
            <a:avLst/>
          </a:prstGeom>
          <a:solidFill>
            <a:srgbClr val="ffffff"/>
          </a:solidFill>
          <a:ln w="25560">
            <a:solidFill>
              <a:srgbClr val="000000"/>
            </a:solidFill>
            <a:round/>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ffffff"/>
              </a:solidFill>
              <a:latin typeface="Calibri"/>
              <a:ea typeface="DejaVu Sans"/>
            </a:endParaRPr>
          </a:p>
        </p:txBody>
      </p:sp>
      <p:graphicFrame>
        <p:nvGraphicFramePr>
          <p:cNvPr id="230" name="Table 6"/>
          <p:cNvGraphicFramePr/>
          <p:nvPr/>
        </p:nvGraphicFramePr>
        <p:xfrm>
          <a:off x="1521360" y="2009160"/>
          <a:ext cx="1727640" cy="597960"/>
        </p:xfrm>
        <a:graphic>
          <a:graphicData uri="http://schemas.openxmlformats.org/drawingml/2006/table">
            <a:tbl>
              <a:tblPr/>
              <a:tblGrid>
                <a:gridCol w="1728000"/>
              </a:tblGrid>
              <a:tr h="597960">
                <a:tc>
                  <a:txBody>
                    <a:bodyPr anchor="t">
                      <a:noAutofit/>
                    </a:bodyPr>
                    <a:p>
                      <a:pPr algn="ctr">
                        <a:lnSpc>
                          <a:spcPct val="100000"/>
                        </a:lnSpc>
                      </a:pPr>
                      <a:r>
                        <a:rPr b="0" lang="en-IN" sz="1800" spc="-1" strike="noStrike">
                          <a:solidFill>
                            <a:srgbClr val="000000"/>
                          </a:solidFill>
                          <a:latin typeface="Times New Roman"/>
                        </a:rPr>
                        <a:t>Raw Data </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Times New Roman"/>
                        </a:rPr>
                        <a:t>(Input audio)</a:t>
                      </a:r>
                      <a:endParaRPr b="0" lang="en-IN" sz="1800" spc="-1" strike="noStrike">
                        <a:solidFill>
                          <a:srgbClr val="000000"/>
                        </a:solidFill>
                        <a:latin typeface="Arial"/>
                      </a:endParaRPr>
                    </a:p>
                  </a:txBody>
                  <a:tcPr anchor="t" marL="91440" marR="91440">
                    <a:lnL w="12240">
                      <a:noFill/>
                      <a:prstDash val="solid"/>
                    </a:lnL>
                    <a:lnR w="12240">
                      <a:noFill/>
                      <a:prstDash val="solid"/>
                    </a:lnR>
                    <a:lnT w="12240">
                      <a:noFill/>
                      <a:prstDash val="solid"/>
                    </a:lnT>
                    <a:lnB w="12240">
                      <a:noFill/>
                      <a:prstDash val="solid"/>
                    </a:lnB>
                    <a:noFill/>
                  </a:tcPr>
                </a:tc>
              </a:tr>
            </a:tbl>
          </a:graphicData>
        </a:graphic>
      </p:graphicFrame>
      <p:cxnSp>
        <p:nvCxnSpPr>
          <p:cNvPr id="231" name="Straight Arrow Connector 9"/>
          <p:cNvCxnSpPr/>
          <p:nvPr/>
        </p:nvCxnSpPr>
        <p:spPr>
          <a:xfrm>
            <a:off x="3254400" y="2190240"/>
            <a:ext cx="494640" cy="11160"/>
          </a:xfrm>
          <a:prstGeom prst="straightConnector1">
            <a:avLst/>
          </a:prstGeom>
          <a:ln w="31680">
            <a:solidFill>
              <a:srgbClr val="000000"/>
            </a:solidFill>
            <a:round/>
            <a:tailEnd len="med" type="arrow" w="med"/>
          </a:ln>
        </p:spPr>
      </p:cxnSp>
      <p:sp>
        <p:nvSpPr>
          <p:cNvPr id="232" name="Rectangle 10"/>
          <p:cNvSpPr/>
          <p:nvPr/>
        </p:nvSpPr>
        <p:spPr>
          <a:xfrm>
            <a:off x="3780000" y="1663920"/>
            <a:ext cx="2106000" cy="1004400"/>
          </a:xfrm>
          <a:prstGeom prst="rect">
            <a:avLst/>
          </a:prstGeom>
          <a:solidFill>
            <a:srgbClr val="ffffff"/>
          </a:solidFill>
          <a:ln w="2556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000000"/>
                </a:solidFill>
                <a:latin typeface="Times New Roman"/>
                <a:ea typeface="DejaVu Sans"/>
              </a:rPr>
              <a:t>Pre-Processing</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Times New Roman"/>
                <a:ea typeface="DejaVu Sans"/>
              </a:rPr>
              <a:t>(Librosa, NLMS Algorithm)  </a:t>
            </a:r>
            <a:endParaRPr b="0" lang="en-IN" sz="1800" spc="-1" strike="noStrike">
              <a:solidFill>
                <a:srgbClr val="000000"/>
              </a:solidFill>
              <a:latin typeface="Arial"/>
            </a:endParaRPr>
          </a:p>
        </p:txBody>
      </p:sp>
      <p:cxnSp>
        <p:nvCxnSpPr>
          <p:cNvPr id="233" name="Straight Arrow Connector 11"/>
          <p:cNvCxnSpPr/>
          <p:nvPr/>
        </p:nvCxnSpPr>
        <p:spPr>
          <a:xfrm>
            <a:off x="5887440" y="2167920"/>
            <a:ext cx="425160" cy="9000"/>
          </a:xfrm>
          <a:prstGeom prst="straightConnector1">
            <a:avLst/>
          </a:prstGeom>
          <a:ln w="31680">
            <a:solidFill>
              <a:srgbClr val="000000"/>
            </a:solidFill>
            <a:round/>
            <a:tailEnd len="med" type="arrow" w="med"/>
          </a:ln>
        </p:spPr>
      </p:cxnSp>
      <p:sp>
        <p:nvSpPr>
          <p:cNvPr id="234" name="Rectangle 12"/>
          <p:cNvSpPr/>
          <p:nvPr/>
        </p:nvSpPr>
        <p:spPr>
          <a:xfrm>
            <a:off x="6300000" y="1692720"/>
            <a:ext cx="2158560" cy="824040"/>
          </a:xfrm>
          <a:prstGeom prst="rect">
            <a:avLst/>
          </a:prstGeom>
          <a:solidFill>
            <a:srgbClr val="ffffff"/>
          </a:solidFill>
          <a:ln w="2556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000000"/>
                </a:solidFill>
                <a:latin typeface="Times New Roman"/>
                <a:ea typeface="DejaVu Sans"/>
              </a:rPr>
              <a:t>Design CNN Architecture</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Times New Roman"/>
                <a:ea typeface="DejaVu Sans"/>
              </a:rPr>
              <a:t>(Keras, Tensorflow)</a:t>
            </a:r>
            <a:endParaRPr b="0" lang="en-IN" sz="1800" spc="-1" strike="noStrike">
              <a:solidFill>
                <a:srgbClr val="000000"/>
              </a:solidFill>
              <a:latin typeface="Arial"/>
            </a:endParaRPr>
          </a:p>
        </p:txBody>
      </p:sp>
      <p:cxnSp>
        <p:nvCxnSpPr>
          <p:cNvPr id="235" name="Straight Arrow Connector 13"/>
          <p:cNvCxnSpPr/>
          <p:nvPr/>
        </p:nvCxnSpPr>
        <p:spPr>
          <a:xfrm>
            <a:off x="8975880" y="2196360"/>
            <a:ext cx="383760" cy="6120"/>
          </a:xfrm>
          <a:prstGeom prst="straightConnector1">
            <a:avLst/>
          </a:prstGeom>
          <a:ln w="31680">
            <a:solidFill>
              <a:srgbClr val="000000"/>
            </a:solidFill>
            <a:round/>
            <a:tailEnd len="med" type="arrow" w="med"/>
          </a:ln>
        </p:spPr>
      </p:cxnSp>
      <p:graphicFrame>
        <p:nvGraphicFramePr>
          <p:cNvPr id="236" name="Table 14"/>
          <p:cNvGraphicFramePr/>
          <p:nvPr/>
        </p:nvGraphicFramePr>
        <p:xfrm>
          <a:off x="9236160" y="3270960"/>
          <a:ext cx="2328480" cy="551880"/>
        </p:xfrm>
        <a:graphic>
          <a:graphicData uri="http://schemas.openxmlformats.org/drawingml/2006/table">
            <a:tbl>
              <a:tblPr/>
              <a:tblGrid>
                <a:gridCol w="2328840"/>
              </a:tblGrid>
              <a:tr h="551880">
                <a:tc>
                  <a:txBody>
                    <a:bodyPr anchor="t">
                      <a:noAutofit/>
                    </a:bodyPr>
                    <a:p>
                      <a:pPr algn="ctr">
                        <a:lnSpc>
                          <a:spcPct val="100000"/>
                        </a:lnSpc>
                      </a:pPr>
                      <a:r>
                        <a:rPr b="0" lang="en-IN" sz="1800" spc="-1" strike="noStrike">
                          <a:solidFill>
                            <a:srgbClr val="000000"/>
                          </a:solidFill>
                          <a:latin typeface="Times New Roman"/>
                        </a:rPr>
                        <a:t>Clean Audio</a:t>
                      </a:r>
                      <a:endParaRPr b="0" lang="en-IN" sz="1800" spc="-1" strike="noStrike">
                        <a:solidFill>
                          <a:srgbClr val="000000"/>
                        </a:solidFill>
                        <a:latin typeface="Arial"/>
                      </a:endParaRPr>
                    </a:p>
                  </a:txBody>
                  <a:tcPr anchor="t" marL="91440" marR="91440">
                    <a:lnL w="12240">
                      <a:noFill/>
                      <a:prstDash val="solid"/>
                    </a:lnL>
                    <a:lnR w="12240">
                      <a:noFill/>
                      <a:prstDash val="solid"/>
                    </a:lnR>
                    <a:lnT w="12240">
                      <a:noFill/>
                      <a:prstDash val="solid"/>
                    </a:lnT>
                    <a:lnB w="12240">
                      <a:noFill/>
                      <a:prstDash val="solid"/>
                    </a:lnB>
                    <a:noFill/>
                  </a:tcPr>
                </a:tc>
              </a:tr>
            </a:tbl>
          </a:graphicData>
        </a:graphic>
      </p:graphicFrame>
      <p:sp>
        <p:nvSpPr>
          <p:cNvPr id="237" name="Rectangle 16"/>
          <p:cNvSpPr/>
          <p:nvPr/>
        </p:nvSpPr>
        <p:spPr>
          <a:xfrm>
            <a:off x="6293520" y="5033880"/>
            <a:ext cx="2156760" cy="932400"/>
          </a:xfrm>
          <a:prstGeom prst="rect">
            <a:avLst/>
          </a:prstGeom>
          <a:solidFill>
            <a:srgbClr val="ffffff"/>
          </a:solidFill>
          <a:ln w="2556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000000"/>
                </a:solidFill>
                <a:latin typeface="Times New Roman"/>
                <a:ea typeface="DejaVu Sans"/>
              </a:rPr>
              <a:t>Compiling the Model</a:t>
            </a:r>
            <a:endParaRPr b="0" lang="en-IN" sz="1800" spc="-1" strike="noStrike">
              <a:solidFill>
                <a:srgbClr val="000000"/>
              </a:solidFill>
              <a:latin typeface="Arial"/>
            </a:endParaRPr>
          </a:p>
          <a:p>
            <a:pPr algn="ctr">
              <a:lnSpc>
                <a:spcPct val="100000"/>
              </a:lnSpc>
            </a:pPr>
            <a:r>
              <a:rPr b="0" lang="en-IN" sz="1800" spc="-1" strike="noStrike">
                <a:solidFill>
                  <a:srgbClr val="000000"/>
                </a:solidFill>
                <a:latin typeface="Times New Roman"/>
                <a:ea typeface="DejaVu Sans"/>
              </a:rPr>
              <a:t>(CNN)</a:t>
            </a:r>
            <a:endParaRPr b="0" lang="en-IN" sz="1800" spc="-1" strike="noStrike">
              <a:solidFill>
                <a:srgbClr val="000000"/>
              </a:solidFill>
              <a:latin typeface="Arial"/>
            </a:endParaRPr>
          </a:p>
        </p:txBody>
      </p:sp>
      <p:cxnSp>
        <p:nvCxnSpPr>
          <p:cNvPr id="238" name="Straight Connector 1"/>
          <p:cNvCxnSpPr/>
          <p:nvPr/>
        </p:nvCxnSpPr>
        <p:spPr>
          <a:xfrm>
            <a:off x="8460000" y="5578200"/>
            <a:ext cx="543600" cy="3600"/>
          </a:xfrm>
          <a:prstGeom prst="straightConnector1">
            <a:avLst/>
          </a:prstGeom>
          <a:ln w="25560">
            <a:solidFill>
              <a:srgbClr val="000000"/>
            </a:solidFill>
            <a:round/>
          </a:ln>
        </p:spPr>
      </p:cxnSp>
      <p:cxnSp>
        <p:nvCxnSpPr>
          <p:cNvPr id="239" name="Straight Connector 2"/>
          <p:cNvCxnSpPr>
            <a:endCxn id="238" idx="1"/>
          </p:cNvCxnSpPr>
          <p:nvPr/>
        </p:nvCxnSpPr>
        <p:spPr>
          <a:xfrm>
            <a:off x="8975880" y="2196360"/>
            <a:ext cx="27720" cy="3385440"/>
          </a:xfrm>
          <a:prstGeom prst="straightConnector1">
            <a:avLst/>
          </a:prstGeom>
          <a:ln w="25560">
            <a:solidFill>
              <a:srgbClr val="000000"/>
            </a:solidFill>
            <a:round/>
          </a:ln>
        </p:spPr>
      </p:cxnSp>
      <p:sp>
        <p:nvSpPr>
          <p:cNvPr id="240" name="Rectangle 2"/>
          <p:cNvSpPr/>
          <p:nvPr/>
        </p:nvSpPr>
        <p:spPr>
          <a:xfrm>
            <a:off x="9360000" y="1620000"/>
            <a:ext cx="1993680" cy="824040"/>
          </a:xfrm>
          <a:prstGeom prst="rect">
            <a:avLst/>
          </a:prstGeom>
          <a:solidFill>
            <a:srgbClr val="ffffff"/>
          </a:solidFill>
          <a:ln w="2556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000000"/>
                </a:solidFill>
                <a:latin typeface="Times New Roman"/>
                <a:ea typeface="DejaVu Sans"/>
              </a:rPr>
              <a:t>Testing the Model</a:t>
            </a:r>
            <a:endParaRPr b="0" lang="en-IN" sz="1800" spc="-1" strike="noStrike">
              <a:solidFill>
                <a:srgbClr val="000000"/>
              </a:solidFill>
              <a:latin typeface="Arial"/>
            </a:endParaRPr>
          </a:p>
        </p:txBody>
      </p:sp>
      <p:cxnSp>
        <p:nvCxnSpPr>
          <p:cNvPr id="241" name="Straight Arrow Connector 1"/>
          <p:cNvCxnSpPr>
            <a:stCxn id="240" idx="-1"/>
          </p:cNvCxnSpPr>
          <p:nvPr/>
        </p:nvCxnSpPr>
        <p:spPr>
          <a:xfrm>
            <a:off x="10356840" y="2444040"/>
            <a:ext cx="23400" cy="629640"/>
          </a:xfrm>
          <a:prstGeom prst="straightConnector1">
            <a:avLst/>
          </a:prstGeom>
          <a:ln w="31680">
            <a:solidFill>
              <a:srgbClr val="000000"/>
            </a:solidFill>
            <a:round/>
            <a:tailEnd len="med" type="arrow" w="med"/>
          </a:ln>
        </p:spPr>
      </p:cxnSp>
      <p:sp>
        <p:nvSpPr>
          <p:cNvPr id="242" name="Rectangle 1"/>
          <p:cNvSpPr/>
          <p:nvPr/>
        </p:nvSpPr>
        <p:spPr>
          <a:xfrm>
            <a:off x="6300000" y="3240720"/>
            <a:ext cx="2156760" cy="898560"/>
          </a:xfrm>
          <a:prstGeom prst="rect">
            <a:avLst/>
          </a:prstGeom>
          <a:solidFill>
            <a:srgbClr val="ffffff"/>
          </a:solidFill>
          <a:ln w="2556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000000"/>
                </a:solidFill>
                <a:latin typeface="Times New Roman"/>
                <a:ea typeface="DejaVu Sans"/>
              </a:rPr>
              <a:t>Training the Model</a:t>
            </a:r>
            <a:endParaRPr b="0" lang="en-IN" sz="1800" spc="-1" strike="noStrike">
              <a:solidFill>
                <a:srgbClr val="000000"/>
              </a:solidFill>
              <a:latin typeface="Arial"/>
            </a:endParaRPr>
          </a:p>
        </p:txBody>
      </p:sp>
      <p:cxnSp>
        <p:nvCxnSpPr>
          <p:cNvPr id="243" name="Straight Arrow Connector 2"/>
          <p:cNvCxnSpPr>
            <a:endCxn id="242" idx="0"/>
          </p:cNvCxnSpPr>
          <p:nvPr/>
        </p:nvCxnSpPr>
        <p:spPr>
          <a:xfrm>
            <a:off x="7370280" y="2520000"/>
            <a:ext cx="8280" cy="721080"/>
          </a:xfrm>
          <a:prstGeom prst="straightConnector1">
            <a:avLst/>
          </a:prstGeom>
          <a:ln w="31680">
            <a:solidFill>
              <a:srgbClr val="000000"/>
            </a:solidFill>
            <a:round/>
            <a:tailEnd len="med" type="arrow" w="med"/>
          </a:ln>
        </p:spPr>
      </p:cxnSp>
      <p:sp>
        <p:nvSpPr>
          <p:cNvPr id="244" name="Flowchart: Magnetic Disk 1"/>
          <p:cNvSpPr/>
          <p:nvPr/>
        </p:nvSpPr>
        <p:spPr>
          <a:xfrm>
            <a:off x="1440000" y="4754160"/>
            <a:ext cx="1580400" cy="1364400"/>
          </a:xfrm>
          <a:prstGeom prst="flowChartMagneticDisk">
            <a:avLst/>
          </a:prstGeom>
          <a:solidFill>
            <a:srgbClr val="ffffff"/>
          </a:solidFill>
          <a:ln w="25560">
            <a:solidFill>
              <a:srgbClr val="000000"/>
            </a:solidFill>
            <a:round/>
          </a:ln>
        </p:spPr>
        <p:style>
          <a:lnRef idx="0"/>
          <a:fillRef idx="0"/>
          <a:effectRef idx="0"/>
          <a:fontRef idx="minor"/>
        </p:style>
        <p:txBody>
          <a:bodyPr lIns="90000" rIns="90000" tIns="45000" bIns="45000" anchor="ctr">
            <a:noAutofit/>
          </a:bodyPr>
          <a:p>
            <a:pPr>
              <a:lnSpc>
                <a:spcPct val="100000"/>
              </a:lnSpc>
            </a:pPr>
            <a:endParaRPr b="0" lang="en-IN" sz="1800" spc="-1" strike="noStrike">
              <a:solidFill>
                <a:srgbClr val="ffffff"/>
              </a:solidFill>
              <a:latin typeface="Calibri"/>
              <a:ea typeface="DejaVu Sans"/>
            </a:endParaRPr>
          </a:p>
        </p:txBody>
      </p:sp>
      <p:graphicFrame>
        <p:nvGraphicFramePr>
          <p:cNvPr id="245" name="Table 1"/>
          <p:cNvGraphicFramePr/>
          <p:nvPr/>
        </p:nvGraphicFramePr>
        <p:xfrm>
          <a:off x="1461960" y="5287680"/>
          <a:ext cx="1555200" cy="597960"/>
        </p:xfrm>
        <a:graphic>
          <a:graphicData uri="http://schemas.openxmlformats.org/drawingml/2006/table">
            <a:tbl>
              <a:tblPr/>
              <a:tblGrid>
                <a:gridCol w="1555560"/>
              </a:tblGrid>
              <a:tr h="597960">
                <a:tc>
                  <a:txBody>
                    <a:bodyPr anchor="t">
                      <a:noAutofit/>
                    </a:bodyPr>
                    <a:p>
                      <a:pPr algn="ctr">
                        <a:lnSpc>
                          <a:spcPct val="100000"/>
                        </a:lnSpc>
                      </a:pPr>
                      <a:r>
                        <a:rPr b="0" lang="en-IN" sz="1800" spc="-1" strike="noStrike">
                          <a:solidFill>
                            <a:srgbClr val="000000"/>
                          </a:solidFill>
                          <a:latin typeface="Times New Roman"/>
                        </a:rPr>
                        <a:t>Dataset (RAVDESS)</a:t>
                      </a:r>
                      <a:endParaRPr b="0" lang="en-IN" sz="1800" spc="-1" strike="noStrike">
                        <a:solidFill>
                          <a:srgbClr val="000000"/>
                        </a:solidFill>
                        <a:latin typeface="Arial"/>
                      </a:endParaRPr>
                    </a:p>
                  </a:txBody>
                  <a:tcPr anchor="t" marL="91440" marR="91440">
                    <a:lnL w="12240">
                      <a:noFill/>
                      <a:prstDash val="solid"/>
                    </a:lnL>
                    <a:lnR w="12240">
                      <a:noFill/>
                      <a:prstDash val="solid"/>
                    </a:lnR>
                    <a:lnT w="12240">
                      <a:noFill/>
                      <a:prstDash val="solid"/>
                    </a:lnT>
                    <a:lnB w="12240">
                      <a:noFill/>
                      <a:prstDash val="solid"/>
                    </a:lnB>
                    <a:noFill/>
                  </a:tcPr>
                </a:tc>
              </a:tr>
            </a:tbl>
          </a:graphicData>
        </a:graphic>
      </p:graphicFrame>
      <p:cxnSp>
        <p:nvCxnSpPr>
          <p:cNvPr id="246" name="Straight Arrow Connector 3"/>
          <p:cNvCxnSpPr>
            <a:stCxn id="245" idx="3"/>
          </p:cNvCxnSpPr>
          <p:nvPr/>
        </p:nvCxnSpPr>
        <p:spPr>
          <a:xfrm flipV="1">
            <a:off x="3017160" y="5580000"/>
            <a:ext cx="584640" cy="6840"/>
          </a:xfrm>
          <a:prstGeom prst="straightConnector1">
            <a:avLst/>
          </a:prstGeom>
          <a:ln w="31680">
            <a:solidFill>
              <a:srgbClr val="000000"/>
            </a:solidFill>
            <a:round/>
            <a:tailEnd len="med" type="arrow" w="med"/>
          </a:ln>
        </p:spPr>
      </p:cxnSp>
      <p:sp>
        <p:nvSpPr>
          <p:cNvPr id="247" name="Rectangle 3"/>
          <p:cNvSpPr/>
          <p:nvPr/>
        </p:nvSpPr>
        <p:spPr>
          <a:xfrm>
            <a:off x="3600000" y="5040000"/>
            <a:ext cx="2156760" cy="932400"/>
          </a:xfrm>
          <a:prstGeom prst="rect">
            <a:avLst/>
          </a:prstGeom>
          <a:solidFill>
            <a:srgbClr val="ffffff"/>
          </a:solidFill>
          <a:ln w="25560">
            <a:solidFill>
              <a:srgbClr val="000000"/>
            </a:solidFill>
            <a:round/>
          </a:ln>
        </p:spPr>
        <p:style>
          <a:lnRef idx="0"/>
          <a:fillRef idx="0"/>
          <a:effectRef idx="0"/>
          <a:fontRef idx="minor"/>
        </p:style>
        <p:txBody>
          <a:bodyPr lIns="90000" rIns="90000" tIns="45000" bIns="45000" anchor="ctr">
            <a:noAutofit/>
          </a:bodyPr>
          <a:p>
            <a:pPr algn="ctr">
              <a:lnSpc>
                <a:spcPct val="100000"/>
              </a:lnSpc>
            </a:pPr>
            <a:r>
              <a:rPr b="0" lang="en-IN" sz="1800" spc="-1" strike="noStrike">
                <a:solidFill>
                  <a:srgbClr val="000000"/>
                </a:solidFill>
                <a:latin typeface="Times New Roman"/>
                <a:ea typeface="DejaVu Sans"/>
              </a:rPr>
              <a:t>Pre-Processing</a:t>
            </a:r>
            <a:endParaRPr b="0" lang="en-IN" sz="1800" spc="-1" strike="noStrike">
              <a:solidFill>
                <a:srgbClr val="000000"/>
              </a:solidFill>
              <a:latin typeface="Arial"/>
            </a:endParaRPr>
          </a:p>
        </p:txBody>
      </p:sp>
      <p:cxnSp>
        <p:nvCxnSpPr>
          <p:cNvPr id="248" name="Straight Arrow Connector 4"/>
          <p:cNvCxnSpPr>
            <a:stCxn id="247" idx="3"/>
            <a:endCxn id="237" idx="1"/>
          </p:cNvCxnSpPr>
          <p:nvPr/>
        </p:nvCxnSpPr>
        <p:spPr>
          <a:xfrm flipV="1">
            <a:off x="5756760" y="5500080"/>
            <a:ext cx="537120" cy="6480"/>
          </a:xfrm>
          <a:prstGeom prst="straightConnector1">
            <a:avLst/>
          </a:prstGeom>
          <a:ln w="31680">
            <a:solidFill>
              <a:srgbClr val="000000"/>
            </a:solidFill>
            <a:round/>
            <a:tailEnd len="med" type="arrow" w="med"/>
          </a:ln>
        </p:spPr>
      </p:cxnSp>
      <p:cxnSp>
        <p:nvCxnSpPr>
          <p:cNvPr id="249" name="Straight Arrow Connector 5"/>
          <p:cNvCxnSpPr>
            <a:endCxn id="237" idx="0"/>
          </p:cNvCxnSpPr>
          <p:nvPr/>
        </p:nvCxnSpPr>
        <p:spPr>
          <a:xfrm flipH="1">
            <a:off x="7371720" y="4140000"/>
            <a:ext cx="9360" cy="894240"/>
          </a:xfrm>
          <a:prstGeom prst="straightConnector1">
            <a:avLst/>
          </a:prstGeom>
          <a:ln w="31680">
            <a:solidFill>
              <a:srgbClr val="000000"/>
            </a:solidFill>
            <a:round/>
            <a:tailEnd len="med" type="arrow" w="med"/>
          </a:ln>
        </p:spPr>
      </p:cxn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898560" y="159840"/>
            <a:ext cx="10359720" cy="739440"/>
          </a:xfrm>
          <a:prstGeom prst="rect">
            <a:avLst/>
          </a:prstGeom>
          <a:noFill/>
          <a:ln w="0">
            <a:noFill/>
          </a:ln>
        </p:spPr>
        <p:txBody>
          <a:bodyPr lIns="0" rIns="0" tIns="0" bIns="0" anchor="ctr">
            <a:noAutofit/>
          </a:bodyPr>
          <a:p>
            <a:pPr indent="0" algn="ctr">
              <a:lnSpc>
                <a:spcPct val="100000"/>
              </a:lnSpc>
              <a:buNone/>
              <a:tabLst>
                <a:tab algn="l" pos="0"/>
              </a:tabLst>
            </a:pPr>
            <a:r>
              <a:rPr b="1" lang="en-US" sz="4200" spc="-1" strike="noStrike">
                <a:solidFill>
                  <a:srgbClr val="000000"/>
                </a:solidFill>
                <a:latin typeface="Times New Roman"/>
              </a:rPr>
              <a:t>DATASET</a:t>
            </a:r>
            <a:endParaRPr b="0" lang="en-IN" sz="4200" spc="-1" strike="noStrike">
              <a:solidFill>
                <a:srgbClr val="000000"/>
              </a:solidFill>
              <a:latin typeface="Arial"/>
            </a:endParaRPr>
          </a:p>
        </p:txBody>
      </p:sp>
      <p:sp>
        <p:nvSpPr>
          <p:cNvPr id="251" name="PlaceHolder 2"/>
          <p:cNvSpPr>
            <a:spLocks noGrp="1"/>
          </p:cNvSpPr>
          <p:nvPr>
            <p:ph type="subTitle"/>
          </p:nvPr>
        </p:nvSpPr>
        <p:spPr>
          <a:xfrm>
            <a:off x="540000" y="1440000"/>
            <a:ext cx="10979280" cy="3779280"/>
          </a:xfrm>
          <a:prstGeom prst="rect">
            <a:avLst/>
          </a:prstGeom>
          <a:noFill/>
          <a:ln w="0">
            <a:noFill/>
          </a:ln>
        </p:spPr>
        <p:txBody>
          <a:bodyPr lIns="0" rIns="0" tIns="0" bIns="0" anchor="t">
            <a:noAutofit/>
          </a:bodyPr>
          <a:p>
            <a:pPr marL="457200" indent="-457200" algn="just">
              <a:lnSpc>
                <a:spcPct val="100000"/>
              </a:lnSpc>
              <a:spcBef>
                <a:spcPts val="641"/>
              </a:spcBef>
              <a:buClr>
                <a:srgbClr val="000000"/>
              </a:buClr>
              <a:buFont typeface="Arial"/>
              <a:buChar char="•"/>
            </a:pPr>
            <a:r>
              <a:rPr b="0" lang="en-US" sz="2400" spc="-1" strike="noStrike">
                <a:solidFill>
                  <a:srgbClr val="000000"/>
                </a:solidFill>
                <a:latin typeface="Times New Roman"/>
              </a:rPr>
              <a:t>The RAVDESS dataset consists of audio recordings of actors speaking and singing in various emotions, providing a diverse and rich dataset for audio processing tasks.</a:t>
            </a:r>
            <a:endParaRPr b="0" lang="en-IN" sz="2400" spc="-1" strike="noStrike">
              <a:solidFill>
                <a:srgbClr val="000000"/>
              </a:solidFill>
              <a:latin typeface="Arial"/>
            </a:endParaRPr>
          </a:p>
          <a:p>
            <a:pPr marL="457200" indent="-457200" algn="just">
              <a:lnSpc>
                <a:spcPct val="100000"/>
              </a:lnSpc>
              <a:spcBef>
                <a:spcPts val="641"/>
              </a:spcBef>
              <a:buClr>
                <a:srgbClr val="000000"/>
              </a:buClr>
              <a:buFont typeface="Arial"/>
              <a:buChar char="•"/>
            </a:pPr>
            <a:r>
              <a:rPr b="0" lang="en-US" sz="2400" spc="-1" strike="noStrike">
                <a:solidFill>
                  <a:srgbClr val="000000"/>
                </a:solidFill>
                <a:latin typeface="Times New Roman"/>
              </a:rPr>
              <a:t>The RAVDESS dataset can be used for training and evaluating the audio noise removal model, as it contains speech and singing signals with different levels of noise, making it suitable for the task.</a:t>
            </a:r>
            <a:endParaRPr b="0" lang="en-IN" sz="2400" spc="-1" strike="noStrike">
              <a:solidFill>
                <a:srgbClr val="000000"/>
              </a:solidFill>
              <a:latin typeface="Arial"/>
            </a:endParaRPr>
          </a:p>
          <a:p>
            <a:pPr marL="457200" indent="-457200" algn="just">
              <a:lnSpc>
                <a:spcPct val="100000"/>
              </a:lnSpc>
              <a:spcBef>
                <a:spcPts val="641"/>
              </a:spcBef>
              <a:buClr>
                <a:srgbClr val="000000"/>
              </a:buClr>
              <a:buFont typeface="Arial"/>
              <a:buChar char="•"/>
            </a:pPr>
            <a:r>
              <a:rPr b="0" lang="en-US" sz="2400" spc="-1" strike="noStrike">
                <a:solidFill>
                  <a:srgbClr val="000000"/>
                </a:solidFill>
                <a:latin typeface="Times New Roman"/>
              </a:rPr>
              <a:t>The RAVDESS dataset can be used as input to the model during training, and its clean audio signals can be used as ground-truth labels. During evaluation, the model can be tested on the RAVDESS dataset to assess its performance on real-world audio signals.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3226</TotalTime>
  <Application>LibreOffice/7.5.0.3$Windows_X86_64 LibreOffice_project/c21113d003cd3efa8c53188764377a8272d9d6de</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2022-09-10T04:19:06Z</dcterms:created>
  <dc:creator>MAK</dc:creator>
  <dc:description/>
  <dc:language>en-IN</dc:language>
  <cp:lastModifiedBy/>
  <dcterms:modified xsi:type="dcterms:W3CDTF">2023-03-02T14:59:01Z</dcterms:modified>
  <cp:revision>143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3</vt:r8>
  </property>
  <property fmtid="{D5CDD505-2E9C-101B-9397-08002B2CF9AE}" pid="3" name="PresentationFormat">
    <vt:lpwstr>Custom</vt:lpwstr>
  </property>
  <property fmtid="{D5CDD505-2E9C-101B-9397-08002B2CF9AE}" pid="4" name="Slides">
    <vt:r8>17</vt:r8>
  </property>
</Properties>
</file>