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21"/>
  </p:notesMasterIdLst>
  <p:sldIdLst>
    <p:sldId id="257" r:id="rId4"/>
    <p:sldId id="258" r:id="rId5"/>
    <p:sldId id="259" r:id="rId6"/>
    <p:sldId id="271" r:id="rId7"/>
    <p:sldId id="272" r:id="rId8"/>
    <p:sldId id="261" r:id="rId9"/>
    <p:sldId id="262" r:id="rId10"/>
    <p:sldId id="264" r:id="rId11"/>
    <p:sldId id="263" r:id="rId12"/>
    <p:sldId id="265" r:id="rId13"/>
    <p:sldId id="274" r:id="rId14"/>
    <p:sldId id="275" r:id="rId15"/>
    <p:sldId id="276" r:id="rId16"/>
    <p:sldId id="277" r:id="rId17"/>
    <p:sldId id="269" r:id="rId18"/>
    <p:sldId id="273"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7" autoAdjust="0"/>
    <p:restoredTop sz="89486" autoAdjust="0"/>
  </p:normalViewPr>
  <p:slideViewPr>
    <p:cSldViewPr snapToGrid="0">
      <p:cViewPr>
        <p:scale>
          <a:sx n="40" d="100"/>
          <a:sy n="40" d="100"/>
        </p:scale>
        <p:origin x="-80" y="-7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EF494-7246-46C7-8567-783655075ABC}" type="datetimeFigureOut">
              <a:rPr lang="en-IN" smtClean="0"/>
              <a:t>19-12-2022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AE66A-EC13-422C-957C-D8FA40D8F039}" type="slidenum">
              <a:rPr lang="en-IN" smtClean="0"/>
              <a:t>‹#›</a:t>
            </a:fld>
            <a:endParaRPr lang="en-IN"/>
          </a:p>
        </p:txBody>
      </p:sp>
    </p:spTree>
    <p:extLst>
      <p:ext uri="{BB962C8B-B14F-4D97-AF65-F5344CB8AC3E}">
        <p14:creationId xmlns:p14="http://schemas.microsoft.com/office/powerpoint/2010/main" val="90465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p:txBody>
      </p:sp>
      <p:sp>
        <p:nvSpPr>
          <p:cNvPr id="4" name="Slide Number Placeholder 3"/>
          <p:cNvSpPr>
            <a:spLocks noGrp="1"/>
          </p:cNvSpPr>
          <p:nvPr>
            <p:ph type="sldNum" sz="quarter" idx="10"/>
          </p:nvPr>
        </p:nvSpPr>
        <p:spPr/>
        <p:txBody>
          <a:bodyPr/>
          <a:lstStyle/>
          <a:p>
            <a:fld id="{3F0AE66A-EC13-422C-957C-D8FA40D8F039}" type="slidenum">
              <a:rPr lang="en-IN" smtClean="0"/>
              <a:t>3</a:t>
            </a:fld>
            <a:endParaRPr lang="en-IN"/>
          </a:p>
        </p:txBody>
      </p:sp>
    </p:spTree>
    <p:extLst>
      <p:ext uri="{BB962C8B-B14F-4D97-AF65-F5344CB8AC3E}">
        <p14:creationId xmlns:p14="http://schemas.microsoft.com/office/powerpoint/2010/main" val="383500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(i.e. </a:t>
            </a:r>
            <a:r>
              <a:rPr lang="en-IN" dirty="0" err="1" smtClean="0"/>
              <a:t>Partsof</a:t>
            </a:r>
            <a:r>
              <a:rPr lang="en-IN" dirty="0" smtClean="0"/>
              <a:t>-Speech features, Linguistic and Word Count features and Sentimental Content features) </a:t>
            </a:r>
            <a:endParaRPr lang="en-IN" dirty="0"/>
          </a:p>
        </p:txBody>
      </p:sp>
      <p:sp>
        <p:nvSpPr>
          <p:cNvPr id="4" name="Slide Number Placeholder 3"/>
          <p:cNvSpPr>
            <a:spLocks noGrp="1"/>
          </p:cNvSpPr>
          <p:nvPr>
            <p:ph type="sldNum" sz="quarter" idx="10"/>
          </p:nvPr>
        </p:nvSpPr>
        <p:spPr/>
        <p:txBody>
          <a:bodyPr/>
          <a:lstStyle/>
          <a:p>
            <a:fld id="{3F0AE66A-EC13-422C-957C-D8FA40D8F039}" type="slidenum">
              <a:rPr lang="en-IN" smtClean="0"/>
              <a:t>9</a:t>
            </a:fld>
            <a:endParaRPr lang="en-IN"/>
          </a:p>
        </p:txBody>
      </p:sp>
    </p:spTree>
    <p:extLst>
      <p:ext uri="{BB962C8B-B14F-4D97-AF65-F5344CB8AC3E}">
        <p14:creationId xmlns:p14="http://schemas.microsoft.com/office/powerpoint/2010/main" val="195279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0AE66A-EC13-422C-957C-D8FA40D8F039}" type="slidenum">
              <a:rPr lang="en-IN" smtClean="0"/>
              <a:t>10</a:t>
            </a:fld>
            <a:endParaRPr lang="en-IN"/>
          </a:p>
        </p:txBody>
      </p:sp>
    </p:spTree>
    <p:extLst>
      <p:ext uri="{BB962C8B-B14F-4D97-AF65-F5344CB8AC3E}">
        <p14:creationId xmlns:p14="http://schemas.microsoft.com/office/powerpoint/2010/main" val="2138585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0AE66A-EC13-422C-957C-D8FA40D8F039}" type="slidenum">
              <a:rPr lang="en-IN" smtClean="0"/>
              <a:t>15</a:t>
            </a:fld>
            <a:endParaRPr lang="en-IN"/>
          </a:p>
        </p:txBody>
      </p:sp>
    </p:spTree>
    <p:extLst>
      <p:ext uri="{BB962C8B-B14F-4D97-AF65-F5344CB8AC3E}">
        <p14:creationId xmlns:p14="http://schemas.microsoft.com/office/powerpoint/2010/main" val="143583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AE3C23-33BF-4E51-B75C-A93501BDF164}"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326951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AE3C23-33BF-4E51-B75C-A93501BDF164}"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247629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AE3C23-33BF-4E51-B75C-A93501BDF164}"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3516613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8203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918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3340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2511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71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394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6095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529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AE3C23-33BF-4E51-B75C-A93501BDF164}"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8683682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2383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5588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3835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2829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1934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186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9883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8728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7867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155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AE3C23-33BF-4E51-B75C-A93501BDF164}"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3861697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9607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470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2482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494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AE3C23-33BF-4E51-B75C-A93501BDF164}"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109764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AE3C23-33BF-4E51-B75C-A93501BDF164}" type="datetimeFigureOut">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31139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AE3C23-33BF-4E51-B75C-A93501BDF164}"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357209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E3C23-33BF-4E51-B75C-A93501BDF164}" type="datetimeFigureOut">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833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E3C23-33BF-4E51-B75C-A93501BDF164}"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65612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E3C23-33BF-4E51-B75C-A93501BDF164}"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FEE40-0858-4905-B36A-BBFC33FEC7B5}" type="slidenum">
              <a:rPr lang="en-US" smtClean="0"/>
              <a:t>‹#›</a:t>
            </a:fld>
            <a:endParaRPr lang="en-US"/>
          </a:p>
        </p:txBody>
      </p:sp>
    </p:spTree>
    <p:extLst>
      <p:ext uri="{BB962C8B-B14F-4D97-AF65-F5344CB8AC3E}">
        <p14:creationId xmlns:p14="http://schemas.microsoft.com/office/powerpoint/2010/main" val="320194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E3C23-33BF-4E51-B75C-A93501BDF164}" type="datetimeFigureOut">
              <a:rPr lang="en-US" smtClean="0"/>
              <a:t>12/19/2022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FEE40-0858-4905-B36A-BBFC33FEC7B5}" type="slidenum">
              <a:rPr lang="en-US" smtClean="0"/>
              <a:t>‹#›</a:t>
            </a:fld>
            <a:endParaRPr lang="en-US"/>
          </a:p>
        </p:txBody>
      </p:sp>
    </p:spTree>
    <p:extLst>
      <p:ext uri="{BB962C8B-B14F-4D97-AF65-F5344CB8AC3E}">
        <p14:creationId xmlns:p14="http://schemas.microsoft.com/office/powerpoint/2010/main" val="4000258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98971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E3C23-33BF-4E51-B75C-A93501BDF164}" type="datetimeFigureOut">
              <a:rPr lang="en-US" smtClean="0">
                <a:solidFill>
                  <a:prstClr val="black">
                    <a:tint val="75000"/>
                  </a:prstClr>
                </a:solidFill>
              </a:rPr>
              <a:pPr/>
              <a:t>12/19/2022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FEE40-0858-4905-B36A-BBFC33FEC7B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63954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11" y="0"/>
            <a:ext cx="1855694" cy="2120793"/>
          </a:xfrm>
          <a:prstGeom prst="rect">
            <a:avLst/>
          </a:prstGeom>
        </p:spPr>
      </p:pic>
      <p:sp>
        <p:nvSpPr>
          <p:cNvPr id="3" name="Title 1">
            <a:extLst>
              <a:ext uri="{FF2B5EF4-FFF2-40B4-BE49-F238E27FC236}">
                <a16:creationId xmlns:a16="http://schemas.microsoft.com/office/drawing/2014/main" xmlns="" id="{4237C8C6-8A8F-EE4E-84CE-8C3749A87598}"/>
              </a:ext>
            </a:extLst>
          </p:cNvPr>
          <p:cNvSpPr txBox="1">
            <a:spLocks/>
          </p:cNvSpPr>
          <p:nvPr/>
        </p:nvSpPr>
        <p:spPr>
          <a:xfrm>
            <a:off x="322196" y="3179844"/>
            <a:ext cx="11575815" cy="1522785"/>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smtClean="0">
                <a:solidFill>
                  <a:srgbClr val="0070C0"/>
                </a:solidFill>
                <a:latin typeface="Times New Roman" panose="02020603050405020304" pitchFamily="18" charset="0"/>
                <a:cs typeface="Times New Roman" panose="02020603050405020304" pitchFamily="18" charset="0"/>
              </a:rPr>
              <a:t>HYBRID NOISE REDUCTION AND ENHANCEMENT OF AUDIO QUALITY USING DEEP LEARNING</a:t>
            </a:r>
            <a:endParaRPr lang="en-US" sz="4000" b="1"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917836B-8F8E-4BE4-8904-137D6EBE7933}"/>
              </a:ext>
            </a:extLst>
          </p:cNvPr>
          <p:cNvSpPr txBox="1"/>
          <p:nvPr/>
        </p:nvSpPr>
        <p:spPr>
          <a:xfrm>
            <a:off x="158911" y="5081001"/>
            <a:ext cx="5258389" cy="1569660"/>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PRESENTED</a:t>
            </a:r>
          </a:p>
          <a:p>
            <a:pPr algn="ctr"/>
            <a:r>
              <a:rPr lang="en-GB" sz="2400" b="1" dirty="0" smtClean="0">
                <a:latin typeface="Times New Roman" panose="02020603050405020304" pitchFamily="18" charset="0"/>
                <a:cs typeface="Times New Roman" panose="02020603050405020304" pitchFamily="18" charset="0"/>
              </a:rPr>
              <a:t>BY</a:t>
            </a:r>
            <a:endParaRPr lang="en-GB" sz="2400" b="1" dirty="0">
              <a:latin typeface="Times New Roman" panose="02020603050405020304" pitchFamily="18" charset="0"/>
              <a:cs typeface="Times New Roman" panose="02020603050405020304" pitchFamily="18" charset="0"/>
            </a:endParaRPr>
          </a:p>
          <a:p>
            <a:pPr algn="ctr"/>
            <a:r>
              <a:rPr lang="en-GB" sz="2400" b="1" dirty="0" smtClean="0">
                <a:solidFill>
                  <a:srgbClr val="FF0000"/>
                </a:solidFill>
                <a:latin typeface="Times New Roman" panose="02020603050405020304" pitchFamily="18" charset="0"/>
                <a:cs typeface="Times New Roman" panose="02020603050405020304" pitchFamily="18" charset="0"/>
              </a:rPr>
              <a:t>MAHAN.K  </a:t>
            </a:r>
            <a:r>
              <a:rPr lang="en-GB" sz="2400" b="1" dirty="0">
                <a:solidFill>
                  <a:srgbClr val="FF0000"/>
                </a:solidFill>
                <a:latin typeface="Times New Roman" panose="02020603050405020304" pitchFamily="18" charset="0"/>
                <a:cs typeface="Times New Roman" panose="02020603050405020304" pitchFamily="18" charset="0"/>
              </a:rPr>
              <a:t>(191061014)</a:t>
            </a:r>
          </a:p>
          <a:p>
            <a:pPr algn="ct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20272" y="172111"/>
            <a:ext cx="12070976" cy="1862048"/>
          </a:xfrm>
          <a:prstGeom prst="rect">
            <a:avLst/>
          </a:prstGeom>
        </p:spPr>
        <p:txBody>
          <a:bodyPr wrap="square">
            <a:spAutoFit/>
          </a:bodyPr>
          <a:lstStyle/>
          <a:p>
            <a:pPr algn="ctr">
              <a:lnSpc>
                <a:spcPct val="115000"/>
              </a:lnSpc>
            </a:pPr>
            <a:r>
              <a:rPr lang="en-US" sz="4400" b="1" dirty="0" smtClean="0">
                <a:solidFill>
                  <a:srgbClr val="002060"/>
                </a:solidFill>
                <a:effectLst/>
                <a:latin typeface="Times New Roman" panose="02020603050405020304" pitchFamily="18" charset="0"/>
                <a:ea typeface="Calibri" panose="020F0502020204030204" pitchFamily="34" charset="0"/>
                <a:cs typeface="Latha" panose="020B0604020202020204" pitchFamily="34" charset="0"/>
              </a:rPr>
              <a:t>IFET COLLEGE OF ENGINEERING </a:t>
            </a:r>
            <a:endParaRPr lang="en-US" sz="4400" dirty="0" smtClean="0">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algn="ctr">
              <a:lnSpc>
                <a:spcPct val="115000"/>
              </a:lnSpc>
            </a:pPr>
            <a:r>
              <a:rPr lang="en-US" sz="2800" b="1" dirty="0" smtClean="0">
                <a:solidFill>
                  <a:srgbClr val="002060"/>
                </a:solidFill>
                <a:effectLst/>
                <a:latin typeface="Times New Roman" panose="02020603050405020304" pitchFamily="18" charset="0"/>
                <a:ea typeface="Calibri" panose="020F0502020204030204" pitchFamily="34" charset="0"/>
                <a:cs typeface="Latha" panose="020B0604020202020204" pitchFamily="34" charset="0"/>
              </a:rPr>
              <a:t>(AN AUTONOMOUS INSTITUTION)</a:t>
            </a:r>
          </a:p>
          <a:p>
            <a:pPr algn="ctr">
              <a:lnSpc>
                <a:spcPct val="115000"/>
              </a:lnSpc>
            </a:pP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DEPARTMENT OF INFORMATION TECHNOLOGY</a:t>
            </a:r>
            <a:endPar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278029" y="2034159"/>
            <a:ext cx="4252126" cy="707886"/>
          </a:xfrm>
          <a:prstGeom prst="rect">
            <a:avLst/>
          </a:prstGeom>
        </p:spPr>
        <p:txBody>
          <a:bodyPr wrap="none">
            <a:spAutoFit/>
          </a:bodyPr>
          <a:lstStyle/>
          <a:p>
            <a:pPr algn="ctr"/>
            <a:r>
              <a:rPr lang="en-US" sz="4000" b="1" u="sng" dirty="0" smtClean="0">
                <a:solidFill>
                  <a:srgbClr val="FF0000"/>
                </a:solidFill>
                <a:latin typeface="Times New Roman" panose="02020603050405020304" pitchFamily="18" charset="0"/>
                <a:cs typeface="Times New Roman" panose="02020603050405020304" pitchFamily="18" charset="0"/>
              </a:rPr>
              <a:t>PROJECT TITLE</a:t>
            </a:r>
          </a:p>
        </p:txBody>
      </p:sp>
      <p:sp>
        <p:nvSpPr>
          <p:cNvPr id="8" name="TextBox 7">
            <a:extLst>
              <a:ext uri="{FF2B5EF4-FFF2-40B4-BE49-F238E27FC236}">
                <a16:creationId xmlns:a16="http://schemas.microsoft.com/office/drawing/2014/main" xmlns="" id="{2917836B-8F8E-4BE4-8904-137D6EBE7933}"/>
              </a:ext>
            </a:extLst>
          </p:cNvPr>
          <p:cNvSpPr txBox="1"/>
          <p:nvPr/>
        </p:nvSpPr>
        <p:spPr>
          <a:xfrm>
            <a:off x="6639622" y="5233401"/>
            <a:ext cx="5258389" cy="1200329"/>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GUIDED BY</a:t>
            </a:r>
          </a:p>
          <a:p>
            <a:pPr algn="ctr"/>
            <a:r>
              <a:rPr lang="en-GB" sz="2400" b="1" dirty="0" smtClean="0">
                <a:solidFill>
                  <a:srgbClr val="FF0000"/>
                </a:solidFill>
                <a:latin typeface="Times New Roman" panose="02020603050405020304" pitchFamily="18" charset="0"/>
                <a:cs typeface="Times New Roman" panose="02020603050405020304" pitchFamily="18" charset="0"/>
              </a:rPr>
              <a:t>Mrs. M.LIBINA</a:t>
            </a:r>
            <a:r>
              <a:rPr lang="en-GB" sz="2400" b="1" dirty="0">
                <a:solidFill>
                  <a:srgbClr val="FF0000"/>
                </a:solidFill>
                <a:latin typeface="Times New Roman" panose="02020603050405020304" pitchFamily="18" charset="0"/>
                <a:cs typeface="Times New Roman" panose="02020603050405020304" pitchFamily="18" charset="0"/>
              </a:rPr>
              <a:t>, </a:t>
            </a:r>
            <a:r>
              <a:rPr lang="en-GB" sz="2400" b="1" dirty="0" err="1" smtClean="0">
                <a:solidFill>
                  <a:srgbClr val="FF0000"/>
                </a:solidFill>
                <a:latin typeface="Times New Roman" panose="02020603050405020304" pitchFamily="18" charset="0"/>
                <a:cs typeface="Times New Roman" panose="02020603050405020304" pitchFamily="18" charset="0"/>
              </a:rPr>
              <a:t>M.Tech</a:t>
            </a:r>
            <a:r>
              <a:rPr lang="en-GB" sz="2400" b="1" dirty="0" smtClean="0">
                <a:solidFill>
                  <a:srgbClr val="FF0000"/>
                </a:solidFill>
                <a:latin typeface="Times New Roman" panose="02020603050405020304" pitchFamily="18" charset="0"/>
                <a:cs typeface="Times New Roman" panose="02020603050405020304" pitchFamily="18" charset="0"/>
              </a:rPr>
              <a:t>.</a:t>
            </a:r>
            <a:endParaRPr lang="en-GB" sz="2400" b="1" dirty="0">
              <a:solidFill>
                <a:srgbClr val="FF0000"/>
              </a:solidFill>
              <a:latin typeface="Times New Roman" panose="02020603050405020304" pitchFamily="18" charset="0"/>
              <a:cs typeface="Times New Roman" panose="02020603050405020304" pitchFamily="18" charset="0"/>
            </a:endParaRPr>
          </a:p>
          <a:p>
            <a:pPr algn="ctr"/>
            <a:endParaRPr lang="en-GB"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58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26" y="168177"/>
            <a:ext cx="10515600" cy="783191"/>
          </a:xfrm>
        </p:spPr>
        <p:txBody>
          <a:bodyPr>
            <a:normAutofit/>
          </a:bodyPr>
          <a:lstStyle/>
          <a:p>
            <a:r>
              <a:rPr lang="en-US" b="1" dirty="0">
                <a:latin typeface="Times New Roman" panose="02020603050405020304" pitchFamily="18" charset="0"/>
                <a:cs typeface="Times New Roman" panose="02020603050405020304" pitchFamily="18" charset="0"/>
              </a:rPr>
              <a:t>SYSTEM ARCHITECTURE</a:t>
            </a:r>
          </a:p>
        </p:txBody>
      </p:sp>
      <p:sp>
        <p:nvSpPr>
          <p:cNvPr id="7" name="TextBox 6"/>
          <p:cNvSpPr txBox="1"/>
          <p:nvPr/>
        </p:nvSpPr>
        <p:spPr>
          <a:xfrm>
            <a:off x="441434" y="1234965"/>
            <a:ext cx="2727434" cy="1200329"/>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Input</a:t>
            </a:r>
          </a:p>
          <a:p>
            <a:pPr algn="ctr"/>
            <a:r>
              <a:rPr lang="en-IN" b="1" dirty="0" smtClean="0">
                <a:latin typeface="Times New Roman" panose="02020603050405020304" pitchFamily="18" charset="0"/>
                <a:cs typeface="Times New Roman" panose="02020603050405020304" pitchFamily="18" charset="0"/>
              </a:rPr>
              <a:t>(Audio Recording)</a:t>
            </a:r>
          </a:p>
          <a:p>
            <a:pPr algn="ctr"/>
            <a:endParaRPr lang="en-IN" dirty="0"/>
          </a:p>
          <a:p>
            <a:pPr algn="ctr"/>
            <a:endParaRPr lang="en-IN" dirty="0"/>
          </a:p>
        </p:txBody>
      </p:sp>
      <p:sp>
        <p:nvSpPr>
          <p:cNvPr id="38" name="TextBox 37"/>
          <p:cNvSpPr txBox="1"/>
          <p:nvPr/>
        </p:nvSpPr>
        <p:spPr>
          <a:xfrm>
            <a:off x="6858000" y="1209818"/>
            <a:ext cx="2490952" cy="646331"/>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BLSTM</a:t>
            </a:r>
          </a:p>
          <a:p>
            <a:pPr algn="ctr"/>
            <a:r>
              <a:rPr lang="en-IN"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852041" y="1234965"/>
            <a:ext cx="2490952" cy="369332"/>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Noise Extraction</a:t>
            </a:r>
            <a:endParaRPr lang="en-IN" b="1"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9874468" y="1348317"/>
            <a:ext cx="1996966" cy="369332"/>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Acoustic Scenes</a:t>
            </a:r>
            <a:endParaRPr lang="en-IN" b="1"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851338" y="5577430"/>
            <a:ext cx="2280742" cy="646331"/>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BLSTM Classification</a:t>
            </a:r>
            <a:endParaRPr lang="en-IN" b="1"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3663002" y="3466731"/>
            <a:ext cx="2490952" cy="923330"/>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Extracting the Noises</a:t>
            </a:r>
          </a:p>
          <a:p>
            <a:pPr algn="ctr"/>
            <a:r>
              <a:rPr lang="en-IN" b="1" dirty="0" smtClean="0">
                <a:latin typeface="Times New Roman" panose="02020603050405020304" pitchFamily="18" charset="0"/>
                <a:cs typeface="Times New Roman" panose="02020603050405020304" pitchFamily="18" charset="0"/>
              </a:rPr>
              <a:t>(Framework-</a:t>
            </a:r>
            <a:r>
              <a:rPr lang="en-IN" b="1" i="1" dirty="0" err="1" smtClean="0"/>
              <a:t>TarsosDSP</a:t>
            </a:r>
            <a:r>
              <a:rPr lang="en-IN" b="1" dirty="0" smtClean="0">
                <a:latin typeface="Times New Roman" panose="02020603050405020304" pitchFamily="18" charset="0"/>
                <a:cs typeface="Times New Roman" panose="02020603050405020304" pitchFamily="18" charset="0"/>
              </a:rPr>
              <a:t>) </a:t>
            </a:r>
          </a:p>
        </p:txBody>
      </p:sp>
      <p:sp>
        <p:nvSpPr>
          <p:cNvPr id="50" name="TextBox 49"/>
          <p:cNvSpPr txBox="1"/>
          <p:nvPr/>
        </p:nvSpPr>
        <p:spPr>
          <a:xfrm>
            <a:off x="441434" y="3368789"/>
            <a:ext cx="2490952" cy="923330"/>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Audio Recordings</a:t>
            </a:r>
          </a:p>
          <a:p>
            <a:pPr algn="ctr"/>
            <a:endParaRPr lang="en-IN" dirty="0"/>
          </a:p>
          <a:p>
            <a:pPr algn="ctr"/>
            <a:endParaRPr lang="en-IN" dirty="0"/>
          </a:p>
        </p:txBody>
      </p:sp>
      <p:sp>
        <p:nvSpPr>
          <p:cNvPr id="51" name="TextBox 50"/>
          <p:cNvSpPr txBox="1"/>
          <p:nvPr/>
        </p:nvSpPr>
        <p:spPr>
          <a:xfrm>
            <a:off x="441434" y="4597656"/>
            <a:ext cx="2490952" cy="707886"/>
          </a:xfrm>
          <a:prstGeom prst="rect">
            <a:avLst/>
          </a:prstGeom>
          <a:noFill/>
          <a:ln>
            <a:noFill/>
          </a:ln>
        </p:spPr>
        <p:txBody>
          <a:bodyPr wrap="square" rtlCol="0">
            <a:spAutoFit/>
          </a:bodyPr>
          <a:lstStyle/>
          <a:p>
            <a:pPr algn="ctr"/>
            <a:r>
              <a:rPr lang="en-IN" sz="2000" b="1" dirty="0" smtClean="0">
                <a:latin typeface="Times New Roman" panose="02020603050405020304" pitchFamily="18" charset="0"/>
                <a:cs typeface="Times New Roman" panose="02020603050405020304" pitchFamily="18" charset="0"/>
              </a:rPr>
              <a:t>Process of BLSTM </a:t>
            </a:r>
          </a:p>
          <a:p>
            <a:pPr algn="ctr"/>
            <a:r>
              <a:rPr lang="en-IN" sz="2000" b="1" dirty="0" smtClean="0">
                <a:latin typeface="Times New Roman" panose="02020603050405020304" pitchFamily="18" charset="0"/>
                <a:cs typeface="Times New Roman" panose="02020603050405020304" pitchFamily="18" charset="0"/>
              </a:rPr>
              <a:t>Classification</a:t>
            </a:r>
            <a:endParaRPr lang="en-IN" sz="2000" b="1"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441434" y="2562654"/>
            <a:ext cx="2490952" cy="707886"/>
          </a:xfrm>
          <a:prstGeom prst="rect">
            <a:avLst/>
          </a:prstGeom>
          <a:noFill/>
          <a:ln>
            <a:noFill/>
          </a:ln>
        </p:spPr>
        <p:txBody>
          <a:bodyPr wrap="square" rtlCol="0">
            <a:spAutoFit/>
          </a:bodyPr>
          <a:lstStyle/>
          <a:p>
            <a:pPr algn="ctr"/>
            <a:r>
              <a:rPr lang="en-IN" sz="2000" b="1" dirty="0" smtClean="0">
                <a:latin typeface="Times New Roman" panose="02020603050405020304" pitchFamily="18" charset="0"/>
                <a:cs typeface="Times New Roman" panose="02020603050405020304" pitchFamily="18" charset="0"/>
              </a:rPr>
              <a:t>Process of Noise Extraction</a:t>
            </a:r>
          </a:p>
        </p:txBody>
      </p:sp>
      <p:sp>
        <p:nvSpPr>
          <p:cNvPr id="54" name="TextBox 53"/>
          <p:cNvSpPr txBox="1"/>
          <p:nvPr/>
        </p:nvSpPr>
        <p:spPr>
          <a:xfrm>
            <a:off x="6968506" y="5577431"/>
            <a:ext cx="2490952" cy="646331"/>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Classifying Type of Scenes</a:t>
            </a:r>
            <a:endParaRPr lang="en-IN" b="1"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9842940" y="3281274"/>
            <a:ext cx="2046960" cy="1200329"/>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Clear Audio</a:t>
            </a:r>
          </a:p>
          <a:p>
            <a:pPr algn="ctr"/>
            <a:endParaRPr lang="en-IN" dirty="0" smtClean="0"/>
          </a:p>
          <a:p>
            <a:pPr algn="ctr"/>
            <a:r>
              <a:rPr lang="en-IN" dirty="0" smtClean="0"/>
              <a:t> </a:t>
            </a:r>
            <a:endParaRPr lang="en-IN" dirty="0"/>
          </a:p>
          <a:p>
            <a:pPr algn="ctr"/>
            <a:endParaRPr lang="en-IN" dirty="0"/>
          </a:p>
        </p:txBody>
      </p:sp>
      <p:sp>
        <p:nvSpPr>
          <p:cNvPr id="57" name="TextBox 56"/>
          <p:cNvSpPr txBox="1"/>
          <p:nvPr/>
        </p:nvSpPr>
        <p:spPr>
          <a:xfrm>
            <a:off x="3794381" y="5461656"/>
            <a:ext cx="2490952" cy="923330"/>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Pre-Trained Dataset</a:t>
            </a:r>
          </a:p>
          <a:p>
            <a:pPr algn="ctr"/>
            <a:r>
              <a:rPr lang="en-IN" b="1" dirty="0" smtClean="0">
                <a:latin typeface="Times New Roman" panose="02020603050405020304" pitchFamily="18" charset="0"/>
                <a:cs typeface="Times New Roman" panose="02020603050405020304" pitchFamily="18" charset="0"/>
              </a:rPr>
              <a:t>(</a:t>
            </a:r>
            <a:r>
              <a:rPr lang="en-IN" b="1" i="1" dirty="0" smtClean="0">
                <a:latin typeface="Times New Roman" panose="02020603050405020304" pitchFamily="18" charset="0"/>
                <a:cs typeface="Times New Roman" panose="02020603050405020304" pitchFamily="18" charset="0"/>
              </a:rPr>
              <a:t>FSD</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algn="ctr"/>
            <a:endParaRPr lang="en-IN" dirty="0"/>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91" y="1835129"/>
            <a:ext cx="2159633" cy="431630"/>
          </a:xfrm>
          <a:prstGeom prst="rect">
            <a:avLst/>
          </a:prstGeom>
        </p:spPr>
      </p:pic>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93" y="3830454"/>
            <a:ext cx="2159633" cy="431630"/>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1764" y="3779395"/>
            <a:ext cx="1918135" cy="588149"/>
          </a:xfrm>
          <a:prstGeom prst="rect">
            <a:avLst/>
          </a:prstGeom>
        </p:spPr>
      </p:pic>
      <p:cxnSp>
        <p:nvCxnSpPr>
          <p:cNvPr id="10" name="Straight Arrow Connector 9"/>
          <p:cNvCxnSpPr>
            <a:endCxn id="39" idx="1"/>
          </p:cNvCxnSpPr>
          <p:nvPr/>
        </p:nvCxnSpPr>
        <p:spPr>
          <a:xfrm>
            <a:off x="3168868" y="1419631"/>
            <a:ext cx="683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994061" y="5724521"/>
            <a:ext cx="1744718" cy="400110"/>
          </a:xfrm>
          <a:prstGeom prst="rect">
            <a:avLst/>
          </a:prstGeom>
          <a:noFill/>
          <a:ln>
            <a:noFill/>
          </a:ln>
        </p:spPr>
        <p:txBody>
          <a:bodyPr wrap="square" rtlCol="0">
            <a:spAutoFit/>
          </a:bodyPr>
          <a:lstStyle/>
          <a:p>
            <a:pPr algn="ctr"/>
            <a:r>
              <a:rPr lang="en-IN" sz="2000" b="1" i="1" dirty="0" smtClean="0">
                <a:latin typeface="Times New Roman" panose="02020603050405020304" pitchFamily="18" charset="0"/>
                <a:cs typeface="Times New Roman" panose="02020603050405020304" pitchFamily="18" charset="0"/>
              </a:rPr>
              <a:t>Output</a:t>
            </a:r>
            <a:endParaRPr lang="en-IN" sz="2000" b="1" i="1"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6858000" y="3368789"/>
            <a:ext cx="2301766" cy="923330"/>
          </a:xfrm>
          <a:prstGeom prst="rect">
            <a:avLst/>
          </a:prstGeom>
          <a:noFill/>
          <a:ln>
            <a:solidFill>
              <a:schemeClr val="tx1"/>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Converting Audio to</a:t>
            </a:r>
          </a:p>
          <a:p>
            <a:pPr algn="ctr"/>
            <a:r>
              <a:rPr lang="en-IN" b="1" dirty="0" smtClean="0">
                <a:latin typeface="Times New Roman" panose="02020603050405020304" pitchFamily="18" charset="0"/>
                <a:cs typeface="Times New Roman" panose="02020603050405020304" pitchFamily="18" charset="0"/>
              </a:rPr>
              <a:t>wav format</a:t>
            </a:r>
          </a:p>
          <a:p>
            <a:pPr algn="ctr"/>
            <a:r>
              <a:rPr lang="en-IN" b="1" dirty="0" smtClean="0">
                <a:latin typeface="Times New Roman" panose="02020603050405020304" pitchFamily="18" charset="0"/>
                <a:cs typeface="Times New Roman" panose="02020603050405020304" pitchFamily="18" charset="0"/>
              </a:rPr>
              <a:t>(Python-</a:t>
            </a:r>
            <a:r>
              <a:rPr lang="en-IN" b="1" i="1" dirty="0" err="1" smtClean="0">
                <a:latin typeface="Times New Roman" panose="02020603050405020304" pitchFamily="18" charset="0"/>
                <a:cs typeface="Times New Roman" panose="02020603050405020304" pitchFamily="18" charset="0"/>
              </a:rPr>
              <a:t>Pydub</a:t>
            </a:r>
            <a:r>
              <a:rPr lang="en-IN" b="1" dirty="0" smtClean="0">
                <a:latin typeface="Times New Roman" panose="02020603050405020304" pitchFamily="18" charset="0"/>
                <a:cs typeface="Times New Roman" panose="02020603050405020304" pitchFamily="18" charset="0"/>
              </a:rPr>
              <a:t>)</a:t>
            </a:r>
          </a:p>
        </p:txBody>
      </p:sp>
      <p:cxnSp>
        <p:nvCxnSpPr>
          <p:cNvPr id="31" name="Straight Arrow Connector 30"/>
          <p:cNvCxnSpPr/>
          <p:nvPr/>
        </p:nvCxnSpPr>
        <p:spPr>
          <a:xfrm>
            <a:off x="2942895" y="3745620"/>
            <a:ext cx="72010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342993" y="1419631"/>
            <a:ext cx="51500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32080" y="5923321"/>
            <a:ext cx="683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285333" y="5924576"/>
            <a:ext cx="683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159766" y="3745366"/>
            <a:ext cx="683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2" idx="1"/>
          </p:cNvCxnSpPr>
          <p:nvPr/>
        </p:nvCxnSpPr>
        <p:spPr>
          <a:xfrm>
            <a:off x="9348952" y="1532983"/>
            <a:ext cx="5255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153954" y="3830454"/>
            <a:ext cx="683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459458" y="5903197"/>
            <a:ext cx="6831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608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635" y="159738"/>
            <a:ext cx="10363200" cy="1101503"/>
          </a:xfrm>
        </p:spPr>
        <p:txBody>
          <a:bodyPr/>
          <a:lstStyle/>
          <a:p>
            <a:r>
              <a:rPr lang="en-IN" b="1" dirty="0" smtClean="0">
                <a:latin typeface="Times New Roman" panose="02020603050405020304" pitchFamily="18" charset="0"/>
                <a:cs typeface="Times New Roman" panose="02020603050405020304" pitchFamily="18" charset="0"/>
              </a:rPr>
              <a:t>DATASET COLLECTION</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8731" y="1497724"/>
            <a:ext cx="11240813" cy="4918842"/>
          </a:xfrm>
        </p:spPr>
        <p:txBody>
          <a:bodyPr/>
          <a:lstStyle/>
          <a:p>
            <a:pPr marL="457200" indent="-457200" algn="just">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Dataset used in Audio Scene classification project is </a:t>
            </a:r>
            <a:r>
              <a:rPr lang="en-IN" dirty="0" err="1" smtClean="0">
                <a:solidFill>
                  <a:schemeClr val="tx1"/>
                </a:solidFill>
                <a:latin typeface="Times New Roman" panose="02020603050405020304" pitchFamily="18" charset="0"/>
                <a:cs typeface="Times New Roman" panose="02020603050405020304" pitchFamily="18" charset="0"/>
              </a:rPr>
              <a:t>FreeSound</a:t>
            </a:r>
            <a:r>
              <a:rPr lang="en-IN" dirty="0" smtClean="0">
                <a:solidFill>
                  <a:schemeClr val="tx1"/>
                </a:solidFill>
                <a:latin typeface="Times New Roman" panose="02020603050405020304" pitchFamily="18" charset="0"/>
                <a:cs typeface="Times New Roman" panose="02020603050405020304" pitchFamily="18" charset="0"/>
              </a:rPr>
              <a:t> Dataset (FSD)</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Audio Set Ontology is a hierarchical collection of over 600 sound classes and </a:t>
            </a:r>
            <a:r>
              <a:rPr lang="en-IN" dirty="0" smtClean="0">
                <a:solidFill>
                  <a:schemeClr val="tx1"/>
                </a:solidFill>
                <a:latin typeface="Times New Roman" panose="02020603050405020304" pitchFamily="18" charset="0"/>
                <a:cs typeface="Times New Roman" panose="02020603050405020304" pitchFamily="18" charset="0"/>
              </a:rPr>
              <a:t>filled with </a:t>
            </a:r>
            <a:r>
              <a:rPr lang="en-IN" dirty="0">
                <a:solidFill>
                  <a:schemeClr val="tx1"/>
                </a:solidFill>
                <a:latin typeface="Times New Roman" panose="02020603050405020304" pitchFamily="18" charset="0"/>
                <a:cs typeface="Times New Roman" panose="02020603050405020304" pitchFamily="18" charset="0"/>
              </a:rPr>
              <a:t>297,159 audio samples from Free Sound</a:t>
            </a:r>
            <a:r>
              <a:rPr lang="en-IN"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FSD includes a variety of everyday sounds, from human and animal, sounds to music and sounds made by things, all under Creative Commons licenses.</a:t>
            </a:r>
          </a:p>
        </p:txBody>
      </p:sp>
    </p:spTree>
    <p:extLst>
      <p:ext uri="{BB962C8B-B14F-4D97-AF65-F5344CB8AC3E}">
        <p14:creationId xmlns:p14="http://schemas.microsoft.com/office/powerpoint/2010/main" val="167235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931" y="157656"/>
            <a:ext cx="10363200" cy="1040524"/>
          </a:xfrm>
        </p:spPr>
        <p:txBody>
          <a:bodyPr/>
          <a:lstStyle/>
          <a:p>
            <a:r>
              <a:rPr lang="en-IN" b="1" dirty="0" smtClean="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4854" y="1363716"/>
            <a:ext cx="11020097" cy="4974021"/>
          </a:xfrm>
        </p:spPr>
        <p:txBody>
          <a:bodyPr/>
          <a:lstStyle/>
          <a:p>
            <a:pPr marL="457200" indent="-457200" algn="just">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The audio file is given as input and then it </a:t>
            </a:r>
            <a:r>
              <a:rPr lang="en-IN" dirty="0">
                <a:solidFill>
                  <a:schemeClr val="tx1"/>
                </a:solidFill>
                <a:latin typeface="Times New Roman" panose="02020603050405020304" pitchFamily="18" charset="0"/>
                <a:cs typeface="Times New Roman" panose="02020603050405020304" pitchFamily="18" charset="0"/>
              </a:rPr>
              <a:t>was processed by </a:t>
            </a:r>
            <a:r>
              <a:rPr lang="en-IN" dirty="0" err="1" smtClean="0">
                <a:solidFill>
                  <a:schemeClr val="tx1"/>
                </a:solidFill>
                <a:latin typeface="Times New Roman" panose="02020603050405020304" pitchFamily="18" charset="0"/>
                <a:cs typeface="Times New Roman" panose="02020603050405020304" pitchFamily="18" charset="0"/>
              </a:rPr>
              <a:t>TarsosDSP</a:t>
            </a:r>
            <a:r>
              <a:rPr lang="en-IN"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dirty="0" err="1">
                <a:solidFill>
                  <a:schemeClr val="tx1"/>
                </a:solidFill>
                <a:latin typeface="Times New Roman" panose="02020603050405020304" pitchFamily="18" charset="0"/>
                <a:cs typeface="Times New Roman" panose="02020603050405020304" pitchFamily="18" charset="0"/>
              </a:rPr>
              <a:t>TarsosDSP</a:t>
            </a:r>
            <a:r>
              <a:rPr lang="en-IN" dirty="0">
                <a:solidFill>
                  <a:schemeClr val="tx1"/>
                </a:solidFill>
                <a:latin typeface="Times New Roman" panose="02020603050405020304" pitchFamily="18" charset="0"/>
                <a:cs typeface="Times New Roman" panose="02020603050405020304" pitchFamily="18" charset="0"/>
              </a:rPr>
              <a:t> is a Java library for audio processing</a:t>
            </a:r>
            <a:r>
              <a:rPr lang="en-IN"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Its aim is to provide an easy-to-use interface to practical </a:t>
            </a:r>
            <a:r>
              <a:rPr lang="en-IN" dirty="0" smtClean="0">
                <a:solidFill>
                  <a:schemeClr val="tx1"/>
                </a:solidFill>
                <a:latin typeface="Times New Roman" panose="02020603050405020304" pitchFamily="18" charset="0"/>
                <a:cs typeface="Times New Roman" panose="02020603050405020304" pitchFamily="18" charset="0"/>
              </a:rPr>
              <a:t>audio processing algorithms.</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concepts used should be transferable to other programming languages, or platforms as well.</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39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104" y="175504"/>
            <a:ext cx="10363200" cy="1470025"/>
          </a:xfrm>
        </p:spPr>
        <p:txBody>
          <a:bodyPr/>
          <a:lstStyle/>
          <a:p>
            <a:r>
              <a:rPr lang="en-IN" b="1" dirty="0" smtClean="0">
                <a:latin typeface="Times New Roman" panose="02020603050405020304" pitchFamily="18" charset="0"/>
                <a:cs typeface="Times New Roman" panose="02020603050405020304" pitchFamily="18" charset="0"/>
              </a:rPr>
              <a:t>AUDIO CONVERSION MODULE</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8731" y="2128345"/>
            <a:ext cx="11256579" cy="4130565"/>
          </a:xfrm>
        </p:spPr>
        <p:txBody>
          <a:bodyPr/>
          <a:lstStyle/>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Python provides a module called </a:t>
            </a:r>
            <a:r>
              <a:rPr lang="en-IN" dirty="0" err="1" smtClean="0">
                <a:solidFill>
                  <a:schemeClr val="tx1"/>
                </a:solidFill>
                <a:latin typeface="Times New Roman" panose="02020603050405020304" pitchFamily="18" charset="0"/>
                <a:cs typeface="Times New Roman" panose="02020603050405020304" pitchFamily="18" charset="0"/>
              </a:rPr>
              <a:t>Pydub</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to </a:t>
            </a:r>
            <a:r>
              <a:rPr lang="en-IN" dirty="0" smtClean="0">
                <a:solidFill>
                  <a:schemeClr val="tx1"/>
                </a:solidFill>
                <a:latin typeface="Times New Roman" panose="02020603050405020304" pitchFamily="18" charset="0"/>
                <a:cs typeface="Times New Roman" panose="02020603050405020304" pitchFamily="18" charset="0"/>
              </a:rPr>
              <a:t>work with </a:t>
            </a:r>
            <a:r>
              <a:rPr lang="en-IN" dirty="0">
                <a:solidFill>
                  <a:schemeClr val="tx1"/>
                </a:solidFill>
                <a:latin typeface="Times New Roman" panose="02020603050405020304" pitchFamily="18" charset="0"/>
                <a:cs typeface="Times New Roman" panose="02020603050405020304" pitchFamily="18" charset="0"/>
              </a:rPr>
              <a:t>audio files</a:t>
            </a:r>
            <a:r>
              <a:rPr lang="en-IN"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dirty="0" err="1">
                <a:solidFill>
                  <a:schemeClr val="tx1"/>
                </a:solidFill>
                <a:latin typeface="Times New Roman" panose="02020603050405020304" pitchFamily="18" charset="0"/>
                <a:cs typeface="Times New Roman" panose="02020603050405020304" pitchFamily="18" charset="0"/>
              </a:rPr>
              <a:t>Pydub</a:t>
            </a:r>
            <a:r>
              <a:rPr lang="en-IN" dirty="0">
                <a:solidFill>
                  <a:schemeClr val="tx1"/>
                </a:solidFill>
                <a:latin typeface="Times New Roman" panose="02020603050405020304" pitchFamily="18" charset="0"/>
                <a:cs typeface="Times New Roman" panose="02020603050405020304" pitchFamily="18" charset="0"/>
              </a:rPr>
              <a:t> is a Python library to work with only .wav files</a:t>
            </a:r>
            <a:r>
              <a:rPr lang="en-IN"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By using this library we can play, split, merge, edit our .wav audio files.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87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1338" y="252249"/>
            <a:ext cx="10363200" cy="1119351"/>
          </a:xfrm>
        </p:spPr>
        <p:txBody>
          <a:bodyPr/>
          <a:lstStyle/>
          <a:p>
            <a:r>
              <a:rPr lang="en-IN" b="1" dirty="0" smtClean="0">
                <a:latin typeface="Times New Roman" panose="02020603050405020304" pitchFamily="18" charset="0"/>
                <a:cs typeface="Times New Roman" panose="02020603050405020304" pitchFamily="18" charset="0"/>
              </a:rPr>
              <a:t>TRAINING THE DATASET</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6027" y="1671144"/>
            <a:ext cx="11130455" cy="4729655"/>
          </a:xfrm>
        </p:spPr>
        <p:txBody>
          <a:bodyPr/>
          <a:lstStyle/>
          <a:p>
            <a:pPr marL="457200" indent="-4572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Deep Learning Algorithm called BLSTM(</a:t>
            </a:r>
            <a:r>
              <a:rPr lang="en-IN" dirty="0">
                <a:solidFill>
                  <a:schemeClr val="tx1"/>
                </a:solidFill>
                <a:latin typeface="Times New Roman" panose="02020603050405020304" pitchFamily="18" charset="0"/>
                <a:cs typeface="Times New Roman" panose="02020603050405020304" pitchFamily="18" charset="0"/>
              </a:rPr>
              <a:t>Bidirectional Long Short-Term Memory Networks</a:t>
            </a:r>
            <a:r>
              <a:rPr lang="en-US" dirty="0">
                <a:solidFill>
                  <a:schemeClr val="tx1"/>
                </a:solidFill>
                <a:latin typeface="Times New Roman" panose="02020603050405020304" pitchFamily="18" charset="0"/>
                <a:cs typeface="Times New Roman" panose="02020603050405020304" pitchFamily="18" charset="0"/>
              </a:rPr>
              <a:t>) which is used </a:t>
            </a:r>
            <a:r>
              <a:rPr lang="en-US" dirty="0" smtClean="0">
                <a:solidFill>
                  <a:schemeClr val="tx1"/>
                </a:solidFill>
                <a:latin typeface="Times New Roman" panose="02020603050405020304" pitchFamily="18" charset="0"/>
                <a:cs typeface="Times New Roman" panose="02020603050405020304" pitchFamily="18" charset="0"/>
              </a:rPr>
              <a:t>to combine and classify </a:t>
            </a:r>
            <a:r>
              <a:rPr lang="en-US" dirty="0">
                <a:solidFill>
                  <a:schemeClr val="tx1"/>
                </a:solidFill>
                <a:latin typeface="Times New Roman" panose="02020603050405020304" pitchFamily="18" charset="0"/>
                <a:cs typeface="Times New Roman" panose="02020603050405020304" pitchFamily="18" charset="0"/>
              </a:rPr>
              <a:t>the audio file </a:t>
            </a:r>
            <a:r>
              <a:rPr lang="en-US" dirty="0" smtClean="0">
                <a:solidFill>
                  <a:schemeClr val="tx1"/>
                </a:solidFill>
                <a:latin typeface="Times New Roman" panose="02020603050405020304" pitchFamily="18" charset="0"/>
                <a:cs typeface="Times New Roman" panose="02020603050405020304" pitchFamily="18" charset="0"/>
              </a:rPr>
              <a:t>with the </a:t>
            </a:r>
            <a:r>
              <a:rPr lang="en-US" dirty="0">
                <a:solidFill>
                  <a:schemeClr val="tx1"/>
                </a:solidFill>
                <a:latin typeface="Times New Roman" panose="02020603050405020304" pitchFamily="18" charset="0"/>
                <a:cs typeface="Times New Roman" panose="02020603050405020304" pitchFamily="18" charset="0"/>
              </a:rPr>
              <a:t>dataset.</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Long Short Term Memory is a kind of recurrent neural network</a:t>
            </a:r>
            <a:r>
              <a:rPr lang="en-IN" dirty="0" smtClean="0">
                <a:solidFill>
                  <a:schemeClr val="tx1"/>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It is used for processing, predicting, and classifying on the basis of time-series data.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0"/>
            <a:ext cx="10515600" cy="1325563"/>
          </a:xfrm>
        </p:spPr>
        <p:txBody>
          <a:bodyPr>
            <a:normAutofit/>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4157" y="1224644"/>
            <a:ext cx="10749643" cy="5144625"/>
          </a:xfrm>
        </p:spPr>
        <p:txBody>
          <a:bodyPr>
            <a:normAutofit fontScale="77500" lnSpcReduction="20000"/>
          </a:bodyPr>
          <a:lstStyle/>
          <a:p>
            <a:pPr>
              <a:lnSpc>
                <a:spcPct val="150000"/>
              </a:lnSpc>
            </a:pPr>
            <a:r>
              <a:rPr lang="en-US" sz="3300" dirty="0" smtClean="0">
                <a:latin typeface="Times New Roman" panose="02020603050405020304" pitchFamily="18" charset="0"/>
                <a:cs typeface="Times New Roman" panose="02020603050405020304" pitchFamily="18" charset="0"/>
              </a:rPr>
              <a:t>A novel </a:t>
            </a:r>
            <a:r>
              <a:rPr lang="en-US" sz="3300" dirty="0">
                <a:latin typeface="Times New Roman" panose="02020603050405020304" pitchFamily="18" charset="0"/>
                <a:cs typeface="Times New Roman" panose="02020603050405020304" pitchFamily="18" charset="0"/>
              </a:rPr>
              <a:t>scheme for acoustic scene classification based </a:t>
            </a:r>
            <a:r>
              <a:rPr lang="en-US" sz="3300" dirty="0" smtClean="0">
                <a:latin typeface="Times New Roman" panose="02020603050405020304" pitchFamily="18" charset="0"/>
                <a:cs typeface="Times New Roman" panose="02020603050405020304" pitchFamily="18" charset="0"/>
              </a:rPr>
              <a:t>on Deep Learning Methods is implemented for noise reduction.</a:t>
            </a:r>
          </a:p>
          <a:p>
            <a:pPr>
              <a:lnSpc>
                <a:spcPct val="150000"/>
              </a:lnSpc>
            </a:pPr>
            <a:r>
              <a:rPr lang="en-US" sz="3300" dirty="0" smtClean="0">
                <a:latin typeface="Times New Roman" panose="02020603050405020304" pitchFamily="18" charset="0"/>
                <a:cs typeface="Times New Roman" panose="02020603050405020304" pitchFamily="18" charset="0"/>
              </a:rPr>
              <a:t>Developed </a:t>
            </a:r>
            <a:r>
              <a:rPr lang="en-US" sz="3300" dirty="0">
                <a:latin typeface="Times New Roman" panose="02020603050405020304" pitchFamily="18" charset="0"/>
                <a:cs typeface="Times New Roman" panose="02020603050405020304" pitchFamily="18" charset="0"/>
              </a:rPr>
              <a:t>a novel scheme to extract summary statistics for sounds to enhance discriminative scene-specific sound textures as well as to suppress scene-irrelevant </a:t>
            </a:r>
            <a:r>
              <a:rPr lang="en-US" sz="3300" dirty="0" smtClean="0">
                <a:latin typeface="Times New Roman" panose="02020603050405020304" pitchFamily="18" charset="0"/>
                <a:cs typeface="Times New Roman" panose="02020603050405020304" pitchFamily="18" charset="0"/>
              </a:rPr>
              <a:t>events.</a:t>
            </a:r>
          </a:p>
          <a:p>
            <a:pPr>
              <a:lnSpc>
                <a:spcPct val="150000"/>
              </a:lnSpc>
            </a:pPr>
            <a:r>
              <a:rPr lang="en-IN" sz="3300" dirty="0" smtClean="0">
                <a:latin typeface="Times New Roman" panose="02020603050405020304" pitchFamily="18" charset="0"/>
                <a:cs typeface="Times New Roman" panose="02020603050405020304" pitchFamily="18" charset="0"/>
              </a:rPr>
              <a:t>By </a:t>
            </a:r>
            <a:r>
              <a:rPr lang="en-IN" sz="3300" dirty="0">
                <a:latin typeface="Times New Roman" panose="02020603050405020304" pitchFamily="18" charset="0"/>
                <a:cs typeface="Times New Roman" panose="02020603050405020304" pitchFamily="18" charset="0"/>
              </a:rPr>
              <a:t>using a feature of </a:t>
            </a:r>
            <a:r>
              <a:rPr lang="en-IN" sz="3300" dirty="0" smtClean="0">
                <a:latin typeface="Times New Roman" panose="02020603050405020304" pitchFamily="18" charset="0"/>
                <a:cs typeface="Times New Roman" panose="02020603050405020304" pitchFamily="18" charset="0"/>
              </a:rPr>
              <a:t>an </a:t>
            </a:r>
            <a:r>
              <a:rPr lang="en-IN" sz="3300" dirty="0">
                <a:latin typeface="Times New Roman" panose="02020603050405020304" pitchFamily="18" charset="0"/>
                <a:cs typeface="Times New Roman" panose="02020603050405020304" pitchFamily="18" charset="0"/>
              </a:rPr>
              <a:t>effective classifier of BLSTM. The proposed system outperformed the baseline system on both development and evaluation datasets. The results have shown that the proposed system is effective for solving the problem of </a:t>
            </a:r>
            <a:r>
              <a:rPr lang="en-IN" sz="3300" dirty="0" smtClean="0">
                <a:latin typeface="Times New Roman" panose="02020603050405020304" pitchFamily="18" charset="0"/>
                <a:cs typeface="Times New Roman" panose="02020603050405020304" pitchFamily="18" charset="0"/>
              </a:rPr>
              <a:t>ASC.</a:t>
            </a:r>
            <a:endParaRPr lang="en-US" altLang="en-US" sz="33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175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152" y="-31531"/>
            <a:ext cx="10389476" cy="1470025"/>
          </a:xfrm>
        </p:spPr>
        <p:txBody>
          <a:bodyPr/>
          <a:lstStyle/>
          <a:p>
            <a:pPr algn="l"/>
            <a:r>
              <a:rPr lang="en-IN"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2607" y="1355833"/>
            <a:ext cx="11493062" cy="5139559"/>
          </a:xfrm>
        </p:spPr>
        <p:txBody>
          <a:bodyPr>
            <a:normAutofit/>
          </a:bodyPr>
          <a:lstStyle/>
          <a:p>
            <a:pPr algn="just"/>
            <a:r>
              <a:rPr lang="en-IN" sz="2000" dirty="0" smtClean="0">
                <a:solidFill>
                  <a:schemeClr val="tx1"/>
                </a:solidFill>
                <a:latin typeface="Times New Roman" panose="02020603050405020304" pitchFamily="18" charset="0"/>
                <a:cs typeface="Times New Roman" panose="02020603050405020304" pitchFamily="18" charset="0"/>
              </a:rPr>
              <a:t>[1] </a:t>
            </a:r>
            <a:r>
              <a:rPr lang="en-IN" sz="2000" dirty="0">
                <a:solidFill>
                  <a:schemeClr val="tx1"/>
                </a:solidFill>
                <a:latin typeface="Times New Roman" panose="02020603050405020304" pitchFamily="18" charset="0"/>
                <a:cs typeface="Times New Roman" panose="02020603050405020304" pitchFamily="18" charset="0"/>
              </a:rPr>
              <a:t>Y. Li, Q. Wang, X. Zhang, W. Li, X. Li, J. Yang, X. Feng, Q. Huang, and </a:t>
            </a:r>
            <a:r>
              <a:rPr lang="en-IN" sz="2000" dirty="0" err="1">
                <a:solidFill>
                  <a:schemeClr val="tx1"/>
                </a:solidFill>
                <a:latin typeface="Times New Roman" panose="02020603050405020304" pitchFamily="18" charset="0"/>
                <a:cs typeface="Times New Roman" panose="02020603050405020304" pitchFamily="18" charset="0"/>
              </a:rPr>
              <a:t>Qianhua</a:t>
            </a:r>
            <a:r>
              <a:rPr lang="en-IN" sz="2000" dirty="0">
                <a:solidFill>
                  <a:schemeClr val="tx1"/>
                </a:solidFill>
                <a:latin typeface="Times New Roman" panose="02020603050405020304" pitchFamily="18" charset="0"/>
                <a:cs typeface="Times New Roman" panose="02020603050405020304" pitchFamily="18" charset="0"/>
              </a:rPr>
              <a:t> He, </a:t>
            </a:r>
            <a:r>
              <a:rPr lang="en-IN" sz="2000" dirty="0" smtClean="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Unsupervised classification of speaker roles in </a:t>
            </a:r>
            <a:r>
              <a:rPr lang="en-IN" sz="2000" dirty="0" err="1">
                <a:solidFill>
                  <a:schemeClr val="tx1"/>
                </a:solidFill>
                <a:latin typeface="Times New Roman" panose="02020603050405020304" pitchFamily="18" charset="0"/>
                <a:cs typeface="Times New Roman" panose="02020603050405020304" pitchFamily="18" charset="0"/>
              </a:rPr>
              <a:t>multiparticipant</a:t>
            </a:r>
            <a:r>
              <a:rPr lang="en-IN" sz="2000" dirty="0">
                <a:solidFill>
                  <a:schemeClr val="tx1"/>
                </a:solidFill>
                <a:latin typeface="Times New Roman" panose="02020603050405020304" pitchFamily="18" charset="0"/>
                <a:cs typeface="Times New Roman" panose="02020603050405020304" pitchFamily="18" charset="0"/>
              </a:rPr>
              <a:t> conversational speech,” Computer Speech and Language, vol. 42, pp. 81-99, 2017</a:t>
            </a:r>
            <a:r>
              <a:rPr lang="en-IN" sz="2000" dirty="0" smtClean="0">
                <a:solidFill>
                  <a:schemeClr val="tx1"/>
                </a:solidFill>
                <a:latin typeface="Times New Roman" panose="02020603050405020304" pitchFamily="18" charset="0"/>
                <a:cs typeface="Times New Roman" panose="02020603050405020304" pitchFamily="18" charset="0"/>
              </a:rPr>
              <a:t>.</a:t>
            </a:r>
          </a:p>
          <a:p>
            <a:pPr lvl="8" algn="just"/>
            <a:endParaRPr lang="en-IN" sz="800" dirty="0" smtClean="0">
              <a:solidFill>
                <a:schemeClr val="tx1"/>
              </a:solidFill>
              <a:latin typeface="Times New Roman" panose="02020603050405020304" pitchFamily="18" charset="0"/>
              <a:cs typeface="Times New Roman" panose="02020603050405020304" pitchFamily="18" charset="0"/>
            </a:endParaRPr>
          </a:p>
          <a:p>
            <a:pPr algn="just"/>
            <a:r>
              <a:rPr lang="en-IN" sz="2000" dirty="0" smtClean="0">
                <a:solidFill>
                  <a:schemeClr val="tx1"/>
                </a:solidFill>
                <a:latin typeface="Times New Roman" panose="02020603050405020304" pitchFamily="18" charset="0"/>
                <a:cs typeface="Times New Roman" panose="02020603050405020304" pitchFamily="18" charset="0"/>
              </a:rPr>
              <a:t>[2</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Mesaros</a:t>
            </a:r>
            <a:r>
              <a:rPr lang="en-IN" sz="2000" dirty="0">
                <a:solidFill>
                  <a:schemeClr val="tx1"/>
                </a:solidFill>
                <a:latin typeface="Times New Roman" panose="02020603050405020304" pitchFamily="18" charset="0"/>
                <a:cs typeface="Times New Roman" panose="02020603050405020304" pitchFamily="18" charset="0"/>
              </a:rPr>
              <a:t>, A., </a:t>
            </a:r>
            <a:r>
              <a:rPr lang="en-IN" sz="2000" dirty="0" err="1">
                <a:solidFill>
                  <a:schemeClr val="tx1"/>
                </a:solidFill>
                <a:latin typeface="Times New Roman" panose="02020603050405020304" pitchFamily="18" charset="0"/>
                <a:cs typeface="Times New Roman" panose="02020603050405020304" pitchFamily="18" charset="0"/>
              </a:rPr>
              <a:t>Heittola</a:t>
            </a:r>
            <a:r>
              <a:rPr lang="en-IN" sz="2000" dirty="0">
                <a:solidFill>
                  <a:schemeClr val="tx1"/>
                </a:solidFill>
                <a:latin typeface="Times New Roman" panose="02020603050405020304" pitchFamily="18" charset="0"/>
                <a:cs typeface="Times New Roman" panose="02020603050405020304" pitchFamily="18" charset="0"/>
              </a:rPr>
              <a:t>, T. and Virtanen, T., 2018. A multi-device dataset for urban acoustic scene classification. </a:t>
            </a:r>
            <a:r>
              <a:rPr lang="en-IN" sz="2000" dirty="0" err="1">
                <a:solidFill>
                  <a:schemeClr val="tx1"/>
                </a:solidFill>
                <a:latin typeface="Times New Roman" panose="02020603050405020304" pitchFamily="18" charset="0"/>
                <a:cs typeface="Times New Roman" panose="02020603050405020304" pitchFamily="18" charset="0"/>
              </a:rPr>
              <a:t>arXiv</a:t>
            </a:r>
            <a:r>
              <a:rPr lang="en-IN" sz="2000" dirty="0">
                <a:solidFill>
                  <a:schemeClr val="tx1"/>
                </a:solidFill>
                <a:latin typeface="Times New Roman" panose="02020603050405020304" pitchFamily="18" charset="0"/>
                <a:cs typeface="Times New Roman" panose="02020603050405020304" pitchFamily="18" charset="0"/>
              </a:rPr>
              <a:t> preprint </a:t>
            </a:r>
            <a:r>
              <a:rPr lang="en-IN" sz="2000" dirty="0" smtClean="0">
                <a:solidFill>
                  <a:schemeClr val="tx1"/>
                </a:solidFill>
                <a:latin typeface="Times New Roman" panose="02020603050405020304" pitchFamily="18" charset="0"/>
                <a:cs typeface="Times New Roman" panose="02020603050405020304" pitchFamily="18" charset="0"/>
              </a:rPr>
              <a:t>arXiv:1807.09840.</a:t>
            </a:r>
          </a:p>
          <a:p>
            <a:pPr lvl="8" algn="just"/>
            <a:endParaRPr lang="en-IN" sz="800" dirty="0" smtClean="0">
              <a:solidFill>
                <a:schemeClr val="tx1"/>
              </a:solidFill>
              <a:latin typeface="Times New Roman" panose="02020603050405020304" pitchFamily="18" charset="0"/>
              <a:cs typeface="Times New Roman" panose="02020603050405020304" pitchFamily="18" charset="0"/>
            </a:endParaRPr>
          </a:p>
          <a:p>
            <a:pPr algn="just"/>
            <a:r>
              <a:rPr lang="en-IN" sz="2000" dirty="0" smtClean="0">
                <a:solidFill>
                  <a:schemeClr val="tx1"/>
                </a:solidFill>
                <a:latin typeface="Times New Roman" panose="02020603050405020304" pitchFamily="18" charset="0"/>
                <a:cs typeface="Times New Roman" panose="02020603050405020304" pitchFamily="18" charset="0"/>
              </a:rPr>
              <a:t>[3] </a:t>
            </a:r>
            <a:r>
              <a:rPr lang="en-IN" sz="2000" dirty="0" err="1" smtClean="0">
                <a:solidFill>
                  <a:schemeClr val="tx1"/>
                </a:solidFill>
                <a:latin typeface="Times New Roman" panose="02020603050405020304" pitchFamily="18" charset="0"/>
                <a:cs typeface="Times New Roman" panose="02020603050405020304" pitchFamily="18" charset="0"/>
              </a:rPr>
              <a:t>Waldekar</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Shefali</a:t>
            </a:r>
            <a:r>
              <a:rPr lang="en-IN" sz="2000" dirty="0">
                <a:solidFill>
                  <a:schemeClr val="tx1"/>
                </a:solidFill>
                <a:latin typeface="Times New Roman" panose="02020603050405020304" pitchFamily="18" charset="0"/>
                <a:cs typeface="Times New Roman" panose="02020603050405020304" pitchFamily="18" charset="0"/>
              </a:rPr>
              <a:t> &amp; </a:t>
            </a:r>
            <a:r>
              <a:rPr lang="en-IN" sz="2000" dirty="0" err="1">
                <a:solidFill>
                  <a:schemeClr val="tx1"/>
                </a:solidFill>
                <a:latin typeface="Times New Roman" panose="02020603050405020304" pitchFamily="18" charset="0"/>
                <a:cs typeface="Times New Roman" panose="02020603050405020304" pitchFamily="18" charset="0"/>
              </a:rPr>
              <a:t>Saha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Goutam</a:t>
            </a:r>
            <a:r>
              <a:rPr lang="en-IN" sz="2000" dirty="0">
                <a:solidFill>
                  <a:schemeClr val="tx1"/>
                </a:solidFill>
                <a:latin typeface="Times New Roman" panose="02020603050405020304" pitchFamily="18" charset="0"/>
                <a:cs typeface="Times New Roman" panose="02020603050405020304" pitchFamily="18" charset="0"/>
              </a:rPr>
              <a:t>. (2018). Classification of audio scenes with novel features in a fused system framework. Digital Signal Processing. 75. 10.1016/j.dsp.2017.12.012</a:t>
            </a:r>
            <a:r>
              <a:rPr lang="en-IN" sz="2000" dirty="0" smtClean="0">
                <a:solidFill>
                  <a:schemeClr val="tx1"/>
                </a:solidFill>
                <a:latin typeface="Times New Roman" panose="02020603050405020304" pitchFamily="18" charset="0"/>
                <a:cs typeface="Times New Roman" panose="02020603050405020304" pitchFamily="18" charset="0"/>
              </a:rPr>
              <a:t>.</a:t>
            </a:r>
          </a:p>
          <a:p>
            <a:pPr lvl="8" algn="just"/>
            <a:endParaRPr lang="en-IN" sz="800" dirty="0" smtClean="0">
              <a:solidFill>
                <a:schemeClr val="tx1"/>
              </a:solidFill>
              <a:latin typeface="Times New Roman" panose="02020603050405020304" pitchFamily="18" charset="0"/>
              <a:cs typeface="Times New Roman" panose="02020603050405020304" pitchFamily="18" charset="0"/>
            </a:endParaRPr>
          </a:p>
          <a:p>
            <a:pPr algn="just"/>
            <a:r>
              <a:rPr lang="en-IN" sz="2000" dirty="0" smtClean="0">
                <a:solidFill>
                  <a:schemeClr val="tx1"/>
                </a:solidFill>
                <a:latin typeface="Times New Roman" panose="02020603050405020304" pitchFamily="18" charset="0"/>
                <a:cs typeface="Times New Roman" panose="02020603050405020304" pitchFamily="18" charset="0"/>
              </a:rPr>
              <a:t>[4] </a:t>
            </a:r>
            <a:r>
              <a:rPr lang="en-IN" sz="2000" dirty="0">
                <a:solidFill>
                  <a:schemeClr val="tx1"/>
                </a:solidFill>
                <a:latin typeface="Times New Roman" panose="02020603050405020304" pitchFamily="18" charset="0"/>
                <a:cs typeface="Times New Roman" panose="02020603050405020304" pitchFamily="18" charset="0"/>
              </a:rPr>
              <a:t>Q. Kong, Y. Xu, W. Wang and M. D. </a:t>
            </a:r>
            <a:r>
              <a:rPr lang="en-IN" sz="2000" dirty="0" err="1">
                <a:solidFill>
                  <a:schemeClr val="tx1"/>
                </a:solidFill>
                <a:latin typeface="Times New Roman" panose="02020603050405020304" pitchFamily="18" charset="0"/>
                <a:cs typeface="Times New Roman" panose="02020603050405020304" pitchFamily="18" charset="0"/>
              </a:rPr>
              <a:t>Plumbley</a:t>
            </a:r>
            <a:r>
              <a:rPr lang="en-IN" sz="2000" dirty="0">
                <a:solidFill>
                  <a:schemeClr val="tx1"/>
                </a:solidFill>
                <a:latin typeface="Times New Roman" panose="02020603050405020304" pitchFamily="18" charset="0"/>
                <a:cs typeface="Times New Roman" panose="02020603050405020304" pitchFamily="18" charset="0"/>
              </a:rPr>
              <a:t>, ”A joint </a:t>
            </a:r>
            <a:r>
              <a:rPr lang="en-IN" sz="2000" dirty="0" err="1">
                <a:solidFill>
                  <a:schemeClr val="tx1"/>
                </a:solidFill>
                <a:latin typeface="Times New Roman" panose="02020603050405020304" pitchFamily="18" charset="0"/>
                <a:cs typeface="Times New Roman" panose="02020603050405020304" pitchFamily="18" charset="0"/>
              </a:rPr>
              <a:t>detectionclassification</a:t>
            </a:r>
            <a:r>
              <a:rPr lang="en-IN" sz="2000" dirty="0">
                <a:solidFill>
                  <a:schemeClr val="tx1"/>
                </a:solidFill>
                <a:latin typeface="Times New Roman" panose="02020603050405020304" pitchFamily="18" charset="0"/>
                <a:cs typeface="Times New Roman" panose="02020603050405020304" pitchFamily="18" charset="0"/>
              </a:rPr>
              <a:t> model for audio tagging of weakly labelled data,” 2017 IEEE International Conference on Acoustics, Speech and Signal Processing (ICASSP), New </a:t>
            </a:r>
            <a:r>
              <a:rPr lang="en-IN" sz="2000" dirty="0" smtClean="0">
                <a:solidFill>
                  <a:schemeClr val="tx1"/>
                </a:solidFill>
                <a:latin typeface="Times New Roman" panose="02020603050405020304" pitchFamily="18" charset="0"/>
                <a:cs typeface="Times New Roman" panose="02020603050405020304" pitchFamily="18" charset="0"/>
              </a:rPr>
              <a:t>Orleans</a:t>
            </a:r>
            <a:r>
              <a:rPr lang="en-IN" sz="2000" dirty="0">
                <a:solidFill>
                  <a:schemeClr val="tx1"/>
                </a:solidFill>
                <a:latin typeface="Times New Roman" panose="02020603050405020304" pitchFamily="18" charset="0"/>
                <a:cs typeface="Times New Roman" panose="02020603050405020304" pitchFamily="18" charset="0"/>
              </a:rPr>
              <a:t>, LA, 2017, pp. 641-645, </a:t>
            </a:r>
            <a:r>
              <a:rPr lang="en-IN" sz="2000" dirty="0" err="1">
                <a:solidFill>
                  <a:schemeClr val="tx1"/>
                </a:solidFill>
                <a:latin typeface="Times New Roman" panose="02020603050405020304" pitchFamily="18" charset="0"/>
                <a:cs typeface="Times New Roman" panose="02020603050405020304" pitchFamily="18" charset="0"/>
              </a:rPr>
              <a:t>doi</a:t>
            </a:r>
            <a:r>
              <a:rPr lang="en-IN" sz="2000" dirty="0">
                <a:solidFill>
                  <a:schemeClr val="tx1"/>
                </a:solidFill>
                <a:latin typeface="Times New Roman" panose="02020603050405020304" pitchFamily="18" charset="0"/>
                <a:cs typeface="Times New Roman" panose="02020603050405020304" pitchFamily="18" charset="0"/>
              </a:rPr>
              <a:t>: 10.1109/ICASSP.2017.7952234</a:t>
            </a:r>
            <a:r>
              <a:rPr lang="en-IN" sz="2000" dirty="0" smtClean="0">
                <a:solidFill>
                  <a:schemeClr val="tx1"/>
                </a:solidFill>
                <a:latin typeface="Times New Roman" panose="02020603050405020304" pitchFamily="18" charset="0"/>
                <a:cs typeface="Times New Roman" panose="02020603050405020304" pitchFamily="18" charset="0"/>
              </a:rPr>
              <a:t>.</a:t>
            </a:r>
          </a:p>
          <a:p>
            <a:pPr lvl="8" algn="just"/>
            <a:endParaRPr lang="en-IN" sz="800" dirty="0" smtClean="0">
              <a:solidFill>
                <a:schemeClr val="tx1"/>
              </a:solidFill>
              <a:latin typeface="Times New Roman" panose="02020603050405020304" pitchFamily="18" charset="0"/>
              <a:cs typeface="Times New Roman" panose="02020603050405020304" pitchFamily="18" charset="0"/>
            </a:endParaRPr>
          </a:p>
          <a:p>
            <a:pPr algn="just"/>
            <a:r>
              <a:rPr lang="en-IN" sz="2000" dirty="0"/>
              <a:t> </a:t>
            </a:r>
            <a:r>
              <a:rPr lang="en-IN" sz="2000" dirty="0" smtClean="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5</a:t>
            </a:r>
            <a:r>
              <a:rPr lang="en-I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K</a:t>
            </a:r>
            <a:r>
              <a:rPr lang="en-US" sz="2000" dirty="0">
                <a:solidFill>
                  <a:schemeClr val="tx1"/>
                </a:solidFill>
                <a:latin typeface="Times New Roman" panose="02020603050405020304" pitchFamily="18" charset="0"/>
                <a:cs typeface="Times New Roman" panose="02020603050405020304" pitchFamily="18" charset="0"/>
              </a:rPr>
              <a:t>. Cho, B. van </a:t>
            </a:r>
            <a:r>
              <a:rPr lang="en-US" sz="2000" dirty="0" err="1">
                <a:solidFill>
                  <a:schemeClr val="tx1"/>
                </a:solidFill>
                <a:latin typeface="Times New Roman" panose="02020603050405020304" pitchFamily="18" charset="0"/>
                <a:cs typeface="Times New Roman" panose="02020603050405020304" pitchFamily="18" charset="0"/>
              </a:rPr>
              <a:t>Merrienboer</a:t>
            </a:r>
            <a:r>
              <a:rPr lang="en-US" sz="2000" dirty="0">
                <a:solidFill>
                  <a:schemeClr val="tx1"/>
                </a:solidFill>
                <a:latin typeface="Times New Roman" panose="02020603050405020304" pitchFamily="18" charset="0"/>
                <a:cs typeface="Times New Roman" panose="02020603050405020304" pitchFamily="18" charset="0"/>
              </a:rPr>
              <a:t>, C. </a:t>
            </a:r>
            <a:r>
              <a:rPr lang="en-US" sz="2000" dirty="0" err="1">
                <a:solidFill>
                  <a:schemeClr val="tx1"/>
                </a:solidFill>
                <a:latin typeface="Times New Roman" panose="02020603050405020304" pitchFamily="18" charset="0"/>
                <a:cs typeface="Times New Roman" panose="02020603050405020304" pitchFamily="18" charset="0"/>
              </a:rPr>
              <a:t>Gulcehre</a:t>
            </a:r>
            <a:r>
              <a:rPr lang="en-US" sz="2000" dirty="0">
                <a:solidFill>
                  <a:schemeClr val="tx1"/>
                </a:solidFill>
                <a:latin typeface="Times New Roman" panose="02020603050405020304" pitchFamily="18" charset="0"/>
                <a:cs typeface="Times New Roman" panose="02020603050405020304" pitchFamily="18" charset="0"/>
              </a:rPr>
              <a:t>, D. </a:t>
            </a:r>
            <a:r>
              <a:rPr lang="en-US" sz="2000" dirty="0" err="1">
                <a:solidFill>
                  <a:schemeClr val="tx1"/>
                </a:solidFill>
                <a:latin typeface="Times New Roman" panose="02020603050405020304" pitchFamily="18" charset="0"/>
                <a:cs typeface="Times New Roman" panose="02020603050405020304" pitchFamily="18" charset="0"/>
              </a:rPr>
              <a:t>Bahdanau</a:t>
            </a:r>
            <a:r>
              <a:rPr lang="en-US" sz="2000" dirty="0">
                <a:solidFill>
                  <a:schemeClr val="tx1"/>
                </a:solidFill>
                <a:latin typeface="Times New Roman" panose="02020603050405020304" pitchFamily="18" charset="0"/>
                <a:cs typeface="Times New Roman" panose="02020603050405020304" pitchFamily="18" charset="0"/>
              </a:rPr>
              <a:t>, F. </a:t>
            </a:r>
            <a:r>
              <a:rPr lang="en-US" sz="2000" dirty="0" err="1">
                <a:solidFill>
                  <a:schemeClr val="tx1"/>
                </a:solidFill>
                <a:latin typeface="Times New Roman" panose="02020603050405020304" pitchFamily="18" charset="0"/>
                <a:cs typeface="Times New Roman" panose="02020603050405020304" pitchFamily="18" charset="0"/>
              </a:rPr>
              <a:t>Bougares</a:t>
            </a:r>
            <a:r>
              <a:rPr lang="en-US" sz="2000" dirty="0">
                <a:solidFill>
                  <a:schemeClr val="tx1"/>
                </a:solidFill>
                <a:latin typeface="Times New Roman" panose="02020603050405020304" pitchFamily="18" charset="0"/>
                <a:cs typeface="Times New Roman" panose="02020603050405020304" pitchFamily="18" charset="0"/>
              </a:rPr>
              <a:t>, H. </a:t>
            </a:r>
            <a:r>
              <a:rPr lang="en-US" sz="2000" dirty="0" err="1">
                <a:solidFill>
                  <a:schemeClr val="tx1"/>
                </a:solidFill>
                <a:latin typeface="Times New Roman" panose="02020603050405020304" pitchFamily="18" charset="0"/>
                <a:cs typeface="Times New Roman" panose="02020603050405020304" pitchFamily="18" charset="0"/>
              </a:rPr>
              <a:t>Schwenk</a:t>
            </a:r>
            <a:r>
              <a:rPr lang="en-US" sz="2000" dirty="0">
                <a:solidFill>
                  <a:schemeClr val="tx1"/>
                </a:solidFill>
                <a:latin typeface="Times New Roman" panose="02020603050405020304" pitchFamily="18" charset="0"/>
                <a:cs typeface="Times New Roman" panose="02020603050405020304" pitchFamily="18" charset="0"/>
              </a:rPr>
              <a:t>, and Y. </a:t>
            </a:r>
            <a:r>
              <a:rPr lang="en-US" sz="2000" dirty="0" err="1">
                <a:solidFill>
                  <a:schemeClr val="tx1"/>
                </a:solidFill>
                <a:latin typeface="Times New Roman" panose="02020603050405020304" pitchFamily="18" charset="0"/>
                <a:cs typeface="Times New Roman" panose="02020603050405020304" pitchFamily="18" charset="0"/>
              </a:rPr>
              <a:t>Bengio</a:t>
            </a:r>
            <a:r>
              <a:rPr lang="en-US" sz="2000" dirty="0">
                <a:solidFill>
                  <a:schemeClr val="tx1"/>
                </a:solidFill>
                <a:latin typeface="Times New Roman" panose="02020603050405020304" pitchFamily="18" charset="0"/>
                <a:cs typeface="Times New Roman" panose="02020603050405020304" pitchFamily="18" charset="0"/>
              </a:rPr>
              <a:t>, “Learning phrase representations using RNN encoder-decoder for statistical machine translation,” in Proc. of </a:t>
            </a: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dirty="0">
                <a:solidFill>
                  <a:schemeClr val="tx1"/>
                </a:solidFill>
                <a:latin typeface="Times New Roman" panose="02020603050405020304" pitchFamily="18" charset="0"/>
                <a:cs typeface="Times New Roman" panose="02020603050405020304" pitchFamily="18" charset="0"/>
              </a:rPr>
              <a:t>Conf. on Empirical Methods in Natural Lang. Process., pp. 1724-1734, 2014</a:t>
            </a:r>
            <a:r>
              <a:rPr lang="en-US"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770094"/>
            <a:ext cx="9641541" cy="1569660"/>
          </a:xfrm>
          <a:prstGeom prst="rect">
            <a:avLst/>
          </a:prstGeom>
        </p:spPr>
        <p:txBody>
          <a:bodyPr wrap="square">
            <a:spAutoFit/>
          </a:bodyPr>
          <a:lstStyle/>
          <a:p>
            <a:pPr algn="ctr">
              <a:spcBef>
                <a:spcPct val="0"/>
              </a:spcBef>
            </a:pPr>
            <a:r>
              <a:rPr lang="en-US" sz="9600" b="1" dirty="0">
                <a:solidFill>
                  <a:srgbClr val="FF0000"/>
                </a:solidFill>
                <a:latin typeface="Times New Roman" panose="02020603050405020304" pitchFamily="18" charset="0"/>
                <a:ea typeface="+mj-ea"/>
                <a:cs typeface="Times New Roman" panose="02020603050405020304" pitchFamily="18" charset="0"/>
              </a:rPr>
              <a:t>THANK YOU</a:t>
            </a:r>
          </a:p>
        </p:txBody>
      </p:sp>
    </p:spTree>
    <p:extLst>
      <p:ext uri="{BB962C8B-B14F-4D97-AF65-F5344CB8AC3E}">
        <p14:creationId xmlns:p14="http://schemas.microsoft.com/office/powerpoint/2010/main" val="1433213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29" y="157655"/>
            <a:ext cx="10515600" cy="945932"/>
          </a:xfrm>
        </p:spPr>
        <p:txBody>
          <a:bodyPr/>
          <a:lstStyle/>
          <a:p>
            <a:r>
              <a:rPr lang="en-US" b="1" dirty="0" smtClean="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9544" y="1175095"/>
            <a:ext cx="11587655" cy="5241471"/>
          </a:xfrm>
        </p:spPr>
        <p:txBody>
          <a:bodyPr>
            <a:noAutofit/>
          </a:bodyPr>
          <a:lstStyle/>
          <a:p>
            <a:pPr algn="just">
              <a:lnSpc>
                <a:spcPct val="150000"/>
              </a:lnSpc>
              <a:buClr>
                <a:schemeClr val="tx1"/>
              </a:buClr>
              <a:defRPr/>
            </a:pPr>
            <a:r>
              <a:rPr lang="en-US" sz="2800" dirty="0">
                <a:latin typeface="Times New Roman" panose="02020603050405020304" pitchFamily="18" charset="0"/>
                <a:ea typeface="Tahoma" panose="020B0604030504040204" pitchFamily="34" charset="0"/>
                <a:cs typeface="Times New Roman" panose="02020603050405020304" pitchFamily="18" charset="0"/>
              </a:rPr>
              <a:t>This project presents a novel approach </a:t>
            </a:r>
            <a:r>
              <a:rPr lang="en-US" sz="2800" dirty="0" smtClean="0">
                <a:latin typeface="Times New Roman" panose="02020603050405020304" pitchFamily="18" charset="0"/>
                <a:ea typeface="Tahoma" panose="020B0604030504040204" pitchFamily="34" charset="0"/>
                <a:cs typeface="Times New Roman" panose="02020603050405020304" pitchFamily="18" charset="0"/>
              </a:rPr>
              <a:t>for audio noise reduction for </a:t>
            </a:r>
            <a:r>
              <a:rPr lang="en-US" sz="2800" dirty="0">
                <a:latin typeface="Times New Roman" panose="02020603050405020304" pitchFamily="18" charset="0"/>
                <a:ea typeface="Tahoma" panose="020B0604030504040204" pitchFamily="34" charset="0"/>
                <a:cs typeface="Times New Roman" panose="02020603050405020304" pitchFamily="18" charset="0"/>
              </a:rPr>
              <a:t>acoustic scene </a:t>
            </a:r>
            <a:r>
              <a:rPr lang="en-US" sz="2800" dirty="0" smtClean="0">
                <a:latin typeface="Times New Roman" panose="02020603050405020304" pitchFamily="18" charset="0"/>
                <a:ea typeface="Tahoma" panose="020B0604030504040204" pitchFamily="34" charset="0"/>
                <a:cs typeface="Times New Roman" panose="02020603050405020304" pitchFamily="18" charset="0"/>
              </a:rPr>
              <a:t>classification.</a:t>
            </a:r>
          </a:p>
          <a:p>
            <a:pPr algn="just">
              <a:lnSpc>
                <a:spcPct val="150000"/>
              </a:lnSpc>
              <a:buClr>
                <a:schemeClr val="tx1"/>
              </a:buClr>
              <a:defRPr/>
            </a:pPr>
            <a:r>
              <a:rPr lang="en-US" sz="2800" dirty="0" smtClean="0">
                <a:latin typeface="Times New Roman" panose="02020603050405020304" pitchFamily="18" charset="0"/>
                <a:ea typeface="Tahoma" panose="020B0604030504040204" pitchFamily="34" charset="0"/>
                <a:cs typeface="Times New Roman" panose="02020603050405020304" pitchFamily="18" charset="0"/>
              </a:rPr>
              <a:t>By devising </a:t>
            </a:r>
            <a:r>
              <a:rPr lang="en-US" sz="2800" dirty="0">
                <a:latin typeface="Times New Roman" panose="02020603050405020304" pitchFamily="18" charset="0"/>
                <a:ea typeface="Tahoma" panose="020B0604030504040204" pitchFamily="34" charset="0"/>
                <a:cs typeface="Times New Roman" panose="02020603050405020304" pitchFamily="18" charset="0"/>
              </a:rPr>
              <a:t>an efficient </a:t>
            </a:r>
            <a:r>
              <a:rPr lang="en-US" sz="2800" dirty="0" smtClean="0">
                <a:latin typeface="Times New Roman" panose="02020603050405020304" pitchFamily="18" charset="0"/>
                <a:ea typeface="Tahoma" panose="020B0604030504040204" pitchFamily="34" charset="0"/>
                <a:cs typeface="Times New Roman" panose="02020603050405020304" pitchFamily="18" charset="0"/>
              </a:rPr>
              <a:t>Deep Learning for Noise Reduction and using Computational Framework to classify the type of  Acoustic scenes.</a:t>
            </a:r>
          </a:p>
          <a:p>
            <a:pPr algn="just">
              <a:lnSpc>
                <a:spcPct val="150000"/>
              </a:lnSpc>
              <a:buClr>
                <a:schemeClr val="tx1"/>
              </a:buClr>
              <a:defRPr/>
            </a:pPr>
            <a:r>
              <a:rPr lang="en-US" sz="2800" dirty="0" smtClean="0">
                <a:latin typeface="Times New Roman" panose="02020603050405020304" pitchFamily="18" charset="0"/>
                <a:ea typeface="Tahoma" panose="020B0604030504040204" pitchFamily="34" charset="0"/>
                <a:cs typeface="Times New Roman" panose="02020603050405020304" pitchFamily="18" charset="0"/>
              </a:rPr>
              <a:t>By using </a:t>
            </a:r>
            <a:r>
              <a:rPr lang="en-US" sz="2800" dirty="0" err="1" smtClean="0">
                <a:latin typeface="Times New Roman" panose="02020603050405020304" pitchFamily="18" charset="0"/>
                <a:ea typeface="Tahoma" panose="020B0604030504040204" pitchFamily="34" charset="0"/>
                <a:cs typeface="Times New Roman" panose="02020603050405020304" pitchFamily="18" charset="0"/>
              </a:rPr>
              <a:t>TarsosDSP</a:t>
            </a:r>
            <a:r>
              <a:rPr lang="en-US" sz="2800" dirty="0" smtClean="0">
                <a:latin typeface="Times New Roman" panose="02020603050405020304" pitchFamily="18" charset="0"/>
                <a:ea typeface="Tahoma" panose="020B0604030504040204" pitchFamily="34" charset="0"/>
                <a:cs typeface="Times New Roman" panose="02020603050405020304" pitchFamily="18" charset="0"/>
              </a:rPr>
              <a:t> to extract the audio scenes combining with the given dataset.</a:t>
            </a:r>
          </a:p>
          <a:p>
            <a:pPr algn="just">
              <a:lnSpc>
                <a:spcPct val="150000"/>
              </a:lnSpc>
              <a:buClr>
                <a:schemeClr val="tx1"/>
              </a:buClr>
              <a:defRPr/>
            </a:pPr>
            <a:r>
              <a:rPr lang="en-US" sz="2800" dirty="0" smtClean="0">
                <a:latin typeface="Times New Roman" panose="02020603050405020304" pitchFamily="18" charset="0"/>
                <a:ea typeface="Tahoma" panose="020B0604030504040204" pitchFamily="34" charset="0"/>
                <a:cs typeface="Times New Roman" panose="02020603050405020304" pitchFamily="18" charset="0"/>
              </a:rPr>
              <a:t>The audio has </a:t>
            </a:r>
            <a:r>
              <a:rPr lang="en-US" sz="2800" dirty="0">
                <a:latin typeface="Times New Roman" panose="02020603050405020304" pitchFamily="18" charset="0"/>
                <a:ea typeface="Tahoma" panose="020B0604030504040204" pitchFamily="34" charset="0"/>
                <a:cs typeface="Times New Roman" panose="02020603050405020304" pitchFamily="18" charset="0"/>
              </a:rPr>
              <a:t>been </a:t>
            </a:r>
            <a:r>
              <a:rPr lang="en-US" sz="2800" dirty="0" smtClean="0">
                <a:latin typeface="Times New Roman" panose="02020603050405020304" pitchFamily="18" charset="0"/>
                <a:ea typeface="Tahoma" panose="020B0604030504040204" pitchFamily="34" charset="0"/>
                <a:cs typeface="Times New Roman" panose="02020603050405020304" pitchFamily="18" charset="0"/>
              </a:rPr>
              <a:t>validated </a:t>
            </a:r>
            <a:r>
              <a:rPr lang="en-US" sz="2800" dirty="0">
                <a:latin typeface="Times New Roman" panose="02020603050405020304" pitchFamily="18" charset="0"/>
                <a:ea typeface="Tahoma" panose="020B0604030504040204" pitchFamily="34" charset="0"/>
                <a:cs typeface="Times New Roman" panose="02020603050405020304" pitchFamily="18" charset="0"/>
              </a:rPr>
              <a:t>by using </a:t>
            </a:r>
            <a:r>
              <a:rPr lang="en-US" sz="2800" dirty="0" smtClean="0">
                <a:latin typeface="Times New Roman" panose="02020603050405020304" pitchFamily="18" charset="0"/>
                <a:ea typeface="Tahoma" panose="020B0604030504040204" pitchFamily="34" charset="0"/>
                <a:cs typeface="Times New Roman" panose="02020603050405020304" pitchFamily="18" charset="0"/>
              </a:rPr>
              <a:t>Free Sound Dataset </a:t>
            </a:r>
            <a:r>
              <a:rPr lang="en-US" sz="2800" dirty="0">
                <a:latin typeface="Times New Roman" panose="02020603050405020304" pitchFamily="18" charset="0"/>
                <a:ea typeface="Tahoma" panose="020B0604030504040204" pitchFamily="34" charset="0"/>
                <a:cs typeface="Times New Roman" panose="02020603050405020304" pitchFamily="18" charset="0"/>
              </a:rPr>
              <a:t>which consists of 19 acoustic scene categories with 3029 real samples</a:t>
            </a:r>
            <a:r>
              <a:rPr lang="en-US" sz="2800" dirty="0" smtClean="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Clr>
                <a:schemeClr val="tx1"/>
              </a:buClr>
              <a:defRPr/>
            </a:pPr>
            <a:endParaRPr lang="en-US" sz="28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defRPr/>
            </a:pP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Clr>
                <a:schemeClr val="tx1"/>
              </a:buClr>
              <a:buNone/>
              <a:defRPr/>
            </a:pP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98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72" y="0"/>
            <a:ext cx="10515600" cy="1325563"/>
          </a:xfrm>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4327" y="1432237"/>
            <a:ext cx="11244943" cy="4624161"/>
          </a:xfrm>
        </p:spPr>
        <p:txBody>
          <a:bodyPr>
            <a:noAutofit/>
          </a:bodyPr>
          <a:lstStyle/>
          <a:p>
            <a:pPr algn="just"/>
            <a:r>
              <a:rPr lang="en-IN" sz="2800" dirty="0">
                <a:latin typeface="Times New Roman" panose="02020603050405020304" pitchFamily="18" charset="0"/>
                <a:cs typeface="Times New Roman" panose="02020603050405020304" pitchFamily="18" charset="0"/>
              </a:rPr>
              <a:t>Assigning a semantic label for an audio segment based on the surrounding it has been recorded is named as ASC.</a:t>
            </a:r>
            <a:endParaRPr lang="en-IN" sz="2800" dirty="0" smtClean="0">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ASC </a:t>
            </a:r>
            <a:r>
              <a:rPr lang="en-IN" sz="2800" dirty="0">
                <a:latin typeface="Times New Roman" panose="02020603050405020304" pitchFamily="18" charset="0"/>
                <a:cs typeface="Times New Roman" panose="02020603050405020304" pitchFamily="18" charset="0"/>
              </a:rPr>
              <a:t>plays an important role in the current generation where every device is automated. </a:t>
            </a:r>
            <a:endParaRPr lang="en-IN" sz="2800" dirty="0" smtClean="0">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Acoustic </a:t>
            </a:r>
            <a:r>
              <a:rPr lang="en-IN" sz="2800" dirty="0">
                <a:latin typeface="Times New Roman" panose="02020603050405020304" pitchFamily="18" charset="0"/>
                <a:cs typeface="Times New Roman" panose="02020603050405020304" pitchFamily="18" charset="0"/>
              </a:rPr>
              <a:t>Scene Classification (ASC) is to determine a test audio recording belongs to which pre-given class of acoustic scenes</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ASC </a:t>
            </a:r>
            <a:r>
              <a:rPr lang="en-IN" sz="2800" dirty="0">
                <a:latin typeface="Times New Roman" panose="02020603050405020304" pitchFamily="18" charset="0"/>
                <a:cs typeface="Times New Roman" panose="02020603050405020304" pitchFamily="18" charset="0"/>
              </a:rPr>
              <a:t>is definitely useful </a:t>
            </a:r>
            <a:r>
              <a:rPr lang="en-IN" sz="2800" dirty="0" smtClean="0">
                <a:latin typeface="Times New Roman" panose="02020603050405020304" pitchFamily="18" charset="0"/>
                <a:cs typeface="Times New Roman" panose="02020603050405020304" pitchFamily="18" charset="0"/>
              </a:rPr>
              <a:t>for </a:t>
            </a:r>
            <a:r>
              <a:rPr lang="en-IN" sz="2800" dirty="0">
                <a:latin typeface="Times New Roman" panose="02020603050405020304" pitchFamily="18" charset="0"/>
                <a:cs typeface="Times New Roman" panose="02020603050405020304" pitchFamily="18" charset="0"/>
              </a:rPr>
              <a:t>audio-based surveillance and </a:t>
            </a:r>
            <a:r>
              <a:rPr lang="en-IN" sz="2800" dirty="0" smtClean="0">
                <a:latin typeface="Times New Roman" panose="02020603050405020304" pitchFamily="18" charset="0"/>
                <a:cs typeface="Times New Roman" panose="02020603050405020304" pitchFamily="18" charset="0"/>
              </a:rPr>
              <a:t>monitoring.</a:t>
            </a:r>
          </a:p>
          <a:p>
            <a:pPr algn="just"/>
            <a:r>
              <a:rPr lang="en-IN" sz="2800" dirty="0">
                <a:latin typeface="Times New Roman" panose="02020603050405020304" pitchFamily="18" charset="0"/>
                <a:cs typeface="Times New Roman" panose="02020603050405020304" pitchFamily="18" charset="0"/>
              </a:rPr>
              <a:t>This has many real-world applications such as smart homes, robotics, audio surveillance, context-aware mobile devices, music genre classification, etc..</a:t>
            </a:r>
          </a:p>
          <a:p>
            <a:pPr marL="0" indent="0" algn="just">
              <a:buNone/>
            </a:pPr>
            <a:endParaRPr lang="en-IN" sz="2800" dirty="0" smtClean="0">
              <a:latin typeface="Times New Roman" panose="02020603050405020304" pitchFamily="18" charset="0"/>
              <a:cs typeface="Times New Roman" panose="02020603050405020304" pitchFamily="18" charset="0"/>
            </a:endParaRPr>
          </a:p>
          <a:p>
            <a:pPr algn="just"/>
            <a:endParaRPr lang="en-IN"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91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26B52-D059-3DA1-9A63-F0664E5AE602}"/>
              </a:ext>
            </a:extLst>
          </p:cNvPr>
          <p:cNvSpPr>
            <a:spLocks noGrp="1"/>
          </p:cNvSpPr>
          <p:nvPr>
            <p:ph type="title"/>
          </p:nvPr>
        </p:nvSpPr>
        <p:spPr>
          <a:xfrm>
            <a:off x="806669" y="0"/>
            <a:ext cx="10515600" cy="1024759"/>
          </a:xfrm>
        </p:spPr>
        <p:txBody>
          <a:bodyPr/>
          <a:lstStyle/>
          <a:p>
            <a:r>
              <a:rPr lang="en-US" b="1" dirty="0">
                <a:latin typeface="Times New Roman" panose="02020603050405020304" pitchFamily="18" charset="0"/>
                <a:cs typeface="Times New Roman" panose="02020603050405020304" pitchFamily="18" charset="0"/>
              </a:rPr>
              <a:t>LITERATURE SURVEY</a:t>
            </a:r>
          </a:p>
        </p:txBody>
      </p:sp>
      <p:graphicFrame>
        <p:nvGraphicFramePr>
          <p:cNvPr id="3" name="Table 4">
            <a:extLst>
              <a:ext uri="{FF2B5EF4-FFF2-40B4-BE49-F238E27FC236}">
                <a16:creationId xmlns:a16="http://schemas.microsoft.com/office/drawing/2014/main" xmlns="" id="{F55D1BB7-4AA8-C260-C0D7-D0B40DCFF06D}"/>
              </a:ext>
            </a:extLst>
          </p:cNvPr>
          <p:cNvGraphicFramePr>
            <a:graphicFrameLocks noGrp="1"/>
          </p:cNvGraphicFramePr>
          <p:nvPr>
            <p:extLst>
              <p:ext uri="{D42A27DB-BD31-4B8C-83A1-F6EECF244321}">
                <p14:modId xmlns:p14="http://schemas.microsoft.com/office/powerpoint/2010/main" val="3895141238"/>
              </p:ext>
            </p:extLst>
          </p:nvPr>
        </p:nvGraphicFramePr>
        <p:xfrm>
          <a:off x="838199" y="931390"/>
          <a:ext cx="10515598" cy="5429020"/>
        </p:xfrm>
        <a:graphic>
          <a:graphicData uri="http://schemas.openxmlformats.org/drawingml/2006/table">
            <a:tbl>
              <a:tblPr firstRow="1" bandRow="1">
                <a:tableStyleId>{7DF18680-E054-41AD-8BC1-D1AEF772440D}</a:tableStyleId>
              </a:tblPr>
              <a:tblGrid>
                <a:gridCol w="880242">
                  <a:extLst>
                    <a:ext uri="{9D8B030D-6E8A-4147-A177-3AD203B41FA5}">
                      <a16:colId xmlns:a16="http://schemas.microsoft.com/office/drawing/2014/main" xmlns="" val="851052744"/>
                    </a:ext>
                  </a:extLst>
                </a:gridCol>
                <a:gridCol w="1923393">
                  <a:extLst>
                    <a:ext uri="{9D8B030D-6E8A-4147-A177-3AD203B41FA5}">
                      <a16:colId xmlns:a16="http://schemas.microsoft.com/office/drawing/2014/main" xmlns="" val="1076184659"/>
                    </a:ext>
                  </a:extLst>
                </a:gridCol>
                <a:gridCol w="2632842">
                  <a:extLst>
                    <a:ext uri="{9D8B030D-6E8A-4147-A177-3AD203B41FA5}">
                      <a16:colId xmlns:a16="http://schemas.microsoft.com/office/drawing/2014/main" xmlns="" val="2618639175"/>
                    </a:ext>
                  </a:extLst>
                </a:gridCol>
                <a:gridCol w="1535403">
                  <a:extLst>
                    <a:ext uri="{9D8B030D-6E8A-4147-A177-3AD203B41FA5}">
                      <a16:colId xmlns:a16="http://schemas.microsoft.com/office/drawing/2014/main" xmlns="" val="1995561365"/>
                    </a:ext>
                  </a:extLst>
                </a:gridCol>
                <a:gridCol w="1818632">
                  <a:extLst>
                    <a:ext uri="{9D8B030D-6E8A-4147-A177-3AD203B41FA5}">
                      <a16:colId xmlns:a16="http://schemas.microsoft.com/office/drawing/2014/main" xmlns="" val="2709795383"/>
                    </a:ext>
                  </a:extLst>
                </a:gridCol>
                <a:gridCol w="1725086">
                  <a:extLst>
                    <a:ext uri="{9D8B030D-6E8A-4147-A177-3AD203B41FA5}">
                      <a16:colId xmlns:a16="http://schemas.microsoft.com/office/drawing/2014/main" xmlns="" val="4183962069"/>
                    </a:ext>
                  </a:extLst>
                </a:gridCol>
              </a:tblGrid>
              <a:tr h="524743">
                <a:tc>
                  <a:txBody>
                    <a:bodyPr/>
                    <a:lstStyle/>
                    <a:p>
                      <a:pPr algn="ctr"/>
                      <a:r>
                        <a:rPr lang="en-US" sz="1600" dirty="0">
                          <a:latin typeface="Times New Roman" panose="02020603050405020304" pitchFamily="18" charset="0"/>
                          <a:cs typeface="Times New Roman" panose="02020603050405020304" pitchFamily="18" charset="0"/>
                        </a:rPr>
                        <a:t>Year</a:t>
                      </a:r>
                    </a:p>
                  </a:txBody>
                  <a:tcPr/>
                </a:tc>
                <a:tc>
                  <a:txBody>
                    <a:bodyPr/>
                    <a:lstStyle/>
                    <a:p>
                      <a:pPr algn="ctr"/>
                      <a:r>
                        <a:rPr lang="en-US" sz="1600" dirty="0">
                          <a:latin typeface="Times New Roman" panose="02020603050405020304" pitchFamily="18" charset="0"/>
                          <a:cs typeface="Times New Roman" panose="02020603050405020304" pitchFamily="18" charset="0"/>
                        </a:rPr>
                        <a:t>Authors</a:t>
                      </a:r>
                    </a:p>
                  </a:txBody>
                  <a:tcPr/>
                </a:tc>
                <a:tc>
                  <a:txBody>
                    <a:bodyPr/>
                    <a:lstStyle/>
                    <a:p>
                      <a:pPr algn="ctr"/>
                      <a:r>
                        <a:rPr lang="en-US" sz="1600" dirty="0">
                          <a:latin typeface="Times New Roman" panose="02020603050405020304" pitchFamily="18" charset="0"/>
                          <a:cs typeface="Times New Roman" panose="02020603050405020304" pitchFamily="18" charset="0"/>
                        </a:rPr>
                        <a:t>Title</a:t>
                      </a:r>
                    </a:p>
                  </a:txBody>
                  <a:tcPr/>
                </a:tc>
                <a:tc>
                  <a:txBody>
                    <a:bodyPr/>
                    <a:lstStyle/>
                    <a:p>
                      <a:pPr algn="ctr"/>
                      <a:r>
                        <a:rPr lang="en-US" sz="1600" dirty="0">
                          <a:latin typeface="Times New Roman" panose="02020603050405020304" pitchFamily="18" charset="0"/>
                          <a:cs typeface="Times New Roman" panose="02020603050405020304" pitchFamily="18" charset="0"/>
                        </a:rPr>
                        <a:t>Techniques used</a:t>
                      </a:r>
                    </a:p>
                  </a:txBody>
                  <a:tcPr/>
                </a:tc>
                <a:tc>
                  <a:txBody>
                    <a:bodyPr/>
                    <a:lstStyle/>
                    <a:p>
                      <a:pPr algn="ctr"/>
                      <a:r>
                        <a:rPr lang="en-US" sz="1600" dirty="0">
                          <a:latin typeface="Times New Roman" panose="02020603050405020304" pitchFamily="18" charset="0"/>
                          <a:cs typeface="Times New Roman" panose="02020603050405020304" pitchFamily="18" charset="0"/>
                        </a:rPr>
                        <a:t>Advantages</a:t>
                      </a:r>
                    </a:p>
                  </a:txBody>
                  <a:tcPr/>
                </a:tc>
                <a:tc>
                  <a:txBody>
                    <a:bodyPr/>
                    <a:lstStyle/>
                    <a:p>
                      <a:pPr algn="ctr"/>
                      <a:r>
                        <a:rPr lang="en-US" sz="16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xmlns="" val="863639965"/>
                  </a:ext>
                </a:extLst>
              </a:tr>
              <a:tr h="1507784">
                <a:tc>
                  <a:txBody>
                    <a:bodyPr/>
                    <a:lstStyle/>
                    <a:p>
                      <a:pPr algn="ctr"/>
                      <a:r>
                        <a:rPr lang="en-US" sz="1600" dirty="0">
                          <a:latin typeface="Times New Roman" panose="02020603050405020304" pitchFamily="18" charset="0"/>
                          <a:cs typeface="Times New Roman" panose="02020603050405020304" pitchFamily="18" charset="0"/>
                        </a:rPr>
                        <a:t>2022</a:t>
                      </a:r>
                    </a:p>
                  </a:txBody>
                  <a:tcPr/>
                </a:tc>
                <a:tc>
                  <a:txBody>
                    <a:bodyPr/>
                    <a:lstStyle/>
                    <a:p>
                      <a:r>
                        <a:rPr lang="en-US" sz="1800" dirty="0" smtClean="0">
                          <a:solidFill>
                            <a:schemeClr val="tx1"/>
                          </a:solidFill>
                          <a:latin typeface="Times New Roman" panose="02020603050405020304" pitchFamily="18" charset="0"/>
                          <a:cs typeface="Times New Roman" panose="02020603050405020304" pitchFamily="18" charset="0"/>
                        </a:rPr>
                        <a:t>Milos</a:t>
                      </a:r>
                      <a:r>
                        <a:rPr lang="en-US" sz="1800" baseline="0" dirty="0" smtClean="0">
                          <a:solidFill>
                            <a:schemeClr val="tx1"/>
                          </a:solidFill>
                          <a:latin typeface="Times New Roman" panose="02020603050405020304" pitchFamily="18" charset="0"/>
                          <a:cs typeface="Times New Roman" panose="02020603050405020304" pitchFamily="18" charset="0"/>
                        </a:rPr>
                        <a:t> </a:t>
                      </a:r>
                      <a:r>
                        <a:rPr lang="en-US" sz="1800" baseline="0" dirty="0" err="1" smtClean="0">
                          <a:solidFill>
                            <a:schemeClr val="tx1"/>
                          </a:solidFill>
                          <a:latin typeface="Times New Roman" panose="02020603050405020304" pitchFamily="18" charset="0"/>
                          <a:cs typeface="Times New Roman" panose="02020603050405020304" pitchFamily="18" charset="0"/>
                        </a:rPr>
                        <a:t>Brajovic</a:t>
                      </a:r>
                      <a:r>
                        <a:rPr lang="en-US" sz="1800" baseline="0" dirty="0" smtClean="0">
                          <a:solidFill>
                            <a:schemeClr val="tx1"/>
                          </a:solidFill>
                          <a:latin typeface="Times New Roman" panose="02020603050405020304" pitchFamily="18" charset="0"/>
                          <a:cs typeface="Times New Roman" panose="02020603050405020304" pitchFamily="18" charset="0"/>
                        </a:rPr>
                        <a:t>,</a:t>
                      </a:r>
                    </a:p>
                    <a:p>
                      <a:r>
                        <a:rPr lang="en-US" sz="1800" baseline="0" dirty="0" err="1" smtClean="0">
                          <a:solidFill>
                            <a:schemeClr val="tx1"/>
                          </a:solidFill>
                          <a:latin typeface="Times New Roman" panose="02020603050405020304" pitchFamily="18" charset="0"/>
                          <a:cs typeface="Times New Roman" panose="02020603050405020304" pitchFamily="18" charset="0"/>
                        </a:rPr>
                        <a:t>Isidora</a:t>
                      </a:r>
                      <a:r>
                        <a:rPr lang="en-US" sz="1800" baseline="0" dirty="0" smtClean="0">
                          <a:solidFill>
                            <a:schemeClr val="tx1"/>
                          </a:solidFill>
                          <a:latin typeface="Times New Roman" panose="02020603050405020304" pitchFamily="18" charset="0"/>
                          <a:cs typeface="Times New Roman" panose="02020603050405020304" pitchFamily="18" charset="0"/>
                        </a:rPr>
                        <a:t> </a:t>
                      </a:r>
                      <a:r>
                        <a:rPr lang="en-US" sz="1800" baseline="0" dirty="0" err="1" smtClean="0">
                          <a:solidFill>
                            <a:schemeClr val="tx1"/>
                          </a:solidFill>
                          <a:latin typeface="Times New Roman" panose="02020603050405020304" pitchFamily="18" charset="0"/>
                          <a:cs typeface="Times New Roman" panose="02020603050405020304" pitchFamily="18" charset="0"/>
                        </a:rPr>
                        <a:t>Stankovic</a:t>
                      </a:r>
                      <a:r>
                        <a:rPr lang="en-US" sz="1800" baseline="0" dirty="0" smtClean="0">
                          <a:solidFill>
                            <a:schemeClr val="tx1"/>
                          </a:solidFill>
                          <a:latin typeface="Times New Roman" panose="02020603050405020304" pitchFamily="18" charset="0"/>
                          <a:cs typeface="Times New Roman" panose="02020603050405020304" pitchFamily="18" charset="0"/>
                        </a:rPr>
                        <a:t>,</a:t>
                      </a:r>
                    </a:p>
                    <a:p>
                      <a:r>
                        <a:rPr lang="en-US" sz="1800" baseline="0" dirty="0" smtClean="0">
                          <a:solidFill>
                            <a:schemeClr val="tx1"/>
                          </a:solidFill>
                          <a:latin typeface="Times New Roman" panose="02020603050405020304" pitchFamily="18" charset="0"/>
                          <a:cs typeface="Times New Roman" panose="02020603050405020304" pitchFamily="18" charset="0"/>
                        </a:rPr>
                        <a:t>Milos </a:t>
                      </a:r>
                      <a:r>
                        <a:rPr lang="en-US" sz="1800" baseline="0" dirty="0" err="1" smtClean="0">
                          <a:solidFill>
                            <a:schemeClr val="tx1"/>
                          </a:solidFill>
                          <a:latin typeface="Times New Roman" panose="02020603050405020304" pitchFamily="18" charset="0"/>
                          <a:cs typeface="Times New Roman" panose="02020603050405020304" pitchFamily="18" charset="0"/>
                        </a:rPr>
                        <a:t>Dakovic</a:t>
                      </a:r>
                      <a:r>
                        <a:rPr lang="en-US" sz="1800" baseline="0" dirty="0" smtClean="0">
                          <a:solidFill>
                            <a:schemeClr val="tx1"/>
                          </a:solidFill>
                          <a:latin typeface="Times New Roman" panose="02020603050405020304" pitchFamily="18" charset="0"/>
                          <a:cs typeface="Times New Roman" panose="02020603050405020304" pitchFamily="18" charset="0"/>
                        </a:rPr>
                        <a:t>,</a:t>
                      </a:r>
                    </a:p>
                    <a:p>
                      <a:r>
                        <a:rPr lang="en-US" sz="1800" baseline="0" dirty="0" err="1" smtClean="0">
                          <a:solidFill>
                            <a:schemeClr val="tx1"/>
                          </a:solidFill>
                          <a:latin typeface="Times New Roman" panose="02020603050405020304" pitchFamily="18" charset="0"/>
                          <a:cs typeface="Times New Roman" panose="02020603050405020304" pitchFamily="18" charset="0"/>
                        </a:rPr>
                        <a:t>Ljubisa</a:t>
                      </a:r>
                      <a:r>
                        <a:rPr lang="en-US" sz="1800" baseline="0" dirty="0" smtClean="0">
                          <a:solidFill>
                            <a:schemeClr val="tx1"/>
                          </a:solidFill>
                          <a:latin typeface="Times New Roman" panose="02020603050405020304" pitchFamily="18" charset="0"/>
                          <a:cs typeface="Times New Roman" panose="02020603050405020304" pitchFamily="18" charset="0"/>
                        </a:rPr>
                        <a:t> </a:t>
                      </a:r>
                      <a:r>
                        <a:rPr lang="en-US" sz="1800" baseline="0" dirty="0" err="1" smtClean="0">
                          <a:solidFill>
                            <a:schemeClr val="tx1"/>
                          </a:solidFill>
                          <a:latin typeface="Times New Roman" panose="02020603050405020304" pitchFamily="18" charset="0"/>
                          <a:cs typeface="Times New Roman" panose="02020603050405020304" pitchFamily="18" charset="0"/>
                        </a:rPr>
                        <a:t>Stankovic</a:t>
                      </a:r>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Audio Signal De-noising Based on Laplacian Filter and Sparse Signal Reconstruction</a:t>
                      </a: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p>
                  </a:txBody>
                  <a:tcPr/>
                </a:tc>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Compressive sensing (CS) paradigm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It is proposed to reduces impulsive noises</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Due</a:t>
                      </a:r>
                      <a:r>
                        <a:rPr lang="en-US" sz="1800" baseline="0" dirty="0" smtClean="0">
                          <a:latin typeface="Times New Roman" panose="02020603050405020304" pitchFamily="18" charset="0"/>
                          <a:cs typeface="Times New Roman" panose="02020603050405020304" pitchFamily="18" charset="0"/>
                        </a:rPr>
                        <a:t> to the time-domain based method the accuracy  is lesser</a:t>
                      </a:r>
                      <a:r>
                        <a:rPr lang="en-US" sz="1600" baseline="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32340287"/>
                  </a:ext>
                </a:extLst>
              </a:tr>
              <a:tr h="1707142">
                <a:tc>
                  <a:txBody>
                    <a:bodyPr/>
                    <a:lstStyle/>
                    <a:p>
                      <a:pPr algn="ctr"/>
                      <a:r>
                        <a:rPr lang="en-US" sz="1600" dirty="0" smtClean="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solidFill>
                            <a:schemeClr val="tx1"/>
                          </a:solidFill>
                          <a:latin typeface="Times New Roman" panose="02020603050405020304" pitchFamily="18" charset="0"/>
                          <a:cs typeface="Times New Roman" panose="02020603050405020304" pitchFamily="18" charset="0"/>
                        </a:rPr>
                        <a:t>Ma Di</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Research On Audio De-noising Algorithm Of Power Generation Equipment In Thermal Power Plant Based On SGN</a:t>
                      </a:r>
                    </a:p>
                  </a:txBody>
                  <a:tcPr/>
                </a:tc>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SGN-based audio de-noising algorithm</a:t>
                      </a:r>
                    </a:p>
                  </a:txBody>
                  <a:tcPr/>
                </a:tc>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This algorithm has strong resilience to audio signals mixed into common noise.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Extracting noise from a audio is big process in Industries.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32347660"/>
                  </a:ext>
                </a:extLst>
              </a:tr>
              <a:tr h="1604756">
                <a:tc>
                  <a:txBody>
                    <a:bodyPr/>
                    <a:lstStyle/>
                    <a:p>
                      <a:pPr algn="ctr"/>
                      <a:r>
                        <a:rPr lang="en-US" sz="1600" dirty="0" smtClean="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Saurabh</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Kataria</a:t>
                      </a:r>
                      <a:r>
                        <a:rPr lang="en-US" sz="1800" baseline="0" dirty="0" smtClean="0">
                          <a:latin typeface="Times New Roman" panose="02020603050405020304" pitchFamily="18" charset="0"/>
                          <a:cs typeface="Times New Roman" panose="02020603050405020304" pitchFamily="18" charset="0"/>
                        </a:rPr>
                        <a:t>,</a:t>
                      </a:r>
                    </a:p>
                    <a:p>
                      <a:r>
                        <a:rPr lang="en-US" sz="1800" baseline="0" dirty="0" smtClean="0">
                          <a:latin typeface="Times New Roman" panose="02020603050405020304" pitchFamily="18" charset="0"/>
                          <a:cs typeface="Times New Roman" panose="02020603050405020304" pitchFamily="18" charset="0"/>
                        </a:rPr>
                        <a:t>Jesus </a:t>
                      </a:r>
                      <a:r>
                        <a:rPr lang="en-US" sz="1800" baseline="0" dirty="0" err="1" smtClean="0">
                          <a:latin typeface="Times New Roman" panose="02020603050405020304" pitchFamily="18" charset="0"/>
                          <a:cs typeface="Times New Roman" panose="02020603050405020304" pitchFamily="18" charset="0"/>
                        </a:rPr>
                        <a:t>Villalba</a:t>
                      </a:r>
                      <a:r>
                        <a:rPr lang="en-US" sz="1800" baseline="0" dirty="0" smtClean="0">
                          <a:latin typeface="Times New Roman" panose="02020603050405020304" pitchFamily="18" charset="0"/>
                          <a:cs typeface="Times New Roman" panose="02020603050405020304" pitchFamily="18" charset="0"/>
                        </a:rPr>
                        <a:t>,</a:t>
                      </a:r>
                    </a:p>
                    <a:p>
                      <a:r>
                        <a:rPr lang="en-US" sz="1800" baseline="0" dirty="0" err="1" smtClean="0">
                          <a:latin typeface="Times New Roman" panose="02020603050405020304" pitchFamily="18" charset="0"/>
                          <a:cs typeface="Times New Roman" panose="02020603050405020304" pitchFamily="18" charset="0"/>
                        </a:rPr>
                        <a:t>Najim</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Dehak</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Perceptual Loss Based Speech De noising with an Ensemble of Audio Pattern Recognition</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Deep learning based speech de-noising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Deep Speech  is a multi-lingual end</a:t>
                      </a:r>
                      <a:r>
                        <a:rPr lang="en-IN" sz="1800" baseline="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to-end Automatic Speech Recognition</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t </a:t>
                      </a:r>
                      <a:r>
                        <a:rPr lang="en-US" sz="1800" dirty="0" smtClean="0">
                          <a:latin typeface="Times New Roman" panose="02020603050405020304" pitchFamily="18" charset="0"/>
                          <a:cs typeface="Times New Roman" panose="02020603050405020304" pitchFamily="18" charset="0"/>
                        </a:rPr>
                        <a:t>is</a:t>
                      </a:r>
                      <a:r>
                        <a:rPr lang="en-US" sz="1800" baseline="0" dirty="0" smtClean="0">
                          <a:latin typeface="Times New Roman" panose="02020603050405020304" pitchFamily="18" charset="0"/>
                          <a:cs typeface="Times New Roman" panose="02020603050405020304" pitchFamily="18" charset="0"/>
                        </a:rPr>
                        <a:t> not so accurate in translating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60957918"/>
                  </a:ext>
                </a:extLst>
              </a:tr>
            </a:tbl>
          </a:graphicData>
        </a:graphic>
      </p:graphicFrame>
    </p:spTree>
    <p:extLst>
      <p:ext uri="{BB962C8B-B14F-4D97-AF65-F5344CB8AC3E}">
        <p14:creationId xmlns:p14="http://schemas.microsoft.com/office/powerpoint/2010/main" val="310418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DE4298E9-393D-8669-089F-E4B83E6A660E}"/>
              </a:ext>
            </a:extLst>
          </p:cNvPr>
          <p:cNvGraphicFramePr>
            <a:graphicFrameLocks noGrp="1"/>
          </p:cNvGraphicFramePr>
          <p:nvPr>
            <p:ph idx="1"/>
            <p:extLst>
              <p:ext uri="{D42A27DB-BD31-4B8C-83A1-F6EECF244321}">
                <p14:modId xmlns:p14="http://schemas.microsoft.com/office/powerpoint/2010/main" val="3006045634"/>
              </p:ext>
            </p:extLst>
          </p:nvPr>
        </p:nvGraphicFramePr>
        <p:xfrm>
          <a:off x="603680" y="639192"/>
          <a:ext cx="10750859" cy="5296000"/>
        </p:xfrm>
        <a:graphic>
          <a:graphicData uri="http://schemas.openxmlformats.org/drawingml/2006/table">
            <a:tbl>
              <a:tblPr firstRow="1" bandRow="1">
                <a:tableStyleId>{7DF18680-E054-41AD-8BC1-D1AEF772440D}</a:tableStyleId>
              </a:tblPr>
              <a:tblGrid>
                <a:gridCol w="1203188">
                  <a:extLst>
                    <a:ext uri="{9D8B030D-6E8A-4147-A177-3AD203B41FA5}">
                      <a16:colId xmlns:a16="http://schemas.microsoft.com/office/drawing/2014/main" xmlns="" val="2258134886"/>
                    </a:ext>
                  </a:extLst>
                </a:gridCol>
                <a:gridCol w="1682045">
                  <a:extLst>
                    <a:ext uri="{9D8B030D-6E8A-4147-A177-3AD203B41FA5}">
                      <a16:colId xmlns:a16="http://schemas.microsoft.com/office/drawing/2014/main" xmlns="" val="1532684939"/>
                    </a:ext>
                  </a:extLst>
                </a:gridCol>
                <a:gridCol w="1785817">
                  <a:extLst>
                    <a:ext uri="{9D8B030D-6E8A-4147-A177-3AD203B41FA5}">
                      <a16:colId xmlns:a16="http://schemas.microsoft.com/office/drawing/2014/main" xmlns="" val="164927861"/>
                    </a:ext>
                  </a:extLst>
                </a:gridCol>
                <a:gridCol w="2187126">
                  <a:extLst>
                    <a:ext uri="{9D8B030D-6E8A-4147-A177-3AD203B41FA5}">
                      <a16:colId xmlns:a16="http://schemas.microsoft.com/office/drawing/2014/main" xmlns="" val="3682697617"/>
                    </a:ext>
                  </a:extLst>
                </a:gridCol>
                <a:gridCol w="2016569">
                  <a:extLst>
                    <a:ext uri="{9D8B030D-6E8A-4147-A177-3AD203B41FA5}">
                      <a16:colId xmlns:a16="http://schemas.microsoft.com/office/drawing/2014/main" xmlns="" val="1325734786"/>
                    </a:ext>
                  </a:extLst>
                </a:gridCol>
                <a:gridCol w="1876114">
                  <a:extLst>
                    <a:ext uri="{9D8B030D-6E8A-4147-A177-3AD203B41FA5}">
                      <a16:colId xmlns:a16="http://schemas.microsoft.com/office/drawing/2014/main" xmlns="" val="192869809"/>
                    </a:ext>
                  </a:extLst>
                </a:gridCol>
              </a:tblGrid>
              <a:tr h="559293">
                <a:tc>
                  <a:txBody>
                    <a:bodyPr/>
                    <a:lstStyle/>
                    <a:p>
                      <a:pPr algn="ctr"/>
                      <a:r>
                        <a:rPr lang="en-US"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Authors</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Techniques used</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xmlns="" val="675396441"/>
                  </a:ext>
                </a:extLst>
              </a:tr>
              <a:tr h="2206867">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2019</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Gary </a:t>
                      </a:r>
                      <a:r>
                        <a:rPr lang="en-IN" dirty="0" err="1" smtClean="0">
                          <a:latin typeface="Times New Roman" panose="02020603050405020304" pitchFamily="18" charset="0"/>
                          <a:cs typeface="Times New Roman" panose="02020603050405020304" pitchFamily="18" charset="0"/>
                        </a:rPr>
                        <a:t>Allwood</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K. Mary </a:t>
                      </a:r>
                      <a:r>
                        <a:rPr lang="en-IN" dirty="0" err="1" smtClean="0">
                          <a:latin typeface="Times New Roman" panose="02020603050405020304" pitchFamily="18" charset="0"/>
                          <a:cs typeface="Times New Roman" panose="02020603050405020304" pitchFamily="18" charset="0"/>
                        </a:rPr>
                        <a:t>Webberley</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Adam </a:t>
                      </a:r>
                      <a:r>
                        <a:rPr lang="en-IN" dirty="0" err="1" smtClean="0">
                          <a:latin typeface="Times New Roman" panose="02020603050405020304" pitchFamily="18" charset="0"/>
                          <a:cs typeface="Times New Roman" panose="02020603050405020304" pitchFamily="18" charset="0"/>
                        </a:rPr>
                        <a:t>Osseiran</a:t>
                      </a:r>
                      <a:r>
                        <a:rPr lang="en-IN" dirty="0" smtClean="0">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smtClean="0"/>
                        <a:t>A</a:t>
                      </a:r>
                      <a:r>
                        <a:rPr lang="en-IN" dirty="0" smtClean="0">
                          <a:latin typeface="Times New Roman" panose="02020603050405020304" pitchFamily="18" charset="0"/>
                          <a:cs typeface="Times New Roman" panose="02020603050405020304" pitchFamily="18" charset="0"/>
                        </a:rPr>
                        <a:t>dvances in Acoustic Signal Processing Techniques for Enhanced Bowel Sound Analysis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dirty="0" smtClean="0">
                          <a:latin typeface="Times New Roman" panose="02020603050405020304" pitchFamily="18" charset="0"/>
                          <a:cs typeface="Times New Roman" panose="02020603050405020304" pitchFamily="18" charset="0"/>
                        </a:rPr>
                        <a:t>Artificial</a:t>
                      </a:r>
                      <a:r>
                        <a:rPr lang="en-IN" sz="2000" dirty="0" smtClean="0">
                          <a:latin typeface="Times New Roman" panose="02020603050405020304" pitchFamily="18" charset="0"/>
                          <a:cs typeface="Times New Roman" panose="02020603050405020304" pitchFamily="18" charset="0"/>
                        </a:rPr>
                        <a:t> intelligence,</a:t>
                      </a:r>
                    </a:p>
                    <a:p>
                      <a:r>
                        <a:rPr lang="en-IN" sz="2000" b="0" dirty="0" smtClean="0">
                          <a:solidFill>
                            <a:schemeClr val="tx1"/>
                          </a:solidFill>
                          <a:latin typeface="Times New Roman" panose="02020603050405020304" pitchFamily="18" charset="0"/>
                          <a:cs typeface="Times New Roman" panose="02020603050405020304" pitchFamily="18" charset="0"/>
                        </a:rPr>
                        <a:t>Machine learning</a:t>
                      </a:r>
                      <a:r>
                        <a:rPr lang="en-IN" b="0" dirty="0" smtClean="0">
                          <a:solidFill>
                            <a:schemeClr val="tx1"/>
                          </a:solidFill>
                          <a:latin typeface="Times New Roman" panose="02020603050405020304" pitchFamily="18" charset="0"/>
                          <a:cs typeface="Times New Roman" panose="02020603050405020304" pitchFamily="18" charset="0"/>
                        </a:rPr>
                        <a:t>.</a:t>
                      </a:r>
                      <a:endParaRPr 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Deconstruct and reconstruct complex signals with very little loss of information.</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The time for </a:t>
                      </a:r>
                      <a:r>
                        <a:rPr lang="en-US" sz="2000" dirty="0" err="1" smtClean="0">
                          <a:solidFill>
                            <a:schemeClr val="tx1"/>
                          </a:solidFill>
                          <a:latin typeface="Times New Roman" panose="02020603050405020304" pitchFamily="18" charset="0"/>
                          <a:cs typeface="Times New Roman" panose="02020603050405020304" pitchFamily="18" charset="0"/>
                        </a:rPr>
                        <a:t>aquiring</a:t>
                      </a:r>
                      <a:r>
                        <a:rPr lang="en-US" sz="2000" dirty="0" smtClean="0">
                          <a:solidFill>
                            <a:schemeClr val="tx1"/>
                          </a:solidFill>
                          <a:latin typeface="Times New Roman" panose="02020603050405020304" pitchFamily="18" charset="0"/>
                          <a:cs typeface="Times New Roman" panose="02020603050405020304" pitchFamily="18" charset="0"/>
                        </a:rPr>
                        <a:t> data is slow</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24645633"/>
                  </a:ext>
                </a:extLst>
              </a:tr>
              <a:tr h="2490099">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2018</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800" b="0" i="0" u="none" strike="noStrike" kern="1200" dirty="0" err="1" smtClean="0">
                          <a:solidFill>
                            <a:schemeClr val="tx1"/>
                          </a:solidFill>
                          <a:effectLst/>
                          <a:latin typeface="Times New Roman" panose="02020603050405020304" pitchFamily="18" charset="0"/>
                          <a:ea typeface="+mn-ea"/>
                          <a:cs typeface="Times New Roman" panose="02020603050405020304" pitchFamily="18" charset="0"/>
                        </a:rPr>
                        <a:t>S.K.Shipra</a:t>
                      </a:r>
                      <a:r>
                        <a:rPr lang="en-IN" sz="1800" b="0" i="0" u="none" strike="noStrike" kern="1200" baseline="0" dirty="0" smtClean="0">
                          <a:solidFill>
                            <a:schemeClr val="tx1"/>
                          </a:solidFill>
                          <a:effectLst/>
                          <a:latin typeface="Times New Roman" panose="02020603050405020304" pitchFamily="18" charset="0"/>
                          <a:ea typeface="+mn-ea"/>
                          <a:cs typeface="Times New Roman" panose="02020603050405020304" pitchFamily="18" charset="0"/>
                        </a:rPr>
                        <a:t> Prasad,</a:t>
                      </a:r>
                    </a:p>
                    <a:p>
                      <a:pPr algn="l"/>
                      <a:r>
                        <a:rPr lang="en-IN" sz="1800" b="0" i="0" u="none" strike="noStrike" kern="1200" baseline="0" dirty="0" smtClean="0">
                          <a:solidFill>
                            <a:schemeClr val="tx1"/>
                          </a:solidFill>
                          <a:effectLst/>
                          <a:latin typeface="Times New Roman" panose="02020603050405020304" pitchFamily="18" charset="0"/>
                          <a:ea typeface="+mn-ea"/>
                          <a:cs typeface="Times New Roman" panose="02020603050405020304" pitchFamily="18" charset="0"/>
                        </a:rPr>
                        <a:t>Sai </a:t>
                      </a:r>
                      <a:r>
                        <a:rPr lang="en-IN" sz="1800" b="0" i="0" u="none" strike="noStrike" kern="1200" baseline="0" dirty="0" err="1" smtClean="0">
                          <a:solidFill>
                            <a:schemeClr val="tx1"/>
                          </a:solidFill>
                          <a:effectLst/>
                          <a:latin typeface="Times New Roman" panose="02020603050405020304" pitchFamily="18" charset="0"/>
                          <a:ea typeface="+mn-ea"/>
                          <a:cs typeface="Times New Roman" panose="02020603050405020304" pitchFamily="18" charset="0"/>
                        </a:rPr>
                        <a:t>Sriram</a:t>
                      </a:r>
                      <a:r>
                        <a:rPr lang="en-IN" sz="1800" b="0" i="0" u="none" strike="noStrike" kern="1200" baseline="0" dirty="0" smtClean="0">
                          <a:solidFill>
                            <a:schemeClr val="tx1"/>
                          </a:solidFill>
                          <a:effectLst/>
                          <a:latin typeface="Times New Roman" panose="02020603050405020304" pitchFamily="18" charset="0"/>
                          <a:ea typeface="+mn-ea"/>
                          <a:cs typeface="Times New Roman" panose="02020603050405020304" pitchFamily="18" charset="0"/>
                        </a:rPr>
                        <a:t> Natarajan,</a:t>
                      </a:r>
                    </a:p>
                    <a:p>
                      <a:pPr algn="l"/>
                      <a:r>
                        <a:rPr lang="en-IN" sz="1800" b="0" i="0" u="none" strike="noStrike" kern="1200" baseline="0" dirty="0" err="1" smtClean="0">
                          <a:solidFill>
                            <a:schemeClr val="tx1"/>
                          </a:solidFill>
                          <a:effectLst/>
                          <a:latin typeface="Times New Roman" panose="02020603050405020304" pitchFamily="18" charset="0"/>
                          <a:ea typeface="+mn-ea"/>
                          <a:cs typeface="Times New Roman" panose="02020603050405020304" pitchFamily="18" charset="0"/>
                        </a:rPr>
                        <a:t>S.Kalaivani</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Analysis of the best algorithm of noise reduction from a set of algorithms</a:t>
                      </a:r>
                    </a:p>
                    <a:p>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Discrete wavelet transform technique is used</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2000" dirty="0" smtClean="0">
                          <a:latin typeface="Times New Roman" panose="02020603050405020304" pitchFamily="18" charset="0"/>
                          <a:cs typeface="Times New Roman" panose="02020603050405020304" pitchFamily="18" charset="0"/>
                        </a:rPr>
                        <a:t>Estimates the desired random process by removing the additive noise. It reduces the mean square error in the signal.</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If a signal sample is detected as a corrupted sample, it is replaced with an estimation of the true value</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47183325"/>
                  </a:ext>
                </a:extLst>
              </a:tr>
            </a:tbl>
          </a:graphicData>
        </a:graphic>
      </p:graphicFrame>
    </p:spTree>
    <p:extLst>
      <p:ext uri="{BB962C8B-B14F-4D97-AF65-F5344CB8AC3E}">
        <p14:creationId xmlns:p14="http://schemas.microsoft.com/office/powerpoint/2010/main" val="95499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0404"/>
            <a:ext cx="10972800" cy="1143000"/>
          </a:xfrm>
        </p:spPr>
        <p:txBody>
          <a:bodyPr>
            <a:normAutofit/>
          </a:bodyPr>
          <a:lstStyle/>
          <a:p>
            <a:r>
              <a:rPr lang="en-US"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41434" y="1600203"/>
            <a:ext cx="11140966" cy="4525963"/>
          </a:xfrm>
        </p:spPr>
        <p:txBody>
          <a:bodyPr>
            <a:normAutofit/>
          </a:bodyPr>
          <a:lstStyle/>
          <a:p>
            <a:pPr marL="365760" indent="-256032" algn="just">
              <a:defRPr/>
            </a:pPr>
            <a:r>
              <a:rPr lang="en-US" sz="2800" dirty="0">
                <a:latin typeface="Times New Roman" panose="02020603050405020304" pitchFamily="18" charset="0"/>
                <a:cs typeface="Times New Roman" panose="02020603050405020304" pitchFamily="18" charset="0"/>
              </a:rPr>
              <a:t>In existing work, the architecture of some well-known spectral features when fed to Support Vector Machine (SVM) classifier used to classify the audio scenes</a:t>
            </a:r>
            <a:r>
              <a:rPr lang="en-US" sz="2800" dirty="0" smtClean="0">
                <a:latin typeface="Times New Roman" panose="02020603050405020304" pitchFamily="18" charset="0"/>
                <a:cs typeface="Times New Roman" panose="02020603050405020304" pitchFamily="18" charset="0"/>
              </a:rPr>
              <a:t>.</a:t>
            </a:r>
          </a:p>
          <a:p>
            <a:pPr marL="365760" indent="-256032" algn="just">
              <a:defRPr/>
            </a:pPr>
            <a:r>
              <a:rPr lang="en-US" sz="2800" dirty="0" smtClean="0">
                <a:latin typeface="Times New Roman" panose="02020603050405020304" pitchFamily="18" charset="0"/>
                <a:cs typeface="Times New Roman" panose="02020603050405020304" pitchFamily="18" charset="0"/>
              </a:rPr>
              <a:t>In Existing System Wavelet Transform is used for audio noise reduction. </a:t>
            </a:r>
            <a:endParaRPr lang="en-US" sz="2800" dirty="0">
              <a:latin typeface="Times New Roman" panose="02020603050405020304" pitchFamily="18" charset="0"/>
              <a:cs typeface="Times New Roman" panose="02020603050405020304" pitchFamily="18" charset="0"/>
            </a:endParaRPr>
          </a:p>
          <a:p>
            <a:pPr marL="365760" indent="-256032" algn="just">
              <a:defRP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existing approach resulted in around </a:t>
            </a:r>
            <a:r>
              <a:rPr lang="en-US" sz="2800" dirty="0" smtClean="0">
                <a:latin typeface="Times New Roman" panose="02020603050405020304" pitchFamily="18" charset="0"/>
                <a:cs typeface="Times New Roman" panose="02020603050405020304" pitchFamily="18" charset="0"/>
              </a:rPr>
              <a:t>57% </a:t>
            </a:r>
            <a:r>
              <a:rPr lang="en-US" sz="2800" dirty="0">
                <a:latin typeface="Times New Roman" panose="02020603050405020304" pitchFamily="18" charset="0"/>
                <a:cs typeface="Times New Roman" panose="02020603050405020304" pitchFamily="18" charset="0"/>
              </a:rPr>
              <a:t>accuracy with respect to the baseline system on the development and evaluation </a:t>
            </a:r>
            <a:r>
              <a:rPr lang="en-US" sz="2800" dirty="0" smtClean="0">
                <a:latin typeface="Times New Roman" panose="02020603050405020304" pitchFamily="18" charset="0"/>
                <a:cs typeface="Times New Roman" panose="02020603050405020304" pitchFamily="18" charset="0"/>
              </a:rPr>
              <a:t>dataset.</a:t>
            </a:r>
          </a:p>
          <a:p>
            <a:pPr marL="365760" indent="-256032" algn="just">
              <a:defRPr/>
            </a:pPr>
            <a:r>
              <a:rPr lang="en-US" sz="2800" dirty="0" smtClean="0">
                <a:latin typeface="Times New Roman" panose="02020603050405020304" pitchFamily="18" charset="0"/>
                <a:cs typeface="Times New Roman" panose="02020603050405020304" pitchFamily="18" charset="0"/>
              </a:rPr>
              <a:t>The evaluation dataset  used in this project is Rouen Dataset.</a:t>
            </a:r>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81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EXISTING SYSTEM DISADVANTAGES</a:t>
            </a:r>
          </a:p>
        </p:txBody>
      </p:sp>
      <p:sp>
        <p:nvSpPr>
          <p:cNvPr id="3" name="Content Placeholder 2"/>
          <p:cNvSpPr>
            <a:spLocks noGrp="1"/>
          </p:cNvSpPr>
          <p:nvPr>
            <p:ph idx="1"/>
          </p:nvPr>
        </p:nvSpPr>
        <p:spPr>
          <a:xfrm>
            <a:off x="567559" y="1442305"/>
            <a:ext cx="11109434" cy="5147681"/>
          </a:xfrm>
        </p:spPr>
        <p:txBody>
          <a:bodyPr>
            <a:noAutofit/>
          </a:bodyPr>
          <a:lstStyle/>
          <a:p>
            <a:pPr algn="just"/>
            <a:r>
              <a:rPr lang="en-US" altLang="en-US" sz="2800" dirty="0">
                <a:latin typeface="Times New Roman" pitchFamily="18" charset="0"/>
                <a:cs typeface="Times New Roman" pitchFamily="18" charset="0"/>
              </a:rPr>
              <a:t>Existing audio-based analysis requires significantly High computation </a:t>
            </a:r>
            <a:r>
              <a:rPr lang="en-US" altLang="en-US" sz="2800" dirty="0" smtClean="0">
                <a:latin typeface="Times New Roman" pitchFamily="18" charset="0"/>
                <a:cs typeface="Times New Roman" pitchFamily="18" charset="0"/>
              </a:rPr>
              <a:t>time.</a:t>
            </a:r>
            <a:endParaRPr lang="en-US" altLang="en-US" sz="1600" dirty="0">
              <a:latin typeface="Times New Roman" pitchFamily="18" charset="0"/>
              <a:cs typeface="Times New Roman" pitchFamily="18" charset="0"/>
            </a:endParaRPr>
          </a:p>
          <a:p>
            <a:pPr algn="just"/>
            <a:r>
              <a:rPr lang="en-US" altLang="en-US" sz="2800" dirty="0" smtClean="0">
                <a:latin typeface="Times New Roman" pitchFamily="18" charset="0"/>
                <a:cs typeface="Times New Roman" pitchFamily="18" charset="0"/>
              </a:rPr>
              <a:t>The classification </a:t>
            </a:r>
            <a:r>
              <a:rPr lang="en-US" altLang="en-US" sz="2800" dirty="0">
                <a:latin typeface="Times New Roman" pitchFamily="18" charset="0"/>
                <a:cs typeface="Times New Roman" pitchFamily="18" charset="0"/>
              </a:rPr>
              <a:t>based on these low-level features alone may not be accurate</a:t>
            </a:r>
            <a:r>
              <a:rPr lang="en-US" altLang="en-US" sz="2800" dirty="0" smtClean="0">
                <a:latin typeface="Times New Roman" pitchFamily="18" charset="0"/>
                <a:cs typeface="Times New Roman" pitchFamily="18" charset="0"/>
              </a:rPr>
              <a:t>.</a:t>
            </a:r>
          </a:p>
          <a:p>
            <a:pPr algn="just"/>
            <a:r>
              <a:rPr lang="en-US" altLang="en-US" sz="2800" dirty="0" smtClean="0">
                <a:latin typeface="Times New Roman" pitchFamily="18" charset="0"/>
                <a:cs typeface="Times New Roman" pitchFamily="18" charset="0"/>
              </a:rPr>
              <a:t>The Wavelet </a:t>
            </a:r>
            <a:r>
              <a:rPr lang="en-US" altLang="en-US" sz="2800" dirty="0" err="1" smtClean="0">
                <a:latin typeface="Times New Roman" pitchFamily="18" charset="0"/>
                <a:cs typeface="Times New Roman" pitchFamily="18" charset="0"/>
              </a:rPr>
              <a:t>tranform</a:t>
            </a:r>
            <a:r>
              <a:rPr lang="en-US" altLang="en-US" sz="2800" dirty="0" smtClean="0">
                <a:latin typeface="Times New Roman" pitchFamily="18" charset="0"/>
                <a:cs typeface="Times New Roman" pitchFamily="18" charset="0"/>
              </a:rPr>
              <a:t> is a </a:t>
            </a:r>
            <a:r>
              <a:rPr lang="en-US" altLang="en-US" sz="2800" dirty="0" err="1" smtClean="0">
                <a:latin typeface="Times New Roman" pitchFamily="18" charset="0"/>
                <a:cs typeface="Times New Roman" pitchFamily="18" charset="0"/>
              </a:rPr>
              <a:t>matlab</a:t>
            </a:r>
            <a:r>
              <a:rPr lang="en-US" altLang="en-US" sz="2800" dirty="0" smtClean="0">
                <a:latin typeface="Times New Roman" pitchFamily="18" charset="0"/>
                <a:cs typeface="Times New Roman" pitchFamily="18" charset="0"/>
              </a:rPr>
              <a:t> based method that doesn’t give results above 50%</a:t>
            </a:r>
            <a:endParaRPr lang="en-US" altLang="en-US" sz="1600" dirty="0" smtClean="0">
              <a:latin typeface="Times New Roman" pitchFamily="18" charset="0"/>
              <a:cs typeface="Times New Roman" pitchFamily="18" charset="0"/>
            </a:endParaRPr>
          </a:p>
          <a:p>
            <a:pPr algn="just"/>
            <a:r>
              <a:rPr lang="en-US" altLang="en-US" sz="2800" dirty="0">
                <a:latin typeface="Times New Roman" pitchFamily="18" charset="0"/>
                <a:cs typeface="Times New Roman" pitchFamily="18" charset="0"/>
              </a:rPr>
              <a:t>The old dataset doesn’t matches to the modern environment and it only classify the acoustic </a:t>
            </a:r>
            <a:r>
              <a:rPr lang="en-US" altLang="en-US" sz="2800" dirty="0" smtClean="0">
                <a:latin typeface="Times New Roman" pitchFamily="18" charset="0"/>
                <a:cs typeface="Times New Roman" pitchFamily="18" charset="0"/>
              </a:rPr>
              <a:t>scenes. It doesn’t reduce the noise.</a:t>
            </a:r>
            <a:endParaRPr lang="en-US" altLang="en-US" sz="1600" dirty="0" smtClean="0">
              <a:latin typeface="Times New Roman" pitchFamily="18" charset="0"/>
              <a:cs typeface="Times New Roman" pitchFamily="18" charset="0"/>
            </a:endParaRPr>
          </a:p>
          <a:p>
            <a:pPr algn="just"/>
            <a:r>
              <a:rPr lang="en-US" altLang="en-US" sz="2800" dirty="0" smtClean="0">
                <a:latin typeface="Times New Roman" pitchFamily="18" charset="0"/>
                <a:cs typeface="Times New Roman" pitchFamily="18" charset="0"/>
              </a:rPr>
              <a:t>High </a:t>
            </a:r>
            <a:r>
              <a:rPr lang="en-US" altLang="en-US" sz="2800" dirty="0">
                <a:latin typeface="Times New Roman" pitchFamily="18" charset="0"/>
                <a:cs typeface="Times New Roman" pitchFamily="18" charset="0"/>
              </a:rPr>
              <a:t>complexity algorithm will result in poor </a:t>
            </a:r>
            <a:r>
              <a:rPr lang="en-US" altLang="en-US" sz="2800" dirty="0" smtClean="0">
                <a:latin typeface="Times New Roman" pitchFamily="18" charset="0"/>
                <a:cs typeface="Times New Roman" pitchFamily="18" charset="0"/>
              </a:rPr>
              <a:t>performance.</a:t>
            </a:r>
          </a:p>
        </p:txBody>
      </p:sp>
    </p:spTree>
    <p:extLst>
      <p:ext uri="{BB962C8B-B14F-4D97-AF65-F5344CB8AC3E}">
        <p14:creationId xmlns:p14="http://schemas.microsoft.com/office/powerpoint/2010/main" val="136023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3"/>
            <a:ext cx="10972800" cy="4863659"/>
          </a:xfrm>
        </p:spPr>
        <p:txBody>
          <a:bodyPr>
            <a:normAutofit fontScale="92500" lnSpcReduction="20000"/>
          </a:bodyPr>
          <a:lstStyle/>
          <a:p>
            <a:pPr marL="365760" indent="-256032" algn="just">
              <a:lnSpc>
                <a:spcPct val="110000"/>
              </a:lnSpc>
              <a:defRPr/>
            </a:pPr>
            <a:r>
              <a:rPr lang="en-US" sz="3000" dirty="0">
                <a:latin typeface="Times New Roman" panose="02020603050405020304" pitchFamily="18" charset="0"/>
                <a:cs typeface="Times New Roman" panose="02020603050405020304" pitchFamily="18" charset="0"/>
              </a:rPr>
              <a:t>The </a:t>
            </a:r>
            <a:r>
              <a:rPr lang="en-US" sz="3000" dirty="0" smtClean="0">
                <a:latin typeface="Times New Roman" panose="02020603050405020304" pitchFamily="18" charset="0"/>
                <a:cs typeface="Times New Roman" panose="02020603050405020304" pitchFamily="18" charset="0"/>
              </a:rPr>
              <a:t>Proposed </a:t>
            </a:r>
            <a:r>
              <a:rPr lang="en-US" sz="3000" dirty="0">
                <a:latin typeface="Times New Roman" panose="02020603050405020304" pitchFamily="18" charset="0"/>
                <a:cs typeface="Times New Roman" panose="02020603050405020304" pitchFamily="18" charset="0"/>
              </a:rPr>
              <a:t>system uses less resources</a:t>
            </a:r>
            <a:r>
              <a:rPr lang="en-US" sz="3000" dirty="0" smtClean="0">
                <a:latin typeface="Times New Roman" panose="02020603050405020304" pitchFamily="18" charset="0"/>
                <a:cs typeface="Times New Roman" panose="02020603050405020304" pitchFamily="18" charset="0"/>
              </a:rPr>
              <a:t>.</a:t>
            </a:r>
          </a:p>
          <a:p>
            <a:pPr marL="3909060" lvl="8" indent="-256032" algn="just">
              <a:lnSpc>
                <a:spcPct val="110000"/>
              </a:lnSpc>
              <a:defRPr/>
            </a:pPr>
            <a:endParaRPr lang="en-US" sz="1800" dirty="0" smtClean="0">
              <a:latin typeface="Times New Roman" panose="02020603050405020304" pitchFamily="18" charset="0"/>
              <a:cs typeface="Times New Roman" panose="02020603050405020304" pitchFamily="18" charset="0"/>
            </a:endParaRPr>
          </a:p>
          <a:p>
            <a:pPr marL="365760" indent="-256032" algn="just">
              <a:lnSpc>
                <a:spcPct val="110000"/>
              </a:lnSpc>
              <a:defRPr/>
            </a:pPr>
            <a:r>
              <a:rPr lang="en-US" sz="3000" dirty="0" smtClean="0">
                <a:latin typeface="Times New Roman" panose="02020603050405020304" pitchFamily="18" charset="0"/>
                <a:cs typeface="Times New Roman" panose="02020603050405020304" pitchFamily="18" charset="0"/>
              </a:rPr>
              <a:t>The Proposed uses a noise reduction framework to for clear prediction of acoustic scenes.</a:t>
            </a:r>
          </a:p>
          <a:p>
            <a:pPr marL="3909060" lvl="8" indent="-256032" algn="just">
              <a:lnSpc>
                <a:spcPct val="110000"/>
              </a:lnSpc>
              <a:defRPr/>
            </a:pPr>
            <a:endParaRPr lang="en-US" sz="1800" dirty="0">
              <a:latin typeface="Times New Roman" panose="02020603050405020304" pitchFamily="18" charset="0"/>
              <a:cs typeface="Times New Roman" panose="02020603050405020304" pitchFamily="18" charset="0"/>
            </a:endParaRPr>
          </a:p>
          <a:p>
            <a:pPr marL="365760" indent="-256032" algn="just">
              <a:lnSpc>
                <a:spcPct val="110000"/>
              </a:lnSpc>
              <a:defRPr/>
            </a:pPr>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D</a:t>
            </a:r>
            <a:r>
              <a:rPr lang="en-US" sz="3000" dirty="0" smtClean="0">
                <a:latin typeface="Times New Roman" panose="02020603050405020304" pitchFamily="18" charset="0"/>
                <a:cs typeface="Times New Roman" panose="02020603050405020304" pitchFamily="18" charset="0"/>
              </a:rPr>
              <a:t>eep </a:t>
            </a:r>
            <a:r>
              <a:rPr lang="en-US" sz="3000" dirty="0">
                <a:latin typeface="Times New Roman" panose="02020603050405020304" pitchFamily="18" charset="0"/>
                <a:cs typeface="Times New Roman" panose="02020603050405020304" pitchFamily="18" charset="0"/>
              </a:rPr>
              <a:t>L</a:t>
            </a:r>
            <a:r>
              <a:rPr lang="en-US" sz="3000" dirty="0" smtClean="0">
                <a:latin typeface="Times New Roman" panose="02020603050405020304" pitchFamily="18" charset="0"/>
                <a:cs typeface="Times New Roman" panose="02020603050405020304" pitchFamily="18" charset="0"/>
              </a:rPr>
              <a:t>earning </a:t>
            </a:r>
            <a:r>
              <a:rPr lang="en-US" sz="3000" dirty="0">
                <a:latin typeface="Times New Roman" panose="02020603050405020304" pitchFamily="18" charset="0"/>
                <a:cs typeface="Times New Roman" panose="02020603050405020304" pitchFamily="18" charset="0"/>
              </a:rPr>
              <a:t>architecture which is computationally less complex than the conventional feature extraction and classification methods</a:t>
            </a:r>
            <a:r>
              <a:rPr lang="en-US" sz="3000" dirty="0" smtClean="0">
                <a:latin typeface="Times New Roman" panose="02020603050405020304" pitchFamily="18" charset="0"/>
                <a:cs typeface="Times New Roman" panose="02020603050405020304" pitchFamily="18" charset="0"/>
              </a:rPr>
              <a:t>.</a:t>
            </a:r>
          </a:p>
          <a:p>
            <a:pPr marL="3909060" lvl="8" indent="-256032" algn="just">
              <a:lnSpc>
                <a:spcPct val="110000"/>
              </a:lnSpc>
              <a:defRPr/>
            </a:pPr>
            <a:endParaRPr lang="en-US" sz="1800" dirty="0">
              <a:latin typeface="Times New Roman" panose="02020603050405020304" pitchFamily="18" charset="0"/>
              <a:cs typeface="Times New Roman" panose="02020603050405020304" pitchFamily="18" charset="0"/>
            </a:endParaRPr>
          </a:p>
          <a:p>
            <a:pPr marL="365760" indent="-256032" algn="just">
              <a:lnSpc>
                <a:spcPct val="110000"/>
              </a:lnSpc>
              <a:defRPr/>
            </a:pPr>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best results in terms of accuracy from both the datasets </a:t>
            </a:r>
            <a:r>
              <a:rPr lang="en-US" sz="3000" dirty="0" smtClean="0">
                <a:latin typeface="Times New Roman" panose="02020603050405020304" pitchFamily="18" charset="0"/>
                <a:cs typeface="Times New Roman" panose="02020603050405020304" pitchFamily="18" charset="0"/>
              </a:rPr>
              <a:t>and Deep learning Algorithms</a:t>
            </a:r>
          </a:p>
          <a:p>
            <a:pPr marL="3909060" lvl="8" indent="-256032" algn="just">
              <a:lnSpc>
                <a:spcPct val="110000"/>
              </a:lnSpc>
              <a:defRPr/>
            </a:pPr>
            <a:endParaRPr lang="en-US" sz="1800" dirty="0" smtClean="0">
              <a:latin typeface="Times New Roman" panose="02020603050405020304" pitchFamily="18" charset="0"/>
              <a:cs typeface="Times New Roman" panose="02020603050405020304" pitchFamily="18" charset="0"/>
            </a:endParaRPr>
          </a:p>
          <a:p>
            <a:pPr marL="365760" indent="-256032" algn="just">
              <a:lnSpc>
                <a:spcPct val="110000"/>
              </a:lnSpc>
              <a:defRPr/>
            </a:pPr>
            <a:r>
              <a:rPr lang="en-US" sz="3000" dirty="0" smtClean="0">
                <a:latin typeface="Times New Roman" panose="02020603050405020304" pitchFamily="18" charset="0"/>
                <a:cs typeface="Times New Roman" panose="02020603050405020304" pitchFamily="18" charset="0"/>
              </a:rPr>
              <a:t>The accuracy is can be calculated </a:t>
            </a:r>
            <a:r>
              <a:rPr lang="en-US" sz="3000" dirty="0" err="1" smtClean="0">
                <a:latin typeface="Times New Roman" panose="02020603050405020304" pitchFamily="18" charset="0"/>
                <a:cs typeface="Times New Roman" panose="02020603050405020304" pitchFamily="18" charset="0"/>
              </a:rPr>
              <a:t>upto</a:t>
            </a:r>
            <a:r>
              <a:rPr lang="en-US" sz="3000" dirty="0" smtClean="0">
                <a:latin typeface="Times New Roman" panose="02020603050405020304" pitchFamily="18" charset="0"/>
                <a:cs typeface="Times New Roman" panose="02020603050405020304" pitchFamily="18" charset="0"/>
              </a:rPr>
              <a:t> (90.6%)</a:t>
            </a:r>
            <a:endParaRPr lang="en-US" sz="3000" dirty="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98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366" y="0"/>
            <a:ext cx="10972800" cy="1143000"/>
          </a:xfrm>
        </p:spPr>
        <p:txBody>
          <a:bodyPr>
            <a:normAutofit/>
          </a:bodyPr>
          <a:lstStyle/>
          <a:p>
            <a:r>
              <a:rPr lang="en-US" b="1" dirty="0" smtClean="0">
                <a:latin typeface="Times New Roman" panose="02020603050405020304" pitchFamily="18" charset="0"/>
                <a:cs typeface="Times New Roman" panose="02020603050405020304" pitchFamily="18" charset="0"/>
              </a:rPr>
              <a:t>ADVANTAGES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03585"/>
            <a:ext cx="10972800" cy="5517931"/>
          </a:xfrm>
        </p:spPr>
        <p:txBody>
          <a:bodyPr>
            <a:normAutofit/>
          </a:bodyPr>
          <a:lstStyle/>
          <a:p>
            <a:pPr>
              <a:lnSpc>
                <a:spcPct val="150000"/>
              </a:lnSpc>
            </a:pPr>
            <a:r>
              <a:rPr lang="en-US" sz="2800" dirty="0" err="1" smtClean="0">
                <a:latin typeface="Times New Roman" panose="02020603050405020304" pitchFamily="18" charset="0"/>
                <a:cs typeface="Times New Roman" panose="02020603050405020304" pitchFamily="18" charset="0"/>
              </a:rPr>
              <a:t>TarsosDSP</a:t>
            </a:r>
            <a:r>
              <a:rPr lang="en-US" sz="2800" dirty="0" smtClean="0">
                <a:latin typeface="Times New Roman" panose="02020603050405020304" pitchFamily="18" charset="0"/>
                <a:cs typeface="Times New Roman" panose="02020603050405020304" pitchFamily="18" charset="0"/>
              </a:rPr>
              <a:t> is a framework and it is used for audio file processing like extracting the noise from the background to give a clear output.</a:t>
            </a:r>
          </a:p>
          <a:p>
            <a:pPr>
              <a:lnSpc>
                <a:spcPct val="150000"/>
              </a:lnSpc>
            </a:pPr>
            <a:r>
              <a:rPr lang="en-US" sz="2800" dirty="0" smtClean="0">
                <a:latin typeface="Times New Roman" panose="02020603050405020304" pitchFamily="18" charset="0"/>
                <a:cs typeface="Times New Roman" panose="02020603050405020304" pitchFamily="18" charset="0"/>
              </a:rPr>
              <a:t>It uses Deep Learning Algorithm called BLSTM(</a:t>
            </a:r>
            <a:r>
              <a:rPr lang="en-IN" sz="2800" dirty="0" smtClean="0">
                <a:latin typeface="Times New Roman" panose="02020603050405020304" pitchFamily="18" charset="0"/>
                <a:cs typeface="Times New Roman" panose="02020603050405020304" pitchFamily="18" charset="0"/>
              </a:rPr>
              <a:t>Bidirectional Long Short-Term Memory Networks</a:t>
            </a:r>
            <a:r>
              <a:rPr lang="en-US" sz="2800" dirty="0" smtClean="0">
                <a:latin typeface="Times New Roman" panose="02020603050405020304" pitchFamily="18" charset="0"/>
                <a:cs typeface="Times New Roman" panose="02020603050405020304" pitchFamily="18" charset="0"/>
              </a:rPr>
              <a:t>) which is used to classify the audio file using the dataset.</a:t>
            </a:r>
          </a:p>
          <a:p>
            <a:pPr>
              <a:lnSpc>
                <a:spcPct val="150000"/>
              </a:lnSpc>
            </a:pPr>
            <a:r>
              <a:rPr lang="en-US" sz="2800" dirty="0">
                <a:latin typeface="Times New Roman" panose="02020603050405020304" pitchFamily="18" charset="0"/>
                <a:cs typeface="Times New Roman" panose="02020603050405020304" pitchFamily="18" charset="0"/>
              </a:rPr>
              <a:t>Proposed System uses </a:t>
            </a:r>
            <a:r>
              <a:rPr lang="en-US" sz="2800" dirty="0" smtClean="0">
                <a:latin typeface="Times New Roman" panose="02020603050405020304" pitchFamily="18" charset="0"/>
                <a:cs typeface="Times New Roman" panose="02020603050405020304" pitchFamily="18" charset="0"/>
              </a:rPr>
              <a:t>Free Sound Dataset(FSD) </a:t>
            </a:r>
            <a:r>
              <a:rPr lang="en-US" sz="2800" dirty="0">
                <a:latin typeface="Times New Roman" panose="02020603050405020304" pitchFamily="18" charset="0"/>
                <a:cs typeface="Times New Roman" panose="02020603050405020304" pitchFamily="18" charset="0"/>
              </a:rPr>
              <a:t>which has more audio samples</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718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2154</TotalTime>
  <Words>1406</Words>
  <Application>Microsoft Office PowerPoint</Application>
  <PresentationFormat>Custom</PresentationFormat>
  <Paragraphs>163</Paragraphs>
  <Slides>17</Slides>
  <Notes>4</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1_Office Theme</vt:lpstr>
      <vt:lpstr>2_Office Theme</vt:lpstr>
      <vt:lpstr>PowerPoint Presentation</vt:lpstr>
      <vt:lpstr>ABSTRACT</vt:lpstr>
      <vt:lpstr>INTRODUCTION</vt:lpstr>
      <vt:lpstr>LITERATURE SURVEY</vt:lpstr>
      <vt:lpstr>PowerPoint Presentation</vt:lpstr>
      <vt:lpstr>EXISTING SYSTEM</vt:lpstr>
      <vt:lpstr>EXISTING SYSTEM DISADVANTAGES</vt:lpstr>
      <vt:lpstr>PROPOSED SYSTEM</vt:lpstr>
      <vt:lpstr>ADVANTAGES</vt:lpstr>
      <vt:lpstr>SYSTEM ARCHITECTURE</vt:lpstr>
      <vt:lpstr>DATASET COLLECTION</vt:lpstr>
      <vt:lpstr>PRE-PROCESSING</vt:lpstr>
      <vt:lpstr>AUDIO CONVERSION MODULE</vt:lpstr>
      <vt:lpstr>TRAINING THE DATASET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dc:creator>
  <cp:lastModifiedBy>Intel</cp:lastModifiedBy>
  <cp:revision>99</cp:revision>
  <dcterms:created xsi:type="dcterms:W3CDTF">2022-09-10T04:19:06Z</dcterms:created>
  <dcterms:modified xsi:type="dcterms:W3CDTF">2022-12-19T02:24:43Z</dcterms:modified>
</cp:coreProperties>
</file>