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29"/>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5" r:id="rId24"/>
    <p:sldId id="276" r:id="rId25"/>
    <p:sldId id="272" r:id="rId26"/>
    <p:sldId id="27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262" autoAdjust="0"/>
  </p:normalViewPr>
  <p:slideViewPr>
    <p:cSldViewPr>
      <p:cViewPr varScale="1">
        <p:scale>
          <a:sx n="84" d="100"/>
          <a:sy n="84" d="100"/>
        </p:scale>
        <p:origin x="-518" y="-62"/>
      </p:cViewPr>
      <p:guideLst>
        <p:guide orient="horz" pos="2160"/>
        <p:guide pos="3840"/>
      </p:guideLst>
    </p:cSldViewPr>
  </p:slideViewPr>
  <p:outlineViewPr>
    <p:cViewPr>
      <p:scale>
        <a:sx n="33" d="100"/>
        <a:sy n="33" d="100"/>
      </p:scale>
      <p:origin x="53" y="15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7"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IN" sz="4400" b="0" strike="noStrike" spc="-1">
                <a:solidFill>
                  <a:srgbClr val="000000"/>
                </a:solidFill>
                <a:latin typeface="Arial"/>
              </a:rPr>
              <a:t>Click to move the slide</a:t>
            </a:r>
          </a:p>
        </p:txBody>
      </p:sp>
      <p:sp>
        <p:nvSpPr>
          <p:cNvPr id="28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IN" sz="2000" b="0" strike="noStrike" spc="-1">
                <a:solidFill>
                  <a:srgbClr val="000000"/>
                </a:solidFill>
                <a:latin typeface="Arial"/>
              </a:rPr>
              <a:t>Click to edit the notes format</a:t>
            </a:r>
          </a:p>
        </p:txBody>
      </p:sp>
      <p:sp>
        <p:nvSpPr>
          <p:cNvPr id="289"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290" name="PlaceHolder 4"/>
          <p:cNvSpPr>
            <a:spLocks noGrp="1"/>
          </p:cNvSpPr>
          <p:nvPr>
            <p:ph type="dt" idx="22"/>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291" name="PlaceHolder 5"/>
          <p:cNvSpPr>
            <a:spLocks noGrp="1"/>
          </p:cNvSpPr>
          <p:nvPr>
            <p:ph type="ftr" idx="23"/>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292" name="PlaceHolder 6"/>
          <p:cNvSpPr>
            <a:spLocks noGrp="1"/>
          </p:cNvSpPr>
          <p:nvPr>
            <p:ph type="sldNum" idx="24"/>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0C7E2860-0FC2-488C-AB57-BC53AFB82A3D}"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extLst>
      <p:ext uri="{BB962C8B-B14F-4D97-AF65-F5344CB8AC3E}">
        <p14:creationId xmlns:p14="http://schemas.microsoft.com/office/powerpoint/2010/main" val="3830321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noRot="1" noChangeAspect="1"/>
          </p:cNvSpPr>
          <p:nvPr>
            <p:ph type="sldImg"/>
          </p:nvPr>
        </p:nvSpPr>
        <p:spPr>
          <a:xfrm>
            <a:off x="381000" y="685800"/>
            <a:ext cx="6092825" cy="3427413"/>
          </a:xfrm>
          <a:prstGeom prst="rect">
            <a:avLst/>
          </a:prstGeom>
          <a:ln w="0">
            <a:noFill/>
          </a:ln>
        </p:spPr>
      </p:sp>
      <p:sp>
        <p:nvSpPr>
          <p:cNvPr id="361" name="PlaceHolder 2"/>
          <p:cNvSpPr>
            <a:spLocks noGrp="1"/>
          </p:cNvSpPr>
          <p:nvPr>
            <p:ph type="body"/>
          </p:nvPr>
        </p:nvSpPr>
        <p:spPr>
          <a:xfrm>
            <a:off x="685800" y="4343400"/>
            <a:ext cx="5484240" cy="4112640"/>
          </a:xfrm>
          <a:prstGeom prst="rect">
            <a:avLst/>
          </a:prstGeom>
          <a:noFill/>
          <a:ln w="0">
            <a:noFill/>
          </a:ln>
        </p:spPr>
        <p:txBody>
          <a:bodyPr lIns="0" tIns="0" rIns="0" bIns="0" anchor="t">
            <a:noAutofit/>
          </a:bodyPr>
          <a:lstStyle/>
          <a:p>
            <a:pPr marL="216000" indent="0">
              <a:buNone/>
            </a:pPr>
            <a:endParaRPr lang="en-IN" sz="1800" b="0" strike="noStrike" spc="-1">
              <a:solidFill>
                <a:srgbClr val="000000"/>
              </a:solidFill>
              <a:latin typeface="Arial"/>
            </a:endParaRPr>
          </a:p>
        </p:txBody>
      </p:sp>
      <p:sp>
        <p:nvSpPr>
          <p:cNvPr id="362" name="PlaceHolder 3"/>
          <p:cNvSpPr>
            <a:spLocks noGrp="1"/>
          </p:cNvSpPr>
          <p:nvPr>
            <p:ph type="sldNum" idx="25"/>
          </p:nvPr>
        </p:nvSpPr>
        <p:spPr>
          <a:xfrm>
            <a:off x="3884760" y="8685360"/>
            <a:ext cx="2969640" cy="455040"/>
          </a:xfrm>
          <a:prstGeom prst="rect">
            <a:avLst/>
          </a:prstGeom>
          <a:noFill/>
          <a:ln w="0">
            <a:noFill/>
          </a:ln>
        </p:spPr>
        <p:txBody>
          <a:bodyPr lIns="0" tIns="0" rIns="0" bIns="0" anchor="b">
            <a:noAutofit/>
          </a:bodyPr>
          <a:lstStyle>
            <a:lvl1pPr indent="0" algn="r">
              <a:lnSpc>
                <a:spcPct val="100000"/>
              </a:lnSpc>
              <a:buNone/>
              <a:tabLst>
                <a:tab pos="0" algn="l"/>
              </a:tabLst>
              <a:defRPr lang="en-IN" sz="1200" b="0" strike="noStrike" spc="-1">
                <a:solidFill>
                  <a:srgbClr val="000000"/>
                </a:solidFill>
                <a:latin typeface="+mn-lt"/>
                <a:ea typeface="+mn-ea"/>
              </a:defRPr>
            </a:lvl1pPr>
          </a:lstStyle>
          <a:p>
            <a:pPr indent="0" algn="r">
              <a:lnSpc>
                <a:spcPct val="100000"/>
              </a:lnSpc>
              <a:buNone/>
              <a:tabLst>
                <a:tab pos="0" algn="l"/>
              </a:tabLst>
            </a:pPr>
            <a:fld id="{D005FA38-8C49-4C36-A32A-DD3E54F83F6F}" type="slidenum">
              <a:rPr lang="en-IN" sz="1200" b="0" strike="noStrike" spc="-1">
                <a:solidFill>
                  <a:srgbClr val="000000"/>
                </a:solidFill>
                <a:latin typeface="+mn-lt"/>
                <a:ea typeface="+mn-ea"/>
              </a:rPr>
              <a:t>3</a:t>
            </a:fld>
            <a:endParaRPr lang="en-IN"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noRot="1" noChangeAspect="1"/>
          </p:cNvSpPr>
          <p:nvPr>
            <p:ph type="sldImg"/>
          </p:nvPr>
        </p:nvSpPr>
        <p:spPr>
          <a:xfrm>
            <a:off x="381000" y="685800"/>
            <a:ext cx="6092825" cy="3427413"/>
          </a:xfrm>
          <a:prstGeom prst="rect">
            <a:avLst/>
          </a:prstGeom>
          <a:ln w="0">
            <a:noFill/>
          </a:ln>
        </p:spPr>
      </p:sp>
      <p:sp>
        <p:nvSpPr>
          <p:cNvPr id="364" name="PlaceHolder 2"/>
          <p:cNvSpPr>
            <a:spLocks noGrp="1"/>
          </p:cNvSpPr>
          <p:nvPr>
            <p:ph type="body"/>
          </p:nvPr>
        </p:nvSpPr>
        <p:spPr>
          <a:xfrm>
            <a:off x="685800" y="4343400"/>
            <a:ext cx="5484240" cy="4112640"/>
          </a:xfrm>
          <a:prstGeom prst="rect">
            <a:avLst/>
          </a:prstGeom>
          <a:noFill/>
          <a:ln w="0">
            <a:noFill/>
          </a:ln>
        </p:spPr>
        <p:txBody>
          <a:bodyPr lIns="0" tIns="0" rIns="0" bIns="0" anchor="t">
            <a:noAutofit/>
          </a:bodyPr>
          <a:lstStyle/>
          <a:p>
            <a:pPr marL="171360" indent="-171360">
              <a:lnSpc>
                <a:spcPct val="100000"/>
              </a:lnSpc>
              <a:buClr>
                <a:srgbClr val="000000"/>
              </a:buClr>
              <a:buFont typeface="Arial"/>
              <a:buChar char="•"/>
            </a:pPr>
            <a:r>
              <a:rPr lang="en-IN" sz="2000" b="0" strike="noStrike" spc="-1">
                <a:solidFill>
                  <a:srgbClr val="000000"/>
                </a:solidFill>
                <a:latin typeface="Arial"/>
              </a:rPr>
              <a:t>(i.e. Partsof-Speech features, Linguistic and Word Count features and Sentimental Content features) </a:t>
            </a:r>
          </a:p>
        </p:txBody>
      </p:sp>
      <p:sp>
        <p:nvSpPr>
          <p:cNvPr id="365" name="PlaceHolder 3"/>
          <p:cNvSpPr>
            <a:spLocks noGrp="1"/>
          </p:cNvSpPr>
          <p:nvPr>
            <p:ph type="sldNum" idx="26"/>
          </p:nvPr>
        </p:nvSpPr>
        <p:spPr>
          <a:xfrm>
            <a:off x="3884760" y="8685360"/>
            <a:ext cx="2969640" cy="455040"/>
          </a:xfrm>
          <a:prstGeom prst="rect">
            <a:avLst/>
          </a:prstGeom>
          <a:noFill/>
          <a:ln w="0">
            <a:noFill/>
          </a:ln>
        </p:spPr>
        <p:txBody>
          <a:bodyPr lIns="0" tIns="0" rIns="0" bIns="0" anchor="b">
            <a:noAutofit/>
          </a:bodyPr>
          <a:lstStyle>
            <a:lvl1pPr indent="0" algn="r">
              <a:lnSpc>
                <a:spcPct val="100000"/>
              </a:lnSpc>
              <a:buNone/>
              <a:tabLst>
                <a:tab pos="0" algn="l"/>
              </a:tabLst>
              <a:defRPr lang="en-IN" sz="1200" b="0" strike="noStrike" spc="-1">
                <a:solidFill>
                  <a:srgbClr val="000000"/>
                </a:solidFill>
                <a:latin typeface="+mn-lt"/>
                <a:ea typeface="+mn-ea"/>
              </a:defRPr>
            </a:lvl1pPr>
          </a:lstStyle>
          <a:p>
            <a:pPr indent="0" algn="r">
              <a:lnSpc>
                <a:spcPct val="100000"/>
              </a:lnSpc>
              <a:buNone/>
              <a:tabLst>
                <a:tab pos="0" algn="l"/>
              </a:tabLst>
            </a:pPr>
            <a:fld id="{B53E8B72-0567-4EDF-AF99-4A0179D32BDD}" type="slidenum">
              <a:rPr lang="en-IN" sz="1200" b="0" strike="noStrike" spc="-1">
                <a:solidFill>
                  <a:srgbClr val="000000"/>
                </a:solidFill>
                <a:latin typeface="+mn-lt"/>
                <a:ea typeface="+mn-ea"/>
              </a:rPr>
              <a:t>9</a:t>
            </a:fld>
            <a:endParaRPr lang="en-IN"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indent="0" algn="r">
              <a:buNone/>
            </a:pPr>
            <a:fld id="{0C7E2860-0FC2-488C-AB57-BC53AFB82A3D}" type="slidenum">
              <a:rPr lang="en-IN" sz="1400" b="0" strike="noStrike" spc="-1" smtClean="0">
                <a:solidFill>
                  <a:srgbClr val="000000"/>
                </a:solidFill>
                <a:latin typeface="Times New Roman"/>
              </a:rPr>
              <a:t>11</a:t>
            </a:fld>
            <a:endParaRPr lang="en-IN" sz="1400" b="0" strike="noStrike" spc="-1">
              <a:solidFill>
                <a:srgbClr val="000000"/>
              </a:solidFill>
              <a:latin typeface="Times New Roman"/>
            </a:endParaRPr>
          </a:p>
        </p:txBody>
      </p:sp>
    </p:spTree>
    <p:extLst>
      <p:ext uri="{BB962C8B-B14F-4D97-AF65-F5344CB8AC3E}">
        <p14:creationId xmlns:p14="http://schemas.microsoft.com/office/powerpoint/2010/main" val="1844274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381000" y="685800"/>
            <a:ext cx="6092825" cy="3427413"/>
          </a:xfrm>
          <a:prstGeom prst="rect">
            <a:avLst/>
          </a:prstGeom>
          <a:ln w="0">
            <a:noFill/>
          </a:ln>
        </p:spPr>
      </p:sp>
      <p:sp>
        <p:nvSpPr>
          <p:cNvPr id="367" name="PlaceHolder 2"/>
          <p:cNvSpPr>
            <a:spLocks noGrp="1"/>
          </p:cNvSpPr>
          <p:nvPr>
            <p:ph type="body"/>
          </p:nvPr>
        </p:nvSpPr>
        <p:spPr>
          <a:xfrm>
            <a:off x="685800" y="4343400"/>
            <a:ext cx="5484240" cy="4112640"/>
          </a:xfrm>
          <a:prstGeom prst="rect">
            <a:avLst/>
          </a:prstGeom>
          <a:noFill/>
          <a:ln w="0">
            <a:noFill/>
          </a:ln>
        </p:spPr>
        <p:txBody>
          <a:bodyPr lIns="0" tIns="0" rIns="0" bIns="0" anchor="t">
            <a:noAutofit/>
          </a:bodyPr>
          <a:lstStyle/>
          <a:p>
            <a:pPr marL="216000" indent="0">
              <a:buNone/>
            </a:pPr>
            <a:endParaRPr lang="en-IN" sz="1800" b="0" strike="noStrike" spc="-1">
              <a:solidFill>
                <a:srgbClr val="000000"/>
              </a:solidFill>
              <a:latin typeface="Arial"/>
            </a:endParaRPr>
          </a:p>
        </p:txBody>
      </p:sp>
      <p:sp>
        <p:nvSpPr>
          <p:cNvPr id="368" name="PlaceHolder 3"/>
          <p:cNvSpPr>
            <a:spLocks noGrp="1"/>
          </p:cNvSpPr>
          <p:nvPr>
            <p:ph type="sldNum" idx="27"/>
          </p:nvPr>
        </p:nvSpPr>
        <p:spPr>
          <a:xfrm>
            <a:off x="3884760" y="8685360"/>
            <a:ext cx="2969640" cy="455040"/>
          </a:xfrm>
          <a:prstGeom prst="rect">
            <a:avLst/>
          </a:prstGeom>
          <a:noFill/>
          <a:ln w="0">
            <a:noFill/>
          </a:ln>
        </p:spPr>
        <p:txBody>
          <a:bodyPr lIns="0" tIns="0" rIns="0" bIns="0" anchor="b">
            <a:noAutofit/>
          </a:bodyPr>
          <a:lstStyle>
            <a:lvl1pPr indent="0" algn="r">
              <a:lnSpc>
                <a:spcPct val="100000"/>
              </a:lnSpc>
              <a:buNone/>
              <a:tabLst>
                <a:tab pos="0" algn="l"/>
              </a:tabLst>
              <a:defRPr lang="en-IN" sz="1200" b="0" strike="noStrike" spc="-1">
                <a:solidFill>
                  <a:srgbClr val="000000"/>
                </a:solidFill>
                <a:latin typeface="+mn-lt"/>
                <a:ea typeface="+mn-ea"/>
              </a:defRPr>
            </a:lvl1pPr>
          </a:lstStyle>
          <a:p>
            <a:pPr indent="0" algn="r">
              <a:lnSpc>
                <a:spcPct val="100000"/>
              </a:lnSpc>
              <a:buNone/>
              <a:tabLst>
                <a:tab pos="0" algn="l"/>
              </a:tabLst>
            </a:pPr>
            <a:fld id="{3606F4A5-6C0D-46CE-A948-41D0B3BA85E4}" type="slidenum">
              <a:rPr lang="en-IN" sz="1200" b="0" strike="noStrike" spc="-1">
                <a:solidFill>
                  <a:srgbClr val="000000"/>
                </a:solidFill>
                <a:latin typeface="+mn-lt"/>
                <a:ea typeface="+mn-ea"/>
              </a:rPr>
              <a:t>19</a:t>
            </a:fld>
            <a:endParaRPr lang="en-IN"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556476C6-4230-409A-BB53-3ABC5C5553B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2CFA7AE-31E8-4226-A060-AA76AF43E87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792FAFD-404B-4564-BF4F-88EEF8FFBEA5}"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C6697EAA-C8DF-40E1-9097-2BC679F26F6B}"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342DA942-D4D2-45D4-B516-B6BC3D743CE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8DB2D6EF-C955-4E98-8AD9-5A820706E14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8EA4B33B-BDCC-4427-97C8-09B7D198D28B}"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3582DB1-92DB-41C0-9500-78FC13B0EA44}"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12793A69-4E45-4AE4-B572-3125D15BF0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DAE9B6B-04CF-4963-A709-80C9C607EDB4}"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0BEED03-E930-4FF2-83BE-C18884CCC7F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18A6AF24-0B63-4472-B456-C98DAF364EF1}"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5F59218-0FB4-4D61-B75E-7F5C25684C45}"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FF5E864-87B3-4C12-8BC9-27CAE6B25B4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59E74ED-A709-4C70-A89E-491A0DFCFEA8}"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92EEA60-885B-4A51-B3A3-D7EC72CEE084}"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82881A2D-5C52-48AD-B584-BA1F84069A7F}"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AD4CEC3-7287-450A-BB64-EC5494645DA2}"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33E14205-41F5-44B3-9118-067B90EC3372}"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59C674A4-CCA5-4172-8120-FC6D4988F36D}"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4339E5F1-0A4C-4877-AA87-E591BDDA1705}"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937256EC-845C-4B47-A8DD-6549B3809AA6}"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18C07D02-9CA2-41AD-9B93-58555C8BF79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1FAC6A92-433C-43F8-9225-943935D5C2F2}"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0DC55B30-2692-41F1-80D3-438DF3EB5ECA}"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40A7F591-32DE-4C4B-98CB-99778F934A4F}"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3695DFDD-5F0F-4057-8B03-B0F3B23EFC4B}"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BB459C2C-2E3A-4A8C-90DC-2C8AA52A7346}"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8870CD29-F36B-4835-B093-D04168B4949D}"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30655E88-7477-41E9-A0E8-0AD3C9AFD844}"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4C50D0EE-D9F7-4155-AA0E-BBC4A26BCFC4}"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00E11F4-B2B7-488E-A5DB-CF5805D83C9D}"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BCC04B9C-1D08-4FF4-8DE2-00A60D4761C9}"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C07D491-59F5-4CA0-A83B-12097A259F1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84E27A64-74DF-4865-ABDA-2218B5B8D269}"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2797F90C-57DB-43F6-A5F4-071A695BE486}"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F581489C-79B6-4FEE-B1C7-F8873F601E08}"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6CCFD7C8-E544-472E-8617-E9750B6C921F}"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C72DC248-C0CC-4101-B320-8DC49C4C5D4D}"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42A3D3FF-4664-4ACF-9993-B4B086C848A0}"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D93801F9-4091-491D-9B34-0C9EF0396EEE}"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B11BB7B5-F0E4-47A7-BE9E-9873F6C4B997}"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54DC2DB1-4949-4060-8EC2-AF4E990D1115}"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755A9435-9B82-4C77-958E-34D831D75692}"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47AB7B9-4C4E-40E9-AAB4-491D23B6783B}"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8E53A95A-A948-4D88-A2EA-32332C1870EE}"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BEC0CFD6-171F-47D1-BC36-C016E15C1887}"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1DC2C73C-8264-444C-BB1F-37F2AF558295}"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01351EC2-8839-4FE6-A440-177E108DE909}"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B53BBBD6-2C21-4ED4-B359-C6B690F1C2C2}"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9EE51AD2-BE2A-42CD-9FDB-6BF59CED37FA}"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8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B086943-52B1-4A53-8BF4-8FFA554BA84C}"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8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C19C4FBC-C8E2-4DA5-99AB-1DCA466FE59C}"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C6894D2B-75B7-43FD-A4C4-3AFF245CF198}"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7BFD073A-4A47-4DAD-BD37-E7CFE313B0CD}"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EB9E63A-3135-43FD-93D6-765500387988}"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F575A070-CEF3-4B43-AD04-B1B63FD30749}"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BF8BA614-1B6F-4F8A-9D83-AF158B46C2E8}"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0D0F4204-CE0B-4C77-B002-90ACD671A828}"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7369659B-A427-41AB-981A-4C00D3E3623B}"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6625BEED-BF12-4292-BDDE-78D42C413F16}"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CCF338FD-028E-469F-926B-B4BB3D32FA76}"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9257BCFC-57AD-43A8-A58D-14C8823328EC}"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DDD94B41-CB8E-4FB0-9134-75D032059A59}"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D4E71405-7B95-48DE-90E5-A9FEA64E6011}"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9B27A1B0-6FEE-46B4-8B26-E05235A285F4}"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99F74D6-27D6-45E2-AC12-77D9D2CAD4E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A40CD693-6B67-460B-908B-45BC7A74D0F0}"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8E753342-5F6F-43A3-A238-895F709BE577}"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02D13DB9-6754-4FBA-89CC-0747C406026D}"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02AD4306-FC78-4879-93AF-06C00DBDB534}"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BB0A3A29-59A9-4338-B885-B95DC0AC6B9F}"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4B4B5BF5-E773-4DD6-8BBB-304776647F7E}"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4FB61683-0B12-40D9-8DE6-FBA0CFB09EE4}"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B10950BD-2C39-4A1D-893B-85B9A4CC6F90}"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32E1E1E3-7EF5-4FD3-B1CE-54A4BC8E7DE6}"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0C9EE5DA-3AD3-40CD-B313-E8C0C5ED4A71}"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AC115C5-C93D-4979-A162-E9CFFDD837B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6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A46F4AFA-BD47-47A8-BD38-0D96880C0EB3}"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6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0D8187B8-CDF4-4106-AC8A-91649AAE41EE}"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7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BE6E2E3B-C8DF-4B5E-BC75-E7B8644DC4FC}"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9"/>
          </p:nvPr>
        </p:nvSpPr>
        <p:spPr/>
        <p:txBody>
          <a:bodyPr/>
          <a:lstStyle/>
          <a:p>
            <a:r>
              <a:t>Footer</a:t>
            </a:r>
          </a:p>
        </p:txBody>
      </p:sp>
      <p:sp>
        <p:nvSpPr>
          <p:cNvPr id="8" name="PlaceHolder 7"/>
          <p:cNvSpPr>
            <a:spLocks noGrp="1"/>
          </p:cNvSpPr>
          <p:nvPr>
            <p:ph type="sldNum" idx="20"/>
          </p:nvPr>
        </p:nvSpPr>
        <p:spPr/>
        <p:txBody>
          <a:bodyPr/>
          <a:lstStyle/>
          <a:p>
            <a:fld id="{008FF330-FA56-4F15-B90C-5623B42CDA86}" type="slidenum">
              <a:t>‹#›</a:t>
            </a:fld>
            <a:endParaRPr/>
          </a:p>
        </p:txBody>
      </p:sp>
      <p:sp>
        <p:nvSpPr>
          <p:cNvPr id="9" name="PlaceHolder 8"/>
          <p:cNvSpPr>
            <a:spLocks noGrp="1"/>
          </p:cNvSpPr>
          <p:nvPr>
            <p:ph type="dt" idx="21"/>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9"/>
          </p:nvPr>
        </p:nvSpPr>
        <p:spPr/>
        <p:txBody>
          <a:bodyPr/>
          <a:lstStyle/>
          <a:p>
            <a:r>
              <a:t>Footer</a:t>
            </a:r>
          </a:p>
        </p:txBody>
      </p:sp>
      <p:sp>
        <p:nvSpPr>
          <p:cNvPr id="10" name="PlaceHolder 9"/>
          <p:cNvSpPr>
            <a:spLocks noGrp="1"/>
          </p:cNvSpPr>
          <p:nvPr>
            <p:ph type="sldNum" idx="20"/>
          </p:nvPr>
        </p:nvSpPr>
        <p:spPr/>
        <p:txBody>
          <a:bodyPr/>
          <a:lstStyle/>
          <a:p>
            <a:fld id="{4CB69C25-4BA4-4EE4-A087-9A7C25D64220}" type="slidenum">
              <a:t>‹#›</a:t>
            </a:fld>
            <a:endParaRPr/>
          </a:p>
        </p:txBody>
      </p:sp>
      <p:sp>
        <p:nvSpPr>
          <p:cNvPr id="11" name="PlaceHolder 10"/>
          <p:cNvSpPr>
            <a:spLocks noGrp="1"/>
          </p:cNvSpPr>
          <p:nvPr>
            <p:ph type="dt" idx="2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A9BB91F-552B-4BC5-BF2E-58FF1ECC46D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165560" y="6356520"/>
            <a:ext cx="385848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6" name="PlaceHolder 2"/>
          <p:cNvSpPr>
            <a:spLocks noGrp="1"/>
          </p:cNvSpPr>
          <p:nvPr>
            <p:ph type="sldNum" idx="2"/>
          </p:nvPr>
        </p:nvSpPr>
        <p:spPr>
          <a:xfrm>
            <a:off x="8737560" y="6356520"/>
            <a:ext cx="284256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E8DB0E87-2C27-4005-B640-573C2DE1DD75}" type="slidenum">
              <a:rPr lang="en-US"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2" name="PlaceHolder 3"/>
          <p:cNvSpPr>
            <a:spLocks noGrp="1"/>
          </p:cNvSpPr>
          <p:nvPr>
            <p:ph type="dt" idx="3"/>
          </p:nvPr>
        </p:nvSpPr>
        <p:spPr>
          <a:xfrm>
            <a:off x="609480" y="6356520"/>
            <a:ext cx="2842560" cy="36288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165560" y="6356520"/>
            <a:ext cx="385848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2" name="PlaceHolder 2"/>
          <p:cNvSpPr>
            <a:spLocks noGrp="1"/>
          </p:cNvSpPr>
          <p:nvPr>
            <p:ph type="sldNum" idx="5"/>
          </p:nvPr>
        </p:nvSpPr>
        <p:spPr>
          <a:xfrm>
            <a:off x="8737560" y="6356520"/>
            <a:ext cx="284256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1BA934F9-28D8-4722-878B-FAA4F23E6028}" type="slidenum">
              <a:rPr lang="en-US"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43" name="PlaceHolder 3"/>
          <p:cNvSpPr>
            <a:spLocks noGrp="1"/>
          </p:cNvSpPr>
          <p:nvPr>
            <p:ph type="dt" idx="6"/>
          </p:nvPr>
        </p:nvSpPr>
        <p:spPr>
          <a:xfrm>
            <a:off x="609480" y="6356520"/>
            <a:ext cx="2842560" cy="36288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83" name="PlaceHolder 2"/>
          <p:cNvSpPr>
            <a:spLocks noGrp="1"/>
          </p:cNvSpPr>
          <p:nvPr>
            <p:ph type="sldNum" idx="8"/>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3923311B-CA74-4CB3-89DE-85B8118BE93E}" type="slidenum">
              <a:rPr lang="en-US"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84" name="PlaceHolder 3"/>
          <p:cNvSpPr>
            <a:spLocks noGrp="1"/>
          </p:cNvSpPr>
          <p:nvPr>
            <p:ph type="dt" idx="9"/>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24" name="PlaceHolder 2"/>
          <p:cNvSpPr>
            <a:spLocks noGrp="1"/>
          </p:cNvSpPr>
          <p:nvPr>
            <p:ph type="sldNum" idx="11"/>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BED5BB40-6F10-444E-9215-F24D9D3ADBE9}" type="slidenum">
              <a:rPr lang="en-US"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125" name="PlaceHolder 3"/>
          <p:cNvSpPr>
            <a:spLocks noGrp="1"/>
          </p:cNvSpPr>
          <p:nvPr>
            <p:ph type="dt" idx="12"/>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PlaceHolder 1"/>
          <p:cNvSpPr>
            <a:spLocks noGrp="1"/>
          </p:cNvSpPr>
          <p:nvPr>
            <p:ph type="ftr" idx="13"/>
          </p:nvPr>
        </p:nvSpPr>
        <p:spPr>
          <a:xfrm>
            <a:off x="4165560" y="6356520"/>
            <a:ext cx="385848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65" name="PlaceHolder 2"/>
          <p:cNvSpPr>
            <a:spLocks noGrp="1"/>
          </p:cNvSpPr>
          <p:nvPr>
            <p:ph type="sldNum" idx="14"/>
          </p:nvPr>
        </p:nvSpPr>
        <p:spPr>
          <a:xfrm>
            <a:off x="8737560" y="6356520"/>
            <a:ext cx="284256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DF70E37B-8369-41C7-8070-B9D83BE5E80F}" type="slidenum">
              <a:rPr lang="en-US"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166" name="PlaceHolder 3"/>
          <p:cNvSpPr>
            <a:spLocks noGrp="1"/>
          </p:cNvSpPr>
          <p:nvPr>
            <p:ph type="dt" idx="15"/>
          </p:nvPr>
        </p:nvSpPr>
        <p:spPr>
          <a:xfrm>
            <a:off x="609480" y="6356520"/>
            <a:ext cx="2842560" cy="36288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6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16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 name="PlaceHolder 1"/>
          <p:cNvSpPr>
            <a:spLocks noGrp="1"/>
          </p:cNvSpPr>
          <p:nvPr>
            <p:ph type="ftr" idx="16"/>
          </p:nvPr>
        </p:nvSpPr>
        <p:spPr>
          <a:xfrm>
            <a:off x="4165560" y="6356520"/>
            <a:ext cx="385848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06" name="PlaceHolder 2"/>
          <p:cNvSpPr>
            <a:spLocks noGrp="1"/>
          </p:cNvSpPr>
          <p:nvPr>
            <p:ph type="sldNum" idx="17"/>
          </p:nvPr>
        </p:nvSpPr>
        <p:spPr>
          <a:xfrm>
            <a:off x="8737560" y="6356520"/>
            <a:ext cx="2842560" cy="362880"/>
          </a:xfrm>
          <a:prstGeom prst="rect">
            <a:avLst/>
          </a:prstGeom>
          <a:noFill/>
          <a:ln w="0">
            <a:noFill/>
          </a:ln>
        </p:spPr>
        <p:txBody>
          <a:bodyPr lIns="90000" tIns="45000" rIns="90000" bIns="45000" numCol="1" spcCol="0" anchor="ctr">
            <a:noAutofit/>
          </a:bodyPr>
          <a:lstStyle>
            <a:lvl1pPr indent="0" algn="r">
              <a:lnSpc>
                <a:spcPct val="100000"/>
              </a:lnSpc>
              <a:buNone/>
              <a:tabLst>
                <a:tab pos="0" algn="l"/>
              </a:tabLst>
              <a:defRPr lang="en-US" sz="1200" b="0" strike="noStrike" spc="-1">
                <a:solidFill>
                  <a:srgbClr val="898989"/>
                </a:solidFill>
                <a:latin typeface="Calibri"/>
              </a:defRPr>
            </a:lvl1pPr>
          </a:lstStyle>
          <a:p>
            <a:pPr indent="0" algn="r">
              <a:lnSpc>
                <a:spcPct val="100000"/>
              </a:lnSpc>
              <a:buNone/>
              <a:tabLst>
                <a:tab pos="0" algn="l"/>
              </a:tabLst>
            </a:pPr>
            <a:fld id="{15F7EFF3-BF78-46B3-8E95-8EEAC3074161}" type="slidenum">
              <a:rPr lang="en-US" sz="1200" b="0" strike="noStrike" spc="-1">
                <a:solidFill>
                  <a:srgbClr val="898989"/>
                </a:solidFill>
                <a:latin typeface="Calibri"/>
              </a:rPr>
              <a:t>‹#›</a:t>
            </a:fld>
            <a:endParaRPr lang="en-IN" sz="1200" b="0" strike="noStrike" spc="-1">
              <a:solidFill>
                <a:srgbClr val="000000"/>
              </a:solidFill>
              <a:latin typeface="Times New Roman"/>
            </a:endParaRPr>
          </a:p>
        </p:txBody>
      </p:sp>
      <p:sp>
        <p:nvSpPr>
          <p:cNvPr id="207" name="PlaceHolder 3"/>
          <p:cNvSpPr>
            <a:spLocks noGrp="1"/>
          </p:cNvSpPr>
          <p:nvPr>
            <p:ph type="dt" idx="18"/>
          </p:nvPr>
        </p:nvSpPr>
        <p:spPr>
          <a:xfrm>
            <a:off x="609480" y="6356520"/>
            <a:ext cx="2842560" cy="36288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20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20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6" name="PlaceHolder 1"/>
          <p:cNvSpPr>
            <a:spLocks noGrp="1"/>
          </p:cNvSpPr>
          <p:nvPr>
            <p:ph type="ftr" idx="19"/>
          </p:nvPr>
        </p:nvSpPr>
        <p:spPr>
          <a:xfrm>
            <a:off x="4165560" y="6356520"/>
            <a:ext cx="385848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47" name="PlaceHolder 2"/>
          <p:cNvSpPr>
            <a:spLocks noGrp="1"/>
          </p:cNvSpPr>
          <p:nvPr>
            <p:ph type="sldNum" idx="20"/>
          </p:nvPr>
        </p:nvSpPr>
        <p:spPr>
          <a:xfrm>
            <a:off x="8737560" y="6356520"/>
            <a:ext cx="284256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B0290A02-0D4A-4EF0-899D-464EEDE83292}" type="slidenum">
              <a:rPr lang="en-US"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248" name="PlaceHolder 3"/>
          <p:cNvSpPr>
            <a:spLocks noGrp="1"/>
          </p:cNvSpPr>
          <p:nvPr>
            <p:ph type="dt" idx="21"/>
          </p:nvPr>
        </p:nvSpPr>
        <p:spPr>
          <a:xfrm>
            <a:off x="609480" y="6356520"/>
            <a:ext cx="2842560" cy="36288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24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25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 name="Picture 1"/>
          <p:cNvPicPr/>
          <p:nvPr/>
        </p:nvPicPr>
        <p:blipFill>
          <a:blip r:embed="rId2"/>
          <a:stretch/>
        </p:blipFill>
        <p:spPr>
          <a:xfrm>
            <a:off x="158760" y="0"/>
            <a:ext cx="1853640" cy="2118600"/>
          </a:xfrm>
          <a:prstGeom prst="rect">
            <a:avLst/>
          </a:prstGeom>
          <a:ln w="0">
            <a:noFill/>
          </a:ln>
        </p:spPr>
      </p:pic>
      <p:sp>
        <p:nvSpPr>
          <p:cNvPr id="294" name="Title 1"/>
          <p:cNvSpPr/>
          <p:nvPr/>
        </p:nvSpPr>
        <p:spPr>
          <a:xfrm>
            <a:off x="322200" y="3179880"/>
            <a:ext cx="11573640" cy="152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7500" lnSpcReduction="10000"/>
          </a:bodyPr>
          <a:lstStyle/>
          <a:p>
            <a:pPr algn="ctr">
              <a:lnSpc>
                <a:spcPct val="90000"/>
              </a:lnSpc>
            </a:pPr>
            <a:r>
              <a:rPr lang="en-IN" sz="4000" b="1" strike="noStrike" spc="-1" dirty="0">
                <a:solidFill>
                  <a:srgbClr val="0070C0"/>
                </a:solidFill>
                <a:latin typeface="Times New Roman"/>
                <a:ea typeface="DejaVu Sans"/>
              </a:rPr>
              <a:t>HYBRID NOISE REDUCTION AND ENHANCEMENT OF AUDIO QUALITY USING DEEP LEARNING</a:t>
            </a:r>
            <a:endParaRPr lang="en-IN" sz="4000" b="0" strike="noStrike" spc="-1" dirty="0">
              <a:solidFill>
                <a:srgbClr val="000000"/>
              </a:solidFill>
              <a:latin typeface="Arial"/>
            </a:endParaRPr>
          </a:p>
        </p:txBody>
      </p:sp>
      <p:sp>
        <p:nvSpPr>
          <p:cNvPr id="295" name="TextBox 3"/>
          <p:cNvSpPr/>
          <p:nvPr/>
        </p:nvSpPr>
        <p:spPr>
          <a:xfrm>
            <a:off x="158760" y="5081040"/>
            <a:ext cx="5256360" cy="155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GB" sz="2400" b="1" strike="noStrike" spc="-1">
                <a:solidFill>
                  <a:srgbClr val="000000"/>
                </a:solidFill>
                <a:latin typeface="Times New Roman"/>
                <a:ea typeface="DejaVu Sans"/>
              </a:rPr>
              <a:t>PRESENTED</a:t>
            </a:r>
            <a:endParaRPr lang="en-IN" sz="2400" b="0" strike="noStrike" spc="-1">
              <a:solidFill>
                <a:srgbClr val="000000"/>
              </a:solidFill>
              <a:latin typeface="Arial"/>
            </a:endParaRPr>
          </a:p>
          <a:p>
            <a:pPr algn="ctr">
              <a:lnSpc>
                <a:spcPct val="100000"/>
              </a:lnSpc>
            </a:pPr>
            <a:r>
              <a:rPr lang="en-GB" sz="2400" b="1" strike="noStrike" spc="-1">
                <a:solidFill>
                  <a:srgbClr val="000000"/>
                </a:solidFill>
                <a:latin typeface="Times New Roman"/>
                <a:ea typeface="DejaVu Sans"/>
              </a:rPr>
              <a:t>BY</a:t>
            </a:r>
            <a:endParaRPr lang="en-IN" sz="2400" b="0" strike="noStrike" spc="-1">
              <a:solidFill>
                <a:srgbClr val="000000"/>
              </a:solidFill>
              <a:latin typeface="Arial"/>
            </a:endParaRPr>
          </a:p>
          <a:p>
            <a:pPr algn="ctr">
              <a:lnSpc>
                <a:spcPct val="100000"/>
              </a:lnSpc>
            </a:pPr>
            <a:r>
              <a:rPr lang="en-GB" sz="2400" b="1" strike="noStrike" spc="-1">
                <a:solidFill>
                  <a:srgbClr val="FF0000"/>
                </a:solidFill>
                <a:latin typeface="Times New Roman"/>
                <a:ea typeface="DejaVu Sans"/>
              </a:rPr>
              <a:t>MAHAN.K  (191061014)</a:t>
            </a:r>
            <a:endParaRPr lang="en-IN" sz="2400" b="0" strike="noStrike" spc="-1">
              <a:solidFill>
                <a:srgbClr val="000000"/>
              </a:solidFill>
              <a:latin typeface="Arial"/>
            </a:endParaRPr>
          </a:p>
          <a:p>
            <a:pPr algn="ctr">
              <a:lnSpc>
                <a:spcPct val="100000"/>
              </a:lnSpc>
            </a:pPr>
            <a:endParaRPr lang="en-IN" sz="2400" b="0" strike="noStrike" spc="-1">
              <a:solidFill>
                <a:srgbClr val="000000"/>
              </a:solidFill>
              <a:latin typeface="Arial"/>
            </a:endParaRPr>
          </a:p>
        </p:txBody>
      </p:sp>
      <p:sp>
        <p:nvSpPr>
          <p:cNvPr id="296" name="Rectangle 5"/>
          <p:cNvSpPr/>
          <p:nvPr/>
        </p:nvSpPr>
        <p:spPr>
          <a:xfrm>
            <a:off x="1061906" y="172080"/>
            <a:ext cx="11075400" cy="186059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15000"/>
              </a:lnSpc>
            </a:pPr>
            <a:r>
              <a:rPr lang="en-US" sz="4400" b="1" strike="noStrike" spc="-1" dirty="0">
                <a:solidFill>
                  <a:srgbClr val="002060"/>
                </a:solidFill>
                <a:latin typeface="Times New Roman"/>
                <a:ea typeface="Calibri"/>
              </a:rPr>
              <a:t>IFET COLLEGE OF ENGINEERING </a:t>
            </a:r>
            <a:endParaRPr lang="en-IN" sz="4400" b="0" strike="noStrike" spc="-1" dirty="0">
              <a:solidFill>
                <a:srgbClr val="000000"/>
              </a:solidFill>
              <a:latin typeface="Arial"/>
            </a:endParaRPr>
          </a:p>
          <a:p>
            <a:pPr algn="ctr">
              <a:lnSpc>
                <a:spcPct val="115000"/>
              </a:lnSpc>
            </a:pPr>
            <a:r>
              <a:rPr lang="en-US" sz="2800" b="1" strike="noStrike" spc="-1" dirty="0">
                <a:solidFill>
                  <a:srgbClr val="002060"/>
                </a:solidFill>
                <a:latin typeface="Times New Roman"/>
                <a:ea typeface="Calibri"/>
              </a:rPr>
              <a:t>(AN AUTONOMOUS INSTITUTION)</a:t>
            </a:r>
            <a:endParaRPr lang="en-IN" sz="2800" b="0" strike="noStrike" spc="-1" dirty="0">
              <a:solidFill>
                <a:srgbClr val="000000"/>
              </a:solidFill>
              <a:latin typeface="Arial"/>
            </a:endParaRPr>
          </a:p>
          <a:p>
            <a:pPr algn="ctr">
              <a:lnSpc>
                <a:spcPct val="115000"/>
              </a:lnSpc>
            </a:pPr>
            <a:r>
              <a:rPr lang="en-US" sz="2800" b="1" strike="noStrike" spc="-1" dirty="0" smtClean="0">
                <a:solidFill>
                  <a:srgbClr val="7030A0"/>
                </a:solidFill>
                <a:latin typeface="Times New Roman"/>
                <a:ea typeface="Calibri"/>
              </a:rPr>
              <a:t>DEPARTMENT </a:t>
            </a:r>
            <a:r>
              <a:rPr lang="en-US" sz="2800" b="1" strike="noStrike" spc="-1" dirty="0">
                <a:solidFill>
                  <a:srgbClr val="7030A0"/>
                </a:solidFill>
                <a:latin typeface="Times New Roman"/>
                <a:ea typeface="Calibri"/>
              </a:rPr>
              <a:t>OF INFORMATION TECHNOLOGY</a:t>
            </a:r>
            <a:endParaRPr lang="en-IN" sz="2800" b="0" strike="noStrike" spc="-1" dirty="0">
              <a:solidFill>
                <a:srgbClr val="000000"/>
              </a:solidFill>
              <a:latin typeface="Arial"/>
            </a:endParaRPr>
          </a:p>
        </p:txBody>
      </p:sp>
      <p:sp>
        <p:nvSpPr>
          <p:cNvPr id="297" name="Rectangle 6"/>
          <p:cNvSpPr/>
          <p:nvPr/>
        </p:nvSpPr>
        <p:spPr>
          <a:xfrm>
            <a:off x="4299840" y="2034000"/>
            <a:ext cx="420588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pPr>
            <a:r>
              <a:rPr lang="en-US" sz="4000" b="1" u="sng" strike="noStrike" spc="-1">
                <a:solidFill>
                  <a:srgbClr val="FF0000"/>
                </a:solidFill>
                <a:uFillTx/>
                <a:latin typeface="Times New Roman"/>
                <a:ea typeface="DejaVu Sans"/>
              </a:rPr>
              <a:t>PROJECT TITLE</a:t>
            </a:r>
            <a:endParaRPr lang="en-IN" sz="4000" b="0" strike="noStrike" spc="-1">
              <a:solidFill>
                <a:srgbClr val="000000"/>
              </a:solidFill>
              <a:latin typeface="Arial"/>
            </a:endParaRPr>
          </a:p>
        </p:txBody>
      </p:sp>
      <p:sp>
        <p:nvSpPr>
          <p:cNvPr id="298" name="TextBox 7"/>
          <p:cNvSpPr/>
          <p:nvPr/>
        </p:nvSpPr>
        <p:spPr>
          <a:xfrm>
            <a:off x="6639480" y="5233320"/>
            <a:ext cx="525636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GB" sz="2400" b="1" strike="noStrike" spc="-1">
                <a:solidFill>
                  <a:srgbClr val="000000"/>
                </a:solidFill>
                <a:latin typeface="Times New Roman"/>
                <a:ea typeface="DejaVu Sans"/>
              </a:rPr>
              <a:t>GUIDED BY</a:t>
            </a:r>
            <a:endParaRPr lang="en-IN" sz="2400" b="0" strike="noStrike" spc="-1">
              <a:solidFill>
                <a:srgbClr val="000000"/>
              </a:solidFill>
              <a:latin typeface="Arial"/>
            </a:endParaRPr>
          </a:p>
          <a:p>
            <a:pPr algn="ctr">
              <a:lnSpc>
                <a:spcPct val="100000"/>
              </a:lnSpc>
            </a:pPr>
            <a:r>
              <a:rPr lang="en-GB" sz="2400" b="1" strike="noStrike" spc="-1">
                <a:solidFill>
                  <a:srgbClr val="FF0000"/>
                </a:solidFill>
                <a:latin typeface="Times New Roman"/>
                <a:ea typeface="DejaVu Sans"/>
              </a:rPr>
              <a:t>Mrs. M.LIBINA, M.Tech</a:t>
            </a:r>
            <a:endParaRPr lang="en-IN" sz="2400" b="0" strike="noStrike" spc="-1">
              <a:solidFill>
                <a:srgbClr val="000000"/>
              </a:solidFill>
              <a:latin typeface="Arial"/>
            </a:endParaRPr>
          </a:p>
          <a:p>
            <a:pPr algn="ctr">
              <a:lnSpc>
                <a:spcPct val="100000"/>
              </a:lnSpc>
            </a:pPr>
            <a:endParaRPr lang="en-IN" sz="2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4680"/>
            <a:ext cx="10970640" cy="1000080"/>
          </a:xfrm>
          <a:prstGeom prst="rect">
            <a:avLst/>
          </a:prstGeom>
          <a:noFill/>
          <a:ln w="0">
            <a:noFill/>
          </a:ln>
        </p:spPr>
        <p:txBody>
          <a:bodyPr lIns="90000" tIns="45000" rIns="90000" bIns="45000" numCol="1" spcCol="0" anchor="ctr">
            <a:noAutofit/>
          </a:bodyPr>
          <a:lstStyle/>
          <a:p>
            <a:pPr indent="0" algn="ctr">
              <a:lnSpc>
                <a:spcPct val="100000"/>
              </a:lnSpc>
              <a:buNone/>
              <a:tabLst>
                <a:tab pos="0" algn="l"/>
              </a:tabLst>
            </a:pPr>
            <a:r>
              <a:rPr lang="en-US" sz="4400" b="1" strike="noStrike" spc="-1">
                <a:solidFill>
                  <a:srgbClr val="000000"/>
                </a:solidFill>
                <a:latin typeface="Times New Roman"/>
              </a:rPr>
              <a:t>ARCHITECTURE</a:t>
            </a:r>
            <a:endParaRPr lang="en-IN" sz="4400" b="0" strike="noStrike" spc="-1">
              <a:solidFill>
                <a:srgbClr val="000000"/>
              </a:solidFill>
              <a:latin typeface="Arial"/>
            </a:endParaRPr>
          </a:p>
        </p:txBody>
      </p:sp>
      <p:sp>
        <p:nvSpPr>
          <p:cNvPr id="315" name="Flowchart: Magnetic Disk 5"/>
          <p:cNvSpPr/>
          <p:nvPr/>
        </p:nvSpPr>
        <p:spPr>
          <a:xfrm>
            <a:off x="1620000" y="1440000"/>
            <a:ext cx="1581840" cy="1365840"/>
          </a:xfrm>
          <a:prstGeom prst="flowChartMagneticDisk">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IN" sz="1800" b="0" strike="noStrike" spc="-1">
              <a:solidFill>
                <a:srgbClr val="FFFFFF"/>
              </a:solidFill>
              <a:latin typeface="Calibri"/>
              <a:ea typeface="DejaVu Sans"/>
            </a:endParaRPr>
          </a:p>
        </p:txBody>
      </p:sp>
      <p:graphicFrame>
        <p:nvGraphicFramePr>
          <p:cNvPr id="316" name="Table 6"/>
          <p:cNvGraphicFramePr/>
          <p:nvPr/>
        </p:nvGraphicFramePr>
        <p:xfrm>
          <a:off x="1521360" y="2009160"/>
          <a:ext cx="1728000" cy="640080"/>
        </p:xfrm>
        <a:graphic>
          <a:graphicData uri="http://schemas.openxmlformats.org/drawingml/2006/table">
            <a:tbl>
              <a:tblPr/>
              <a:tblGrid>
                <a:gridCol w="1728000"/>
              </a:tblGrid>
              <a:tr h="597960">
                <a:tc>
                  <a:txBody>
                    <a:bodyPr/>
                    <a:lstStyle/>
                    <a:p>
                      <a:pPr algn="ctr">
                        <a:lnSpc>
                          <a:spcPct val="100000"/>
                        </a:lnSpc>
                      </a:pPr>
                      <a:r>
                        <a:rPr lang="en-IN" sz="1800" b="0" strike="noStrike" spc="-1">
                          <a:solidFill>
                            <a:srgbClr val="000000"/>
                          </a:solidFill>
                          <a:latin typeface="Times New Roman"/>
                        </a:rPr>
                        <a:t>Raw Data </a:t>
                      </a:r>
                    </a:p>
                    <a:p>
                      <a:pPr algn="ctr">
                        <a:lnSpc>
                          <a:spcPct val="100000"/>
                        </a:lnSpc>
                      </a:pPr>
                      <a:r>
                        <a:rPr lang="en-IN" sz="1800" b="0" strike="noStrike" spc="-1">
                          <a:solidFill>
                            <a:srgbClr val="000000"/>
                          </a:solidFill>
                          <a:latin typeface="Times New Roman"/>
                        </a:rPr>
                        <a:t>(Input audio)</a:t>
                      </a:r>
                    </a:p>
                  </a:txBody>
                  <a:tcPr>
                    <a:lnL w="12240">
                      <a:noFill/>
                      <a:prstDash val="solid"/>
                    </a:lnL>
                    <a:lnR w="12240">
                      <a:noFill/>
                      <a:prstDash val="solid"/>
                    </a:lnR>
                    <a:lnT w="12240">
                      <a:noFill/>
                      <a:prstDash val="solid"/>
                    </a:lnT>
                    <a:lnB w="12240">
                      <a:noFill/>
                      <a:prstDash val="solid"/>
                    </a:lnB>
                    <a:noFill/>
                  </a:tcPr>
                </a:tc>
              </a:tr>
            </a:tbl>
          </a:graphicData>
        </a:graphic>
      </p:graphicFrame>
      <p:cxnSp>
        <p:nvCxnSpPr>
          <p:cNvPr id="317" name="Straight Arrow Connector 9"/>
          <p:cNvCxnSpPr/>
          <p:nvPr/>
        </p:nvCxnSpPr>
        <p:spPr>
          <a:xfrm>
            <a:off x="3254400" y="2190240"/>
            <a:ext cx="493200" cy="9720"/>
          </a:xfrm>
          <a:prstGeom prst="straightConnector1">
            <a:avLst/>
          </a:prstGeom>
          <a:ln w="31680">
            <a:solidFill>
              <a:srgbClr val="000000"/>
            </a:solidFill>
            <a:round/>
            <a:tailEnd type="arrow" w="med" len="med"/>
          </a:ln>
        </p:spPr>
      </p:cxnSp>
      <p:sp>
        <p:nvSpPr>
          <p:cNvPr id="318" name="Rectangle 10"/>
          <p:cNvSpPr/>
          <p:nvPr/>
        </p:nvSpPr>
        <p:spPr>
          <a:xfrm>
            <a:off x="3780000" y="1663920"/>
            <a:ext cx="2107440" cy="100584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Times New Roman"/>
                <a:ea typeface="DejaVu Sans"/>
              </a:rPr>
              <a:t>Pre-Processing</a:t>
            </a:r>
            <a:endParaRPr lang="en-IN" sz="1800" b="0" strike="noStrike" spc="-1">
              <a:solidFill>
                <a:srgbClr val="000000"/>
              </a:solidFill>
              <a:latin typeface="Arial"/>
            </a:endParaRPr>
          </a:p>
          <a:p>
            <a:pPr algn="ctr">
              <a:lnSpc>
                <a:spcPct val="100000"/>
              </a:lnSpc>
            </a:pPr>
            <a:r>
              <a:rPr lang="en-IN" sz="1800" b="0" strike="noStrike" spc="-1">
                <a:solidFill>
                  <a:srgbClr val="000000"/>
                </a:solidFill>
                <a:latin typeface="Times New Roman"/>
                <a:ea typeface="DejaVu Sans"/>
              </a:rPr>
              <a:t>(Librosa library)  </a:t>
            </a:r>
            <a:endParaRPr lang="en-IN" sz="1800" b="0" strike="noStrike" spc="-1">
              <a:solidFill>
                <a:srgbClr val="000000"/>
              </a:solidFill>
              <a:latin typeface="Arial"/>
            </a:endParaRPr>
          </a:p>
        </p:txBody>
      </p:sp>
      <p:cxnSp>
        <p:nvCxnSpPr>
          <p:cNvPr id="319" name="Straight Arrow Connector 11"/>
          <p:cNvCxnSpPr/>
          <p:nvPr/>
        </p:nvCxnSpPr>
        <p:spPr>
          <a:xfrm>
            <a:off x="5887440" y="2167920"/>
            <a:ext cx="423720" cy="7560"/>
          </a:xfrm>
          <a:prstGeom prst="straightConnector1">
            <a:avLst/>
          </a:prstGeom>
          <a:ln w="31680">
            <a:solidFill>
              <a:srgbClr val="000000"/>
            </a:solidFill>
            <a:round/>
            <a:tailEnd type="arrow" w="med" len="med"/>
          </a:ln>
        </p:spPr>
      </p:cxnSp>
      <p:sp>
        <p:nvSpPr>
          <p:cNvPr id="320" name="Rectangle 12"/>
          <p:cNvSpPr/>
          <p:nvPr/>
        </p:nvSpPr>
        <p:spPr>
          <a:xfrm>
            <a:off x="6300000" y="1692720"/>
            <a:ext cx="2160000" cy="82548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Times New Roman"/>
                <a:ea typeface="DejaVu Sans"/>
              </a:rPr>
              <a:t>Design CNN Architecture</a:t>
            </a:r>
            <a:endParaRPr lang="en-IN" sz="1800" b="0" strike="noStrike" spc="-1">
              <a:solidFill>
                <a:srgbClr val="000000"/>
              </a:solidFill>
              <a:latin typeface="Arial"/>
            </a:endParaRPr>
          </a:p>
          <a:p>
            <a:pPr algn="ctr">
              <a:lnSpc>
                <a:spcPct val="100000"/>
              </a:lnSpc>
            </a:pPr>
            <a:r>
              <a:rPr lang="en-IN" sz="1800" b="0" strike="noStrike" spc="-1">
                <a:solidFill>
                  <a:srgbClr val="000000"/>
                </a:solidFill>
                <a:latin typeface="Times New Roman"/>
                <a:ea typeface="DejaVu Sans"/>
              </a:rPr>
              <a:t>(Keras, Tensorflow)</a:t>
            </a:r>
            <a:endParaRPr lang="en-IN" sz="1800" b="0" strike="noStrike" spc="-1">
              <a:solidFill>
                <a:srgbClr val="000000"/>
              </a:solidFill>
              <a:latin typeface="Arial"/>
            </a:endParaRPr>
          </a:p>
        </p:txBody>
      </p:sp>
      <p:cxnSp>
        <p:nvCxnSpPr>
          <p:cNvPr id="321" name="Straight Arrow Connector 13"/>
          <p:cNvCxnSpPr/>
          <p:nvPr/>
        </p:nvCxnSpPr>
        <p:spPr>
          <a:xfrm>
            <a:off x="8975880" y="2196360"/>
            <a:ext cx="382320" cy="4680"/>
          </a:xfrm>
          <a:prstGeom prst="straightConnector1">
            <a:avLst/>
          </a:prstGeom>
          <a:ln w="31680">
            <a:solidFill>
              <a:srgbClr val="000000"/>
            </a:solidFill>
            <a:round/>
            <a:tailEnd type="arrow" w="med" len="med"/>
          </a:ln>
        </p:spPr>
      </p:cxnSp>
      <p:graphicFrame>
        <p:nvGraphicFramePr>
          <p:cNvPr id="322" name="Table 14"/>
          <p:cNvGraphicFramePr/>
          <p:nvPr/>
        </p:nvGraphicFramePr>
        <p:xfrm>
          <a:off x="9236160" y="3270960"/>
          <a:ext cx="2328840" cy="551880"/>
        </p:xfrm>
        <a:graphic>
          <a:graphicData uri="http://schemas.openxmlformats.org/drawingml/2006/table">
            <a:tbl>
              <a:tblPr/>
              <a:tblGrid>
                <a:gridCol w="2328840"/>
              </a:tblGrid>
              <a:tr h="551880">
                <a:tc>
                  <a:txBody>
                    <a:bodyPr/>
                    <a:lstStyle/>
                    <a:p>
                      <a:pPr algn="ctr">
                        <a:lnSpc>
                          <a:spcPct val="100000"/>
                        </a:lnSpc>
                      </a:pPr>
                      <a:r>
                        <a:rPr lang="en-IN" sz="1800" b="0" strike="noStrike" spc="-1">
                          <a:solidFill>
                            <a:srgbClr val="000000"/>
                          </a:solidFill>
                          <a:latin typeface="Times New Roman"/>
                        </a:rPr>
                        <a:t>Clean Audio</a:t>
                      </a:r>
                      <a:endParaRPr lang="en-IN" sz="1800" b="0" strike="noStrike" spc="-1">
                        <a:solidFill>
                          <a:srgbClr val="000000"/>
                        </a:solidFill>
                        <a:latin typeface="Arial"/>
                      </a:endParaRPr>
                    </a:p>
                  </a:txBody>
                  <a:tcPr>
                    <a:lnL w="12240">
                      <a:noFill/>
                      <a:prstDash val="solid"/>
                    </a:lnL>
                    <a:lnR w="12240">
                      <a:noFill/>
                      <a:prstDash val="solid"/>
                    </a:lnR>
                    <a:lnT w="12240">
                      <a:noFill/>
                      <a:prstDash val="solid"/>
                    </a:lnT>
                    <a:lnB w="12240">
                      <a:noFill/>
                      <a:prstDash val="solid"/>
                    </a:lnB>
                    <a:noFill/>
                  </a:tcPr>
                </a:tc>
              </a:tr>
            </a:tbl>
          </a:graphicData>
        </a:graphic>
      </p:graphicFrame>
      <p:sp>
        <p:nvSpPr>
          <p:cNvPr id="323" name="Rectangle 16"/>
          <p:cNvSpPr/>
          <p:nvPr/>
        </p:nvSpPr>
        <p:spPr>
          <a:xfrm>
            <a:off x="6300000" y="3420000"/>
            <a:ext cx="2158200" cy="93384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Times New Roman"/>
                <a:ea typeface="DejaVu Sans"/>
              </a:rPr>
              <a:t>Compiling the Model</a:t>
            </a:r>
            <a:endParaRPr lang="en-IN" sz="1800" b="0" strike="noStrike" spc="-1">
              <a:solidFill>
                <a:srgbClr val="000000"/>
              </a:solidFill>
              <a:latin typeface="Arial"/>
            </a:endParaRPr>
          </a:p>
          <a:p>
            <a:pPr algn="ctr">
              <a:lnSpc>
                <a:spcPct val="100000"/>
              </a:lnSpc>
            </a:pPr>
            <a:r>
              <a:rPr lang="en-IN" sz="1800" b="0" strike="noStrike" spc="-1">
                <a:solidFill>
                  <a:srgbClr val="000000"/>
                </a:solidFill>
                <a:latin typeface="Times New Roman"/>
                <a:ea typeface="DejaVu Sans"/>
              </a:rPr>
              <a:t>(CNN)</a:t>
            </a:r>
            <a:endParaRPr lang="en-IN" sz="1800" b="0" strike="noStrike" spc="-1">
              <a:solidFill>
                <a:srgbClr val="000000"/>
              </a:solidFill>
              <a:latin typeface="Arial"/>
            </a:endParaRPr>
          </a:p>
        </p:txBody>
      </p:sp>
      <p:cxnSp>
        <p:nvCxnSpPr>
          <p:cNvPr id="324" name="Straight Arrow Connector 24"/>
          <p:cNvCxnSpPr>
            <a:stCxn id="320" idx="0"/>
            <a:endCxn id="323" idx="0"/>
          </p:cNvCxnSpPr>
          <p:nvPr/>
        </p:nvCxnSpPr>
        <p:spPr>
          <a:xfrm flipH="1">
            <a:off x="7378920" y="2518200"/>
            <a:ext cx="1440" cy="902160"/>
          </a:xfrm>
          <a:prstGeom prst="straightConnector1">
            <a:avLst/>
          </a:prstGeom>
          <a:ln w="31680">
            <a:solidFill>
              <a:srgbClr val="000000"/>
            </a:solidFill>
            <a:round/>
            <a:tailEnd type="arrow" w="med" len="med"/>
          </a:ln>
        </p:spPr>
      </p:cxnSp>
      <p:cxnSp>
        <p:nvCxnSpPr>
          <p:cNvPr id="325" name="Straight Connector 1"/>
          <p:cNvCxnSpPr/>
          <p:nvPr/>
        </p:nvCxnSpPr>
        <p:spPr>
          <a:xfrm>
            <a:off x="8460000" y="5578200"/>
            <a:ext cx="542160" cy="2160"/>
          </a:xfrm>
          <a:prstGeom prst="straightConnector1">
            <a:avLst/>
          </a:prstGeom>
          <a:ln w="25560">
            <a:solidFill>
              <a:srgbClr val="000000"/>
            </a:solidFill>
            <a:round/>
          </a:ln>
        </p:spPr>
      </p:cxnSp>
      <p:cxnSp>
        <p:nvCxnSpPr>
          <p:cNvPr id="326" name="Straight Connector 2"/>
          <p:cNvCxnSpPr>
            <a:endCxn id="325" idx="1"/>
          </p:cNvCxnSpPr>
          <p:nvPr/>
        </p:nvCxnSpPr>
        <p:spPr>
          <a:xfrm>
            <a:off x="8975880" y="2196360"/>
            <a:ext cx="26280" cy="3384000"/>
          </a:xfrm>
          <a:prstGeom prst="straightConnector1">
            <a:avLst/>
          </a:prstGeom>
          <a:ln w="25560">
            <a:solidFill>
              <a:srgbClr val="000000"/>
            </a:solidFill>
            <a:round/>
          </a:ln>
        </p:spPr>
      </p:cxnSp>
      <p:sp>
        <p:nvSpPr>
          <p:cNvPr id="327" name="Rectangle 2"/>
          <p:cNvSpPr/>
          <p:nvPr/>
        </p:nvSpPr>
        <p:spPr>
          <a:xfrm>
            <a:off x="9360000" y="1620000"/>
            <a:ext cx="1995120" cy="82548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Times New Roman"/>
                <a:ea typeface="DejaVu Sans"/>
              </a:rPr>
              <a:t>Testing the Model</a:t>
            </a:r>
            <a:endParaRPr lang="en-IN" sz="1800" b="0" strike="noStrike" spc="-1">
              <a:solidFill>
                <a:srgbClr val="000000"/>
              </a:solidFill>
              <a:latin typeface="Arial"/>
            </a:endParaRPr>
          </a:p>
        </p:txBody>
      </p:sp>
      <p:cxnSp>
        <p:nvCxnSpPr>
          <p:cNvPr id="328" name="Straight Arrow Connector 1"/>
          <p:cNvCxnSpPr>
            <a:stCxn id="327" idx="0"/>
          </p:cNvCxnSpPr>
          <p:nvPr/>
        </p:nvCxnSpPr>
        <p:spPr>
          <a:xfrm>
            <a:off x="10357560" y="2445480"/>
            <a:ext cx="21240" cy="626760"/>
          </a:xfrm>
          <a:prstGeom prst="straightConnector1">
            <a:avLst/>
          </a:prstGeom>
          <a:ln w="31680">
            <a:solidFill>
              <a:srgbClr val="000000"/>
            </a:solidFill>
            <a:round/>
            <a:tailEnd type="arrow" w="med" len="med"/>
          </a:ln>
        </p:spPr>
      </p:cxnSp>
      <p:sp>
        <p:nvSpPr>
          <p:cNvPr id="329" name="Rectangle 1"/>
          <p:cNvSpPr/>
          <p:nvPr/>
        </p:nvSpPr>
        <p:spPr>
          <a:xfrm>
            <a:off x="6301800" y="5040000"/>
            <a:ext cx="2158200" cy="90000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Times New Roman"/>
                <a:ea typeface="DejaVu Sans"/>
              </a:rPr>
              <a:t>Training the Model</a:t>
            </a:r>
            <a:endParaRPr lang="en-IN" sz="1800" b="0" strike="noStrike" spc="-1">
              <a:solidFill>
                <a:srgbClr val="000000"/>
              </a:solidFill>
              <a:latin typeface="Arial"/>
            </a:endParaRPr>
          </a:p>
        </p:txBody>
      </p:sp>
      <p:cxnSp>
        <p:nvCxnSpPr>
          <p:cNvPr id="330" name="Straight Arrow Connector 2"/>
          <p:cNvCxnSpPr>
            <a:endCxn id="329" idx="0"/>
          </p:cNvCxnSpPr>
          <p:nvPr/>
        </p:nvCxnSpPr>
        <p:spPr>
          <a:xfrm>
            <a:off x="7359120" y="4353840"/>
            <a:ext cx="21960" cy="686520"/>
          </a:xfrm>
          <a:prstGeom prst="straightConnector1">
            <a:avLst/>
          </a:prstGeom>
          <a:ln w="31680">
            <a:solidFill>
              <a:srgbClr val="000000"/>
            </a:solidFill>
            <a:round/>
            <a:tailEnd type="arrow" w="med" len="med"/>
          </a:ln>
        </p:spPr>
      </p:cxnSp>
      <p:sp>
        <p:nvSpPr>
          <p:cNvPr id="331" name="Flowchart: Magnetic Disk 1"/>
          <p:cNvSpPr/>
          <p:nvPr/>
        </p:nvSpPr>
        <p:spPr>
          <a:xfrm>
            <a:off x="1440000" y="4754160"/>
            <a:ext cx="1581840" cy="1365840"/>
          </a:xfrm>
          <a:prstGeom prst="flowChartMagneticDisk">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IN" sz="1800" b="0" strike="noStrike" spc="-1">
              <a:solidFill>
                <a:srgbClr val="FFFFFF"/>
              </a:solidFill>
              <a:latin typeface="Calibri"/>
              <a:ea typeface="DejaVu Sans"/>
            </a:endParaRPr>
          </a:p>
        </p:txBody>
      </p:sp>
      <p:graphicFrame>
        <p:nvGraphicFramePr>
          <p:cNvPr id="332" name="Table 1"/>
          <p:cNvGraphicFramePr/>
          <p:nvPr/>
        </p:nvGraphicFramePr>
        <p:xfrm>
          <a:off x="1461960" y="5287680"/>
          <a:ext cx="1555560" cy="640080"/>
        </p:xfrm>
        <a:graphic>
          <a:graphicData uri="http://schemas.openxmlformats.org/drawingml/2006/table">
            <a:tbl>
              <a:tblPr/>
              <a:tblGrid>
                <a:gridCol w="1555560"/>
              </a:tblGrid>
              <a:tr h="597960">
                <a:tc>
                  <a:txBody>
                    <a:bodyPr/>
                    <a:lstStyle/>
                    <a:p>
                      <a:pPr algn="ctr">
                        <a:lnSpc>
                          <a:spcPct val="100000"/>
                        </a:lnSpc>
                      </a:pPr>
                      <a:r>
                        <a:rPr lang="en-IN" sz="1800" b="0" strike="noStrike" spc="-1">
                          <a:solidFill>
                            <a:srgbClr val="000000"/>
                          </a:solidFill>
                          <a:latin typeface="Times New Roman"/>
                        </a:rPr>
                        <a:t>Dataset (RAVDESS)</a:t>
                      </a:r>
                    </a:p>
                  </a:txBody>
                  <a:tcPr>
                    <a:lnL w="12240">
                      <a:noFill/>
                      <a:prstDash val="solid"/>
                    </a:lnL>
                    <a:lnR w="12240">
                      <a:noFill/>
                      <a:prstDash val="solid"/>
                    </a:lnR>
                    <a:lnT w="12240">
                      <a:noFill/>
                      <a:prstDash val="solid"/>
                    </a:lnT>
                    <a:lnB w="12240">
                      <a:noFill/>
                      <a:prstDash val="solid"/>
                    </a:lnB>
                    <a:noFill/>
                  </a:tcPr>
                </a:tc>
              </a:tr>
            </a:tbl>
          </a:graphicData>
        </a:graphic>
      </p:graphicFrame>
      <p:cxnSp>
        <p:nvCxnSpPr>
          <p:cNvPr id="333" name="Straight Arrow Connector 3"/>
          <p:cNvCxnSpPr>
            <a:stCxn id="332" idx="3"/>
          </p:cNvCxnSpPr>
          <p:nvPr/>
        </p:nvCxnSpPr>
        <p:spPr>
          <a:xfrm flipV="1">
            <a:off x="3017520" y="5580000"/>
            <a:ext cx="582840" cy="27720"/>
          </a:xfrm>
          <a:prstGeom prst="straightConnector1">
            <a:avLst/>
          </a:prstGeom>
          <a:ln w="31680">
            <a:solidFill>
              <a:srgbClr val="000000"/>
            </a:solidFill>
            <a:round/>
            <a:tailEnd type="arrow" w="med" len="med"/>
          </a:ln>
        </p:spPr>
      </p:cxnSp>
      <p:sp>
        <p:nvSpPr>
          <p:cNvPr id="334" name="Rectangle 3"/>
          <p:cNvSpPr/>
          <p:nvPr/>
        </p:nvSpPr>
        <p:spPr>
          <a:xfrm>
            <a:off x="3600000" y="5040000"/>
            <a:ext cx="2158200" cy="93384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Times New Roman"/>
                <a:ea typeface="DejaVu Sans"/>
              </a:rPr>
              <a:t>Pre-Processing</a:t>
            </a:r>
            <a:endParaRPr lang="en-IN" sz="1800" b="0" strike="noStrike" spc="-1">
              <a:solidFill>
                <a:srgbClr val="000000"/>
              </a:solidFill>
              <a:latin typeface="Arial"/>
            </a:endParaRPr>
          </a:p>
        </p:txBody>
      </p:sp>
      <p:cxnSp>
        <p:nvCxnSpPr>
          <p:cNvPr id="335" name="Straight Arrow Connector 4"/>
          <p:cNvCxnSpPr>
            <a:stCxn id="334" idx="3"/>
            <a:endCxn id="329" idx="0"/>
          </p:cNvCxnSpPr>
          <p:nvPr/>
        </p:nvCxnSpPr>
        <p:spPr>
          <a:xfrm flipV="1">
            <a:off x="5758200" y="5490000"/>
            <a:ext cx="543960" cy="17280"/>
          </a:xfrm>
          <a:prstGeom prst="straightConnector1">
            <a:avLst/>
          </a:prstGeom>
          <a:ln w="31680">
            <a:solidFill>
              <a:srgbClr val="000000"/>
            </a:solidFill>
            <a:round/>
            <a:tailEnd type="arrow"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898560" y="159840"/>
            <a:ext cx="10361160" cy="1099440"/>
          </a:xfrm>
          <a:prstGeom prst="rect">
            <a:avLst/>
          </a:prstGeom>
          <a:noFill/>
          <a:ln w="0">
            <a:noFill/>
          </a:ln>
        </p:spPr>
        <p:txBody>
          <a:bodyPr lIns="0" tIns="0" rIns="0" bIns="0" anchor="ctr">
            <a:noAutofit/>
          </a:bodyPr>
          <a:lstStyle/>
          <a:p>
            <a:pPr indent="0" algn="ctr">
              <a:lnSpc>
                <a:spcPct val="100000"/>
              </a:lnSpc>
              <a:buNone/>
              <a:tabLst>
                <a:tab pos="0" algn="l"/>
              </a:tabLst>
            </a:pPr>
            <a:r>
              <a:rPr lang="en-US" sz="4200" b="1" strike="noStrike" spc="-1">
                <a:solidFill>
                  <a:srgbClr val="000000"/>
                </a:solidFill>
                <a:latin typeface="Times New Roman"/>
              </a:rPr>
              <a:t>DATASET</a:t>
            </a:r>
            <a:endParaRPr lang="en-IN" sz="4200" b="0" strike="noStrike" spc="-1">
              <a:solidFill>
                <a:srgbClr val="000000"/>
              </a:solidFill>
              <a:latin typeface="Arial"/>
            </a:endParaRPr>
          </a:p>
        </p:txBody>
      </p:sp>
      <p:sp>
        <p:nvSpPr>
          <p:cNvPr id="337" name="PlaceHolder 2"/>
          <p:cNvSpPr>
            <a:spLocks noGrp="1"/>
          </p:cNvSpPr>
          <p:nvPr>
            <p:ph type="subTitle"/>
          </p:nvPr>
        </p:nvSpPr>
        <p:spPr>
          <a:xfrm>
            <a:off x="540000" y="1196752"/>
            <a:ext cx="11028608" cy="5184576"/>
          </a:xfrm>
          <a:prstGeom prst="rect">
            <a:avLst/>
          </a:prstGeom>
          <a:noFill/>
          <a:ln w="0">
            <a:noFill/>
          </a:ln>
        </p:spPr>
        <p:txBody>
          <a:bodyPr lIns="0" tIns="0" rIns="0" bIns="0" anchor="t">
            <a:noAutofit/>
          </a:bodyPr>
          <a:lstStyle/>
          <a:p>
            <a:pPr marL="457200" indent="-457200" algn="just">
              <a:spcBef>
                <a:spcPts val="641"/>
              </a:spcBef>
              <a:buClr>
                <a:srgbClr val="000000"/>
              </a:buClr>
              <a:buFont typeface="Arial"/>
              <a:buChar char="•"/>
            </a:pPr>
            <a:r>
              <a:rPr lang="en-US" sz="2600" strike="noStrike" spc="-1" dirty="0">
                <a:solidFill>
                  <a:srgbClr val="000000"/>
                </a:solidFill>
                <a:latin typeface="Times New Roman" pitchFamily="18" charset="0"/>
                <a:cs typeface="Times New Roman" pitchFamily="18" charset="0"/>
              </a:rPr>
              <a:t>Overview of the RAVDESS dataset: The </a:t>
            </a:r>
            <a:r>
              <a:rPr lang="en-US" sz="2600" strike="noStrike" spc="-1" dirty="0" smtClean="0">
                <a:solidFill>
                  <a:srgbClr val="000000"/>
                </a:solidFill>
                <a:latin typeface="Times New Roman" pitchFamily="18" charset="0"/>
                <a:cs typeface="Times New Roman" pitchFamily="18" charset="0"/>
              </a:rPr>
              <a:t>‘</a:t>
            </a:r>
            <a:r>
              <a:rPr lang="en-IN" sz="2600" dirty="0" smtClean="0">
                <a:latin typeface="Times New Roman" pitchFamily="18" charset="0"/>
                <a:cs typeface="Times New Roman" pitchFamily="18" charset="0"/>
              </a:rPr>
              <a:t>Ryerson Audio-Visual Database of Emotional Speech and Song’</a:t>
            </a:r>
            <a:r>
              <a:rPr lang="en-US" sz="2600" strike="noStrike" spc="-1" dirty="0" smtClean="0">
                <a:solidFill>
                  <a:srgbClr val="000000"/>
                </a:solidFill>
                <a:latin typeface="Times New Roman" pitchFamily="18" charset="0"/>
                <a:cs typeface="Times New Roman" pitchFamily="18" charset="0"/>
              </a:rPr>
              <a:t> </a:t>
            </a:r>
            <a:r>
              <a:rPr lang="en-US" sz="2600" strike="noStrike" spc="-1" dirty="0">
                <a:solidFill>
                  <a:srgbClr val="000000"/>
                </a:solidFill>
                <a:latin typeface="Times New Roman" pitchFamily="18" charset="0"/>
                <a:cs typeface="Times New Roman" pitchFamily="18" charset="0"/>
              </a:rPr>
              <a:t>dataset consists of audio recordings of actors speaking and singing in various emotions, providing a diverse and rich dataset for audio processing tasks.</a:t>
            </a:r>
            <a:endParaRPr lang="en-IN" sz="2600" strike="noStrike" spc="-1" dirty="0">
              <a:solidFill>
                <a:srgbClr val="000000"/>
              </a:solidFill>
              <a:latin typeface="Times New Roman" pitchFamily="18" charset="0"/>
              <a:cs typeface="Times New Roman" pitchFamily="18" charset="0"/>
            </a:endParaRPr>
          </a:p>
          <a:p>
            <a:pPr marL="457200" indent="-457200" algn="just">
              <a:lnSpc>
                <a:spcPct val="100000"/>
              </a:lnSpc>
              <a:spcBef>
                <a:spcPts val="641"/>
              </a:spcBef>
              <a:buClr>
                <a:srgbClr val="000000"/>
              </a:buClr>
              <a:buFont typeface="Arial"/>
              <a:buChar char="•"/>
            </a:pPr>
            <a:r>
              <a:rPr lang="en-US" sz="2600" strike="noStrike" spc="-1" dirty="0">
                <a:solidFill>
                  <a:srgbClr val="000000"/>
                </a:solidFill>
                <a:latin typeface="Times New Roman" pitchFamily="18" charset="0"/>
                <a:cs typeface="Times New Roman" pitchFamily="18" charset="0"/>
              </a:rPr>
              <a:t>Suitability for audio noise removal: The RAVDESS dataset can be used for training and evaluating the audio noise removal model, as it contains speech and singing signals with different levels of noise, making it suitable for the task.</a:t>
            </a:r>
            <a:endParaRPr lang="en-IN" sz="2600" strike="noStrike" spc="-1" dirty="0">
              <a:solidFill>
                <a:srgbClr val="000000"/>
              </a:solidFill>
              <a:latin typeface="Times New Roman" pitchFamily="18" charset="0"/>
              <a:cs typeface="Times New Roman" pitchFamily="18" charset="0"/>
            </a:endParaRPr>
          </a:p>
          <a:p>
            <a:pPr marL="457200" indent="-457200" algn="just">
              <a:lnSpc>
                <a:spcPct val="100000"/>
              </a:lnSpc>
              <a:spcBef>
                <a:spcPts val="641"/>
              </a:spcBef>
              <a:buClr>
                <a:srgbClr val="000000"/>
              </a:buClr>
              <a:buFont typeface="Arial"/>
              <a:buChar char="•"/>
            </a:pPr>
            <a:r>
              <a:rPr lang="en-US" sz="2600" strike="noStrike" spc="-1" dirty="0" smtClean="0">
                <a:solidFill>
                  <a:srgbClr val="000000"/>
                </a:solidFill>
                <a:latin typeface="Times New Roman" pitchFamily="18" charset="0"/>
                <a:cs typeface="Times New Roman" pitchFamily="18" charset="0"/>
              </a:rPr>
              <a:t>Use </a:t>
            </a:r>
            <a:r>
              <a:rPr lang="en-US" sz="2600" strike="noStrike" spc="-1" dirty="0">
                <a:solidFill>
                  <a:srgbClr val="000000"/>
                </a:solidFill>
                <a:latin typeface="Times New Roman" pitchFamily="18" charset="0"/>
                <a:cs typeface="Times New Roman" pitchFamily="18" charset="0"/>
              </a:rPr>
              <a:t>of the RAVDESS dataset in the model</a:t>
            </a:r>
            <a:r>
              <a:rPr lang="en-US" sz="2600" b="0" strike="noStrike" spc="-1" dirty="0">
                <a:solidFill>
                  <a:srgbClr val="000000"/>
                </a:solidFill>
                <a:latin typeface="Times New Roman" pitchFamily="18" charset="0"/>
                <a:cs typeface="Times New Roman" pitchFamily="18" charset="0"/>
              </a:rPr>
              <a:t>: The RAVDESS dataset can be used as input to the model during </a:t>
            </a:r>
            <a:r>
              <a:rPr lang="en-US" sz="2600" b="0" strike="noStrike" spc="-1" dirty="0" smtClean="0">
                <a:solidFill>
                  <a:srgbClr val="000000"/>
                </a:solidFill>
                <a:latin typeface="Times New Roman" pitchFamily="18" charset="0"/>
                <a:cs typeface="Times New Roman" pitchFamily="18" charset="0"/>
              </a:rPr>
              <a:t>training. </a:t>
            </a:r>
            <a:r>
              <a:rPr lang="en-US" sz="2600" b="0" strike="noStrike" spc="-1" dirty="0">
                <a:solidFill>
                  <a:srgbClr val="000000"/>
                </a:solidFill>
                <a:latin typeface="Times New Roman" pitchFamily="18" charset="0"/>
                <a:cs typeface="Times New Roman" pitchFamily="18" charset="0"/>
              </a:rPr>
              <a:t>During evaluation, the model can be tested on the RAVDESS dataset to assess its performance on real-world audio signals.</a:t>
            </a:r>
            <a:endParaRPr lang="en-IN" sz="2600" b="0" strike="noStrike" spc="-1" dirty="0">
              <a:solidFill>
                <a:srgbClr val="00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946080" y="157680"/>
            <a:ext cx="10361160" cy="103824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1" strike="noStrike" spc="-1">
                <a:solidFill>
                  <a:srgbClr val="000000"/>
                </a:solidFill>
                <a:latin typeface="Times New Roman"/>
              </a:rPr>
              <a:t>PRE-PROCESSING</a:t>
            </a:r>
            <a:endParaRPr lang="en-IN" sz="4400" b="0" strike="noStrike" spc="-1">
              <a:solidFill>
                <a:srgbClr val="000000"/>
              </a:solidFill>
              <a:latin typeface="Arial"/>
            </a:endParaRPr>
          </a:p>
        </p:txBody>
      </p:sp>
      <p:sp>
        <p:nvSpPr>
          <p:cNvPr id="339" name="PlaceHolder 2"/>
          <p:cNvSpPr>
            <a:spLocks noGrp="1"/>
          </p:cNvSpPr>
          <p:nvPr>
            <p:ph type="subTitle"/>
          </p:nvPr>
        </p:nvSpPr>
        <p:spPr>
          <a:xfrm>
            <a:off x="540000" y="1260000"/>
            <a:ext cx="11092680" cy="5075280"/>
          </a:xfrm>
          <a:prstGeom prst="rect">
            <a:avLst/>
          </a:prstGeom>
          <a:noFill/>
          <a:ln w="0">
            <a:noFill/>
          </a:ln>
        </p:spPr>
        <p:txBody>
          <a:bodyPr lIns="0" tIns="0" rIns="0" bIns="0" anchor="t">
            <a:noAutofit/>
          </a:bodyPr>
          <a:lstStyle/>
          <a:p>
            <a:pPr marL="457200" indent="-457200" algn="just">
              <a:lnSpc>
                <a:spcPct val="100000"/>
              </a:lnSpc>
              <a:spcBef>
                <a:spcPts val="641"/>
              </a:spcBef>
              <a:buClr>
                <a:srgbClr val="000000"/>
              </a:buClr>
              <a:buFont typeface="Arial"/>
              <a:buChar char="•"/>
            </a:pPr>
            <a:r>
              <a:rPr lang="en-US" sz="2600" b="0" strike="noStrike" spc="-1" dirty="0">
                <a:solidFill>
                  <a:srgbClr val="000000"/>
                </a:solidFill>
                <a:latin typeface="Times New Roman"/>
              </a:rPr>
              <a:t>The raw audio signals are first pre-processed using the Librosa library. This involves resampling, normalization, and segmentation of the signals into shorter segments.</a:t>
            </a:r>
            <a:endParaRPr lang="en-IN" sz="2600" b="0" strike="noStrike" spc="-1" dirty="0">
              <a:solidFill>
                <a:srgbClr val="000000"/>
              </a:solidFill>
              <a:latin typeface="Arial"/>
            </a:endParaRPr>
          </a:p>
          <a:p>
            <a:pPr marL="457200" indent="-457200" algn="just">
              <a:lnSpc>
                <a:spcPct val="100000"/>
              </a:lnSpc>
              <a:spcBef>
                <a:spcPts val="641"/>
              </a:spcBef>
              <a:buClr>
                <a:srgbClr val="000000"/>
              </a:buClr>
              <a:buFont typeface="Arial"/>
              <a:buChar char="•"/>
            </a:pPr>
            <a:r>
              <a:rPr lang="en-US" sz="2600" strike="noStrike" spc="-1" dirty="0">
                <a:solidFill>
                  <a:srgbClr val="000000"/>
                </a:solidFill>
                <a:latin typeface="Times New Roman"/>
              </a:rPr>
              <a:t>Librosa library: Librosa is an open-source library for audio and music analysis in Python. It provides a suite of functions for loading, processing, and analyzing audio signals, including speech signals.</a:t>
            </a:r>
            <a:endParaRPr lang="en-IN" sz="2600" strike="noStrike" spc="-1" dirty="0">
              <a:solidFill>
                <a:srgbClr val="000000"/>
              </a:solidFill>
              <a:latin typeface="Arial"/>
            </a:endParaRPr>
          </a:p>
          <a:p>
            <a:pPr marL="457200" indent="-457200" algn="just">
              <a:lnSpc>
                <a:spcPct val="100000"/>
              </a:lnSpc>
              <a:spcBef>
                <a:spcPts val="641"/>
              </a:spcBef>
              <a:buClr>
                <a:srgbClr val="000000"/>
              </a:buClr>
              <a:buFont typeface="Arial"/>
              <a:buChar char="•"/>
            </a:pPr>
            <a:r>
              <a:rPr lang="en-US" sz="2600" strike="noStrike" spc="-1" dirty="0">
                <a:solidFill>
                  <a:srgbClr val="000000"/>
                </a:solidFill>
                <a:latin typeface="Times New Roman"/>
              </a:rPr>
              <a:t>Librosa is compatible with popular machine learning libraries in Python, including Numpy, Pandas, and TensorFlow.</a:t>
            </a:r>
            <a:endParaRPr lang="en-IN" sz="2600" strike="noStrike" spc="-1" dirty="0">
              <a:solidFill>
                <a:srgbClr val="000000"/>
              </a:solidFill>
              <a:latin typeface="Arial"/>
            </a:endParaRPr>
          </a:p>
          <a:p>
            <a:pPr marL="457200" indent="-457200" algn="just">
              <a:lnSpc>
                <a:spcPct val="100000"/>
              </a:lnSpc>
              <a:spcBef>
                <a:spcPts val="641"/>
              </a:spcBef>
              <a:buClr>
                <a:srgbClr val="000000"/>
              </a:buClr>
              <a:buFont typeface="Arial"/>
              <a:buChar char="•"/>
            </a:pPr>
            <a:r>
              <a:rPr lang="en-US" sz="2600" strike="noStrike" spc="-1" dirty="0">
                <a:solidFill>
                  <a:srgbClr val="000000"/>
                </a:solidFill>
                <a:latin typeface="Times New Roman"/>
              </a:rPr>
              <a:t>Librosa provides functions for loading audio signals from various file formats, including WAV, MP3, and FLAC</a:t>
            </a:r>
            <a:r>
              <a:rPr lang="en-US" sz="2600" b="0" strike="noStrike" spc="-1" dirty="0">
                <a:solidFill>
                  <a:srgbClr val="000000"/>
                </a:solidFill>
                <a:latin typeface="Times New Roman"/>
              </a:rPr>
              <a:t>.</a:t>
            </a:r>
            <a:endParaRPr lang="en-IN" sz="26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977040" y="180000"/>
            <a:ext cx="10361160" cy="898200"/>
          </a:xfrm>
          <a:prstGeom prst="rect">
            <a:avLst/>
          </a:prstGeom>
          <a:noFill/>
          <a:ln w="0">
            <a:noFill/>
          </a:ln>
        </p:spPr>
        <p:txBody>
          <a:bodyPr lIns="0" tIns="0" rIns="0" bIns="0" anchor="ctr">
            <a:noAutofit/>
          </a:bodyPr>
          <a:lstStyle/>
          <a:p>
            <a:pPr indent="0" algn="ctr">
              <a:lnSpc>
                <a:spcPct val="100000"/>
              </a:lnSpc>
              <a:buNone/>
              <a:tabLst>
                <a:tab pos="0" algn="l"/>
              </a:tabLst>
            </a:pPr>
            <a:r>
              <a:rPr lang="en-US" sz="4200" b="1" strike="noStrike" spc="-1">
                <a:solidFill>
                  <a:srgbClr val="000000"/>
                </a:solidFill>
                <a:latin typeface="Times New Roman"/>
              </a:rPr>
              <a:t>DESIGNING CNN ARCHITECTURE</a:t>
            </a:r>
            <a:endParaRPr lang="en-IN" sz="4200" b="0" strike="noStrike" spc="-1">
              <a:solidFill>
                <a:srgbClr val="000000"/>
              </a:solidFill>
              <a:latin typeface="Arial"/>
            </a:endParaRPr>
          </a:p>
        </p:txBody>
      </p:sp>
      <p:sp>
        <p:nvSpPr>
          <p:cNvPr id="341" name="PlaceHolder 2"/>
          <p:cNvSpPr>
            <a:spLocks noGrp="1"/>
          </p:cNvSpPr>
          <p:nvPr>
            <p:ph/>
          </p:nvPr>
        </p:nvSpPr>
        <p:spPr>
          <a:xfrm>
            <a:off x="609480" y="1424520"/>
            <a:ext cx="11088720" cy="433548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2600" strike="noStrike" spc="-1" dirty="0">
                <a:solidFill>
                  <a:srgbClr val="000000"/>
                </a:solidFill>
                <a:latin typeface="Times New Roman"/>
              </a:rPr>
              <a:t>Define the model in Keras: By using the Keras API to built the architecture of the CNN, including the number of layers, the type of layers, and the number of filters in each layer.</a:t>
            </a:r>
            <a:endParaRPr lang="en-IN" sz="2600" strike="noStrike" spc="-1" dirty="0">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en-US" sz="2600" strike="noStrike" spc="-1" dirty="0">
                <a:solidFill>
                  <a:srgbClr val="000000"/>
                </a:solidFill>
                <a:latin typeface="Times New Roman"/>
              </a:rPr>
              <a:t>Using TensorFlow as the backend</a:t>
            </a:r>
            <a:r>
              <a:rPr lang="en-US" sz="2600" b="0" strike="noStrike" spc="-1" dirty="0">
                <a:solidFill>
                  <a:srgbClr val="000000"/>
                </a:solidFill>
                <a:latin typeface="Times New Roman"/>
              </a:rPr>
              <a:t>: Set TensorFlow as the backend for Keras, which allows the CNN to be run on the TensorFlow platform for efficient training and inference.</a:t>
            </a:r>
            <a:endParaRPr lang="en-IN" sz="2600" b="0" strike="noStrike" spc="-1" dirty="0">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en-US" sz="2600" b="0" strike="noStrike" spc="-1" dirty="0">
                <a:solidFill>
                  <a:srgbClr val="000000"/>
                </a:solidFill>
                <a:latin typeface="Times New Roman"/>
              </a:rPr>
              <a:t>By using Keras and TensorFlow to design and train the CNN, the model can be optimized for the specific requirements of the audio noise removal task, and its performance can be improved.</a:t>
            </a:r>
            <a:endParaRPr lang="en-IN" sz="26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797040" y="150480"/>
            <a:ext cx="10361160" cy="927720"/>
          </a:xfrm>
          <a:prstGeom prst="rect">
            <a:avLst/>
          </a:prstGeom>
          <a:noFill/>
          <a:ln w="0">
            <a:noFill/>
          </a:ln>
        </p:spPr>
        <p:txBody>
          <a:bodyPr lIns="0" tIns="0" rIns="0" bIns="0" anchor="ctr">
            <a:noAutofit/>
          </a:bodyPr>
          <a:lstStyle/>
          <a:p>
            <a:pPr indent="0" algn="ctr">
              <a:lnSpc>
                <a:spcPct val="100000"/>
              </a:lnSpc>
              <a:buNone/>
              <a:tabLst>
                <a:tab pos="0" algn="l"/>
              </a:tabLst>
            </a:pPr>
            <a:r>
              <a:rPr lang="en-US" sz="4200" b="1" strike="noStrike" spc="-1" dirty="0">
                <a:solidFill>
                  <a:srgbClr val="000000"/>
                </a:solidFill>
                <a:latin typeface="Times New Roman"/>
              </a:rPr>
              <a:t>COMPILE THE </a:t>
            </a:r>
            <a:r>
              <a:rPr lang="en-US" sz="4200" b="1" strike="noStrike" spc="-1" dirty="0" smtClean="0">
                <a:solidFill>
                  <a:srgbClr val="000000"/>
                </a:solidFill>
                <a:latin typeface="Times New Roman"/>
              </a:rPr>
              <a:t>MODEL</a:t>
            </a:r>
            <a:endParaRPr lang="en-IN" sz="4200" b="0" strike="noStrike" spc="-1" dirty="0">
              <a:solidFill>
                <a:srgbClr val="000000"/>
              </a:solidFill>
              <a:latin typeface="Arial"/>
            </a:endParaRPr>
          </a:p>
        </p:txBody>
      </p:sp>
      <p:sp>
        <p:nvSpPr>
          <p:cNvPr id="343" name="PlaceHolder 2"/>
          <p:cNvSpPr>
            <a:spLocks noGrp="1"/>
          </p:cNvSpPr>
          <p:nvPr>
            <p:ph/>
          </p:nvPr>
        </p:nvSpPr>
        <p:spPr>
          <a:xfrm>
            <a:off x="540000" y="1628800"/>
            <a:ext cx="10956600" cy="4851200"/>
          </a:xfrm>
          <a:prstGeom prst="rect">
            <a:avLst/>
          </a:prstGeom>
          <a:noFill/>
          <a:ln w="0">
            <a:noFill/>
          </a:ln>
        </p:spPr>
        <p:txBody>
          <a:bodyPr lIns="0" tIns="0" rIns="0" bIns="0" anchor="t">
            <a:normAutofit/>
          </a:bodyPr>
          <a:lstStyle/>
          <a:p>
            <a:pPr marL="432000" indent="-324000" algn="just">
              <a:lnSpc>
                <a:spcPct val="100000"/>
              </a:lnSpc>
              <a:spcBef>
                <a:spcPts val="850"/>
              </a:spcBef>
              <a:buClr>
                <a:srgbClr val="000000"/>
              </a:buClr>
              <a:buSzPct val="45000"/>
              <a:buFont typeface="Wingdings" charset="2"/>
              <a:buChar char=""/>
            </a:pPr>
            <a:r>
              <a:rPr lang="en-US" sz="2600" strike="noStrike" spc="-1" dirty="0">
                <a:solidFill>
                  <a:srgbClr val="000000"/>
                </a:solidFill>
                <a:latin typeface="Times New Roman"/>
              </a:rPr>
              <a:t>Define the loss function: Choose a suitable loss function, such as mean squared error or mean absolute error, to measure the difference between the predicted and actual outputs.</a:t>
            </a:r>
            <a:endParaRPr lang="en-IN" sz="2600" strike="noStrike" spc="-1" dirty="0">
              <a:solidFill>
                <a:srgbClr val="000000"/>
              </a:solidFill>
              <a:latin typeface="Arial"/>
              <a:ea typeface="Microsoft YaHei"/>
            </a:endParaRPr>
          </a:p>
          <a:p>
            <a:pPr marL="432000" indent="-324000" algn="just">
              <a:lnSpc>
                <a:spcPct val="100000"/>
              </a:lnSpc>
              <a:spcBef>
                <a:spcPts val="850"/>
              </a:spcBef>
              <a:buClr>
                <a:srgbClr val="000000"/>
              </a:buClr>
              <a:buSzPct val="45000"/>
              <a:buFont typeface="Wingdings" charset="2"/>
              <a:buChar char=""/>
            </a:pPr>
            <a:r>
              <a:rPr lang="en-US" sz="2600" strike="noStrike" spc="-1" dirty="0">
                <a:solidFill>
                  <a:srgbClr val="000000"/>
                </a:solidFill>
                <a:latin typeface="Times New Roman"/>
              </a:rPr>
              <a:t>Select the optimization algorithm: Choose an optimization algorithm, such as stochastic gradient descent or Adam, to minimize the loss function and update the model weights.</a:t>
            </a:r>
            <a:endParaRPr lang="en-IN" sz="2600" strike="noStrike" spc="-1" dirty="0">
              <a:solidFill>
                <a:srgbClr val="000000"/>
              </a:solidFill>
              <a:latin typeface="Arial"/>
              <a:ea typeface="Microsoft YaHei"/>
            </a:endParaRPr>
          </a:p>
          <a:p>
            <a:pPr marL="432000" indent="-324000" algn="just">
              <a:lnSpc>
                <a:spcPct val="100000"/>
              </a:lnSpc>
              <a:spcBef>
                <a:spcPts val="850"/>
              </a:spcBef>
              <a:buClr>
                <a:srgbClr val="000000"/>
              </a:buClr>
              <a:buSzPct val="45000"/>
              <a:buFont typeface="Wingdings" charset="2"/>
              <a:buChar char=""/>
            </a:pPr>
            <a:r>
              <a:rPr lang="en-US" sz="2600" strike="noStrike" spc="-1" dirty="0" smtClean="0">
                <a:solidFill>
                  <a:srgbClr val="000000"/>
                </a:solidFill>
                <a:latin typeface="Times New Roman"/>
              </a:rPr>
              <a:t>Compile </a:t>
            </a:r>
            <a:r>
              <a:rPr lang="en-US" sz="2600" strike="noStrike" spc="-1" dirty="0">
                <a:solidFill>
                  <a:srgbClr val="000000"/>
                </a:solidFill>
                <a:latin typeface="Times New Roman"/>
              </a:rPr>
              <a:t>the model</a:t>
            </a:r>
            <a:r>
              <a:rPr lang="en-US" sz="2600" b="0" strike="noStrike" spc="-1" dirty="0">
                <a:solidFill>
                  <a:srgbClr val="000000"/>
                </a:solidFill>
                <a:latin typeface="Times New Roman"/>
              </a:rPr>
              <a:t>: Use the Keras API to compile the model, specifying the loss function, optimization algorithm, and metrics to be used during training and evaluation.</a:t>
            </a:r>
            <a:endParaRPr lang="en-IN" sz="2600" b="0" strike="noStrike" spc="-1" dirty="0">
              <a:solidFill>
                <a:srgbClr val="000000"/>
              </a:solidFill>
              <a:latin typeface="Arial"/>
              <a:ea typeface="Microsoft YaHe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867240" y="175680"/>
            <a:ext cx="10361160" cy="902520"/>
          </a:xfrm>
          <a:prstGeom prst="rect">
            <a:avLst/>
          </a:prstGeom>
          <a:noFill/>
          <a:ln w="0">
            <a:noFill/>
          </a:ln>
        </p:spPr>
        <p:txBody>
          <a:bodyPr lIns="0" tIns="0" rIns="0" bIns="0" anchor="ctr">
            <a:noAutofit/>
          </a:bodyPr>
          <a:lstStyle/>
          <a:p>
            <a:pPr indent="0" algn="ctr">
              <a:lnSpc>
                <a:spcPct val="100000"/>
              </a:lnSpc>
              <a:buNone/>
              <a:tabLst>
                <a:tab pos="0" algn="l"/>
              </a:tabLst>
            </a:pPr>
            <a:r>
              <a:rPr lang="en-IN" sz="4400" b="1" strike="noStrike" spc="-1" dirty="0">
                <a:solidFill>
                  <a:srgbClr val="000000"/>
                </a:solidFill>
                <a:latin typeface="Times New Roman"/>
              </a:rPr>
              <a:t>MODEL </a:t>
            </a:r>
            <a:r>
              <a:rPr lang="en-IN" sz="4400" b="1" strike="noStrike" spc="-1" dirty="0" smtClean="0">
                <a:solidFill>
                  <a:srgbClr val="000000"/>
                </a:solidFill>
                <a:latin typeface="Times New Roman"/>
              </a:rPr>
              <a:t>TRAINING</a:t>
            </a:r>
            <a:endParaRPr lang="en-IN" sz="4400" b="0" strike="noStrike" spc="-1" dirty="0">
              <a:solidFill>
                <a:srgbClr val="000000"/>
              </a:solidFill>
              <a:latin typeface="Arial"/>
            </a:endParaRPr>
          </a:p>
        </p:txBody>
      </p:sp>
      <p:sp>
        <p:nvSpPr>
          <p:cNvPr id="345" name="PlaceHolder 2"/>
          <p:cNvSpPr>
            <a:spLocks noGrp="1"/>
          </p:cNvSpPr>
          <p:nvPr>
            <p:ph type="subTitle"/>
          </p:nvPr>
        </p:nvSpPr>
        <p:spPr>
          <a:xfrm>
            <a:off x="551384" y="1269720"/>
            <a:ext cx="11161240" cy="5039600"/>
          </a:xfrm>
          <a:prstGeom prst="rect">
            <a:avLst/>
          </a:prstGeom>
          <a:noFill/>
          <a:ln w="0">
            <a:noFill/>
          </a:ln>
        </p:spPr>
        <p:txBody>
          <a:bodyPr lIns="0" tIns="0" rIns="0" bIns="0" anchor="t">
            <a:noAutofit/>
          </a:bodyPr>
          <a:lstStyle/>
          <a:p>
            <a:pPr marL="216000" indent="-216000" algn="just">
              <a:spcBef>
                <a:spcPts val="850"/>
              </a:spcBef>
              <a:spcAft>
                <a:spcPts val="850"/>
              </a:spcAft>
              <a:buClr>
                <a:srgbClr val="000000"/>
              </a:buClr>
              <a:buSzPct val="45000"/>
              <a:buFont typeface="Wingdings" charset="2"/>
              <a:buChar char=""/>
            </a:pPr>
            <a:r>
              <a:rPr lang="en-IN" sz="2600" strike="noStrike" spc="-1" dirty="0">
                <a:solidFill>
                  <a:srgbClr val="000000"/>
                </a:solidFill>
                <a:latin typeface="Times New Roman"/>
              </a:rPr>
              <a:t>Select the number of layers: Decide on the number of layers in the CNN, considering the complexity of the task and the size of the dataset.</a:t>
            </a:r>
            <a:endParaRPr lang="en-IN" sz="2600" strike="noStrike" spc="-1" dirty="0">
              <a:solidFill>
                <a:srgbClr val="000000"/>
              </a:solidFill>
              <a:latin typeface="Times New Roman"/>
              <a:ea typeface="Microsoft YaHei"/>
            </a:endParaRPr>
          </a:p>
          <a:p>
            <a:pPr marL="216000" indent="-216000" algn="just">
              <a:spcBef>
                <a:spcPts val="850"/>
              </a:spcBef>
              <a:spcAft>
                <a:spcPts val="850"/>
              </a:spcAft>
              <a:buClr>
                <a:srgbClr val="000000"/>
              </a:buClr>
              <a:buSzPct val="45000"/>
              <a:buFont typeface="Wingdings" charset="2"/>
              <a:buChar char=""/>
            </a:pPr>
            <a:r>
              <a:rPr lang="en-IN" sz="2600" strike="noStrike" spc="-1" dirty="0">
                <a:solidFill>
                  <a:srgbClr val="000000"/>
                </a:solidFill>
                <a:latin typeface="Times New Roman"/>
              </a:rPr>
              <a:t>Choose the type of layers: Select the type of layers to use in the CNN, such as convolutional, pooling, and dense layers, based on the specific requirements of the task and the desired performance.</a:t>
            </a:r>
            <a:endParaRPr lang="en-IN" sz="2600" strike="noStrike" spc="-1" dirty="0">
              <a:solidFill>
                <a:srgbClr val="000000"/>
              </a:solidFill>
              <a:latin typeface="Times New Roman"/>
              <a:ea typeface="Microsoft YaHei"/>
            </a:endParaRPr>
          </a:p>
          <a:p>
            <a:pPr marL="216000" indent="-216000" algn="just">
              <a:spcBef>
                <a:spcPts val="850"/>
              </a:spcBef>
              <a:spcAft>
                <a:spcPts val="850"/>
              </a:spcAft>
              <a:buClr>
                <a:srgbClr val="000000"/>
              </a:buClr>
              <a:buSzPct val="45000"/>
              <a:buFont typeface="Wingdings" charset="2"/>
              <a:buChar char=""/>
            </a:pPr>
            <a:r>
              <a:rPr lang="en-IN" sz="2600" strike="noStrike" spc="-1" dirty="0">
                <a:solidFill>
                  <a:srgbClr val="000000"/>
                </a:solidFill>
                <a:latin typeface="Times New Roman"/>
              </a:rPr>
              <a:t>Determine the number of filters: Specify the number of filters in each layer, which determine the number of features that the CNN will learn.</a:t>
            </a:r>
            <a:endParaRPr lang="en-IN" sz="2600" strike="noStrike" spc="-1" dirty="0">
              <a:solidFill>
                <a:srgbClr val="000000"/>
              </a:solidFill>
              <a:latin typeface="Times New Roman"/>
              <a:ea typeface="Microsoft YaHei"/>
            </a:endParaRPr>
          </a:p>
          <a:p>
            <a:pPr marL="216000" indent="-216000" algn="just">
              <a:spcBef>
                <a:spcPts val="850"/>
              </a:spcBef>
              <a:spcAft>
                <a:spcPts val="850"/>
              </a:spcAft>
              <a:buClr>
                <a:srgbClr val="000000"/>
              </a:buClr>
              <a:buSzPct val="45000"/>
              <a:buFont typeface="Wingdings" charset="2"/>
              <a:buChar char=""/>
            </a:pPr>
            <a:r>
              <a:rPr lang="en-IN" sz="2600" strike="noStrike" spc="-1" dirty="0">
                <a:solidFill>
                  <a:srgbClr val="000000"/>
                </a:solidFill>
                <a:latin typeface="Times New Roman"/>
              </a:rPr>
              <a:t>Decide on the activation functions</a:t>
            </a:r>
            <a:r>
              <a:rPr lang="en-IN" sz="2600" b="0" strike="noStrike" spc="-1" dirty="0">
                <a:solidFill>
                  <a:srgbClr val="000000"/>
                </a:solidFill>
                <a:latin typeface="Times New Roman"/>
              </a:rPr>
              <a:t>: Choose the activation functions to use in the different layers, such as ReLU, sigmoid, or tanh, based on the nature of the task and the desired output of the model.</a:t>
            </a:r>
            <a:endParaRPr lang="en-IN" sz="2600" b="0" strike="noStrike" spc="-1" dirty="0">
              <a:solidFill>
                <a:srgbClr val="000000"/>
              </a:solidFill>
              <a:latin typeface="Times New Roman"/>
              <a:ea typeface="Microsoft YaHe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977040" y="0"/>
            <a:ext cx="10361160" cy="720000"/>
          </a:xfrm>
          <a:prstGeom prst="rect">
            <a:avLst/>
          </a:prstGeom>
          <a:noFill/>
          <a:ln w="0">
            <a:noFill/>
          </a:ln>
        </p:spPr>
        <p:txBody>
          <a:bodyPr lIns="0" tIns="0" rIns="0" bIns="0" anchor="ctr">
            <a:noAutofit/>
          </a:bodyPr>
          <a:lstStyle/>
          <a:p>
            <a:pPr indent="0" algn="ctr">
              <a:lnSpc>
                <a:spcPct val="100000"/>
              </a:lnSpc>
              <a:buNone/>
              <a:tabLst>
                <a:tab pos="0" algn="l"/>
              </a:tabLst>
            </a:pPr>
            <a:r>
              <a:rPr lang="en-US" sz="4200" b="1" strike="noStrike" spc="-1">
                <a:solidFill>
                  <a:srgbClr val="000000"/>
                </a:solidFill>
                <a:latin typeface="Times New Roman"/>
              </a:rPr>
              <a:t>OUTPUT</a:t>
            </a:r>
            <a:endParaRPr lang="en-IN" sz="4200" b="0" strike="noStrike" spc="-1">
              <a:solidFill>
                <a:srgbClr val="000000"/>
              </a:solidFill>
              <a:latin typeface="Arial"/>
            </a:endParaRPr>
          </a:p>
        </p:txBody>
      </p:sp>
      <p:pic>
        <p:nvPicPr>
          <p:cNvPr id="347" name="Picture 346"/>
          <p:cNvPicPr/>
          <p:nvPr/>
        </p:nvPicPr>
        <p:blipFill>
          <a:blip r:embed="rId2"/>
          <a:stretch/>
        </p:blipFill>
        <p:spPr>
          <a:xfrm>
            <a:off x="7392144" y="1988839"/>
            <a:ext cx="3886232" cy="2774321"/>
          </a:xfrm>
          <a:prstGeom prst="rect">
            <a:avLst/>
          </a:prstGeom>
          <a:ln w="0">
            <a:noFill/>
          </a:ln>
        </p:spPr>
      </p:pic>
      <p:pic>
        <p:nvPicPr>
          <p:cNvPr id="348" name="Picture 347"/>
          <p:cNvPicPr/>
          <p:nvPr/>
        </p:nvPicPr>
        <p:blipFill>
          <a:blip r:embed="rId3"/>
          <a:stretch/>
        </p:blipFill>
        <p:spPr>
          <a:xfrm>
            <a:off x="1283758" y="1988840"/>
            <a:ext cx="4054143" cy="2774321"/>
          </a:xfrm>
          <a:prstGeom prst="rect">
            <a:avLst/>
          </a:prstGeom>
          <a:ln w="0">
            <a:noFill/>
          </a:ln>
        </p:spPr>
      </p:pic>
      <p:sp>
        <p:nvSpPr>
          <p:cNvPr id="349" name="Rectangle 348"/>
          <p:cNvSpPr/>
          <p:nvPr/>
        </p:nvSpPr>
        <p:spPr>
          <a:xfrm>
            <a:off x="1510830" y="5013176"/>
            <a:ext cx="3600000" cy="33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1800" b="0" strike="noStrike" spc="-1" dirty="0">
                <a:solidFill>
                  <a:srgbClr val="000000"/>
                </a:solidFill>
                <a:latin typeface="Times New Roman"/>
                <a:ea typeface="DejaVu Sans"/>
              </a:rPr>
              <a:t>Accuracy prediction </a:t>
            </a:r>
            <a:endParaRPr lang="en-IN" sz="1800" b="0" strike="noStrike" spc="-1" dirty="0">
              <a:solidFill>
                <a:srgbClr val="000000"/>
              </a:solidFill>
              <a:latin typeface="Arial"/>
            </a:endParaRPr>
          </a:p>
        </p:txBody>
      </p:sp>
      <p:sp>
        <p:nvSpPr>
          <p:cNvPr id="350" name="Rectangle 349"/>
          <p:cNvSpPr/>
          <p:nvPr/>
        </p:nvSpPr>
        <p:spPr>
          <a:xfrm>
            <a:off x="7680176" y="5013176"/>
            <a:ext cx="3598200" cy="333336"/>
          </a:xfrm>
          <a:prstGeom prst="rect">
            <a:avLst/>
          </a:prstGeom>
          <a:noFill/>
          <a:ln w="0">
            <a:noFill/>
          </a:ln>
        </p:spPr>
        <p:style>
          <a:lnRef idx="0">
            <a:scrgbClr r="0" g="0" b="0"/>
          </a:lnRef>
          <a:fillRef idx="0">
            <a:scrgbClr r="0" g="0" b="0"/>
          </a:fillRef>
          <a:effectRef idx="0">
            <a:scrgbClr r="0" g="0" b="0"/>
          </a:effectRef>
          <a:fontRef idx="minor"/>
        </p:style>
        <p:txBody>
          <a:bodyPr lIns="90000" tIns="-44280" rIns="90000" bIns="-44280" anchor="t">
            <a:noAutofit/>
          </a:bodyPr>
          <a:lstStyle/>
          <a:p>
            <a:pPr algn="ctr">
              <a:lnSpc>
                <a:spcPct val="100000"/>
              </a:lnSpc>
            </a:pPr>
            <a:r>
              <a:rPr lang="en-IN" sz="1800" b="0" strike="noStrike" spc="-1" dirty="0">
                <a:solidFill>
                  <a:srgbClr val="000000"/>
                </a:solidFill>
                <a:latin typeface="Times New Roman"/>
                <a:ea typeface="DejaVu Sans"/>
              </a:rPr>
              <a:t>Loss prediction</a:t>
            </a:r>
            <a:endParaRPr lang="en-IN"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p:blipFill>
        <p:spPr>
          <a:xfrm>
            <a:off x="839416" y="1088740"/>
            <a:ext cx="5256584" cy="4032448"/>
          </a:xfrm>
          <a:prstGeom prst="rect">
            <a:avLst/>
          </a:prstGeom>
          <a:ln w="0">
            <a:noFill/>
          </a:ln>
        </p:spPr>
      </p:pic>
      <p:pic>
        <p:nvPicPr>
          <p:cNvPr id="3" name="Picture 2"/>
          <p:cNvPicPr/>
          <p:nvPr/>
        </p:nvPicPr>
        <p:blipFill>
          <a:blip r:embed="rId3"/>
          <a:stretch/>
        </p:blipFill>
        <p:spPr>
          <a:xfrm>
            <a:off x="6456040" y="1088740"/>
            <a:ext cx="5184576" cy="4032448"/>
          </a:xfrm>
          <a:prstGeom prst="rect">
            <a:avLst/>
          </a:prstGeom>
          <a:ln w="0">
            <a:noFill/>
          </a:ln>
        </p:spPr>
      </p:pic>
      <p:sp>
        <p:nvSpPr>
          <p:cNvPr id="4" name="Rectangle 3"/>
          <p:cNvSpPr/>
          <p:nvPr/>
        </p:nvSpPr>
        <p:spPr>
          <a:xfrm>
            <a:off x="1919536" y="5171632"/>
            <a:ext cx="3600000" cy="33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1800" b="0" strike="noStrike" spc="-1" dirty="0">
                <a:solidFill>
                  <a:srgbClr val="000000"/>
                </a:solidFill>
                <a:latin typeface="Times New Roman"/>
                <a:ea typeface="DejaVu Sans"/>
              </a:rPr>
              <a:t>Audio with noise </a:t>
            </a:r>
            <a:endParaRPr lang="en-IN" sz="1800" b="0" strike="noStrike" spc="-1" dirty="0">
              <a:solidFill>
                <a:srgbClr val="000000"/>
              </a:solidFill>
              <a:latin typeface="Arial"/>
            </a:endParaRPr>
          </a:p>
        </p:txBody>
      </p:sp>
      <p:sp>
        <p:nvSpPr>
          <p:cNvPr id="5" name="Rectangle 4"/>
          <p:cNvSpPr/>
          <p:nvPr/>
        </p:nvSpPr>
        <p:spPr>
          <a:xfrm>
            <a:off x="7740000" y="5171632"/>
            <a:ext cx="3600000" cy="33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1800" b="0" strike="noStrike" spc="-1" dirty="0">
                <a:solidFill>
                  <a:srgbClr val="000000"/>
                </a:solidFill>
                <a:latin typeface="Times New Roman"/>
                <a:ea typeface="DejaVu Sans"/>
              </a:rPr>
              <a:t>Clean audio </a:t>
            </a: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590443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shot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515469"/>
            <a:ext cx="8496944" cy="5289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440016" y="5949280"/>
            <a:ext cx="3600000" cy="33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pc="-1" dirty="0" smtClean="0">
                <a:solidFill>
                  <a:srgbClr val="000000"/>
                </a:solidFill>
                <a:latin typeface="Times New Roman" pitchFamily="18" charset="0"/>
                <a:cs typeface="Times New Roman" pitchFamily="18" charset="0"/>
              </a:rPr>
              <a:t>Screenshot of Dataset</a:t>
            </a:r>
            <a:endParaRPr lang="en-IN" sz="1800" b="0" strike="noStrike" spc="-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88529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824760" y="0"/>
            <a:ext cx="10513440" cy="1078200"/>
          </a:xfrm>
          <a:prstGeom prst="rect">
            <a:avLst/>
          </a:prstGeom>
          <a:noFill/>
          <a:ln w="0">
            <a:noFill/>
          </a:ln>
        </p:spPr>
        <p:txBody>
          <a:bodyPr lIns="90000" tIns="45000" rIns="90000" bIns="45000" anchor="ctr">
            <a:normAutofit/>
          </a:bodyPr>
          <a:lstStyle/>
          <a:p>
            <a:pPr indent="0" algn="ctr">
              <a:lnSpc>
                <a:spcPct val="100000"/>
              </a:lnSpc>
              <a:buNone/>
              <a:tabLst>
                <a:tab pos="0" algn="l"/>
              </a:tabLst>
            </a:pPr>
            <a:r>
              <a:rPr lang="en-US" sz="4400" b="1" strike="noStrike" spc="-1">
                <a:solidFill>
                  <a:srgbClr val="000000"/>
                </a:solidFill>
                <a:latin typeface="Times New Roman"/>
              </a:rPr>
              <a:t>CONCLUSION</a:t>
            </a:r>
            <a:endParaRPr lang="en-IN" sz="4400" b="0" strike="noStrike" spc="-1">
              <a:solidFill>
                <a:srgbClr val="000000"/>
              </a:solidFill>
              <a:latin typeface="Arial"/>
            </a:endParaRPr>
          </a:p>
        </p:txBody>
      </p:sp>
      <p:sp>
        <p:nvSpPr>
          <p:cNvPr id="356" name="PlaceHolder 2"/>
          <p:cNvSpPr>
            <a:spLocks noGrp="1"/>
          </p:cNvSpPr>
          <p:nvPr>
            <p:ph/>
          </p:nvPr>
        </p:nvSpPr>
        <p:spPr>
          <a:xfrm>
            <a:off x="604080" y="1080000"/>
            <a:ext cx="11095920" cy="5445344"/>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600" b="0" strike="noStrike" spc="-1" dirty="0">
                <a:solidFill>
                  <a:srgbClr val="000000"/>
                </a:solidFill>
                <a:latin typeface="Times New Roman"/>
              </a:rPr>
              <a:t>The audio noise removal project </a:t>
            </a:r>
            <a:r>
              <a:rPr lang="en-US" sz="2600" strike="noStrike" spc="-1" dirty="0">
                <a:solidFill>
                  <a:srgbClr val="000000"/>
                </a:solidFill>
                <a:latin typeface="Times New Roman"/>
              </a:rPr>
              <a:t>aimed to develop a deep learning-based model to remove noise from audio signals</a:t>
            </a:r>
            <a:r>
              <a:rPr lang="en-US" sz="2600" b="0" strike="noStrike" spc="-1" dirty="0">
                <a:solidFill>
                  <a:srgbClr val="000000"/>
                </a:solidFill>
                <a:latin typeface="Times New Roman"/>
              </a:rPr>
              <a:t>, using the Keras and TensorFlow frameworks. </a:t>
            </a:r>
            <a:endParaRPr lang="en-IN" sz="2600" b="0" strike="noStrike" spc="-1" dirty="0">
              <a:solidFill>
                <a:srgbClr val="000000"/>
              </a:solidFill>
              <a:latin typeface="Arial"/>
            </a:endParaRPr>
          </a:p>
          <a:p>
            <a:pPr marL="343080" indent="-343080" algn="just">
              <a:lnSpc>
                <a:spcPct val="100000"/>
              </a:lnSpc>
              <a:spcBef>
                <a:spcPts val="561"/>
              </a:spcBef>
              <a:buClr>
                <a:srgbClr val="000000"/>
              </a:buClr>
              <a:buFont typeface="Arial"/>
              <a:buChar char="•"/>
            </a:pPr>
            <a:r>
              <a:rPr lang="en-US" sz="2600" b="0" strike="noStrike" spc="-1" dirty="0">
                <a:solidFill>
                  <a:srgbClr val="000000"/>
                </a:solidFill>
                <a:latin typeface="Times New Roman"/>
              </a:rPr>
              <a:t>The project involved preprocessing the audio signals, designing and compiling a convolutional neural network (CNN) architecture, and training and evaluating the model on a suitable dataset, such as the Ryerson Audio-Visual Database of Emotional Speech and Song (RAVDESS). </a:t>
            </a:r>
            <a:endParaRPr lang="en-IN" sz="2600" b="0" strike="noStrike" spc="-1" dirty="0">
              <a:solidFill>
                <a:srgbClr val="000000"/>
              </a:solidFill>
              <a:latin typeface="Arial"/>
            </a:endParaRPr>
          </a:p>
          <a:p>
            <a:pPr marL="343080" indent="-343080" algn="just">
              <a:lnSpc>
                <a:spcPct val="100000"/>
              </a:lnSpc>
              <a:spcBef>
                <a:spcPts val="561"/>
              </a:spcBef>
              <a:buClr>
                <a:srgbClr val="000000"/>
              </a:buClr>
              <a:buFont typeface="Arial"/>
              <a:buChar char="•"/>
            </a:pPr>
            <a:r>
              <a:rPr lang="en-US" sz="2600" b="0" strike="noStrike" spc="-1" dirty="0">
                <a:solidFill>
                  <a:srgbClr val="000000"/>
                </a:solidFill>
                <a:latin typeface="Times New Roman"/>
              </a:rPr>
              <a:t>The use of deep learning techniques allowed the model to learn from the patterns in the audio signals and effectively remove the noise, resulting in improved signal quality</a:t>
            </a:r>
            <a:r>
              <a:rPr lang="en-US" sz="2600" b="0" strike="noStrike" spc="-1" dirty="0" smtClean="0">
                <a:solidFill>
                  <a:srgbClr val="000000"/>
                </a:solidFill>
                <a:latin typeface="Times New Roman"/>
              </a:rPr>
              <a:t>.</a:t>
            </a:r>
            <a:endParaRPr lang="en-IN" sz="26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805680" y="0"/>
            <a:ext cx="10513440" cy="943920"/>
          </a:xfrm>
          <a:prstGeom prst="rect">
            <a:avLst/>
          </a:prstGeom>
          <a:noFill/>
          <a:ln w="0">
            <a:noFill/>
          </a:ln>
        </p:spPr>
        <p:txBody>
          <a:bodyPr lIns="90000" tIns="45000" rIns="90000" bIns="45000" anchor="ctr">
            <a:noAutofit/>
          </a:bodyPr>
          <a:lstStyle/>
          <a:p>
            <a:pPr indent="0" algn="ctr">
              <a:lnSpc>
                <a:spcPct val="100000"/>
              </a:lnSpc>
              <a:buNone/>
              <a:tabLst>
                <a:tab pos="0" algn="l"/>
              </a:tabLst>
            </a:pPr>
            <a:r>
              <a:rPr lang="en-US" sz="4400" b="1" strike="noStrike" spc="-1" dirty="0">
                <a:solidFill>
                  <a:srgbClr val="000000"/>
                </a:solidFill>
                <a:latin typeface="Times New Roman"/>
              </a:rPr>
              <a:t>ABSTRACT</a:t>
            </a:r>
            <a:endParaRPr lang="en-IN" sz="4400" b="0" strike="noStrike" spc="-1" dirty="0">
              <a:solidFill>
                <a:srgbClr val="000000"/>
              </a:solidFill>
              <a:latin typeface="Arial"/>
            </a:endParaRPr>
          </a:p>
        </p:txBody>
      </p:sp>
      <p:sp>
        <p:nvSpPr>
          <p:cNvPr id="300" name="PlaceHolder 2"/>
          <p:cNvSpPr>
            <a:spLocks noGrp="1"/>
          </p:cNvSpPr>
          <p:nvPr>
            <p:ph/>
          </p:nvPr>
        </p:nvSpPr>
        <p:spPr>
          <a:xfrm>
            <a:off x="551384" y="1260000"/>
            <a:ext cx="11161240" cy="4858920"/>
          </a:xfrm>
          <a:prstGeom prst="rect">
            <a:avLst/>
          </a:prstGeom>
          <a:noFill/>
          <a:ln w="0">
            <a:noFill/>
          </a:ln>
        </p:spPr>
        <p:txBody>
          <a:bodyPr lIns="90000" tIns="45000" rIns="90000" bIns="45000" anchor="t">
            <a:noAutofit/>
          </a:bodyPr>
          <a:lstStyle/>
          <a:p>
            <a:pPr marL="432000" indent="-324000" algn="just">
              <a:lnSpc>
                <a:spcPct val="100000"/>
              </a:lnSpc>
              <a:spcBef>
                <a:spcPts val="1417"/>
              </a:spcBef>
              <a:buClr>
                <a:srgbClr val="000000"/>
              </a:buClr>
              <a:buSzPct val="45000"/>
              <a:buFont typeface="Wingdings" charset="2"/>
              <a:buChar char=""/>
            </a:pPr>
            <a:r>
              <a:rPr lang="en-US" sz="2800" b="0" strike="noStrike" spc="-1" dirty="0">
                <a:solidFill>
                  <a:srgbClr val="000000"/>
                </a:solidFill>
                <a:latin typeface="Times New Roman"/>
              </a:rPr>
              <a:t>Audio noise removal using deep learning is a project aimed at improving the quality of audio signals by removing various types of noise. </a:t>
            </a:r>
            <a:endParaRPr lang="en-IN" sz="2800" b="0" strike="noStrike" spc="-1" dirty="0">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lang="en-US" sz="2800" b="0" strike="noStrike" spc="-1" dirty="0">
                <a:solidFill>
                  <a:srgbClr val="000000"/>
                </a:solidFill>
                <a:latin typeface="Times New Roman"/>
              </a:rPr>
              <a:t>A deep learning model is trained using a large dataset of noisy and clean audio signals to learn the characteristics of noise and clean signals. </a:t>
            </a:r>
            <a:endParaRPr lang="en-IN" sz="2800" b="0" strike="noStrike" spc="-1" dirty="0">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lang="en-US" sz="2800" b="0" strike="noStrike" spc="-1" dirty="0">
                <a:solidFill>
                  <a:srgbClr val="000000"/>
                </a:solidFill>
                <a:latin typeface="Times New Roman"/>
              </a:rPr>
              <a:t>The trained model can then be used to denoise new, unseen noisy audio signals, producing a cleaner output signal with improved clarity and reduced background noise. </a:t>
            </a:r>
            <a:endParaRPr lang="en-IN" sz="2800" b="0" strike="noStrike" spc="-1" dirty="0">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lang="en-US" sz="2800" b="0" strike="noStrike" spc="-1" dirty="0">
                <a:solidFill>
                  <a:srgbClr val="000000"/>
                </a:solidFill>
                <a:latin typeface="Times New Roman"/>
              </a:rPr>
              <a:t>The project has potential applications in fields such </a:t>
            </a:r>
            <a:r>
              <a:rPr lang="en-US" sz="2800" strike="noStrike" spc="-1" dirty="0">
                <a:solidFill>
                  <a:srgbClr val="000000"/>
                </a:solidFill>
                <a:latin typeface="Times New Roman"/>
              </a:rPr>
              <a:t>as speech processing, music production, and audio communication.</a:t>
            </a:r>
            <a:endParaRPr lang="en-IN" sz="280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662040" y="-31680"/>
            <a:ext cx="10387440" cy="1467720"/>
          </a:xfrm>
          <a:prstGeom prst="rect">
            <a:avLst/>
          </a:prstGeom>
          <a:noFill/>
          <a:ln w="0">
            <a:noFill/>
          </a:ln>
        </p:spPr>
        <p:txBody>
          <a:bodyPr lIns="0" tIns="0" rIns="0" bIns="0" anchor="ctr">
            <a:noAutofit/>
          </a:bodyPr>
          <a:lstStyle/>
          <a:p>
            <a:pPr indent="0" algn="ctr">
              <a:lnSpc>
                <a:spcPct val="100000"/>
              </a:lnSpc>
              <a:buNone/>
              <a:tabLst>
                <a:tab pos="0" algn="l"/>
              </a:tabLst>
            </a:pPr>
            <a:r>
              <a:rPr lang="en-IN" sz="4400" b="1" strike="noStrike" spc="-1">
                <a:solidFill>
                  <a:srgbClr val="000000"/>
                </a:solidFill>
                <a:latin typeface="Times New Roman"/>
              </a:rPr>
              <a:t>REFERENCES</a:t>
            </a:r>
            <a:endParaRPr lang="en-IN" sz="4400" b="0" strike="noStrike" spc="-1">
              <a:solidFill>
                <a:srgbClr val="000000"/>
              </a:solidFill>
              <a:latin typeface="Arial"/>
            </a:endParaRPr>
          </a:p>
        </p:txBody>
      </p:sp>
      <p:sp>
        <p:nvSpPr>
          <p:cNvPr id="358" name="PlaceHolder 2"/>
          <p:cNvSpPr>
            <a:spLocks noGrp="1"/>
          </p:cNvSpPr>
          <p:nvPr>
            <p:ph type="subTitle"/>
          </p:nvPr>
        </p:nvSpPr>
        <p:spPr>
          <a:xfrm>
            <a:off x="695400" y="1355760"/>
            <a:ext cx="10945216" cy="5137560"/>
          </a:xfrm>
          <a:prstGeom prst="rect">
            <a:avLst/>
          </a:prstGeom>
          <a:noFill/>
          <a:ln w="0">
            <a:noFill/>
          </a:ln>
        </p:spPr>
        <p:txBody>
          <a:bodyPr lIns="0" tIns="0" rIns="0" bIns="0" anchor="t">
            <a:normAutofit lnSpcReduction="10000"/>
          </a:bodyPr>
          <a:lstStyle/>
          <a:p>
            <a:pPr marL="216000" indent="-216000" algn="just">
              <a:lnSpc>
                <a:spcPct val="100000"/>
              </a:lnSpc>
              <a:spcBef>
                <a:spcPts val="967"/>
              </a:spcBef>
              <a:spcAft>
                <a:spcPts val="567"/>
              </a:spcAft>
              <a:buClr>
                <a:srgbClr val="000000"/>
              </a:buClr>
              <a:buFont typeface="OpenSymbol"/>
              <a:buAutoNum type="arabicParenR"/>
              <a:tabLst>
                <a:tab pos="0" algn="l"/>
              </a:tabLst>
            </a:pPr>
            <a:r>
              <a:rPr lang="en-IN" sz="2400" strike="noStrike" spc="-1" dirty="0" smtClean="0">
                <a:solidFill>
                  <a:srgbClr val="000000"/>
                </a:solidFill>
                <a:latin typeface="Times New Roman"/>
              </a:rPr>
              <a:t>Pascual</a:t>
            </a:r>
            <a:r>
              <a:rPr lang="en-IN" sz="2400" strike="noStrike" spc="-1" dirty="0">
                <a:solidFill>
                  <a:srgbClr val="000000"/>
                </a:solidFill>
                <a:latin typeface="Times New Roman"/>
              </a:rPr>
              <a:t>, S., Bonafonte, A., &amp; Serrano, J. (2017). A comparative study of deep learning </a:t>
            </a:r>
            <a:r>
              <a:rPr lang="en-IN" sz="2400" strike="noStrike" spc="-1" dirty="0" smtClean="0">
                <a:solidFill>
                  <a:srgbClr val="000000"/>
                </a:solidFill>
                <a:latin typeface="Times New Roman"/>
              </a:rPr>
              <a:t>  techniques </a:t>
            </a:r>
            <a:r>
              <a:rPr lang="en-IN" sz="2400" strike="noStrike" spc="-1" dirty="0">
                <a:solidFill>
                  <a:srgbClr val="000000"/>
                </a:solidFill>
                <a:latin typeface="Times New Roman"/>
              </a:rPr>
              <a:t>for music auto-tagging using audioset. arXiv preprint arXiv:1706.06642.</a:t>
            </a:r>
            <a:endParaRPr lang="en-IN" sz="2400" strike="noStrike" spc="-1" dirty="0">
              <a:solidFill>
                <a:srgbClr val="000000"/>
              </a:solidFill>
              <a:latin typeface="Arial"/>
            </a:endParaRPr>
          </a:p>
          <a:p>
            <a:pPr marL="216000" indent="-216000" algn="just">
              <a:lnSpc>
                <a:spcPct val="100000"/>
              </a:lnSpc>
              <a:spcBef>
                <a:spcPts val="967"/>
              </a:spcBef>
              <a:spcAft>
                <a:spcPts val="567"/>
              </a:spcAft>
              <a:buClr>
                <a:srgbClr val="000000"/>
              </a:buClr>
              <a:buFont typeface="OpenSymbol"/>
              <a:buAutoNum type="arabicParenR"/>
              <a:tabLst>
                <a:tab pos="0" algn="l"/>
              </a:tabLst>
            </a:pPr>
            <a:r>
              <a:rPr lang="en-IN" sz="2400" strike="noStrike" spc="-1" dirty="0">
                <a:solidFill>
                  <a:srgbClr val="000000"/>
                </a:solidFill>
                <a:latin typeface="Times New Roman"/>
              </a:rPr>
              <a:t> Xu, Y., &amp; Narayanan, S. (2015). Regression-based probabilistic models for audio event detection and localization in domestic environments. IEEE Journal of Selected Topics in Signal Processing, 9(4), 675-687.</a:t>
            </a:r>
            <a:endParaRPr lang="en-IN" sz="2400" strike="noStrike" spc="-1" dirty="0">
              <a:solidFill>
                <a:srgbClr val="000000"/>
              </a:solidFill>
              <a:latin typeface="Arial"/>
            </a:endParaRPr>
          </a:p>
          <a:p>
            <a:pPr marL="216000" indent="-216000" algn="just">
              <a:lnSpc>
                <a:spcPct val="100000"/>
              </a:lnSpc>
              <a:spcBef>
                <a:spcPts val="967"/>
              </a:spcBef>
              <a:spcAft>
                <a:spcPts val="567"/>
              </a:spcAft>
              <a:buClr>
                <a:srgbClr val="000000"/>
              </a:buClr>
              <a:buFont typeface="OpenSymbol"/>
              <a:buAutoNum type="arabicParenR"/>
              <a:tabLst>
                <a:tab pos="0" algn="l"/>
              </a:tabLst>
            </a:pPr>
            <a:r>
              <a:rPr lang="en-IN" sz="2400" strike="noStrike" spc="-1" dirty="0">
                <a:solidFill>
                  <a:srgbClr val="000000"/>
                </a:solidFill>
                <a:latin typeface="Times New Roman"/>
              </a:rPr>
              <a:t> Fan, Y., Li, Y., &amp; Liu, Y. (2018). A convolutional neural network for unsupervised feature learning and music tagging. arXiv preprint arXiv:1801.06669</a:t>
            </a:r>
            <a:endParaRPr lang="en-IN" sz="2400" strike="noStrike" spc="-1" dirty="0">
              <a:solidFill>
                <a:srgbClr val="000000"/>
              </a:solidFill>
              <a:latin typeface="Arial"/>
            </a:endParaRPr>
          </a:p>
          <a:p>
            <a:pPr marL="216000" indent="-216000" algn="just">
              <a:lnSpc>
                <a:spcPct val="100000"/>
              </a:lnSpc>
              <a:spcBef>
                <a:spcPts val="967"/>
              </a:spcBef>
              <a:spcAft>
                <a:spcPts val="567"/>
              </a:spcAft>
              <a:buClr>
                <a:srgbClr val="000000"/>
              </a:buClr>
              <a:buFont typeface="OpenSymbol"/>
              <a:buAutoNum type="arabicParenR"/>
              <a:tabLst>
                <a:tab pos="0" algn="l"/>
              </a:tabLst>
            </a:pPr>
            <a:r>
              <a:rPr lang="en-IN" sz="2400" strike="noStrike" spc="-1" dirty="0">
                <a:solidFill>
                  <a:srgbClr val="000000"/>
                </a:solidFill>
                <a:latin typeface="Times New Roman"/>
              </a:rPr>
              <a:t> Kim, H., Lee, H., &amp; Lee, S. (2017). Speech enhancement using a deep denoising autoencoder. In Acoustics, Speech and Signal Processing (ICASSP), 2017 IEEE International Conference on (pp. 1335-1339). IEEE.</a:t>
            </a:r>
            <a:endParaRPr lang="en-IN" sz="2400" strike="noStrike" spc="-1" dirty="0">
              <a:solidFill>
                <a:srgbClr val="000000"/>
              </a:solidFill>
              <a:latin typeface="Arial"/>
            </a:endParaRPr>
          </a:p>
          <a:p>
            <a:pPr marL="216000" indent="-216000" algn="just">
              <a:lnSpc>
                <a:spcPct val="100000"/>
              </a:lnSpc>
              <a:spcBef>
                <a:spcPts val="967"/>
              </a:spcBef>
              <a:spcAft>
                <a:spcPts val="567"/>
              </a:spcAft>
              <a:buClr>
                <a:srgbClr val="000000"/>
              </a:buClr>
              <a:buFont typeface="OpenSymbol"/>
              <a:buAutoNum type="arabicParenR"/>
              <a:tabLst>
                <a:tab pos="0" algn="l"/>
              </a:tabLst>
            </a:pPr>
            <a:r>
              <a:rPr lang="en-IN" sz="2400" strike="noStrike" spc="-1" dirty="0">
                <a:solidFill>
                  <a:srgbClr val="000000"/>
                </a:solidFill>
                <a:latin typeface="Times New Roman"/>
              </a:rPr>
              <a:t> Pandey, P., &amp; Narayanan, S. (2019). A deep learning framework for audio signal enhancement. arXiv preprint arXiv:1909.01338.</a:t>
            </a:r>
            <a:endParaRPr lang="en-IN" sz="240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Rectangle 4"/>
          <p:cNvSpPr/>
          <p:nvPr/>
        </p:nvSpPr>
        <p:spPr>
          <a:xfrm>
            <a:off x="1340640" y="2340000"/>
            <a:ext cx="9639360" cy="155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9600" b="1" strike="noStrike" spc="-1">
                <a:solidFill>
                  <a:srgbClr val="2A6099"/>
                </a:solidFill>
                <a:latin typeface="Times New Roman"/>
                <a:ea typeface="DejaVu Sans"/>
              </a:rPr>
              <a:t>THANK YOU!</a:t>
            </a:r>
            <a:endParaRPr lang="en-IN" sz="9600" b="0" strike="noStrike" spc="-1">
              <a:solidFill>
                <a:srgbClr val="2A6099"/>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491760" y="0"/>
            <a:ext cx="10513440" cy="1323360"/>
          </a:xfrm>
          <a:prstGeom prst="rect">
            <a:avLst/>
          </a:prstGeom>
          <a:noFill/>
          <a:ln w="0">
            <a:noFill/>
          </a:ln>
        </p:spPr>
        <p:txBody>
          <a:bodyPr lIns="90000" tIns="45000" rIns="90000" bIns="45000" anchor="ctr">
            <a:noAutofit/>
          </a:bodyPr>
          <a:lstStyle/>
          <a:p>
            <a:pPr indent="0" algn="ctr">
              <a:lnSpc>
                <a:spcPct val="100000"/>
              </a:lnSpc>
              <a:buNone/>
              <a:tabLst>
                <a:tab pos="0" algn="l"/>
              </a:tabLst>
            </a:pPr>
            <a:r>
              <a:rPr lang="en-US" sz="4400" b="1" strike="noStrike" spc="-1" dirty="0">
                <a:solidFill>
                  <a:srgbClr val="000000"/>
                </a:solidFill>
                <a:latin typeface="Times New Roman"/>
              </a:rPr>
              <a:t>INTRODUCTION</a:t>
            </a:r>
            <a:endParaRPr lang="en-IN" sz="4400" b="0" strike="noStrike" spc="-1" dirty="0">
              <a:solidFill>
                <a:srgbClr val="000000"/>
              </a:solidFill>
              <a:latin typeface="Arial"/>
            </a:endParaRPr>
          </a:p>
        </p:txBody>
      </p:sp>
      <p:sp>
        <p:nvSpPr>
          <p:cNvPr id="302" name="PlaceHolder 2"/>
          <p:cNvSpPr>
            <a:spLocks noGrp="1"/>
          </p:cNvSpPr>
          <p:nvPr>
            <p:ph/>
          </p:nvPr>
        </p:nvSpPr>
        <p:spPr>
          <a:xfrm>
            <a:off x="524160" y="1213920"/>
            <a:ext cx="11242800" cy="5342400"/>
          </a:xfrm>
          <a:prstGeom prst="rect">
            <a:avLst/>
          </a:prstGeom>
          <a:noFill/>
          <a:ln w="0">
            <a:noFill/>
          </a:ln>
        </p:spPr>
        <p:txBody>
          <a:bodyPr lIns="90000" tIns="45000" rIns="90000" bIns="45000" anchor="t">
            <a:noAutofit/>
          </a:bodyPr>
          <a:lstStyle/>
          <a:p>
            <a:pPr marL="432000" indent="-324000" algn="just">
              <a:lnSpc>
                <a:spcPct val="100000"/>
              </a:lnSpc>
              <a:spcBef>
                <a:spcPts val="1417"/>
              </a:spcBef>
              <a:buClr>
                <a:srgbClr val="000000"/>
              </a:buClr>
              <a:buSzPct val="45000"/>
              <a:buFont typeface="Wingdings" charset="2"/>
              <a:buChar char=""/>
            </a:pPr>
            <a:r>
              <a:rPr lang="en-US" sz="2800" b="0" strike="noStrike" spc="-1" dirty="0">
                <a:solidFill>
                  <a:srgbClr val="000000"/>
                </a:solidFill>
                <a:latin typeface="Times New Roman"/>
              </a:rPr>
              <a:t>Audio signals are often degraded by various types of noise, such as </a:t>
            </a:r>
            <a:r>
              <a:rPr lang="en-US" sz="2800" strike="noStrike" spc="-1" dirty="0">
                <a:solidFill>
                  <a:srgbClr val="000000"/>
                </a:solidFill>
                <a:latin typeface="Times New Roman"/>
              </a:rPr>
              <a:t>background noise, static, and interference, which can negatively impact the quality and clarity of the signal. </a:t>
            </a:r>
            <a:endParaRPr lang="en-IN" sz="2800" strike="noStrike" spc="-1" dirty="0">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lang="en-US" sz="2800" strike="noStrike" spc="-1" dirty="0">
                <a:solidFill>
                  <a:srgbClr val="000000"/>
                </a:solidFill>
                <a:latin typeface="Times New Roman"/>
              </a:rPr>
              <a:t>This is especially problematic in fields such as speech processing, music production, and audio communication. </a:t>
            </a:r>
            <a:endParaRPr lang="en-IN" sz="2800" strike="noStrike" spc="-1" dirty="0">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lang="en-US" sz="2800" b="0" strike="noStrike" spc="-1" dirty="0">
                <a:solidFill>
                  <a:srgbClr val="000000"/>
                </a:solidFill>
                <a:latin typeface="Times New Roman"/>
              </a:rPr>
              <a:t>Deep Learning provides a promising solution to this issue through its ability to learn complex patterns in data and make accurate predictions. </a:t>
            </a:r>
            <a:endParaRPr lang="en-IN" sz="2800" b="0" strike="noStrike" spc="-1" dirty="0">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lang="en-US" sz="2800" b="0" strike="noStrike" spc="-1" dirty="0">
                <a:solidFill>
                  <a:srgbClr val="000000"/>
                </a:solidFill>
                <a:latin typeface="Times New Roman"/>
              </a:rPr>
              <a:t>A Deep Learning model will be trained and tested on audio signals to demonstrate the potential of this approach for audio noise removal.</a:t>
            </a:r>
            <a:endParaRPr lang="en-IN" sz="2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806760" y="0"/>
            <a:ext cx="10513440" cy="102276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1" strike="noStrike" spc="-1">
                <a:solidFill>
                  <a:srgbClr val="000000"/>
                </a:solidFill>
                <a:latin typeface="Times New Roman"/>
              </a:rPr>
              <a:t>LITERATURE SURVEY</a:t>
            </a:r>
            <a:endParaRPr lang="en-IN" sz="4400" b="0" strike="noStrike" spc="-1">
              <a:solidFill>
                <a:srgbClr val="000000"/>
              </a:solidFill>
              <a:latin typeface="Arial"/>
            </a:endParaRPr>
          </a:p>
        </p:txBody>
      </p:sp>
      <p:graphicFrame>
        <p:nvGraphicFramePr>
          <p:cNvPr id="304" name="Table 4"/>
          <p:cNvGraphicFramePr/>
          <p:nvPr/>
        </p:nvGraphicFramePr>
        <p:xfrm>
          <a:off x="162360" y="776160"/>
          <a:ext cx="11897640" cy="6051000"/>
        </p:xfrm>
        <a:graphic>
          <a:graphicData uri="http://schemas.openxmlformats.org/drawingml/2006/table">
            <a:tbl>
              <a:tblPr/>
              <a:tblGrid>
                <a:gridCol w="796320"/>
                <a:gridCol w="1740600"/>
                <a:gridCol w="3193560"/>
                <a:gridCol w="1236240"/>
                <a:gridCol w="1725120"/>
                <a:gridCol w="1645560"/>
                <a:gridCol w="1560240"/>
              </a:tblGrid>
              <a:tr h="556560">
                <a:tc>
                  <a:txBody>
                    <a:bodyPr/>
                    <a:lstStyle/>
                    <a:p>
                      <a:pPr algn="ctr">
                        <a:lnSpc>
                          <a:spcPct val="100000"/>
                        </a:lnSpc>
                      </a:pPr>
                      <a:r>
                        <a:rPr lang="en-US" sz="1600" b="0" strike="noStrike" spc="-1">
                          <a:solidFill>
                            <a:srgbClr val="FFFFFF"/>
                          </a:solidFill>
                          <a:latin typeface="Times New Roman"/>
                        </a:rPr>
                        <a:t>Year</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600" b="0" strike="noStrike" spc="-1">
                          <a:solidFill>
                            <a:srgbClr val="FFFFFF"/>
                          </a:solidFill>
                          <a:latin typeface="Times New Roman"/>
                        </a:rPr>
                        <a:t>Authors</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600" b="0" strike="noStrike" spc="-1">
                          <a:solidFill>
                            <a:srgbClr val="FFFFFF"/>
                          </a:solidFill>
                          <a:latin typeface="Times New Roman"/>
                        </a:rPr>
                        <a:t>Title</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600" b="0" strike="noStrike" spc="-1">
                          <a:solidFill>
                            <a:srgbClr val="FFFFFF"/>
                          </a:solidFill>
                          <a:latin typeface="Times New Roman"/>
                        </a:rPr>
                        <a:t>Publications</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600" b="0" strike="noStrike" spc="-1">
                          <a:solidFill>
                            <a:srgbClr val="FFFFFF"/>
                          </a:solidFill>
                          <a:latin typeface="Times New Roman"/>
                        </a:rPr>
                        <a:t>Techniques used</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600" b="0" strike="noStrike" spc="-1">
                          <a:solidFill>
                            <a:srgbClr val="FFFFFF"/>
                          </a:solidFill>
                          <a:latin typeface="Times New Roman"/>
                        </a:rPr>
                        <a:t>Advantages</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600" b="0" strike="noStrike" spc="-1">
                          <a:solidFill>
                            <a:srgbClr val="FFFFFF"/>
                          </a:solidFill>
                          <a:latin typeface="Times New Roman"/>
                        </a:rPr>
                        <a:t>Disadvantages</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r>
              <a:tr h="1881000">
                <a:tc>
                  <a:txBody>
                    <a:bodyPr/>
                    <a:lstStyle/>
                    <a:p>
                      <a:pPr algn="ctr">
                        <a:lnSpc>
                          <a:spcPct val="100000"/>
                        </a:lnSpc>
                      </a:pPr>
                      <a:r>
                        <a:rPr lang="en-US" sz="1600" b="0" strike="noStrike" spc="-1">
                          <a:solidFill>
                            <a:srgbClr val="000000"/>
                          </a:solidFill>
                          <a:latin typeface="Times New Roman"/>
                        </a:rPr>
                        <a:t>2022</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US" sz="1800" b="0" strike="noStrike" spc="-1">
                          <a:solidFill>
                            <a:srgbClr val="000000"/>
                          </a:solidFill>
                          <a:latin typeface="Times New Roman"/>
                        </a:rPr>
                        <a:t>Milos Brajovic,</a:t>
                      </a:r>
                      <a:endParaRPr lang="en-IN" sz="1800" b="0" strike="noStrike" spc="-1">
                        <a:solidFill>
                          <a:srgbClr val="000000"/>
                        </a:solidFill>
                        <a:latin typeface="Arial"/>
                      </a:endParaRPr>
                    </a:p>
                    <a:p>
                      <a:pPr>
                        <a:lnSpc>
                          <a:spcPct val="100000"/>
                        </a:lnSpc>
                      </a:pPr>
                      <a:r>
                        <a:rPr lang="en-US" sz="1800" b="0" strike="noStrike" spc="-1">
                          <a:solidFill>
                            <a:srgbClr val="000000"/>
                          </a:solidFill>
                          <a:latin typeface="Times New Roman"/>
                        </a:rPr>
                        <a:t>Isidora Stankovic,</a:t>
                      </a:r>
                      <a:endParaRPr lang="en-IN" sz="1800" b="0" strike="noStrike" spc="-1">
                        <a:solidFill>
                          <a:srgbClr val="000000"/>
                        </a:solidFill>
                        <a:latin typeface="Arial"/>
                      </a:endParaRPr>
                    </a:p>
                    <a:p>
                      <a:pPr>
                        <a:lnSpc>
                          <a:spcPct val="100000"/>
                        </a:lnSpc>
                      </a:pPr>
                      <a:r>
                        <a:rPr lang="en-US" sz="1800" b="0" strike="noStrike" spc="-1">
                          <a:solidFill>
                            <a:srgbClr val="000000"/>
                          </a:solidFill>
                          <a:latin typeface="Times New Roman"/>
                        </a:rPr>
                        <a:t>Milos Dakovic,</a:t>
                      </a:r>
                      <a:endParaRPr lang="en-IN" sz="1800" b="0" strike="noStrike" spc="-1">
                        <a:solidFill>
                          <a:srgbClr val="000000"/>
                        </a:solidFill>
                        <a:latin typeface="Arial"/>
                      </a:endParaRPr>
                    </a:p>
                    <a:p>
                      <a:pPr>
                        <a:lnSpc>
                          <a:spcPct val="100000"/>
                        </a:lnSpc>
                      </a:pPr>
                      <a:r>
                        <a:rPr lang="en-US" sz="1800" b="0" strike="noStrike" spc="-1">
                          <a:solidFill>
                            <a:srgbClr val="000000"/>
                          </a:solidFill>
                          <a:latin typeface="Times New Roman"/>
                        </a:rPr>
                        <a:t>Ljubisa Stankovic</a:t>
                      </a:r>
                      <a:endParaRPr lang="en-IN" sz="1800" b="0" strike="noStrike" spc="-1">
                        <a:solidFill>
                          <a:srgbClr val="000000"/>
                        </a:solidFill>
                        <a:latin typeface="Arial"/>
                      </a:endParaRPr>
                    </a:p>
                    <a:p>
                      <a:pPr>
                        <a:lnSpc>
                          <a:spcPct val="100000"/>
                        </a:lnSpc>
                      </a:pP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tabLst>
                          <a:tab pos="0" algn="l"/>
                        </a:tabLst>
                      </a:pPr>
                      <a:r>
                        <a:rPr lang="en-IN" sz="1800" b="0" strike="noStrike" spc="-1">
                          <a:solidFill>
                            <a:schemeClr val="dk1"/>
                          </a:solidFill>
                          <a:latin typeface="Times New Roman"/>
                        </a:rPr>
                        <a:t>Audio Signal De-noising Based on Laplacian Filter and Sparse Signal Reconstruction</a:t>
                      </a:r>
                      <a:r>
                        <a:rPr lang="en-IN" sz="1600" b="0" strike="noStrike" spc="-1">
                          <a:solidFill>
                            <a:schemeClr val="dk1"/>
                          </a:solidFill>
                          <a:latin typeface="Times New Roman"/>
                        </a:rPr>
                        <a:t>.</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gn="ctr">
                        <a:lnSpc>
                          <a:spcPct val="100000"/>
                        </a:lnSpc>
                      </a:pPr>
                      <a:r>
                        <a:rPr lang="en-IN" sz="1800" b="0" strike="noStrike" spc="-1">
                          <a:solidFill>
                            <a:srgbClr val="000000"/>
                          </a:solidFill>
                          <a:latin typeface="Times New Roman"/>
                        </a:rPr>
                        <a:t>IEEE</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IN" sz="1800" b="0" strike="noStrike" spc="-1">
                          <a:solidFill>
                            <a:schemeClr val="dk1"/>
                          </a:solidFill>
                          <a:latin typeface="Times New Roman"/>
                        </a:rPr>
                        <a:t>Compressive sensing (CS) paradigm</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tabLst>
                          <a:tab pos="0" algn="l"/>
                        </a:tabLst>
                      </a:pPr>
                      <a:r>
                        <a:rPr lang="en-US" sz="1800" b="0" strike="noStrike" spc="-1">
                          <a:solidFill>
                            <a:srgbClr val="000000"/>
                          </a:solidFill>
                          <a:latin typeface="Times New Roman"/>
                        </a:rPr>
                        <a:t>It is proposed to reduces impulsive noises.</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US" sz="1800" b="0" strike="noStrike" spc="-1">
                          <a:solidFill>
                            <a:srgbClr val="000000"/>
                          </a:solidFill>
                          <a:latin typeface="Times New Roman"/>
                        </a:rPr>
                        <a:t>Due to the time-domain based method the accuracy  is lesser</a:t>
                      </a:r>
                      <a:r>
                        <a:rPr lang="en-US" sz="1600" b="0" strike="noStrike" spc="-1">
                          <a:solidFill>
                            <a:srgbClr val="000000"/>
                          </a:solidFill>
                          <a:latin typeface="Times New Roman"/>
                        </a:rPr>
                        <a:t>.</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r>
              <a:tr h="1775880">
                <a:tc>
                  <a:txBody>
                    <a:bodyPr/>
                    <a:lstStyle/>
                    <a:p>
                      <a:pPr algn="ctr">
                        <a:lnSpc>
                          <a:spcPct val="100000"/>
                        </a:lnSpc>
                      </a:pPr>
                      <a:r>
                        <a:rPr lang="en-US" sz="1600" b="0" strike="noStrike" spc="-1">
                          <a:solidFill>
                            <a:srgbClr val="000000"/>
                          </a:solidFill>
                          <a:latin typeface="Times New Roman"/>
                        </a:rPr>
                        <a:t>2021</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nSpc>
                          <a:spcPct val="100000"/>
                        </a:lnSpc>
                      </a:pPr>
                      <a:r>
                        <a:rPr lang="en-US" sz="1800" b="0" strike="noStrike" spc="-1">
                          <a:solidFill>
                            <a:srgbClr val="000000"/>
                          </a:solidFill>
                          <a:latin typeface="Times New Roman"/>
                        </a:rPr>
                        <a:t>Ma Di</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nSpc>
                          <a:spcPct val="100000"/>
                        </a:lnSpc>
                        <a:tabLst>
                          <a:tab pos="0" algn="l"/>
                        </a:tabLst>
                      </a:pPr>
                      <a:r>
                        <a:rPr lang="en-IN" sz="1800" b="0" strike="noStrike" spc="-1">
                          <a:solidFill>
                            <a:schemeClr val="dk1"/>
                          </a:solidFill>
                          <a:latin typeface="Times New Roman"/>
                        </a:rPr>
                        <a:t>Research On Audio De-noising Algorithm Of Power Generation Equipment In Thermal Power Plant Based On SGN</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gn="ctr">
                        <a:lnSpc>
                          <a:spcPct val="100000"/>
                        </a:lnSpc>
                      </a:pPr>
                      <a:r>
                        <a:rPr lang="en-IN" sz="1800" b="0" strike="noStrike" spc="-1">
                          <a:solidFill>
                            <a:srgbClr val="000000"/>
                          </a:solidFill>
                          <a:latin typeface="Times New Roman"/>
                        </a:rPr>
                        <a:t>IEEE</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nSpc>
                          <a:spcPct val="100000"/>
                        </a:lnSpc>
                      </a:pPr>
                      <a:r>
                        <a:rPr lang="en-IN" sz="1800" b="0" strike="noStrike" spc="-1">
                          <a:solidFill>
                            <a:schemeClr val="dk1"/>
                          </a:solidFill>
                          <a:latin typeface="Times New Roman"/>
                        </a:rPr>
                        <a:t>SGN-based audio de-noising algorithm</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nSpc>
                          <a:spcPct val="100000"/>
                        </a:lnSpc>
                      </a:pPr>
                      <a:r>
                        <a:rPr lang="en-IN" sz="1800" b="0" strike="noStrike" spc="-1">
                          <a:solidFill>
                            <a:schemeClr val="dk1"/>
                          </a:solidFill>
                          <a:latin typeface="Times New Roman"/>
                        </a:rPr>
                        <a:t>This algorithm has strong resilience to audio signals mixed into common noise.</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nSpc>
                          <a:spcPct val="100000"/>
                        </a:lnSpc>
                      </a:pPr>
                      <a:r>
                        <a:rPr lang="en-US" sz="1800" b="0" strike="noStrike" spc="-1">
                          <a:solidFill>
                            <a:srgbClr val="000000"/>
                          </a:solidFill>
                          <a:latin typeface="Times New Roman"/>
                        </a:rPr>
                        <a:t>Extracting noise from a audio is big process in Industries.</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r>
              <a:tr h="1670400">
                <a:tc>
                  <a:txBody>
                    <a:bodyPr/>
                    <a:lstStyle/>
                    <a:p>
                      <a:pPr algn="ctr">
                        <a:lnSpc>
                          <a:spcPct val="100000"/>
                        </a:lnSpc>
                      </a:pPr>
                      <a:r>
                        <a:rPr lang="en-US" sz="1600" b="0" strike="noStrike" spc="-1">
                          <a:solidFill>
                            <a:srgbClr val="000000"/>
                          </a:solidFill>
                          <a:latin typeface="Times New Roman"/>
                        </a:rPr>
                        <a:t>2020</a:t>
                      </a:r>
                      <a:endParaRPr lang="en-IN" sz="16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US" sz="1800" b="0" strike="noStrike" spc="-1">
                          <a:solidFill>
                            <a:srgbClr val="000000"/>
                          </a:solidFill>
                          <a:latin typeface="Times New Roman"/>
                        </a:rPr>
                        <a:t>Saurabh Kataria,</a:t>
                      </a:r>
                      <a:endParaRPr lang="en-IN" sz="1800" b="0" strike="noStrike" spc="-1">
                        <a:solidFill>
                          <a:srgbClr val="000000"/>
                        </a:solidFill>
                        <a:latin typeface="Arial"/>
                      </a:endParaRPr>
                    </a:p>
                    <a:p>
                      <a:pPr>
                        <a:lnSpc>
                          <a:spcPct val="100000"/>
                        </a:lnSpc>
                      </a:pPr>
                      <a:r>
                        <a:rPr lang="en-US" sz="1800" b="0" strike="noStrike" spc="-1">
                          <a:solidFill>
                            <a:srgbClr val="000000"/>
                          </a:solidFill>
                          <a:latin typeface="Times New Roman"/>
                        </a:rPr>
                        <a:t>Jesus Villalba,</a:t>
                      </a:r>
                      <a:endParaRPr lang="en-IN" sz="1800" b="0" strike="noStrike" spc="-1">
                        <a:solidFill>
                          <a:srgbClr val="000000"/>
                        </a:solidFill>
                        <a:latin typeface="Arial"/>
                      </a:endParaRPr>
                    </a:p>
                    <a:p>
                      <a:pPr>
                        <a:lnSpc>
                          <a:spcPct val="100000"/>
                        </a:lnSpc>
                      </a:pPr>
                      <a:r>
                        <a:rPr lang="en-US" sz="1800" b="0" strike="noStrike" spc="-1">
                          <a:solidFill>
                            <a:srgbClr val="000000"/>
                          </a:solidFill>
                          <a:latin typeface="Times New Roman"/>
                        </a:rPr>
                        <a:t>Najim Dehak</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tabLst>
                          <a:tab pos="0" algn="l"/>
                        </a:tabLst>
                      </a:pPr>
                      <a:r>
                        <a:rPr lang="en-IN" sz="1800" b="0" strike="noStrike" spc="-1">
                          <a:solidFill>
                            <a:schemeClr val="dk1"/>
                          </a:solidFill>
                          <a:latin typeface="Times New Roman"/>
                        </a:rPr>
                        <a:t>Perceptual Loss Based Speech De noising with an Ensemble of Audio Pattern Recognition</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gn="ctr">
                        <a:lnSpc>
                          <a:spcPct val="100000"/>
                        </a:lnSpc>
                      </a:pPr>
                      <a:r>
                        <a:rPr lang="en-IN" sz="1800" b="0" strike="noStrike" spc="-1">
                          <a:solidFill>
                            <a:srgbClr val="000000"/>
                          </a:solidFill>
                          <a:latin typeface="Times New Roman"/>
                        </a:rPr>
                        <a:t>IEEE</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IN" sz="1800" b="0" strike="noStrike" spc="-1">
                          <a:solidFill>
                            <a:schemeClr val="dk1"/>
                          </a:solidFill>
                          <a:latin typeface="Times New Roman"/>
                        </a:rPr>
                        <a:t>Deep learning based speech de-noising</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IN" sz="1800" b="0" strike="noStrike" spc="-1">
                          <a:solidFill>
                            <a:srgbClr val="000000"/>
                          </a:solidFill>
                          <a:latin typeface="Times New Roman"/>
                        </a:rPr>
                        <a:t>Deep Speech  is a multi-lingual end to-end Automatic Speech Recognition</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US" sz="1600" b="0" strike="noStrike" spc="-1">
                          <a:solidFill>
                            <a:srgbClr val="000000"/>
                          </a:solidFill>
                          <a:latin typeface="Times New Roman"/>
                        </a:rPr>
                        <a:t>I</a:t>
                      </a:r>
                      <a:r>
                        <a:rPr lang="en-US" sz="1800" b="0" strike="noStrike" spc="-1">
                          <a:solidFill>
                            <a:srgbClr val="000000"/>
                          </a:solidFill>
                          <a:latin typeface="Times New Roman"/>
                        </a:rPr>
                        <a:t>t is not so accurate in translating.</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5" name="Table 5"/>
          <p:cNvGraphicFramePr/>
          <p:nvPr/>
        </p:nvGraphicFramePr>
        <p:xfrm>
          <a:off x="180000" y="180000"/>
          <a:ext cx="11880000" cy="6059880"/>
        </p:xfrm>
        <a:graphic>
          <a:graphicData uri="http://schemas.openxmlformats.org/drawingml/2006/table">
            <a:tbl>
              <a:tblPr/>
              <a:tblGrid>
                <a:gridCol w="1140120"/>
                <a:gridCol w="1593720"/>
                <a:gridCol w="1963080"/>
                <a:gridCol w="1574640"/>
                <a:gridCol w="1919520"/>
                <a:gridCol w="1910880"/>
                <a:gridCol w="1778040"/>
              </a:tblGrid>
              <a:tr h="429840">
                <a:tc>
                  <a:txBody>
                    <a:bodyPr/>
                    <a:lstStyle/>
                    <a:p>
                      <a:pPr algn="ctr">
                        <a:lnSpc>
                          <a:spcPct val="100000"/>
                        </a:lnSpc>
                      </a:pPr>
                      <a:r>
                        <a:rPr lang="en-US" sz="1800" b="0" strike="noStrike" spc="-1">
                          <a:solidFill>
                            <a:srgbClr val="000000"/>
                          </a:solidFill>
                          <a:latin typeface="Times New Roman"/>
                        </a:rPr>
                        <a:t>Year</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800" b="0" strike="noStrike" spc="-1">
                          <a:solidFill>
                            <a:srgbClr val="000000"/>
                          </a:solidFill>
                          <a:latin typeface="Times New Roman"/>
                        </a:rPr>
                        <a:t>Authors</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800" b="0" strike="noStrike" spc="-1">
                          <a:solidFill>
                            <a:srgbClr val="000000"/>
                          </a:solidFill>
                          <a:latin typeface="Times New Roman"/>
                        </a:rPr>
                        <a:t>Title</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IN" sz="1800" b="0" strike="noStrike" spc="-1">
                          <a:solidFill>
                            <a:srgbClr val="000000"/>
                          </a:solidFill>
                          <a:latin typeface="Arial"/>
                        </a:rPr>
                        <a:t>Publications</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800" b="0" strike="noStrike" spc="-1">
                          <a:solidFill>
                            <a:srgbClr val="000000"/>
                          </a:solidFill>
                          <a:latin typeface="Times New Roman"/>
                        </a:rPr>
                        <a:t>Techniques used</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800" b="0" strike="noStrike" spc="-1">
                          <a:solidFill>
                            <a:srgbClr val="000000"/>
                          </a:solidFill>
                          <a:latin typeface="Times New Roman"/>
                        </a:rPr>
                        <a:t>Advantages</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c>
                  <a:txBody>
                    <a:bodyPr/>
                    <a:lstStyle/>
                    <a:p>
                      <a:pPr algn="ctr">
                        <a:lnSpc>
                          <a:spcPct val="100000"/>
                        </a:lnSpc>
                      </a:pPr>
                      <a:r>
                        <a:rPr lang="en-US" sz="1800" b="0" strike="noStrike" spc="-1">
                          <a:solidFill>
                            <a:srgbClr val="000000"/>
                          </a:solidFill>
                          <a:latin typeface="Times New Roman"/>
                        </a:rPr>
                        <a:t>Disadvantages</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472C4"/>
                    </a:solidFill>
                  </a:tcPr>
                </a:tc>
              </a:tr>
              <a:tr h="2645280">
                <a:tc>
                  <a:txBody>
                    <a:bodyPr/>
                    <a:lstStyle/>
                    <a:p>
                      <a:pPr algn="ctr">
                        <a:lnSpc>
                          <a:spcPct val="100000"/>
                        </a:lnSpc>
                      </a:pPr>
                      <a:r>
                        <a:rPr lang="en-US" sz="1800" b="0" strike="noStrike" spc="-1">
                          <a:solidFill>
                            <a:srgbClr val="000000"/>
                          </a:solidFill>
                          <a:latin typeface="Times New Roman"/>
                        </a:rPr>
                        <a:t>2019</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IN" sz="1800" b="0" strike="noStrike" spc="-1">
                          <a:solidFill>
                            <a:srgbClr val="000000"/>
                          </a:solidFill>
                          <a:latin typeface="Times New Roman"/>
                        </a:rPr>
                        <a:t>Jui-Feng Yeh; Jian-Cheng Tsai; Bo-Wei Wu; Tai-You Kuang</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IN" sz="1800" b="0" strike="noStrike" spc="-1">
                          <a:solidFill>
                            <a:srgbClr val="000000"/>
                          </a:solidFill>
                          <a:latin typeface="Times New Roman"/>
                        </a:rPr>
                        <a:t>Deep Learning-based Emotion Spatial Regression in Speech Recognition for Human-computer Interaction</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gn="ctr">
                        <a:lnSpc>
                          <a:spcPct val="100000"/>
                        </a:lnSpc>
                      </a:pPr>
                      <a:r>
                        <a:rPr lang="en-IN" sz="1800" b="0" strike="noStrike" spc="-1">
                          <a:solidFill>
                            <a:srgbClr val="000000"/>
                          </a:solidFill>
                          <a:latin typeface="Times New Roman"/>
                        </a:rPr>
                        <a:t>IEEE</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IN" sz="1800" b="0" strike="noStrike" spc="-1">
                          <a:solidFill>
                            <a:srgbClr val="000000"/>
                          </a:solidFill>
                          <a:latin typeface="Times New Roman"/>
                        </a:rPr>
                        <a:t>CNN-LSTM</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IN" sz="1800" b="0" strike="noStrike" spc="-1">
                          <a:solidFill>
                            <a:srgbClr val="000000"/>
                          </a:solidFill>
                          <a:latin typeface="Times New Roman"/>
                        </a:rPr>
                        <a:t>Converts Speech</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Times New Roman"/>
                        </a:rPr>
                        <a:t>Signal into text.</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c>
                  <a:txBody>
                    <a:bodyPr/>
                    <a:lstStyle/>
                    <a:p>
                      <a:pPr>
                        <a:lnSpc>
                          <a:spcPct val="100000"/>
                        </a:lnSpc>
                      </a:pPr>
                      <a:r>
                        <a:rPr lang="en-US" sz="2000" b="0" strike="noStrike" spc="-1">
                          <a:solidFill>
                            <a:srgbClr val="000000"/>
                          </a:solidFill>
                          <a:latin typeface="Times New Roman"/>
                        </a:rPr>
                        <a:t>The time for aquiring data is slow.</a:t>
                      </a:r>
                      <a:endParaRPr lang="en-IN" sz="20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FD5E9"/>
                    </a:solidFill>
                  </a:tcPr>
                </a:tc>
              </a:tr>
              <a:tr h="2984760">
                <a:tc>
                  <a:txBody>
                    <a:bodyPr/>
                    <a:lstStyle/>
                    <a:p>
                      <a:pPr algn="ctr">
                        <a:lnSpc>
                          <a:spcPct val="100000"/>
                        </a:lnSpc>
                      </a:pPr>
                      <a:r>
                        <a:rPr lang="en-US" sz="1800" b="0" strike="noStrike" spc="-1">
                          <a:solidFill>
                            <a:srgbClr val="000000"/>
                          </a:solidFill>
                          <a:latin typeface="Times New Roman"/>
                        </a:rPr>
                        <a:t>2018</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nSpc>
                          <a:spcPct val="100000"/>
                        </a:lnSpc>
                      </a:pPr>
                      <a:r>
                        <a:rPr lang="en-IN" sz="1800" b="0" strike="noStrike" spc="-1">
                          <a:solidFill>
                            <a:srgbClr val="000000"/>
                          </a:solidFill>
                          <a:latin typeface="Times New Roman"/>
                        </a:rPr>
                        <a:t>S.K.Shipra Prasad,</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Times New Roman"/>
                        </a:rPr>
                        <a:t>Sai Sriram Natarajan,</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Times New Roman"/>
                        </a:rPr>
                        <a:t>S.Kalaivani</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nSpc>
                          <a:spcPct val="100000"/>
                        </a:lnSpc>
                        <a:tabLst>
                          <a:tab pos="0" algn="l"/>
                        </a:tabLst>
                      </a:pPr>
                      <a:r>
                        <a:rPr lang="en-IN" sz="2000" b="0" strike="noStrike" spc="-1">
                          <a:solidFill>
                            <a:schemeClr val="dk1"/>
                          </a:solidFill>
                          <a:latin typeface="Times New Roman"/>
                        </a:rPr>
                        <a:t>Analysis of the best algorithm of noise reduction from a set of algorithms</a:t>
                      </a:r>
                      <a:endParaRPr lang="en-IN" sz="2000" b="0" strike="noStrike" spc="-1">
                        <a:solidFill>
                          <a:srgbClr val="000000"/>
                        </a:solidFill>
                        <a:latin typeface="Arial"/>
                      </a:endParaRPr>
                    </a:p>
                    <a:p>
                      <a:pPr>
                        <a:lnSpc>
                          <a:spcPct val="100000"/>
                        </a:lnSpc>
                        <a:tabLst>
                          <a:tab pos="0" algn="l"/>
                        </a:tabLst>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gn="ctr">
                        <a:lnSpc>
                          <a:spcPct val="100000"/>
                        </a:lnSpc>
                      </a:pPr>
                      <a:r>
                        <a:rPr lang="en-IN" sz="1800" b="0" strike="noStrike" spc="-1">
                          <a:solidFill>
                            <a:srgbClr val="000000"/>
                          </a:solidFill>
                          <a:latin typeface="Times New Roman"/>
                        </a:rPr>
                        <a:t>IEEE</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nSpc>
                          <a:spcPct val="100000"/>
                        </a:lnSpc>
                      </a:pPr>
                      <a:r>
                        <a:rPr lang="en-IN" sz="2000" b="0" strike="noStrike" spc="-1">
                          <a:solidFill>
                            <a:schemeClr val="dk1"/>
                          </a:solidFill>
                          <a:latin typeface="Times New Roman"/>
                        </a:rPr>
                        <a:t>Discrete wavelet transform technique is used</a:t>
                      </a:r>
                      <a:endParaRPr lang="en-IN" sz="20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nSpc>
                          <a:spcPct val="100000"/>
                        </a:lnSpc>
                      </a:pPr>
                      <a:r>
                        <a:rPr lang="en-IN" sz="2000" b="0" strike="noStrike" spc="-1">
                          <a:solidFill>
                            <a:srgbClr val="000000"/>
                          </a:solidFill>
                          <a:latin typeface="Times New Roman"/>
                        </a:rPr>
                        <a:t>Estimates the desired random process by removing the additive noise. It reduces the mean square error in the signal.</a:t>
                      </a:r>
                      <a:endParaRPr lang="en-IN" sz="20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c>
                  <a:txBody>
                    <a:bodyPr/>
                    <a:lstStyle/>
                    <a:p>
                      <a:pPr>
                        <a:lnSpc>
                          <a:spcPct val="100000"/>
                        </a:lnSpc>
                      </a:pPr>
                      <a:r>
                        <a:rPr lang="en-IN" sz="2000" b="0" strike="noStrike" spc="-1">
                          <a:solidFill>
                            <a:srgbClr val="000000"/>
                          </a:solidFill>
                          <a:latin typeface="Times New Roman"/>
                        </a:rPr>
                        <a:t>If a signal sample is detected as a corrupted sample, it is replaced with an estimation of the true value</a:t>
                      </a:r>
                      <a:endParaRPr lang="en-IN" sz="20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4"/>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117000"/>
            <a:ext cx="10970640" cy="1140840"/>
          </a:xfrm>
          <a:prstGeom prst="rect">
            <a:avLst/>
          </a:prstGeom>
          <a:noFill/>
          <a:ln w="0">
            <a:noFill/>
          </a:ln>
        </p:spPr>
        <p:txBody>
          <a:bodyPr lIns="90000" tIns="45000" rIns="90000" bIns="45000" anchor="ctr">
            <a:normAutofit/>
          </a:bodyPr>
          <a:lstStyle/>
          <a:p>
            <a:pPr indent="0" algn="ctr">
              <a:lnSpc>
                <a:spcPct val="100000"/>
              </a:lnSpc>
              <a:buNone/>
              <a:tabLst>
                <a:tab pos="0" algn="l"/>
              </a:tabLst>
            </a:pPr>
            <a:r>
              <a:rPr lang="en-US" sz="4400" b="1" strike="noStrike" spc="-1">
                <a:solidFill>
                  <a:srgbClr val="000000"/>
                </a:solidFill>
                <a:latin typeface="Times New Roman"/>
              </a:rPr>
              <a:t>EXISTING SYSTEM</a:t>
            </a:r>
            <a:endParaRPr lang="en-IN" sz="4400" b="0" strike="noStrike" spc="-1">
              <a:solidFill>
                <a:srgbClr val="000000"/>
              </a:solidFill>
              <a:latin typeface="Arial"/>
            </a:endParaRPr>
          </a:p>
        </p:txBody>
      </p:sp>
      <p:sp>
        <p:nvSpPr>
          <p:cNvPr id="307" name="PlaceHolder 2"/>
          <p:cNvSpPr>
            <a:spLocks noGrp="1"/>
          </p:cNvSpPr>
          <p:nvPr>
            <p:ph/>
          </p:nvPr>
        </p:nvSpPr>
        <p:spPr>
          <a:xfrm>
            <a:off x="441360" y="1257840"/>
            <a:ext cx="11199256" cy="5222160"/>
          </a:xfrm>
          <a:prstGeom prst="rect">
            <a:avLst/>
          </a:prstGeom>
          <a:noFill/>
          <a:ln w="0">
            <a:noFill/>
          </a:ln>
        </p:spPr>
        <p:txBody>
          <a:bodyPr lIns="90000" tIns="45000" rIns="90000" bIns="45000" anchor="t">
            <a:normAutofit/>
          </a:bodyPr>
          <a:lstStyle/>
          <a:p>
            <a:pPr marL="432000" indent="-324000" algn="just">
              <a:spcBef>
                <a:spcPts val="1417"/>
              </a:spcBef>
              <a:buClr>
                <a:srgbClr val="000000"/>
              </a:buClr>
              <a:buSzPct val="45000"/>
              <a:buFont typeface="Wingdings" charset="2"/>
              <a:buChar char=""/>
            </a:pPr>
            <a:r>
              <a:rPr lang="en-IN" sz="2600" b="0" strike="noStrike" spc="-1" dirty="0">
                <a:solidFill>
                  <a:srgbClr val="000000"/>
                </a:solidFill>
                <a:latin typeface="Times New Roman"/>
              </a:rPr>
              <a:t>The existing system approaches for audio noise removal typically rely on signal processing techniques such as </a:t>
            </a:r>
            <a:r>
              <a:rPr lang="en-IN" sz="2600" strike="noStrike" spc="-1" dirty="0">
                <a:solidFill>
                  <a:srgbClr val="000000"/>
                </a:solidFill>
                <a:latin typeface="Times New Roman"/>
              </a:rPr>
              <a:t>spectral subtraction, Wiener filtering, and statistical models. </a:t>
            </a:r>
          </a:p>
          <a:p>
            <a:pPr marL="432000" indent="-324000" algn="just">
              <a:spcBef>
                <a:spcPts val="1417"/>
              </a:spcBef>
              <a:buClr>
                <a:srgbClr val="000000"/>
              </a:buClr>
              <a:buSzPct val="45000"/>
              <a:buFont typeface="Wingdings" charset="2"/>
              <a:buChar char=""/>
            </a:pPr>
            <a:r>
              <a:rPr lang="en-IN" sz="2600" strike="noStrike" spc="-1" dirty="0">
                <a:solidFill>
                  <a:srgbClr val="000000"/>
                </a:solidFill>
                <a:latin typeface="Times New Roman"/>
              </a:rPr>
              <a:t>These methods can effectively reduce some types of noise, but they often struggle with more complex and varying types of noise, such as non-stationary and overlapping noise. </a:t>
            </a:r>
          </a:p>
          <a:p>
            <a:pPr marL="432000" indent="-324000" algn="just">
              <a:spcBef>
                <a:spcPts val="1417"/>
              </a:spcBef>
              <a:buClr>
                <a:srgbClr val="000000"/>
              </a:buClr>
              <a:buSzPct val="45000"/>
              <a:buFont typeface="Wingdings" charset="2"/>
              <a:buChar char=""/>
            </a:pPr>
            <a:r>
              <a:rPr lang="en-IN" sz="2600" strike="noStrike" spc="-1" dirty="0">
                <a:solidFill>
                  <a:srgbClr val="000000"/>
                </a:solidFill>
                <a:latin typeface="Times New Roman"/>
              </a:rPr>
              <a:t>Additionally, these methods can introduce unwanted artifacts into the clean signal and are computationally intensive, making them less suitable for real-time applications. </a:t>
            </a:r>
          </a:p>
          <a:p>
            <a:pPr marL="432000" indent="-324000" algn="just">
              <a:spcBef>
                <a:spcPts val="1417"/>
              </a:spcBef>
              <a:buClr>
                <a:srgbClr val="000000"/>
              </a:buClr>
              <a:buSzPct val="45000"/>
              <a:buFont typeface="Wingdings" charset="2"/>
              <a:buChar char=""/>
            </a:pPr>
            <a:r>
              <a:rPr lang="en-IN" sz="2600" b="0" strike="noStrike" spc="-1" dirty="0">
                <a:solidFill>
                  <a:srgbClr val="000000"/>
                </a:solidFill>
                <a:latin typeface="Times New Roman"/>
              </a:rPr>
              <a:t>As a result, there is a need for a more effective and efficient solution to audio noise removal.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119160"/>
            <a:ext cx="10970640" cy="780840"/>
          </a:xfrm>
          <a:prstGeom prst="rect">
            <a:avLst/>
          </a:prstGeom>
          <a:noFill/>
          <a:ln w="0">
            <a:noFill/>
          </a:ln>
        </p:spPr>
        <p:txBody>
          <a:bodyPr lIns="90000" tIns="45000" rIns="90000" bIns="45000" anchor="ctr">
            <a:normAutofit/>
          </a:bodyPr>
          <a:lstStyle/>
          <a:p>
            <a:pPr indent="0" algn="ctr">
              <a:lnSpc>
                <a:spcPct val="100000"/>
              </a:lnSpc>
              <a:buNone/>
              <a:tabLst>
                <a:tab pos="0" algn="l"/>
              </a:tabLst>
            </a:pPr>
            <a:r>
              <a:rPr lang="en-US" sz="4400" b="1" strike="noStrike" spc="-1">
                <a:solidFill>
                  <a:srgbClr val="000000"/>
                </a:solidFill>
                <a:latin typeface="Times New Roman"/>
              </a:rPr>
              <a:t>DISADVANTAGES</a:t>
            </a:r>
            <a:endParaRPr lang="en-IN" sz="4400" b="0" strike="noStrike" spc="-1">
              <a:solidFill>
                <a:srgbClr val="000000"/>
              </a:solidFill>
              <a:latin typeface="Arial"/>
            </a:endParaRPr>
          </a:p>
        </p:txBody>
      </p:sp>
      <p:sp>
        <p:nvSpPr>
          <p:cNvPr id="309" name="PlaceHolder 2"/>
          <p:cNvSpPr>
            <a:spLocks noGrp="1"/>
          </p:cNvSpPr>
          <p:nvPr>
            <p:ph/>
          </p:nvPr>
        </p:nvSpPr>
        <p:spPr>
          <a:xfrm>
            <a:off x="540000" y="1080000"/>
            <a:ext cx="11107440" cy="5400000"/>
          </a:xfrm>
          <a:prstGeom prst="rect">
            <a:avLst/>
          </a:prstGeom>
          <a:noFill/>
          <a:ln w="0">
            <a:noFill/>
          </a:ln>
        </p:spPr>
        <p:txBody>
          <a:bodyPr lIns="90000" tIns="45000" rIns="90000" bIns="45000" anchor="t">
            <a:noAutofit/>
          </a:bodyPr>
          <a:lstStyle/>
          <a:p>
            <a:pPr marL="432000" indent="-324000">
              <a:spcBef>
                <a:spcPts val="1417"/>
              </a:spcBef>
              <a:buClr>
                <a:srgbClr val="000000"/>
              </a:buClr>
              <a:buSzPct val="45000"/>
              <a:buFont typeface="Wingdings" charset="2"/>
              <a:buChar char=""/>
            </a:pPr>
            <a:r>
              <a:rPr lang="en-IN" sz="2800" strike="noStrike" spc="-1" dirty="0">
                <a:solidFill>
                  <a:srgbClr val="000000"/>
                </a:solidFill>
                <a:latin typeface="Times New Roman"/>
              </a:rPr>
              <a:t>Inadequacy for complex noise: Traditional methods are often unable to effectively remove complex and varying types of noise, such as non-stationary and overlapping noise.</a:t>
            </a:r>
          </a:p>
          <a:p>
            <a:pPr marL="432000" indent="-324000">
              <a:spcBef>
                <a:spcPts val="1417"/>
              </a:spcBef>
              <a:buClr>
                <a:srgbClr val="000000"/>
              </a:buClr>
              <a:buSzPct val="45000"/>
              <a:buFont typeface="Wingdings" charset="2"/>
              <a:buChar char=""/>
            </a:pPr>
            <a:r>
              <a:rPr lang="en-IN" sz="2800" strike="noStrike" spc="-1" dirty="0">
                <a:solidFill>
                  <a:srgbClr val="000000"/>
                </a:solidFill>
                <a:latin typeface="Times New Roman"/>
              </a:rPr>
              <a:t>Computational Intensity: Traditional methods can be computationally intensive, making them less suitable for real-time applications.</a:t>
            </a:r>
          </a:p>
          <a:p>
            <a:pPr marL="432000" indent="-324000">
              <a:spcBef>
                <a:spcPts val="1417"/>
              </a:spcBef>
              <a:buClr>
                <a:srgbClr val="000000"/>
              </a:buClr>
              <a:buSzPct val="45000"/>
              <a:buFont typeface="Wingdings" charset="2"/>
              <a:buChar char=""/>
            </a:pPr>
            <a:r>
              <a:rPr lang="en-IN" sz="2800" strike="noStrike" spc="-1" dirty="0">
                <a:solidFill>
                  <a:srgbClr val="000000"/>
                </a:solidFill>
                <a:latin typeface="Times New Roman"/>
              </a:rPr>
              <a:t>Limited ability to learn: Traditional methods are rule-based and do not have the ability to learn from data and improve their </a:t>
            </a:r>
            <a:r>
              <a:rPr lang="en-IN" sz="2800" strike="noStrike" spc="-1" dirty="0" smtClean="0">
                <a:solidFill>
                  <a:srgbClr val="000000"/>
                </a:solidFill>
                <a:latin typeface="Times New Roman"/>
              </a:rPr>
              <a:t>performance.</a:t>
            </a:r>
          </a:p>
          <a:p>
            <a:pPr marL="432000" indent="-324000">
              <a:spcBef>
                <a:spcPts val="1417"/>
              </a:spcBef>
              <a:buClr>
                <a:srgbClr val="000000"/>
              </a:buClr>
              <a:buSzPct val="45000"/>
              <a:buFont typeface="Wingdings" charset="2"/>
              <a:buChar char=""/>
            </a:pPr>
            <a:r>
              <a:rPr lang="en-IN" sz="2800" strike="noStrike" spc="-1" dirty="0" smtClean="0">
                <a:solidFill>
                  <a:srgbClr val="000000"/>
                </a:solidFill>
                <a:latin typeface="Times New Roman"/>
              </a:rPr>
              <a:t>Lack of generalization: E</a:t>
            </a:r>
            <a:r>
              <a:rPr lang="en-IN" sz="2800" b="0" strike="noStrike" spc="-1" dirty="0" smtClean="0">
                <a:solidFill>
                  <a:srgbClr val="000000"/>
                </a:solidFill>
                <a:latin typeface="Times New Roman"/>
              </a:rPr>
              <a:t>xisting methods are often designed for specific types of noise, which limits their ability to generalize to new and unseen types of noise.</a:t>
            </a:r>
            <a:endParaRPr lang="en-IN" sz="2800" b="0" strike="noStrike" spc="-1" dirty="0">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914400" y="112320"/>
            <a:ext cx="10361160" cy="96768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1" strike="noStrike" spc="-1">
                <a:solidFill>
                  <a:srgbClr val="000000"/>
                </a:solidFill>
                <a:latin typeface="Times New Roman"/>
              </a:rPr>
              <a:t>PROPOSED SYSTEM</a:t>
            </a:r>
            <a:endParaRPr lang="en-IN" sz="4400" b="0" strike="noStrike" spc="-1">
              <a:solidFill>
                <a:srgbClr val="000000"/>
              </a:solidFill>
              <a:latin typeface="Arial"/>
            </a:endParaRPr>
          </a:p>
        </p:txBody>
      </p:sp>
      <p:sp>
        <p:nvSpPr>
          <p:cNvPr id="311" name="PlaceHolder 2"/>
          <p:cNvSpPr>
            <a:spLocks noGrp="1"/>
          </p:cNvSpPr>
          <p:nvPr>
            <p:ph type="subTitle"/>
          </p:nvPr>
        </p:nvSpPr>
        <p:spPr>
          <a:xfrm>
            <a:off x="540000" y="1260000"/>
            <a:ext cx="11112480" cy="5040000"/>
          </a:xfrm>
          <a:prstGeom prst="rect">
            <a:avLst/>
          </a:prstGeom>
          <a:noFill/>
          <a:ln w="0">
            <a:noFill/>
          </a:ln>
        </p:spPr>
        <p:txBody>
          <a:bodyPr lIns="0" tIns="0" rIns="0" bIns="0" anchor="t">
            <a:noAutofit/>
          </a:bodyPr>
          <a:lstStyle/>
          <a:p>
            <a:pPr marL="365760" indent="-255960" algn="just">
              <a:lnSpc>
                <a:spcPct val="100000"/>
              </a:lnSpc>
              <a:spcBef>
                <a:spcPts val="561"/>
              </a:spcBef>
              <a:buClr>
                <a:srgbClr val="000000"/>
              </a:buClr>
              <a:buFont typeface="Arial"/>
              <a:buChar char="•"/>
            </a:pPr>
            <a:r>
              <a:rPr lang="en-US" sz="2800" b="0" strike="noStrike" spc="-1" dirty="0">
                <a:solidFill>
                  <a:srgbClr val="000000"/>
                </a:solidFill>
                <a:latin typeface="Times New Roman"/>
                <a:ea typeface="Microsoft YaHei"/>
              </a:rPr>
              <a:t>The proposed system for audio noise removal leverages </a:t>
            </a:r>
            <a:r>
              <a:rPr lang="en-US" sz="2800" strike="noStrike" spc="-1" dirty="0">
                <a:solidFill>
                  <a:srgbClr val="000000"/>
                </a:solidFill>
                <a:latin typeface="Times New Roman"/>
                <a:ea typeface="Microsoft YaHei"/>
              </a:rPr>
              <a:t>deep learning to address the limitations of traditional methods. </a:t>
            </a:r>
            <a:endParaRPr lang="en-IN" sz="2800" strike="noStrike" spc="-1" dirty="0">
              <a:solidFill>
                <a:srgbClr val="000000"/>
              </a:solidFill>
              <a:latin typeface="Arial"/>
            </a:endParaRPr>
          </a:p>
          <a:p>
            <a:pPr marL="365760" indent="-255960" algn="just">
              <a:lnSpc>
                <a:spcPct val="100000"/>
              </a:lnSpc>
              <a:spcBef>
                <a:spcPts val="561"/>
              </a:spcBef>
              <a:buClr>
                <a:srgbClr val="000000"/>
              </a:buClr>
              <a:buFont typeface="Arial"/>
              <a:buChar char="•"/>
            </a:pPr>
            <a:r>
              <a:rPr lang="en-US" sz="2800" strike="noStrike" spc="-1" dirty="0">
                <a:solidFill>
                  <a:srgbClr val="000000"/>
                </a:solidFill>
                <a:latin typeface="Times New Roman"/>
                <a:ea typeface="Microsoft YaHei"/>
              </a:rPr>
              <a:t>A deep learning model is trained on a large dataset of noisy and clean audio signals to learn the characteristics of both types of signals. </a:t>
            </a:r>
            <a:endParaRPr lang="en-IN" sz="2800" strike="noStrike" spc="-1" dirty="0">
              <a:solidFill>
                <a:srgbClr val="000000"/>
              </a:solidFill>
              <a:latin typeface="Arial"/>
            </a:endParaRPr>
          </a:p>
          <a:p>
            <a:pPr marL="365760" indent="-255960" algn="just">
              <a:lnSpc>
                <a:spcPct val="100000"/>
              </a:lnSpc>
              <a:spcBef>
                <a:spcPts val="561"/>
              </a:spcBef>
              <a:buClr>
                <a:srgbClr val="000000"/>
              </a:buClr>
              <a:buFont typeface="Arial"/>
              <a:buChar char="•"/>
            </a:pPr>
            <a:r>
              <a:rPr lang="en-US" sz="2800" strike="noStrike" spc="-1" dirty="0">
                <a:solidFill>
                  <a:srgbClr val="000000"/>
                </a:solidFill>
                <a:latin typeface="Times New Roman"/>
                <a:ea typeface="Microsoft YaHei"/>
              </a:rPr>
              <a:t>The trained model can then be used to denoise new, unseen noisy audio signals, producing a cleaner output signal with improved clarity and reduced background noise. </a:t>
            </a:r>
            <a:endParaRPr lang="en-IN" sz="2800" strike="noStrike" spc="-1" dirty="0">
              <a:solidFill>
                <a:srgbClr val="000000"/>
              </a:solidFill>
              <a:latin typeface="Arial"/>
            </a:endParaRPr>
          </a:p>
          <a:p>
            <a:pPr marL="365760" indent="-255960" algn="just">
              <a:lnSpc>
                <a:spcPct val="100000"/>
              </a:lnSpc>
              <a:spcBef>
                <a:spcPts val="561"/>
              </a:spcBef>
              <a:buClr>
                <a:srgbClr val="000000"/>
              </a:buClr>
              <a:buFont typeface="Arial"/>
              <a:buChar char="•"/>
            </a:pPr>
            <a:r>
              <a:rPr lang="en-US" sz="2800" b="0" strike="noStrike" spc="-1" dirty="0">
                <a:solidFill>
                  <a:srgbClr val="000000"/>
                </a:solidFill>
                <a:latin typeface="Times New Roman"/>
                <a:ea typeface="Microsoft YaHei"/>
              </a:rPr>
              <a:t>The proposed system has the potential to be more effective and efficient compared to traditional methods, especially for complex and varying types of noise.</a:t>
            </a:r>
            <a:endParaRPr lang="en-IN" sz="2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625320" y="0"/>
            <a:ext cx="10970640" cy="1140840"/>
          </a:xfrm>
          <a:prstGeom prst="rect">
            <a:avLst/>
          </a:prstGeom>
          <a:noFill/>
          <a:ln w="0">
            <a:noFill/>
          </a:ln>
        </p:spPr>
        <p:txBody>
          <a:bodyPr lIns="90000" tIns="45000" rIns="90000" bIns="45000" anchor="ctr">
            <a:normAutofit/>
          </a:bodyPr>
          <a:lstStyle/>
          <a:p>
            <a:pPr indent="0" algn="ctr">
              <a:lnSpc>
                <a:spcPct val="100000"/>
              </a:lnSpc>
              <a:buNone/>
              <a:tabLst>
                <a:tab pos="0" algn="l"/>
              </a:tabLst>
            </a:pPr>
            <a:r>
              <a:rPr lang="en-US" sz="4400" b="1" strike="noStrike" spc="-1">
                <a:solidFill>
                  <a:srgbClr val="000000"/>
                </a:solidFill>
                <a:latin typeface="Times New Roman"/>
              </a:rPr>
              <a:t>ADVANTAGES</a:t>
            </a:r>
            <a:endParaRPr lang="en-IN" sz="4400" b="0" strike="noStrike" spc="-1">
              <a:solidFill>
                <a:srgbClr val="000000"/>
              </a:solidFill>
              <a:latin typeface="Arial"/>
            </a:endParaRPr>
          </a:p>
        </p:txBody>
      </p:sp>
      <p:sp>
        <p:nvSpPr>
          <p:cNvPr id="313" name="PlaceHolder 2"/>
          <p:cNvSpPr>
            <a:spLocks noGrp="1"/>
          </p:cNvSpPr>
          <p:nvPr>
            <p:ph/>
          </p:nvPr>
        </p:nvSpPr>
        <p:spPr>
          <a:xfrm>
            <a:off x="360000" y="1081800"/>
            <a:ext cx="11518200" cy="53982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en-IN" sz="2600" strike="noStrike" spc="-1" dirty="0">
                <a:solidFill>
                  <a:srgbClr val="000000"/>
                </a:solidFill>
                <a:latin typeface="Times New Roman"/>
              </a:rPr>
              <a:t>Effectiveness for complex noise: The deep learning approach can effectively remove complex and varying types of noise, such as non-stationary and overlapping noise.</a:t>
            </a:r>
          </a:p>
          <a:p>
            <a:pPr marL="432000" indent="-324000">
              <a:spcBef>
                <a:spcPts val="1417"/>
              </a:spcBef>
              <a:buClr>
                <a:srgbClr val="000000"/>
              </a:buClr>
              <a:buSzPct val="45000"/>
              <a:buFont typeface="Wingdings" charset="2"/>
              <a:buChar char=""/>
            </a:pPr>
            <a:r>
              <a:rPr lang="en-IN" sz="2600" strike="noStrike" spc="-1" dirty="0">
                <a:solidFill>
                  <a:srgbClr val="000000"/>
                </a:solidFill>
                <a:latin typeface="Times New Roman"/>
              </a:rPr>
              <a:t>Minimal artifacts introduction: The deep learning approach can produce a cleaner output signal with minimal artifacts, preserving the quality and clarity of the signal.</a:t>
            </a:r>
          </a:p>
          <a:p>
            <a:pPr marL="432000" indent="-324000">
              <a:spcBef>
                <a:spcPts val="1417"/>
              </a:spcBef>
              <a:buClr>
                <a:srgbClr val="000000"/>
              </a:buClr>
              <a:buSzPct val="45000"/>
              <a:buFont typeface="Wingdings" charset="2"/>
              <a:buChar char=""/>
            </a:pPr>
            <a:r>
              <a:rPr lang="en-IN" sz="2600" strike="noStrike" spc="-1" dirty="0">
                <a:solidFill>
                  <a:srgbClr val="000000"/>
                </a:solidFill>
                <a:latin typeface="Times New Roman"/>
              </a:rPr>
              <a:t>Efficient and real-time capable: The deep learning approach is computationally efficient, making it suitable for real-time applications.</a:t>
            </a:r>
          </a:p>
          <a:p>
            <a:pPr marL="432000" indent="-324000">
              <a:spcBef>
                <a:spcPts val="1417"/>
              </a:spcBef>
              <a:buClr>
                <a:srgbClr val="000000"/>
              </a:buClr>
              <a:buSzPct val="45000"/>
              <a:buFont typeface="Wingdings" charset="2"/>
              <a:buChar char=""/>
            </a:pPr>
            <a:r>
              <a:rPr lang="en-IN" sz="2600" strike="noStrike" spc="-1" dirty="0">
                <a:solidFill>
                  <a:srgbClr val="000000"/>
                </a:solidFill>
                <a:latin typeface="Times New Roman"/>
              </a:rPr>
              <a:t>Ability to generalize and improve</a:t>
            </a:r>
            <a:r>
              <a:rPr lang="en-IN" sz="2600" b="0" strike="noStrike" spc="-1" dirty="0">
                <a:solidFill>
                  <a:srgbClr val="000000"/>
                </a:solidFill>
                <a:latin typeface="Times New Roman"/>
              </a:rPr>
              <a:t>: The deep learning approach can generalize to new and unseen types of noise and can continue to improve its performance through fine-tuning and retraining.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2948</TotalTime>
  <Words>1846</Words>
  <Application>Microsoft Office PowerPoint</Application>
  <PresentationFormat>Custom</PresentationFormat>
  <Paragraphs>156</Paragraphs>
  <Slides>21</Slides>
  <Notes>4</Notes>
  <HiddenSlides>0</HiddenSlides>
  <MMClips>0</MMClips>
  <ScaleCrop>false</ScaleCrop>
  <HeadingPairs>
    <vt:vector size="4" baseType="variant">
      <vt:variant>
        <vt:lpstr>Theme</vt:lpstr>
      </vt:variant>
      <vt:variant>
        <vt:i4>7</vt:i4>
      </vt:variant>
      <vt:variant>
        <vt:lpstr>Slide Titles</vt:lpstr>
      </vt:variant>
      <vt:variant>
        <vt:i4>21</vt:i4>
      </vt:variant>
    </vt:vector>
  </HeadingPairs>
  <TitlesOfParts>
    <vt:vector size="28" baseType="lpstr">
      <vt:lpstr>Office Theme</vt:lpstr>
      <vt:lpstr>Office Theme</vt:lpstr>
      <vt:lpstr>1_Office Theme</vt:lpstr>
      <vt:lpstr>2_Office Theme</vt:lpstr>
      <vt:lpstr>Office Theme</vt:lpstr>
      <vt:lpstr>3_Office Theme</vt:lpstr>
      <vt:lpstr>Office Theme</vt:lpstr>
      <vt:lpstr>PowerPoint Presentation</vt:lpstr>
      <vt:lpstr>ABSTRACT</vt:lpstr>
      <vt:lpstr>INTRODUCTION</vt:lpstr>
      <vt:lpstr>LITERATURE SURVEY</vt:lpstr>
      <vt:lpstr>PowerPoint Presentation</vt:lpstr>
      <vt:lpstr>EXISTING SYSTEM</vt:lpstr>
      <vt:lpstr>DISADVANTAGES</vt:lpstr>
      <vt:lpstr>PROPOSED SYSTEM</vt:lpstr>
      <vt:lpstr>ADVANTAGES</vt:lpstr>
      <vt:lpstr>ARCHITECTURE</vt:lpstr>
      <vt:lpstr>DATASET</vt:lpstr>
      <vt:lpstr>PRE-PROCESSING</vt:lpstr>
      <vt:lpstr>DESIGNING CNN ARCHITECTURE</vt:lpstr>
      <vt:lpstr>COMPILE THE MODEL</vt:lpstr>
      <vt:lpstr>MODEL TRAINING</vt:lpstr>
      <vt:lpstr>OUTPUT</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dc:creator>
  <cp:lastModifiedBy>Mahan IT</cp:lastModifiedBy>
  <cp:revision>159</cp:revision>
  <dcterms:created xsi:type="dcterms:W3CDTF">2022-09-10T04:19:06Z</dcterms:created>
  <dcterms:modified xsi:type="dcterms:W3CDTF">2023-04-25T21:24:47Z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3</vt:r8>
  </property>
  <property fmtid="{D5CDD505-2E9C-101B-9397-08002B2CF9AE}" pid="3" name="PresentationFormat">
    <vt:lpwstr>Custom</vt:lpwstr>
  </property>
  <property fmtid="{D5CDD505-2E9C-101B-9397-08002B2CF9AE}" pid="4" name="Slides">
    <vt:r8>17</vt:r8>
  </property>
</Properties>
</file>