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7.jpg" ContentType="image/jpeg"/>
  <Override PartName="/ppt/media/image10.jpg" ContentType="image/jpeg"/>
  <Override PartName="/ppt/media/image12.jp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73" r:id="rId13"/>
    <p:sldId id="272"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WELCOME\Documents\EMPLOYEE%20DATA%20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pivotSource>
    <c:name>[EMPLOYEE DATA SET.xlsx]sheet 2!PivotTable1</c:name>
    <c:fmtId val="7"/>
  </c:pivotSource>
  <c:chart>
    <c:title>
      <c:tx>
        <c:rich>
          <a:bodyPr/>
          <a:lstStyle/>
          <a:p>
            <a:pPr>
              <a:defRPr/>
            </a:pPr>
            <a:r>
              <a:rPr lang="en-IN"/>
              <a:t>EMPLOYEE PERFORMANCE ANALYSIS</a:t>
            </a:r>
          </a:p>
        </c:rich>
      </c:tx>
      <c:layout>
        <c:manualLayout>
          <c:xMode val="edge"/>
          <c:yMode val="edge"/>
          <c:x val="0.25001488919628678"/>
          <c:y val="4.289925297799313E-2"/>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s>
    <c:plotArea>
      <c:layout>
        <c:manualLayout>
          <c:layoutTarget val="inner"/>
          <c:xMode val="edge"/>
          <c:yMode val="edge"/>
          <c:x val="5.5261472747794353E-2"/>
          <c:y val="0.20175143119517008"/>
          <c:w val="0.79946877274013706"/>
          <c:h val="0.52798707853825966"/>
        </c:manualLayout>
      </c:layout>
      <c:barChart>
        <c:barDir val="col"/>
        <c:grouping val="clustered"/>
        <c:varyColors val="0"/>
        <c:ser>
          <c:idx val="0"/>
          <c:order val="0"/>
          <c:tx>
            <c:strRef>
              <c:f>'sheet 2'!$B$3:$B$4</c:f>
              <c:strCache>
                <c:ptCount val="1"/>
                <c:pt idx="0">
                  <c:v>average</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2'!$B$5:$B$18</c:f>
              <c:numCache>
                <c:formatCode>General</c:formatCode>
                <c:ptCount val="13"/>
                <c:pt idx="0">
                  <c:v>1</c:v>
                </c:pt>
                <c:pt idx="1">
                  <c:v>4</c:v>
                </c:pt>
                <c:pt idx="2">
                  <c:v>4</c:v>
                </c:pt>
                <c:pt idx="3">
                  <c:v>1</c:v>
                </c:pt>
                <c:pt idx="4">
                  <c:v>1</c:v>
                </c:pt>
                <c:pt idx="5">
                  <c:v>1</c:v>
                </c:pt>
                <c:pt idx="6">
                  <c:v>1</c:v>
                </c:pt>
                <c:pt idx="7">
                  <c:v>4</c:v>
                </c:pt>
                <c:pt idx="8">
                  <c:v>1</c:v>
                </c:pt>
                <c:pt idx="9">
                  <c:v>1</c:v>
                </c:pt>
                <c:pt idx="10">
                  <c:v>1</c:v>
                </c:pt>
                <c:pt idx="11">
                  <c:v>1</c:v>
                </c:pt>
              </c:numCache>
            </c:numRef>
          </c:val>
          <c:extLst xmlns:c16r2="http://schemas.microsoft.com/office/drawing/2015/06/chart">
            <c:ext xmlns:c16="http://schemas.microsoft.com/office/drawing/2014/chart" uri="{C3380CC4-5D6E-409C-BE32-E72D297353CC}">
              <c16:uniqueId val="{00000000-129A-4448-B5EE-848D6D226415}"/>
            </c:ext>
          </c:extLst>
        </c:ser>
        <c:ser>
          <c:idx val="2"/>
          <c:order val="2"/>
          <c:tx>
            <c:strRef>
              <c:f>'sheet 2'!$D$3:$D$4</c:f>
              <c:strCache>
                <c:ptCount val="1"/>
                <c:pt idx="0">
                  <c:v>low</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2'!$D$5:$D$18</c:f>
              <c:numCache>
                <c:formatCode>General</c:formatCode>
                <c:ptCount val="13"/>
                <c:pt idx="0">
                  <c:v>4</c:v>
                </c:pt>
                <c:pt idx="1">
                  <c:v>4</c:v>
                </c:pt>
                <c:pt idx="2">
                  <c:v>2</c:v>
                </c:pt>
                <c:pt idx="3">
                  <c:v>1</c:v>
                </c:pt>
                <c:pt idx="4">
                  <c:v>4</c:v>
                </c:pt>
                <c:pt idx="5">
                  <c:v>1</c:v>
                </c:pt>
                <c:pt idx="6">
                  <c:v>1</c:v>
                </c:pt>
                <c:pt idx="7">
                  <c:v>4</c:v>
                </c:pt>
                <c:pt idx="8">
                  <c:v>6</c:v>
                </c:pt>
                <c:pt idx="9">
                  <c:v>1</c:v>
                </c:pt>
                <c:pt idx="10">
                  <c:v>5</c:v>
                </c:pt>
                <c:pt idx="11">
                  <c:v>2</c:v>
                </c:pt>
                <c:pt idx="12">
                  <c:v>8</c:v>
                </c:pt>
              </c:numCache>
            </c:numRef>
          </c:val>
          <c:extLst xmlns:c16r2="http://schemas.microsoft.com/office/drawing/2015/06/chart">
            <c:ext xmlns:c16="http://schemas.microsoft.com/office/drawing/2014/chart" uri="{C3380CC4-5D6E-409C-BE32-E72D297353CC}">
              <c16:uniqueId val="{00000001-129A-4448-B5EE-848D6D226415}"/>
            </c:ext>
          </c:extLst>
        </c:ser>
        <c:ser>
          <c:idx val="3"/>
          <c:order val="3"/>
          <c:tx>
            <c:strRef>
              <c:f>'sheet 2'!$E$3:$E$4</c:f>
              <c:strCache>
                <c:ptCount val="1"/>
                <c:pt idx="0">
                  <c:v>medium</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2'!$E$5:$E$18</c:f>
              <c:numCache>
                <c:formatCode>General</c:formatCode>
                <c:ptCount val="13"/>
                <c:pt idx="0">
                  <c:v>8</c:v>
                </c:pt>
                <c:pt idx="1">
                  <c:v>6</c:v>
                </c:pt>
                <c:pt idx="3">
                  <c:v>2</c:v>
                </c:pt>
                <c:pt idx="4">
                  <c:v>5</c:v>
                </c:pt>
                <c:pt idx="5">
                  <c:v>4</c:v>
                </c:pt>
                <c:pt idx="6">
                  <c:v>2</c:v>
                </c:pt>
                <c:pt idx="7">
                  <c:v>3</c:v>
                </c:pt>
                <c:pt idx="8">
                  <c:v>4</c:v>
                </c:pt>
                <c:pt idx="9">
                  <c:v>3</c:v>
                </c:pt>
                <c:pt idx="10">
                  <c:v>4</c:v>
                </c:pt>
                <c:pt idx="11">
                  <c:v>6</c:v>
                </c:pt>
                <c:pt idx="12">
                  <c:v>8</c:v>
                </c:pt>
              </c:numCache>
            </c:numRef>
          </c:val>
          <c:extLst xmlns:c16r2="http://schemas.microsoft.com/office/drawing/2015/06/chart">
            <c:ext xmlns:c16="http://schemas.microsoft.com/office/drawing/2014/chart" uri="{C3380CC4-5D6E-409C-BE32-E72D297353CC}">
              <c16:uniqueId val="{00000002-129A-4448-B5EE-848D6D226415}"/>
            </c:ext>
          </c:extLst>
        </c:ser>
        <c:ser>
          <c:idx val="4"/>
          <c:order val="4"/>
          <c:tx>
            <c:strRef>
              <c:f>'sheet 2'!$F$3:$F$4</c:f>
              <c:strCache>
                <c:ptCount val="1"/>
                <c:pt idx="0">
                  <c:v>very 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2'!$F$5:$F$18</c:f>
              <c:numCache>
                <c:formatCode>General</c:formatCode>
                <c:ptCount val="13"/>
                <c:pt idx="0">
                  <c:v>3</c:v>
                </c:pt>
                <c:pt idx="1">
                  <c:v>2</c:v>
                </c:pt>
                <c:pt idx="2">
                  <c:v>4</c:v>
                </c:pt>
                <c:pt idx="3">
                  <c:v>4</c:v>
                </c:pt>
                <c:pt idx="4">
                  <c:v>6</c:v>
                </c:pt>
                <c:pt idx="5">
                  <c:v>2</c:v>
                </c:pt>
                <c:pt idx="6">
                  <c:v>3</c:v>
                </c:pt>
                <c:pt idx="7">
                  <c:v>5</c:v>
                </c:pt>
                <c:pt idx="8">
                  <c:v>2</c:v>
                </c:pt>
                <c:pt idx="9">
                  <c:v>3</c:v>
                </c:pt>
                <c:pt idx="10">
                  <c:v>3</c:v>
                </c:pt>
                <c:pt idx="11">
                  <c:v>4</c:v>
                </c:pt>
                <c:pt idx="12">
                  <c:v>2</c:v>
                </c:pt>
              </c:numCache>
            </c:numRef>
          </c:val>
          <c:extLst xmlns:c16r2="http://schemas.microsoft.com/office/drawing/2015/06/chart">
            <c:ext xmlns:c16="http://schemas.microsoft.com/office/drawing/2014/chart" uri="{C3380CC4-5D6E-409C-BE32-E72D297353CC}">
              <c16:uniqueId val="{00000003-129A-4448-B5EE-848D6D226415}"/>
            </c:ext>
          </c:extLst>
        </c:ser>
        <c:ser>
          <c:idx val="1"/>
          <c:order val="1"/>
          <c:tx>
            <c:strRef>
              <c:f>'sheet 2'!$C$3:$C$4</c:f>
              <c:strCache>
                <c:ptCount val="1"/>
                <c:pt idx="0">
                  <c:v>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2'!$C$5:$C$18</c:f>
              <c:numCache>
                <c:formatCode>General</c:formatCode>
                <c:ptCount val="13"/>
                <c:pt idx="0">
                  <c:v>4</c:v>
                </c:pt>
                <c:pt idx="1">
                  <c:v>5</c:v>
                </c:pt>
                <c:pt idx="2">
                  <c:v>3</c:v>
                </c:pt>
                <c:pt idx="3">
                  <c:v>4</c:v>
                </c:pt>
                <c:pt idx="4">
                  <c:v>2</c:v>
                </c:pt>
                <c:pt idx="5">
                  <c:v>2</c:v>
                </c:pt>
                <c:pt idx="6">
                  <c:v>1</c:v>
                </c:pt>
                <c:pt idx="7">
                  <c:v>2</c:v>
                </c:pt>
                <c:pt idx="8">
                  <c:v>2</c:v>
                </c:pt>
                <c:pt idx="9">
                  <c:v>1</c:v>
                </c:pt>
                <c:pt idx="10">
                  <c:v>3</c:v>
                </c:pt>
                <c:pt idx="11">
                  <c:v>4</c:v>
                </c:pt>
                <c:pt idx="12">
                  <c:v>1</c:v>
                </c:pt>
              </c:numCache>
            </c:numRef>
          </c:val>
          <c:extLst xmlns:c16r2="http://schemas.microsoft.com/office/drawing/2015/06/chart">
            <c:ext xmlns:c16="http://schemas.microsoft.com/office/drawing/2014/chart" uri="{C3380CC4-5D6E-409C-BE32-E72D297353CC}">
              <c16:uniqueId val="{00000004-129A-4448-B5EE-848D6D226415}"/>
            </c:ext>
          </c:extLst>
        </c:ser>
        <c:dLbls>
          <c:showLegendKey val="0"/>
          <c:showVal val="0"/>
          <c:showCatName val="0"/>
          <c:showSerName val="0"/>
          <c:showPercent val="0"/>
          <c:showBubbleSize val="0"/>
        </c:dLbls>
        <c:gapWidth val="55"/>
        <c:axId val="-95713568"/>
        <c:axId val="-95707040"/>
      </c:barChart>
      <c:catAx>
        <c:axId val="-95713568"/>
        <c:scaling>
          <c:orientation val="minMax"/>
        </c:scaling>
        <c:delete val="0"/>
        <c:axPos val="b"/>
        <c:numFmt formatCode="General" sourceLinked="0"/>
        <c:majorTickMark val="none"/>
        <c:minorTickMark val="none"/>
        <c:tickLblPos val="nextTo"/>
        <c:crossAx val="-95707040"/>
        <c:crosses val="autoZero"/>
        <c:auto val="1"/>
        <c:lblAlgn val="ctr"/>
        <c:lblOffset val="100"/>
        <c:noMultiLvlLbl val="0"/>
      </c:catAx>
      <c:valAx>
        <c:axId val="-95707040"/>
        <c:scaling>
          <c:orientation val="minMax"/>
        </c:scaling>
        <c:delete val="0"/>
        <c:axPos val="l"/>
        <c:majorGridlines/>
        <c:numFmt formatCode="General" sourceLinked="1"/>
        <c:majorTickMark val="none"/>
        <c:minorTickMark val="none"/>
        <c:tickLblPos val="nextTo"/>
        <c:crossAx val="-95713568"/>
        <c:crosses val="autoZero"/>
        <c:crossBetween val="between"/>
      </c:valAx>
    </c:plotArea>
    <c:legend>
      <c:legendPos val="r"/>
      <c:overlay val="0"/>
    </c:legend>
    <c:plotVisOnly val="1"/>
    <c:dispBlanksAs val="gap"/>
    <c:showDLblsOverMax val="0"/>
  </c:chart>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txPr>
    <a:bodyPr/>
    <a:lstStyle/>
    <a:p>
      <a:pPr>
        <a:defRPr>
          <a:solidFill>
            <a:schemeClr val="lt1"/>
          </a:solidFill>
          <a:latin typeface="+mn-lt"/>
          <a:ea typeface="+mn-ea"/>
          <a:cs typeface="+mn-cs"/>
        </a:defRPr>
      </a:pPr>
      <a:endParaRPr lang="en-US"/>
    </a:p>
  </c:txPr>
  <c:externalData r:id="rId1">
    <c:autoUpdate val="0"/>
  </c:externalData>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1401344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3193093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2.jpg"/><Relationship Id="rId2" Type="http://schemas.openxmlformats.org/officeDocument/2006/relationships/image" Target="../media/image8.png"/><Relationship Id="rId1"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11.jpe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6934200" y="116106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457450" y="570618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137383" y="3215849"/>
            <a:ext cx="8935509" cy="3046988"/>
          </a:xfrm>
          <a:prstGeom prst="rect">
            <a:avLst/>
          </a:prstGeom>
          <a:noFill/>
        </p:spPr>
        <p:txBody>
          <a:bodyPr wrap="square" rtlCol="0">
            <a:spAutoFit/>
          </a:bodyPr>
          <a:lstStyle/>
          <a:p>
            <a:r>
              <a:rPr lang="en-US" sz="2400" dirty="0"/>
              <a:t>STUDENT NAME</a:t>
            </a:r>
            <a:r>
              <a:rPr lang="en-US" sz="2400" dirty="0" smtClean="0">
                <a:solidFill>
                  <a:srgbClr val="00B0F0"/>
                </a:solidFill>
              </a:rPr>
              <a:t>: </a:t>
            </a:r>
            <a:r>
              <a:rPr lang="en-US" sz="2400" dirty="0" smtClean="0">
                <a:solidFill>
                  <a:srgbClr val="00B0F0"/>
                </a:solidFill>
              </a:rPr>
              <a:t>MAHALAKSHMI V</a:t>
            </a:r>
            <a:endParaRPr lang="en-US" sz="2400" dirty="0" smtClean="0">
              <a:solidFill>
                <a:srgbClr val="00B0F0"/>
              </a:solidFill>
            </a:endParaRPr>
          </a:p>
          <a:p>
            <a:r>
              <a:rPr lang="en-US" sz="2400" dirty="0" smtClean="0"/>
              <a:t>REGISTER </a:t>
            </a:r>
            <a:r>
              <a:rPr lang="en-US" sz="2400" dirty="0"/>
              <a:t>NO</a:t>
            </a:r>
            <a:r>
              <a:rPr lang="en-US" sz="2400">
                <a:solidFill>
                  <a:srgbClr val="00B0F0"/>
                </a:solidFill>
              </a:rPr>
              <a:t>:   </a:t>
            </a:r>
            <a:r>
              <a:rPr lang="en-US" sz="2400" smtClean="0">
                <a:solidFill>
                  <a:srgbClr val="00B0F0"/>
                </a:solidFill>
              </a:rPr>
              <a:t>asunm110122200219</a:t>
            </a:r>
            <a:endParaRPr lang="en-US" sz="2400" dirty="0">
              <a:solidFill>
                <a:srgbClr val="00B0F0"/>
              </a:solidFill>
            </a:endParaRPr>
          </a:p>
          <a:p>
            <a:r>
              <a:rPr lang="en-US" sz="2400" dirty="0"/>
              <a:t>DEPARTMENT: </a:t>
            </a:r>
            <a:r>
              <a:rPr lang="en-US" sz="2400" dirty="0">
                <a:solidFill>
                  <a:srgbClr val="00B0F0"/>
                </a:solidFill>
              </a:rPr>
              <a:t>B.COM(CORPORATE SECRETARYSHIP)</a:t>
            </a:r>
          </a:p>
          <a:p>
            <a:r>
              <a:rPr lang="en-US" sz="2400" dirty="0"/>
              <a:t>COLLEGE: </a:t>
            </a:r>
            <a:r>
              <a:rPr lang="en-US" sz="2400" dirty="0">
                <a:solidFill>
                  <a:srgbClr val="00B0F0"/>
                </a:solidFill>
              </a:rPr>
              <a:t>DHARMAMURTHI RAO BAHADUR CALAVALA CUNNAN 	</a:t>
            </a:r>
            <a:r>
              <a:rPr lang="en-US" sz="2400" dirty="0">
                <a:solidFill>
                  <a:srgbClr val="FF0000"/>
                </a:solidFill>
              </a:rPr>
              <a:t>	</a:t>
            </a:r>
            <a:r>
              <a:rPr lang="en-US" sz="2400" dirty="0">
                <a:solidFill>
                  <a:srgbClr val="00B0F0"/>
                </a:solidFill>
              </a:rPr>
              <a:t>      CHETTY HINDU COLLEGE </a:t>
            </a:r>
          </a:p>
          <a:p>
            <a:r>
              <a:rPr lang="en-US" sz="2400" dirty="0">
                <a:solidFill>
                  <a:srgbClr val="FF0000"/>
                </a:solidFill>
              </a:rPr>
              <a:t>          </a:t>
            </a:r>
            <a:r>
              <a:rPr lang="en-US" sz="2400" dirty="0" smtClean="0">
                <a:solidFill>
                  <a:srgbClr val="FF0000"/>
                </a:solidFill>
              </a:rPr>
              <a:t> </a:t>
            </a:r>
          </a:p>
          <a:p>
            <a:endParaRPr lang="en-US" sz="2400" dirty="0">
              <a:solidFill>
                <a:srgbClr val="FF0000"/>
              </a:solidFill>
            </a:endParaRPr>
          </a:p>
          <a:p>
            <a:endParaRPr lang="en-US" sz="2400"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381000" y="304800"/>
            <a:ext cx="8328026" cy="225510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US"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p:nvPr/>
        </p:nvSpPr>
        <p:spPr>
          <a:xfrm>
            <a:off x="364299" y="1254764"/>
            <a:ext cx="8506175" cy="5324535"/>
          </a:xfrm>
          <a:prstGeom prst="rect">
            <a:avLst/>
          </a:prstGeom>
        </p:spPr>
        <p:txBody>
          <a:bodyPr wrap="none">
            <a:spAutoFit/>
          </a:bodyPr>
          <a:lstStyle/>
          <a:p>
            <a:r>
              <a:rPr lang="en-US" sz="2000" b="1" u="sng" spc="20" dirty="0">
                <a:latin typeface="+mj-lt"/>
                <a:cs typeface="Times New Roman" pitchFamily="18" charset="0"/>
              </a:rPr>
              <a:t>COLLECTION OF DATA SET :</a:t>
            </a:r>
          </a:p>
          <a:p>
            <a:pPr marL="342900" indent="-342900">
              <a:buFont typeface="Wingdings" pitchFamily="2" charset="2"/>
              <a:buChar char="v"/>
            </a:pPr>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The data was collected from the </a:t>
            </a:r>
            <a:r>
              <a:rPr lang="en-US" sz="2000" spc="20" dirty="0" err="1">
                <a:latin typeface="Times New Roman" pitchFamily="18" charset="0"/>
                <a:cs typeface="Times New Roman" pitchFamily="18" charset="0"/>
              </a:rPr>
              <a:t>edunet</a:t>
            </a:r>
            <a:r>
              <a:rPr lang="en-US" sz="2000" spc="20" dirty="0">
                <a:latin typeface="Times New Roman" pitchFamily="18" charset="0"/>
                <a:cs typeface="Times New Roman" pitchFamily="18" charset="0"/>
              </a:rPr>
              <a:t> dash board.</a:t>
            </a:r>
          </a:p>
          <a:p>
            <a:pPr marL="342900" indent="-342900">
              <a:buFont typeface="Wingdings" pitchFamily="2" charset="2"/>
              <a:buChar char="v"/>
            </a:pPr>
            <a:r>
              <a:rPr lang="en-US" sz="2000" spc="20" dirty="0">
                <a:latin typeface="Times New Roman" pitchFamily="18" charset="0"/>
                <a:cs typeface="Times New Roman" pitchFamily="18" charset="0"/>
              </a:rPr>
              <a:t>And all the data was alignment and there are 7 features are given.</a:t>
            </a:r>
          </a:p>
          <a:p>
            <a:pPr marL="342900" indent="-342900">
              <a:buFont typeface="Wingdings" pitchFamily="2" charset="2"/>
              <a:buChar char="v"/>
            </a:pPr>
            <a:r>
              <a:rPr lang="en-US" sz="2000" spc="20" dirty="0">
                <a:latin typeface="Times New Roman" pitchFamily="18" charset="0"/>
                <a:cs typeface="Times New Roman" pitchFamily="18" charset="0"/>
              </a:rPr>
              <a:t>In these 9 features as that I was </a:t>
            </a:r>
            <a:r>
              <a:rPr lang="en-US" sz="2000" spc="20" dirty="0" err="1">
                <a:latin typeface="Times New Roman" pitchFamily="18" charset="0"/>
                <a:cs typeface="Times New Roman" pitchFamily="18" charset="0"/>
              </a:rPr>
              <a:t>selectedthe</a:t>
            </a:r>
            <a:r>
              <a:rPr lang="en-US" sz="2000" spc="20" dirty="0">
                <a:latin typeface="Times New Roman" pitchFamily="18" charset="0"/>
                <a:cs typeface="Times New Roman" pitchFamily="18" charset="0"/>
              </a:rPr>
              <a:t> 5 </a:t>
            </a:r>
            <a:r>
              <a:rPr lang="en-US" sz="2000" spc="20" dirty="0" err="1">
                <a:latin typeface="Times New Roman" pitchFamily="18" charset="0"/>
                <a:cs typeface="Times New Roman" pitchFamily="18" charset="0"/>
              </a:rPr>
              <a:t>featues</a:t>
            </a:r>
            <a:r>
              <a:rPr lang="en-US" sz="2000" spc="20" dirty="0">
                <a:latin typeface="Times New Roman" pitchFamily="18" charset="0"/>
                <a:cs typeface="Times New Roman" pitchFamily="18" charset="0"/>
              </a:rPr>
              <a:t> to analysis </a:t>
            </a:r>
          </a:p>
          <a:p>
            <a:r>
              <a:rPr lang="en-US" sz="2000" spc="20" dirty="0">
                <a:latin typeface="Times New Roman" pitchFamily="18" charset="0"/>
                <a:cs typeface="Times New Roman" pitchFamily="18" charset="0"/>
              </a:rPr>
              <a:t>    the employee rating  From the employee data  base.</a:t>
            </a:r>
          </a:p>
          <a:p>
            <a:r>
              <a:rPr lang="en-US" sz="2000" spc="20" dirty="0">
                <a:latin typeface="+mj-lt"/>
                <a:cs typeface="Times New Roman" pitchFamily="18" charset="0"/>
              </a:rPr>
              <a:t>  </a:t>
            </a:r>
          </a:p>
          <a:p>
            <a:r>
              <a:rPr lang="en-US" sz="2000" b="1" spc="20" dirty="0">
                <a:latin typeface="+mj-lt"/>
                <a:cs typeface="Times New Roman" pitchFamily="18" charset="0"/>
              </a:rPr>
              <a:t> </a:t>
            </a:r>
            <a:r>
              <a:rPr lang="en-US" sz="2000" b="1" u="sng" spc="20" dirty="0">
                <a:latin typeface="+mj-lt"/>
                <a:cs typeface="Times New Roman" pitchFamily="18" charset="0"/>
              </a:rPr>
              <a:t>FEATURES COLLECTING:</a:t>
            </a:r>
          </a:p>
          <a:p>
            <a:pPr marL="342900" indent="-342900">
              <a:buFont typeface="Wingdings" pitchFamily="2" charset="2"/>
              <a:buChar char="v"/>
            </a:pPr>
            <a:endParaRPr lang="en-US" sz="2000"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data base their was an black cell are in the data.</a:t>
            </a:r>
          </a:p>
          <a:p>
            <a:pPr marL="342900" indent="-342900">
              <a:buFont typeface="Wingdings" pitchFamily="2" charset="2"/>
              <a:buChar char="v"/>
            </a:pPr>
            <a:r>
              <a:rPr lang="en-US" sz="2000" spc="20" dirty="0">
                <a:latin typeface="Times New Roman" pitchFamily="18" charset="0"/>
                <a:cs typeface="Times New Roman" pitchFamily="18" charset="0"/>
              </a:rPr>
              <a:t>To remove the blank cell first used the conditional formatting  tool used</a:t>
            </a:r>
          </a:p>
          <a:p>
            <a:r>
              <a:rPr lang="en-US" sz="2000" spc="20" dirty="0">
                <a:latin typeface="Times New Roman" pitchFamily="18" charset="0"/>
                <a:cs typeface="Times New Roman" pitchFamily="18" charset="0"/>
              </a:rPr>
              <a:t>     to Highlight the blank cell with the filling of </a:t>
            </a:r>
            <a:r>
              <a:rPr lang="en-US" sz="2000" spc="20" dirty="0" err="1">
                <a:latin typeface="Times New Roman" pitchFamily="18" charset="0"/>
                <a:cs typeface="Times New Roman" pitchFamily="18" charset="0"/>
              </a:rPr>
              <a:t>colour</a:t>
            </a:r>
            <a:r>
              <a:rPr lang="en-US" sz="2000" spc="20" dirty="0">
                <a:latin typeface="Times New Roman" pitchFamily="18" charset="0"/>
                <a:cs typeface="Times New Roman" pitchFamily="18" charset="0"/>
              </a:rPr>
              <a:t>.</a:t>
            </a:r>
          </a:p>
          <a:p>
            <a:pPr marL="342900" indent="-342900">
              <a:buFont typeface="Wingdings" pitchFamily="2" charset="2"/>
              <a:buChar char="v"/>
            </a:pPr>
            <a:r>
              <a:rPr lang="en-US" sz="2000" spc="20" dirty="0">
                <a:latin typeface="Times New Roman" pitchFamily="18" charset="0"/>
                <a:cs typeface="Times New Roman" pitchFamily="18" charset="0"/>
              </a:rPr>
              <a:t>All filling with the </a:t>
            </a:r>
            <a:r>
              <a:rPr lang="en-US" sz="2000" spc="20" dirty="0" err="1">
                <a:latin typeface="Times New Roman" pitchFamily="18" charset="0"/>
                <a:cs typeface="Times New Roman" pitchFamily="18" charset="0"/>
              </a:rPr>
              <a:t>colour</a:t>
            </a:r>
            <a:r>
              <a:rPr lang="en-US" sz="2000" spc="20" dirty="0">
                <a:latin typeface="Times New Roman" pitchFamily="18" charset="0"/>
                <a:cs typeface="Times New Roman" pitchFamily="18" charset="0"/>
              </a:rPr>
              <a:t> of the blank cell.</a:t>
            </a:r>
          </a:p>
          <a:p>
            <a:pPr marL="342900" indent="-342900">
              <a:buFont typeface="Wingdings" pitchFamily="2" charset="2"/>
              <a:buChar char="v"/>
            </a:pPr>
            <a:r>
              <a:rPr lang="en-US" sz="2000" spc="20" dirty="0">
                <a:latin typeface="Times New Roman" pitchFamily="18" charset="0"/>
                <a:cs typeface="Times New Roman" pitchFamily="18" charset="0"/>
              </a:rPr>
              <a:t>With the help of the slicer &amp; filter option removed the blank row and </a:t>
            </a:r>
            <a:r>
              <a:rPr lang="en-US" sz="2000" spc="20" dirty="0" err="1">
                <a:latin typeface="Times New Roman" pitchFamily="18" charset="0"/>
                <a:cs typeface="Times New Roman" pitchFamily="18" charset="0"/>
              </a:rPr>
              <a:t>colour</a:t>
            </a:r>
            <a:endParaRPr lang="en-US" sz="2000" spc="20" dirty="0">
              <a:latin typeface="Times New Roman" pitchFamily="18" charset="0"/>
              <a:cs typeface="Times New Roman" pitchFamily="18" charset="0"/>
            </a:endParaRPr>
          </a:p>
          <a:p>
            <a:r>
              <a:rPr lang="en-US" sz="2000" spc="20" dirty="0">
                <a:latin typeface="Times New Roman" pitchFamily="18" charset="0"/>
                <a:cs typeface="Times New Roman" pitchFamily="18" charset="0"/>
              </a:rPr>
              <a:t>      in the dataset.</a:t>
            </a:r>
          </a:p>
          <a:p>
            <a:endParaRPr lang="en-US" sz="2000" spc="20" dirty="0">
              <a:latin typeface="Times New Roman" pitchFamily="18" charset="0"/>
              <a:cs typeface="Times New Roman" pitchFamily="18" charset="0"/>
            </a:endParaRPr>
          </a:p>
          <a:p>
            <a:pPr marL="342900" indent="-342900">
              <a:buFont typeface="Wingdings" pitchFamily="2" charset="2"/>
              <a:buChar char="v"/>
            </a:pPr>
            <a:endParaRPr lang="en-US" sz="2000" spc="2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837156"/>
            <a:ext cx="9199634" cy="4708981"/>
          </a:xfrm>
          <a:prstGeom prst="rect">
            <a:avLst/>
          </a:prstGeom>
        </p:spPr>
        <p:txBody>
          <a:bodyPr wrap="none">
            <a:spAutoFit/>
          </a:bodyPr>
          <a:lstStyle/>
          <a:p>
            <a:r>
              <a:rPr lang="en-US" sz="2000" b="1" u="sng" spc="20" dirty="0">
                <a:latin typeface="+mj-lt"/>
                <a:cs typeface="Times New Roman" pitchFamily="18" charset="0"/>
              </a:rPr>
              <a:t>DATA HIGHLIGHTING:</a:t>
            </a:r>
          </a:p>
          <a:p>
            <a:endParaRPr lang="en-US" sz="2000" b="1"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given 9 features we have to highlight the features which we have to analysis</a:t>
            </a:r>
          </a:p>
          <a:p>
            <a:r>
              <a:rPr lang="en-US" sz="2000" spc="20" dirty="0">
                <a:latin typeface="Times New Roman" pitchFamily="18" charset="0"/>
                <a:cs typeface="Times New Roman" pitchFamily="18" charset="0"/>
              </a:rPr>
              <a:t>      the data.</a:t>
            </a:r>
          </a:p>
          <a:p>
            <a:pPr marL="342900" indent="-342900">
              <a:buFont typeface="Wingdings" pitchFamily="2" charset="2"/>
              <a:buChar char="v"/>
            </a:pPr>
            <a:r>
              <a:rPr lang="en-US" sz="2000" spc="20" dirty="0">
                <a:latin typeface="Times New Roman" pitchFamily="18" charset="0"/>
                <a:cs typeface="Times New Roman" pitchFamily="18" charset="0"/>
              </a:rPr>
              <a:t> </a:t>
            </a:r>
            <a:r>
              <a:rPr lang="en-US" sz="2000" spc="20" dirty="0" err="1">
                <a:latin typeface="Times New Roman" pitchFamily="18" charset="0"/>
                <a:cs typeface="Times New Roman" pitchFamily="18" charset="0"/>
              </a:rPr>
              <a:t>Emn</a:t>
            </a:r>
            <a:r>
              <a:rPr lang="en-US" sz="2000" spc="20" dirty="0">
                <a:latin typeface="Times New Roman" pitchFamily="18" charset="0"/>
                <a:cs typeface="Times New Roman" pitchFamily="18" charset="0"/>
              </a:rPr>
              <a:t> id, name, gender, employee rating, rating level.</a:t>
            </a:r>
          </a:p>
          <a:p>
            <a:pPr marL="342900" indent="-342900">
              <a:buFont typeface="Wingdings" pitchFamily="2" charset="2"/>
              <a:buChar char="v"/>
            </a:pPr>
            <a:endParaRPr lang="en-US" sz="2000" b="1" spc="20" dirty="0">
              <a:latin typeface="+mj-lt"/>
              <a:cs typeface="Times New Roman" pitchFamily="18" charset="0"/>
            </a:endParaRPr>
          </a:p>
          <a:p>
            <a:r>
              <a:rPr lang="en-US" sz="2000" b="1" u="sng" spc="20" dirty="0">
                <a:latin typeface="+mj-lt"/>
                <a:cs typeface="Times New Roman" pitchFamily="18" charset="0"/>
              </a:rPr>
              <a:t>RATING LEVEL CALCULATUON:</a:t>
            </a:r>
          </a:p>
          <a:p>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The rating level are calculated by the formula of =if condition</a:t>
            </a:r>
          </a:p>
          <a:p>
            <a:r>
              <a:rPr lang="en-US" sz="2000" spc="20" dirty="0">
                <a:latin typeface="Times New Roman" pitchFamily="18" charset="0"/>
                <a:cs typeface="Times New Roman" pitchFamily="18" charset="0"/>
              </a:rPr>
              <a:t>      =IF(J2=5,"VERY HIGH",IF(J2=4,"HIGH",IF(J2=3,"MEDIUM",</a:t>
            </a:r>
          </a:p>
          <a:p>
            <a:r>
              <a:rPr lang="en-US" sz="2000" spc="20" dirty="0">
                <a:latin typeface="Times New Roman" pitchFamily="18" charset="0"/>
                <a:cs typeface="Times New Roman" pitchFamily="18" charset="0"/>
              </a:rPr>
              <a:t>         IF(J2=2,"AVERAGE",IF(J2=1,"LOW")))))</a:t>
            </a:r>
          </a:p>
          <a:p>
            <a:pPr marL="342900" indent="-342900">
              <a:buFont typeface="Wingdings" pitchFamily="2" charset="2"/>
              <a:buChar char="v"/>
            </a:pPr>
            <a:r>
              <a:rPr lang="en-US" sz="2000" spc="20" dirty="0">
                <a:latin typeface="Times New Roman" pitchFamily="18" charset="0"/>
                <a:cs typeface="Times New Roman" pitchFamily="18" charset="0"/>
              </a:rPr>
              <a:t>To value of rating level are very high-high-medium-low-average.</a:t>
            </a:r>
          </a:p>
          <a:p>
            <a:pPr marL="342900" indent="-342900">
              <a:buFont typeface="Wingdings" pitchFamily="2" charset="2"/>
              <a:buChar char="v"/>
            </a:pPr>
            <a:endParaRPr lang="en-US" sz="2000" spc="20" dirty="0">
              <a:latin typeface="Times New Roman" pitchFamily="18" charset="0"/>
              <a:cs typeface="Times New Roman" pitchFamily="18" charset="0"/>
            </a:endParaRPr>
          </a:p>
          <a:p>
            <a:endParaRPr lang="en-US" sz="2000" b="1" spc="20" dirty="0">
              <a:latin typeface="+mj-lt"/>
              <a:cs typeface="Times New Roman" pitchFamily="18" charset="0"/>
            </a:endParaRPr>
          </a:p>
          <a:p>
            <a:r>
              <a:rPr lang="en-US" sz="2000" spc="2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750086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6171" y="563764"/>
            <a:ext cx="8825493" cy="6247864"/>
          </a:xfrm>
          <a:prstGeom prst="rect">
            <a:avLst/>
          </a:prstGeom>
        </p:spPr>
        <p:txBody>
          <a:bodyPr wrap="none">
            <a:spAutoFit/>
          </a:bodyPr>
          <a:lstStyle/>
          <a:p>
            <a:r>
              <a:rPr lang="en-US" sz="2000" b="1" u="sng" spc="20" dirty="0">
                <a:latin typeface="+mj-lt"/>
                <a:cs typeface="Times New Roman" pitchFamily="18" charset="0"/>
              </a:rPr>
              <a:t>PIVOT TABLE</a:t>
            </a:r>
            <a:r>
              <a:rPr lang="en-US" sz="2000" b="1" spc="20" dirty="0">
                <a:latin typeface="+mj-lt"/>
                <a:cs typeface="Times New Roman" pitchFamily="18" charset="0"/>
              </a:rPr>
              <a:t>:</a:t>
            </a:r>
          </a:p>
          <a:p>
            <a:endParaRPr lang="en-US" sz="2000" spc="20" dirty="0">
              <a:latin typeface="Times New Roman" pitchFamily="18" charset="0"/>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pivot table they are used to summarize the data which are provided</a:t>
            </a:r>
          </a:p>
          <a:p>
            <a:r>
              <a:rPr lang="en-US" sz="2000" spc="20" dirty="0">
                <a:latin typeface="Times New Roman" pitchFamily="18" charset="0"/>
                <a:cs typeface="Times New Roman" pitchFamily="18" charset="0"/>
              </a:rPr>
              <a:t>      In the data set.</a:t>
            </a:r>
          </a:p>
          <a:p>
            <a:pPr marL="342900" indent="-342900">
              <a:buFont typeface="Wingdings" pitchFamily="2" charset="2"/>
              <a:buChar char="v"/>
            </a:pPr>
            <a:r>
              <a:rPr lang="en-US" sz="2000" spc="20" dirty="0">
                <a:latin typeface="Times New Roman" pitchFamily="18" charset="0"/>
                <a:cs typeface="Times New Roman" pitchFamily="18" charset="0"/>
              </a:rPr>
              <a:t>The important column are selected in the pivot table are </a:t>
            </a:r>
            <a:r>
              <a:rPr lang="en-US" sz="2000" spc="20" dirty="0" err="1">
                <a:latin typeface="Times New Roman" pitchFamily="18" charset="0"/>
                <a:cs typeface="Times New Roman" pitchFamily="18" charset="0"/>
              </a:rPr>
              <a:t>Emn</a:t>
            </a:r>
            <a:r>
              <a:rPr lang="en-US" sz="2000" spc="20" dirty="0">
                <a:latin typeface="Times New Roman" pitchFamily="18" charset="0"/>
                <a:cs typeface="Times New Roman" pitchFamily="18" charset="0"/>
              </a:rPr>
              <a:t> id, name, gender,</a:t>
            </a:r>
          </a:p>
          <a:p>
            <a:r>
              <a:rPr lang="en-US" sz="2000" spc="20" dirty="0">
                <a:latin typeface="Times New Roman" pitchFamily="18" charset="0"/>
                <a:cs typeface="Times New Roman" pitchFamily="18" charset="0"/>
              </a:rPr>
              <a:t>      employee rating, rating level.</a:t>
            </a:r>
          </a:p>
          <a:p>
            <a:pPr marL="342900" indent="-342900">
              <a:buFont typeface="Wingdings" pitchFamily="2" charset="2"/>
              <a:buChar char="v"/>
            </a:pPr>
            <a:r>
              <a:rPr lang="en-US" sz="2000" spc="20" dirty="0">
                <a:latin typeface="Times New Roman" pitchFamily="18" charset="0"/>
                <a:cs typeface="Times New Roman" pitchFamily="18" charset="0"/>
              </a:rPr>
              <a:t>They are customize in the pivot table option</a:t>
            </a:r>
          </a:p>
          <a:p>
            <a:r>
              <a:rPr lang="en-US" sz="2000" spc="20" dirty="0">
                <a:latin typeface="Times New Roman" pitchFamily="18" charset="0"/>
                <a:cs typeface="Times New Roman" pitchFamily="18" charset="0"/>
              </a:rPr>
              <a:t>           Department = Rows</a:t>
            </a:r>
          </a:p>
          <a:p>
            <a:r>
              <a:rPr lang="en-US" sz="2000" spc="20" dirty="0">
                <a:latin typeface="Times New Roman" pitchFamily="18" charset="0"/>
                <a:cs typeface="Times New Roman" pitchFamily="18" charset="0"/>
              </a:rPr>
              <a:t>           Rating level = Column</a:t>
            </a:r>
          </a:p>
          <a:p>
            <a:r>
              <a:rPr lang="en-US" sz="2000" spc="20" dirty="0">
                <a:latin typeface="Times New Roman" pitchFamily="18" charset="0"/>
                <a:cs typeface="Times New Roman" pitchFamily="18" charset="0"/>
              </a:rPr>
              <a:t>           Gender = Filter</a:t>
            </a:r>
          </a:p>
          <a:p>
            <a:r>
              <a:rPr lang="en-US" sz="2000" spc="20" dirty="0">
                <a:latin typeface="Times New Roman" pitchFamily="18" charset="0"/>
                <a:cs typeface="Times New Roman" pitchFamily="18" charset="0"/>
              </a:rPr>
              <a:t>            Name = Values</a:t>
            </a:r>
          </a:p>
          <a:p>
            <a:endParaRPr lang="en-US" sz="2000" b="1" u="sng" spc="20" dirty="0">
              <a:latin typeface="+mj-lt"/>
              <a:cs typeface="Times New Roman" pitchFamily="18" charset="0"/>
            </a:endParaRPr>
          </a:p>
          <a:p>
            <a:r>
              <a:rPr lang="en-US" sz="2000" b="1" u="sng" spc="20" dirty="0">
                <a:latin typeface="+mj-lt"/>
                <a:cs typeface="Times New Roman" pitchFamily="18" charset="0"/>
              </a:rPr>
              <a:t>GRAPH CHART:</a:t>
            </a:r>
          </a:p>
          <a:p>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analysis the important thing was have to insert the graph chart.</a:t>
            </a:r>
          </a:p>
          <a:p>
            <a:pPr marL="342900" indent="-342900">
              <a:buFont typeface="Wingdings" pitchFamily="2" charset="2"/>
              <a:buChar char="v"/>
            </a:pPr>
            <a:r>
              <a:rPr lang="en-US" sz="2000" spc="20" dirty="0">
                <a:latin typeface="Times New Roman" pitchFamily="18" charset="0"/>
                <a:cs typeface="Times New Roman" pitchFamily="18" charset="0"/>
              </a:rPr>
              <a:t>To recommended chart we can select the data are shown in the data.</a:t>
            </a:r>
          </a:p>
          <a:p>
            <a:pPr marL="342900" indent="-342900">
              <a:buFont typeface="Wingdings" pitchFamily="2" charset="2"/>
              <a:buChar char="v"/>
            </a:pPr>
            <a:endParaRPr lang="en-US" sz="2000" b="1" u="sng" spc="20" dirty="0">
              <a:latin typeface="+mj-lt"/>
              <a:cs typeface="Times New Roman" pitchFamily="18" charset="0"/>
            </a:endParaRPr>
          </a:p>
          <a:p>
            <a:endParaRPr lang="en-US" sz="2000" spc="20" dirty="0">
              <a:latin typeface="Times New Roman" pitchFamily="18" charset="0"/>
              <a:cs typeface="Times New Roman" pitchFamily="18" charset="0"/>
            </a:endParaRPr>
          </a:p>
          <a:p>
            <a:endParaRPr lang="en-US" sz="2000" spc="2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399173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descr="NO"/>
          <p:cNvGraphicFramePr>
            <a:graphicFrameLocks/>
          </p:cNvGraphicFramePr>
          <p:nvPr>
            <p:extLst>
              <p:ext uri="{D42A27DB-BD31-4B8C-83A1-F6EECF244321}">
                <p14:modId xmlns:p14="http://schemas.microsoft.com/office/powerpoint/2010/main" val="3226292147"/>
              </p:ext>
            </p:extLst>
          </p:nvPr>
        </p:nvGraphicFramePr>
        <p:xfrm>
          <a:off x="742950" y="1316182"/>
          <a:ext cx="8610600" cy="46910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97693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solidFill>
                  <a:srgbClr val="00B0F0"/>
                </a:solidFill>
                <a:latin typeface="Times New Roman" panose="02020603050405020304" pitchFamily="18" charset="0"/>
                <a:cs typeface="Times New Roman" panose="02020603050405020304" pitchFamily="18" charset="0"/>
              </a:rPr>
              <a:t>conclusion</a:t>
            </a:r>
            <a:endParaRPr lang="en-IN" dirty="0">
              <a:solidFill>
                <a:srgbClr val="00B0F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1EEBFB6C-472F-23FD-83E0-F53A6A2DBB00}"/>
              </a:ext>
            </a:extLst>
          </p:cNvPr>
          <p:cNvSpPr txBox="1"/>
          <p:nvPr/>
        </p:nvSpPr>
        <p:spPr>
          <a:xfrm>
            <a:off x="1371600" y="1752600"/>
            <a:ext cx="7620000" cy="347787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In conclusion, analyzing employee performance using Excel offers a practical and flexible approach for businesses of all sizes. Excel’s tools, such as pivot tables, charts, and formulas, enable comprehensive evaluation of key performance indicators (KPIs) like productivity, attendance, and efficiency. By creating detailed reports, visualizing data trends, and tracking progress, organizations can identify strengths, areas of improvement, and make informed decisions regarding training or career development. Additionally, Excel’s ability to automate calculations saves time, reduces errors, and enhances accuracy in performance analysis, ultimately contributing to the overall growth of the organization.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602"/>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71475" y="567928"/>
            <a:ext cx="10681335" cy="758190"/>
          </a:xfrm>
        </p:spPr>
        <p:txBody>
          <a:bodyPr/>
          <a:lstStyle/>
          <a:p>
            <a:r>
              <a:rPr lang="en-IN" dirty="0"/>
              <a:t>PROBLEM	STATEMENT</a:t>
            </a:r>
          </a:p>
        </p:txBody>
      </p:sp>
      <p:sp>
        <p:nvSpPr>
          <p:cNvPr id="10" name="object 10"/>
          <p:cNvSpPr txBox="1">
            <a:spLocks noGrp="1"/>
          </p:cNvSpPr>
          <p:nvPr>
            <p:ph type="sldNum" sz="quarter" idx="7"/>
          </p:nvPr>
        </p:nvSpPr>
        <p:spPr/>
        <p:txBody>
          <a:bodyPr/>
          <a:lstStyle/>
          <a:p>
            <a:fld id="{81D60167-4931-47E6-BA6A-407CBD079E47}" type="slidenum">
              <a:rPr lang="en-IN" smtClean="0"/>
              <a:pPr/>
              <a:t>4</a:t>
            </a:fld>
            <a:endParaRPr lang="en-IN"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Rectangle 11"/>
          <p:cNvSpPr/>
          <p:nvPr/>
        </p:nvSpPr>
        <p:spPr>
          <a:xfrm>
            <a:off x="2362200" y="1326118"/>
            <a:ext cx="290464" cy="369332"/>
          </a:xfrm>
          <a:prstGeom prst="rect">
            <a:avLst/>
          </a:prstGeom>
        </p:spPr>
        <p:txBody>
          <a:bodyPr wrap="none">
            <a:spAutoFit/>
          </a:bodyPr>
          <a:lstStyle/>
          <a:p>
            <a:r>
              <a:rPr lang="en-US" dirty="0"/>
              <a:t>  </a:t>
            </a:r>
            <a:endParaRPr lang="en-IN" dirty="0"/>
          </a:p>
        </p:txBody>
      </p:sp>
      <p:sp>
        <p:nvSpPr>
          <p:cNvPr id="9" name="Rectangle 8"/>
          <p:cNvSpPr/>
          <p:nvPr/>
        </p:nvSpPr>
        <p:spPr>
          <a:xfrm>
            <a:off x="371475" y="1998684"/>
            <a:ext cx="7620000" cy="2308324"/>
          </a:xfrm>
          <a:prstGeom prst="rect">
            <a:avLst/>
          </a:prstGeom>
        </p:spPr>
        <p:txBody>
          <a:bodyPr wrap="square">
            <a:spAutoFit/>
          </a:bodyPr>
          <a:lstStyle/>
          <a:p>
            <a:r>
              <a:rPr lang="en-IN" sz="2400" dirty="0">
                <a:latin typeface="Times New Roman" pitchFamily="18" charset="0"/>
                <a:cs typeface="Times New Roman" pitchFamily="18" charset="0"/>
              </a:rPr>
              <a:t>To write a problem statement on employee performance, you need to identify the specific area of performance that is problematic, such as low productivity, high absenteeism, or poor quality of work. Then, you should describe the impact of this problem on the organization, such as decreased revenue or dissatisfied customers</a:t>
            </a:r>
            <a:r>
              <a:rPr lang="en-IN" sz="24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09600" y="3810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457199" y="1371600"/>
            <a:ext cx="7924799" cy="1938992"/>
          </a:xfrm>
          <a:prstGeom prst="rect">
            <a:avLst/>
          </a:prstGeom>
          <a:noFill/>
        </p:spPr>
        <p:txBody>
          <a:bodyPr wrap="square" rtlCol="0">
            <a:spAutoFit/>
          </a:bodyPr>
          <a:lstStyle/>
          <a:p>
            <a:r>
              <a:rPr lang="en-IN" sz="2000" dirty="0">
                <a:solidFill>
                  <a:srgbClr val="0D0D0D"/>
                </a:solidFill>
                <a:latin typeface="Times New Roman" pitchFamily="18" charset="0"/>
                <a:cs typeface="Times New Roman" pitchFamily="18" charset="0"/>
              </a:rPr>
              <a:t>An employee performance project can involve a variety of activities, such as performance reviews, performance planning, and performance analysis:</a:t>
            </a:r>
          </a:p>
          <a:p>
            <a:r>
              <a:rPr lang="en-IN" sz="2000" dirty="0">
                <a:solidFill>
                  <a:srgbClr val="0D0D0D"/>
                </a:solidFill>
                <a:latin typeface="Times New Roman" pitchFamily="18" charset="0"/>
                <a:cs typeface="Times New Roman" pitchFamily="18" charset="0"/>
              </a:rPr>
              <a:t> Performance reviews These can include feedback and praise for strengths, such as communication skills, and discussion of weaknesses or areas for improvement. Performance reviews can also include rating scales to measure skill levels in specific categories</a:t>
            </a:r>
            <a:endParaRPr lang="en-IN" sz="2000" dirty="0">
              <a:latin typeface="Times New Roman" pitchFamily="18" charset="0"/>
              <a:cs typeface="Times New Roman" pitchFamily="18"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67207" y="3581400"/>
            <a:ext cx="3827776" cy="2697358"/>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Rectangle 11"/>
          <p:cNvSpPr/>
          <p:nvPr/>
        </p:nvSpPr>
        <p:spPr>
          <a:xfrm>
            <a:off x="650832" y="1730865"/>
            <a:ext cx="5175347" cy="4308872"/>
          </a:xfrm>
          <a:prstGeom prst="rect">
            <a:avLst/>
          </a:prstGeom>
        </p:spPr>
        <p:txBody>
          <a:bodyPr wrap="square">
            <a:spAutoFit/>
          </a:bodyPr>
          <a:lstStyle/>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Employee</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Managing director</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Team leader  </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Manager</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endParaRPr lang="en-US" dirty="0">
              <a:solidFill>
                <a:srgbClr val="0D0D0D"/>
              </a:solidFill>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2748" t="19272" b="17731"/>
          <a:stretch/>
        </p:blipFill>
        <p:spPr>
          <a:xfrm>
            <a:off x="4236902" y="1747566"/>
            <a:ext cx="1394617" cy="6908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4611" y="2667000"/>
            <a:ext cx="1219200" cy="691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285467" y="3657600"/>
            <a:ext cx="1258343" cy="7386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99478" y="4608873"/>
            <a:ext cx="1030320" cy="10010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169085" y="1613780"/>
            <a:ext cx="6638292" cy="4524315"/>
          </a:xfrm>
          <a:prstGeom prst="rect">
            <a:avLst/>
          </a:prstGeom>
        </p:spPr>
        <p:txBody>
          <a:bodyPr wrap="none">
            <a:spAutoFit/>
          </a:bodyPr>
          <a:lstStyle/>
          <a:p>
            <a:r>
              <a:rPr lang="en-IN" b="1" dirty="0">
                <a:solidFill>
                  <a:srgbClr val="0D0D0D"/>
                </a:solidFill>
                <a:latin typeface="+mj-lt"/>
                <a:cs typeface="Times New Roman" pitchFamily="18" charset="0"/>
              </a:rPr>
              <a:t>CONDITIOANL FORMATING </a:t>
            </a:r>
            <a:r>
              <a:rPr lang="en-IN" b="1" dirty="0">
                <a:solidFill>
                  <a:srgbClr val="0D0D0D"/>
                </a:solidFill>
                <a:cs typeface="Times New Roman" pitchFamily="18" charset="0"/>
              </a:rPr>
              <a:t>: </a:t>
            </a:r>
            <a:r>
              <a:rPr lang="en-IN" dirty="0">
                <a:solidFill>
                  <a:srgbClr val="0D0D0D"/>
                </a:solidFill>
                <a:latin typeface="Times New Roman" pitchFamily="18" charset="0"/>
                <a:cs typeface="Times New Roman" pitchFamily="18" charset="0"/>
              </a:rPr>
              <a:t>To find out the missing value</a:t>
            </a:r>
          </a:p>
          <a:p>
            <a:endParaRPr lang="en-US" dirty="0">
              <a:solidFill>
                <a:srgbClr val="0D0D0D"/>
              </a:solidFill>
              <a:cs typeface="Times New Roman" pitchFamily="18" charset="0"/>
            </a:endParaRPr>
          </a:p>
          <a:p>
            <a:r>
              <a:rPr lang="en-US" b="1" dirty="0">
                <a:solidFill>
                  <a:srgbClr val="0D0D0D"/>
                </a:solidFill>
                <a:latin typeface="+mj-lt"/>
                <a:cs typeface="Times New Roman" pitchFamily="18" charset="0"/>
              </a:rPr>
              <a:t>FILTER:</a:t>
            </a:r>
            <a:r>
              <a:rPr lang="en-US" dirty="0">
                <a:solidFill>
                  <a:srgbClr val="0D0D0D"/>
                </a:solidFill>
                <a:cs typeface="Times New Roman" pitchFamily="18" charset="0"/>
              </a:rPr>
              <a:t> </a:t>
            </a:r>
            <a:r>
              <a:rPr lang="en-US" dirty="0">
                <a:solidFill>
                  <a:srgbClr val="0D0D0D"/>
                </a:solidFill>
                <a:latin typeface="Times New Roman" pitchFamily="18" charset="0"/>
                <a:cs typeface="Times New Roman" pitchFamily="18" charset="0"/>
              </a:rPr>
              <a:t>To remove the blank cells</a:t>
            </a:r>
          </a:p>
          <a:p>
            <a:endParaRPr lang="en-US" dirty="0">
              <a:solidFill>
                <a:srgbClr val="0D0D0D"/>
              </a:solidFill>
              <a:cs typeface="Times New Roman" pitchFamily="18" charset="0"/>
            </a:endParaRPr>
          </a:p>
          <a:p>
            <a:r>
              <a:rPr lang="en-US" b="1" dirty="0">
                <a:latin typeface="+mj-lt"/>
              </a:rPr>
              <a:t>FORMULA:</a:t>
            </a:r>
            <a:r>
              <a:rPr lang="en-US" dirty="0"/>
              <a:t> </a:t>
            </a:r>
            <a:r>
              <a:rPr lang="en-US" dirty="0">
                <a:latin typeface="Times New Roman" pitchFamily="18" charset="0"/>
                <a:cs typeface="Times New Roman" pitchFamily="18" charset="0"/>
              </a:rPr>
              <a:t>To calculate the performance by (=IF) Condition</a:t>
            </a:r>
          </a:p>
          <a:p>
            <a:endParaRPr lang="en-US" dirty="0">
              <a:solidFill>
                <a:srgbClr val="0D0D0D"/>
              </a:solidFill>
              <a:cs typeface="Times New Roman" pitchFamily="18" charset="0"/>
            </a:endParaRPr>
          </a:p>
          <a:p>
            <a:r>
              <a:rPr lang="en-US" b="1" dirty="0">
                <a:solidFill>
                  <a:srgbClr val="0D0D0D"/>
                </a:solidFill>
                <a:latin typeface="+mj-lt"/>
                <a:cs typeface="Times New Roman" pitchFamily="18" charset="0"/>
              </a:rPr>
              <a:t>PIVOT TABLE: </a:t>
            </a:r>
            <a:r>
              <a:rPr lang="en-US" dirty="0">
                <a:solidFill>
                  <a:srgbClr val="0D0D0D"/>
                </a:solidFill>
                <a:latin typeface="Times New Roman" pitchFamily="18" charset="0"/>
                <a:cs typeface="Times New Roman" pitchFamily="18" charset="0"/>
              </a:rPr>
              <a:t>To select the data to make pivot table</a:t>
            </a:r>
          </a:p>
          <a:p>
            <a:r>
              <a:rPr lang="en-US" b="1" dirty="0">
                <a:solidFill>
                  <a:srgbClr val="0D0D0D"/>
                </a:solidFill>
                <a:latin typeface="+mj-lt"/>
                <a:cs typeface="Times New Roman" pitchFamily="18" charset="0"/>
              </a:rPr>
              <a:t>                         (SUMMARIZING THE DATA)</a:t>
            </a:r>
          </a:p>
          <a:p>
            <a:r>
              <a:rPr lang="en-US" b="1" dirty="0">
                <a:solidFill>
                  <a:srgbClr val="0D0D0D"/>
                </a:solidFill>
                <a:latin typeface="+mj-lt"/>
                <a:cs typeface="Times New Roman" pitchFamily="18" charset="0"/>
              </a:rPr>
              <a:t>   </a:t>
            </a:r>
          </a:p>
          <a:p>
            <a:r>
              <a:rPr lang="en-US" b="1" dirty="0">
                <a:solidFill>
                  <a:srgbClr val="0D0D0D"/>
                </a:solidFill>
                <a:latin typeface="+mj-lt"/>
                <a:cs typeface="Times New Roman" pitchFamily="18" charset="0"/>
              </a:rPr>
              <a:t>PIVOT CHART: </a:t>
            </a:r>
            <a:r>
              <a:rPr lang="en-US" dirty="0">
                <a:solidFill>
                  <a:srgbClr val="0D0D0D"/>
                </a:solidFill>
                <a:latin typeface="Times New Roman" pitchFamily="18" charset="0"/>
                <a:cs typeface="Times New Roman" pitchFamily="18" charset="0"/>
              </a:rPr>
              <a:t>To know about the clear data and information in chart</a:t>
            </a:r>
          </a:p>
          <a:p>
            <a:endParaRPr lang="en-US" dirty="0">
              <a:solidFill>
                <a:srgbClr val="0D0D0D"/>
              </a:solidFill>
              <a:latin typeface="+mj-lt"/>
              <a:cs typeface="Times New Roman" pitchFamily="18" charset="0"/>
            </a:endParaRPr>
          </a:p>
          <a:p>
            <a:r>
              <a:rPr lang="en-US" b="1" dirty="0">
                <a:solidFill>
                  <a:srgbClr val="0D0D0D"/>
                </a:solidFill>
                <a:latin typeface="+mj-lt"/>
                <a:cs typeface="Times New Roman" pitchFamily="18" charset="0"/>
              </a:rPr>
              <a:t>GRAPH</a:t>
            </a:r>
            <a:r>
              <a:rPr lang="en-US" dirty="0">
                <a:solidFill>
                  <a:srgbClr val="0D0D0D"/>
                </a:solidFill>
                <a:latin typeface="+mj-lt"/>
                <a:cs typeface="Times New Roman" pitchFamily="18" charset="0"/>
              </a:rPr>
              <a:t>: </a:t>
            </a:r>
            <a:r>
              <a:rPr lang="en-US" dirty="0">
                <a:solidFill>
                  <a:srgbClr val="0D0D0D"/>
                </a:solidFill>
                <a:latin typeface="Times New Roman" pitchFamily="18" charset="0"/>
                <a:cs typeface="Times New Roman" pitchFamily="18" charset="0"/>
              </a:rPr>
              <a:t>To data Visualization</a:t>
            </a:r>
          </a:p>
          <a:p>
            <a:endParaRPr lang="en-US" dirty="0">
              <a:solidFill>
                <a:srgbClr val="0D0D0D"/>
              </a:solidFill>
              <a:latin typeface="Times New Roman" pitchFamily="18" charset="0"/>
              <a:cs typeface="Times New Roman" pitchFamily="18" charset="0"/>
            </a:endParaRPr>
          </a:p>
          <a:p>
            <a:r>
              <a:rPr lang="en-US" b="1" dirty="0">
                <a:solidFill>
                  <a:srgbClr val="0D0D0D"/>
                </a:solidFill>
                <a:latin typeface="+mj-lt"/>
                <a:cs typeface="Times New Roman" pitchFamily="18" charset="0"/>
              </a:rPr>
              <a:t>SLICER:</a:t>
            </a:r>
            <a:r>
              <a:rPr lang="en-US" dirty="0">
                <a:solidFill>
                  <a:srgbClr val="0D0D0D"/>
                </a:solidFill>
                <a:latin typeface="+mj-lt"/>
                <a:cs typeface="Times New Roman" pitchFamily="18" charset="0"/>
              </a:rPr>
              <a:t> </a:t>
            </a:r>
            <a:r>
              <a:rPr lang="en-US" dirty="0">
                <a:solidFill>
                  <a:srgbClr val="0D0D0D"/>
                </a:solidFill>
                <a:latin typeface="Times New Roman" pitchFamily="18" charset="0"/>
                <a:cs typeface="Times New Roman" pitchFamily="18" charset="0"/>
              </a:rPr>
              <a:t>To </a:t>
            </a:r>
            <a:r>
              <a:rPr lang="en-US" dirty="0" err="1">
                <a:solidFill>
                  <a:srgbClr val="0D0D0D"/>
                </a:solidFill>
                <a:latin typeface="Times New Roman" pitchFamily="18" charset="0"/>
                <a:cs typeface="Times New Roman" pitchFamily="18" charset="0"/>
              </a:rPr>
              <a:t>summarise</a:t>
            </a:r>
            <a:r>
              <a:rPr lang="en-US" dirty="0">
                <a:solidFill>
                  <a:srgbClr val="0D0D0D"/>
                </a:solidFill>
                <a:latin typeface="Times New Roman" pitchFamily="18" charset="0"/>
                <a:cs typeface="Times New Roman" pitchFamily="18" charset="0"/>
              </a:rPr>
              <a:t> the selected data in table</a:t>
            </a:r>
          </a:p>
          <a:p>
            <a:endParaRPr lang="en-US" dirty="0">
              <a:solidFill>
                <a:srgbClr val="0D0D0D"/>
              </a:solidFill>
              <a:latin typeface="Times New Roman" pitchFamily="18" charset="0"/>
              <a:cs typeface="Times New Roman" pitchFamily="18" charset="0"/>
            </a:endParaRPr>
          </a:p>
          <a:p>
            <a:endParaRPr lang="en-US" dirty="0">
              <a:solidFill>
                <a:srgbClr val="0D0D0D"/>
              </a:solidFill>
              <a:latin typeface="+mj-lt"/>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295400" y="1567934"/>
            <a:ext cx="3301994" cy="2862322"/>
          </a:xfrm>
          <a:prstGeom prst="rect">
            <a:avLst/>
          </a:prstGeom>
        </p:spPr>
        <p:txBody>
          <a:bodyPr wrap="none">
            <a:spAutoFit/>
          </a:bodyPr>
          <a:lstStyle/>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Employee dataset – </a:t>
            </a:r>
            <a:r>
              <a:rPr lang="en-US" sz="2000" dirty="0" err="1">
                <a:solidFill>
                  <a:srgbClr val="0D0D0D"/>
                </a:solidFill>
                <a:latin typeface="Times New Roman" pitchFamily="18" charset="0"/>
                <a:cs typeface="Times New Roman" pitchFamily="18" charset="0"/>
              </a:rPr>
              <a:t>kaggle</a:t>
            </a:r>
            <a:endParaRPr lang="en-US" sz="2000" dirty="0">
              <a:solidFill>
                <a:srgbClr val="0D0D0D"/>
              </a:solidFill>
              <a:latin typeface="Times New Roman" pitchFamily="18" charset="0"/>
              <a:cs typeface="Times New Roman" pitchFamily="18" charset="0"/>
            </a:endParaRP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26 features</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9 features</a:t>
            </a:r>
            <a:endParaRPr lang="en-IN" sz="2000" dirty="0">
              <a:latin typeface="Times New Roman" pitchFamily="18" charset="0"/>
              <a:cs typeface="Times New Roman" pitchFamily="18" charset="0"/>
            </a:endParaRPr>
          </a:p>
          <a:p>
            <a:pPr marL="342900" indent="-342900">
              <a:buFont typeface="Wingdings" pitchFamily="2" charset="2"/>
              <a:buChar char="v"/>
            </a:pPr>
            <a:r>
              <a:rPr lang="en-US" sz="2000" dirty="0" err="1">
                <a:solidFill>
                  <a:srgbClr val="0D0D0D"/>
                </a:solidFill>
                <a:latin typeface="Times New Roman" pitchFamily="18" charset="0"/>
                <a:cs typeface="Times New Roman" pitchFamily="18" charset="0"/>
              </a:rPr>
              <a:t>Emp</a:t>
            </a:r>
            <a:r>
              <a:rPr lang="en-US" sz="2000" dirty="0">
                <a:solidFill>
                  <a:srgbClr val="0D0D0D"/>
                </a:solidFill>
                <a:latin typeface="Times New Roman" pitchFamily="18" charset="0"/>
                <a:cs typeface="Times New Roman" pitchFamily="18" charset="0"/>
              </a:rPr>
              <a:t> id-</a:t>
            </a:r>
            <a:r>
              <a:rPr lang="en-US" sz="2000" dirty="0" err="1">
                <a:solidFill>
                  <a:srgbClr val="0D0D0D"/>
                </a:solidFill>
                <a:latin typeface="Times New Roman" pitchFamily="18" charset="0"/>
                <a:cs typeface="Times New Roman" pitchFamily="18" charset="0"/>
              </a:rPr>
              <a:t>num</a:t>
            </a:r>
            <a:endParaRPr lang="en-US" sz="2000" dirty="0">
              <a:solidFill>
                <a:srgbClr val="0D0D0D"/>
              </a:solidFill>
              <a:latin typeface="Times New Roman" pitchFamily="18" charset="0"/>
              <a:cs typeface="Times New Roman" pitchFamily="18" charset="0"/>
            </a:endParaRPr>
          </a:p>
          <a:p>
            <a:pPr marL="342900" indent="-342900">
              <a:buFont typeface="Wingdings" pitchFamily="2" charset="2"/>
              <a:buChar char="v"/>
            </a:pPr>
            <a:r>
              <a:rPr lang="en-US" sz="2000" dirty="0" err="1">
                <a:solidFill>
                  <a:srgbClr val="0D0D0D"/>
                </a:solidFill>
                <a:latin typeface="Times New Roman" pitchFamily="18" charset="0"/>
                <a:cs typeface="Times New Roman" pitchFamily="18" charset="0"/>
              </a:rPr>
              <a:t>Emp</a:t>
            </a:r>
            <a:r>
              <a:rPr lang="en-US" sz="2000" dirty="0">
                <a:solidFill>
                  <a:srgbClr val="0D0D0D"/>
                </a:solidFill>
                <a:latin typeface="Times New Roman" pitchFamily="18" charset="0"/>
                <a:cs typeface="Times New Roman" pitchFamily="18" charset="0"/>
              </a:rPr>
              <a:t> name-text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Gender</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Business unit-text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Performance-text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Rating-</a:t>
            </a:r>
            <a:r>
              <a:rPr lang="en-US" sz="2000" dirty="0" err="1">
                <a:solidFill>
                  <a:srgbClr val="0D0D0D"/>
                </a:solidFill>
                <a:latin typeface="Times New Roman" pitchFamily="18" charset="0"/>
                <a:cs typeface="Times New Roman" pitchFamily="18" charset="0"/>
              </a:rPr>
              <a:t>num</a:t>
            </a:r>
            <a:endParaRPr lang="en-US" sz="2000" dirty="0">
              <a:solidFill>
                <a:srgbClr val="0D0D0D"/>
              </a:solidFill>
              <a:latin typeface="Times New Roman" pitchFamily="18" charset="0"/>
              <a:cs typeface="Times New Roman"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9055" y="3053862"/>
            <a:ext cx="2466975" cy="3419475"/>
          </a:xfrm>
          <a:prstGeom prst="rect">
            <a:avLst/>
          </a:prstGeom>
        </p:spPr>
      </p:pic>
      <p:sp>
        <p:nvSpPr>
          <p:cNvPr id="7" name="object 7"/>
          <p:cNvSpPr txBox="1">
            <a:spLocks noGrp="1"/>
          </p:cNvSpPr>
          <p:nvPr>
            <p:ph type="title"/>
          </p:nvPr>
        </p:nvSpPr>
        <p:spPr>
          <a:xfrm>
            <a:off x="609600" y="685800"/>
            <a:ext cx="8480425" cy="1601721"/>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r>
              <a:rPr lang="en-US" sz="4250" spc="20" dirty="0"/>
              <a:t/>
            </a:r>
            <a:br>
              <a:rPr lang="en-US" sz="4250" spc="20" dirty="0"/>
            </a:br>
            <a:r>
              <a:rPr lang="en-US" sz="4250" spc="20" dirty="0"/>
              <a:t> </a:t>
            </a:r>
            <a:r>
              <a:rPr lang="en-US" sz="1800" spc="20" dirty="0"/>
              <a:t/>
            </a:r>
            <a:br>
              <a:rPr lang="en-US" sz="1800" spc="20" dirty="0"/>
            </a:br>
            <a:r>
              <a:rPr lang="en-US" sz="1800" u="sng" spc="20" dirty="0"/>
              <a:t> </a:t>
            </a:r>
            <a:r>
              <a:rPr lang="en-US" sz="1800" spc="20" dirty="0"/>
              <a:t>                                                </a:t>
            </a:r>
            <a:r>
              <a:rPr lang="en-US" sz="1800" u="sng" spc="20" dirty="0">
                <a:latin typeface="Times New Roman" pitchFamily="18" charset="0"/>
                <a:cs typeface="Times New Roman" pitchFamily="18" charset="0"/>
              </a:rPr>
              <a:t>IF CONDITION</a:t>
            </a:r>
            <a:endParaRPr sz="1800" u="sng" dirty="0">
              <a:latin typeface="Times New Roman" pitchFamily="18" charset="0"/>
              <a:cs typeface="Times New Roman"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Rectangle 10"/>
          <p:cNvSpPr/>
          <p:nvPr/>
        </p:nvSpPr>
        <p:spPr>
          <a:xfrm>
            <a:off x="2409825" y="2819400"/>
            <a:ext cx="7400925" cy="1569660"/>
          </a:xfrm>
          <a:prstGeom prst="rect">
            <a:avLst/>
          </a:prstGeom>
        </p:spPr>
        <p:txBody>
          <a:bodyPr wrap="square">
            <a:spAutoFit/>
          </a:bodyPr>
          <a:lstStyle/>
          <a:p>
            <a:r>
              <a:rPr lang="en-IN" sz="2400" dirty="0"/>
              <a:t>      </a:t>
            </a:r>
            <a:r>
              <a:rPr lang="en-IN" sz="2400" dirty="0">
                <a:latin typeface="Times New Roman" pitchFamily="18" charset="0"/>
                <a:cs typeface="Times New Roman" pitchFamily="18" charset="0"/>
              </a:rPr>
              <a:t>=IF(J2=5,"veryhigh",IF(J2=4,"high",IF(J2=3,"medium",IF(J2,"low",IF(J2=1,"average")))))</a:t>
            </a:r>
          </a:p>
          <a:p>
            <a:endParaRPr lang="en-IN" sz="24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407</TotalTime>
  <Words>765</Words>
  <Application>Microsoft Office PowerPoint</Application>
  <PresentationFormat>Widescreen</PresentationFormat>
  <Paragraphs>127</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                                                    IF CONDITION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raghul</cp:lastModifiedBy>
  <cp:revision>46</cp:revision>
  <dcterms:created xsi:type="dcterms:W3CDTF">2024-03-29T15:07:22Z</dcterms:created>
  <dcterms:modified xsi:type="dcterms:W3CDTF">2024-08-30T15:30:23Z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