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3"/>
  </p:notesMasterIdLst>
  <p:handoutMasterIdLst>
    <p:handoutMasterId r:id="rId14"/>
  </p:handoutMasterIdLst>
  <p:sldIdLst>
    <p:sldId id="256" r:id="rId2"/>
    <p:sldId id="274" r:id="rId3"/>
    <p:sldId id="275" r:id="rId4"/>
    <p:sldId id="276" r:id="rId5"/>
    <p:sldId id="277" r:id="rId6"/>
    <p:sldId id="278" r:id="rId7"/>
    <p:sldId id="279" r:id="rId8"/>
    <p:sldId id="280" r:id="rId9"/>
    <p:sldId id="281" r:id="rId10"/>
    <p:sldId id="282" r:id="rId11"/>
    <p:sldId id="273" r:id="rId12"/>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188"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7/17/2014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7/17/2014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7/17/2014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7/17/2014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7/17/2014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7/17/2014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7/17/2014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7.xml"/><Relationship Id="rId5" Type="http://schemas.openxmlformats.org/officeDocument/2006/relationships/image" Target="../media/image8.gif"/><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651000" y="390525"/>
            <a:ext cx="8509000" cy="84455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 java.io</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a:t>Harinath Mallepally</a:t>
            </a:r>
          </a:p>
          <a:p>
            <a:pPr marL="0" marR="0" indent="0" algn="l" rtl="0">
              <a:lnSpc>
                <a:spcPct val="120139"/>
              </a:lnSpc>
              <a:spcBef>
                <a:spcPts val="0"/>
              </a:spcBef>
              <a:spcAft>
                <a:spcPts val="0"/>
              </a:spcAft>
              <a:buNone/>
            </a:pPr>
            <a:r>
              <a:rPr lang="en-US" sz="2000"/>
              <a:t>harinath@careerscale.in</a:t>
            </a:r>
          </a:p>
          <a:p>
            <a:endParaRPr lang="en-US" sz="200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
        <p:nvSpPr>
          <p:cNvPr id="22" name="Shape 22"/>
          <p:cNvSpPr/>
          <p:nvPr/>
        </p:nvSpPr>
        <p:spPr>
          <a:xfrm>
            <a:off x="3169100" y="2340650"/>
            <a:ext cx="3577500" cy="2240524"/>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Sample code in eclipse</a:t>
            </a:r>
            <a:endParaRPr lang="en-US" sz="3555" dirty="0">
              <a:solidFill>
                <a:srgbClr val="990000"/>
              </a:solidFill>
              <a:latin typeface="Arial"/>
              <a:ea typeface="Arial"/>
              <a:cs typeface="Arial"/>
              <a:sym typeface="Arial"/>
            </a:endParaRPr>
          </a:p>
        </p:txBody>
      </p:sp>
      <p:sp>
        <p:nvSpPr>
          <p:cNvPr id="3" name="TextBox 2"/>
          <p:cNvSpPr txBox="1"/>
          <p:nvPr/>
        </p:nvSpPr>
        <p:spPr>
          <a:xfrm>
            <a:off x="1371600" y="2373593"/>
            <a:ext cx="6996545" cy="584775"/>
          </a:xfrm>
          <a:prstGeom prst="rect">
            <a:avLst/>
          </a:prstGeom>
          <a:noFill/>
        </p:spPr>
        <p:txBody>
          <a:bodyPr wrap="square" rtlCol="0">
            <a:spAutoFit/>
          </a:bodyPr>
          <a:lstStyle/>
          <a:p>
            <a:r>
              <a:rPr lang="en-US" sz="3200" dirty="0" smtClean="0"/>
              <a:t>Please follow the live class</a:t>
            </a:r>
            <a:endParaRPr lang="en-US" sz="3200" dirty="0"/>
          </a:p>
        </p:txBody>
      </p:sp>
    </p:spTree>
    <p:extLst>
      <p:ext uri="{BB962C8B-B14F-4D97-AF65-F5344CB8AC3E}">
        <p14:creationId xmlns:p14="http://schemas.microsoft.com/office/powerpoint/2010/main" val="372374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ding information into 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20" y="2537835"/>
            <a:ext cx="36099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riting information out of a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920" y="3956193"/>
            <a:ext cx="3609975" cy="8953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8255" y="1556450"/>
            <a:ext cx="8132618" cy="523220"/>
          </a:xfrm>
          <a:prstGeom prst="rect">
            <a:avLst/>
          </a:prstGeom>
        </p:spPr>
        <p:txBody>
          <a:bodyPr wrap="square">
            <a:spAutoFit/>
          </a:bodyPr>
          <a:lstStyle/>
          <a:p>
            <a:r>
              <a:rPr lang="en-US" dirty="0"/>
              <a:t>To bring in information, a program opens a </a:t>
            </a:r>
            <a:r>
              <a:rPr lang="en-US" i="1" dirty="0"/>
              <a:t>stream</a:t>
            </a:r>
            <a:r>
              <a:rPr lang="en-US" dirty="0"/>
              <a:t> on an information source (a file, memory, a socket) and reads the information sequentially, as shown in the following figure.</a:t>
            </a:r>
          </a:p>
        </p:txBody>
      </p:sp>
      <p:graphicFrame>
        <p:nvGraphicFramePr>
          <p:cNvPr id="3" name="Table 2"/>
          <p:cNvGraphicFramePr>
            <a:graphicFrameLocks noGrp="1"/>
          </p:cNvGraphicFramePr>
          <p:nvPr>
            <p:extLst>
              <p:ext uri="{D42A27DB-BD31-4B8C-83A1-F6EECF244321}">
                <p14:modId xmlns:p14="http://schemas.microsoft.com/office/powerpoint/2010/main" val="966293139"/>
              </p:ext>
            </p:extLst>
          </p:nvPr>
        </p:nvGraphicFramePr>
        <p:xfrm>
          <a:off x="598918" y="5056910"/>
          <a:ext cx="9154682" cy="1841726"/>
        </p:xfrm>
        <a:graphic>
          <a:graphicData uri="http://schemas.openxmlformats.org/drawingml/2006/table">
            <a:tbl>
              <a:tblPr/>
              <a:tblGrid>
                <a:gridCol w="4577341"/>
                <a:gridCol w="4577341"/>
              </a:tblGrid>
              <a:tr h="401781">
                <a:tc gridSpan="2">
                  <a:txBody>
                    <a:bodyPr/>
                    <a:lstStyle/>
                    <a:p>
                      <a:r>
                        <a:rPr lang="en-US" dirty="0" smtClean="0"/>
                        <a:t>Reading and Writing Algorithm for Data                          </a:t>
                      </a:r>
                      <a:endParaRPr lang="en-US" dirty="0"/>
                    </a:p>
                  </a:txBody>
                  <a:tcPr marL="38100" marR="38100" marT="38100" marB="38100" anchor="ctr">
                    <a:solidFill>
                      <a:srgbClr val="FFFFFF"/>
                    </a:solidFill>
                  </a:tcPr>
                </a:tc>
                <a:tc hMerge="1">
                  <a:txBody>
                    <a:bodyPr/>
                    <a:lstStyle/>
                    <a:p>
                      <a:endParaRPr lang="en-US"/>
                    </a:p>
                  </a:txBody>
                  <a:tcPr/>
                </a:tc>
              </a:tr>
              <a:tr h="514266">
                <a:tc>
                  <a:txBody>
                    <a:bodyPr/>
                    <a:lstStyle/>
                    <a:p>
                      <a:r>
                        <a:rPr lang="en-US" b="1" dirty="0"/>
                        <a:t>Reading</a:t>
                      </a:r>
                      <a:endParaRPr lang="en-US" dirty="0"/>
                    </a:p>
                  </a:txBody>
                  <a:tcPr marL="38100" marR="38100" marT="38100" marB="38100" anchor="ctr">
                    <a:lnL>
                      <a:noFill/>
                    </a:lnL>
                    <a:lnR>
                      <a:noFill/>
                    </a:lnR>
                    <a:lnB>
                      <a:noFill/>
                    </a:lnB>
                    <a:solidFill>
                      <a:srgbClr val="FFFFFF"/>
                    </a:solidFill>
                  </a:tcPr>
                </a:tc>
                <a:tc>
                  <a:txBody>
                    <a:bodyPr/>
                    <a:lstStyle/>
                    <a:p>
                      <a:r>
                        <a:rPr lang="en-US" b="1"/>
                        <a:t>Writing</a:t>
                      </a:r>
                      <a:endParaRPr lang="en-US"/>
                    </a:p>
                  </a:txBody>
                  <a:tcPr marL="38100" marR="38100" marT="38100" marB="38100" anchor="ctr">
                    <a:lnL>
                      <a:noFill/>
                    </a:lnL>
                    <a:lnR>
                      <a:noFill/>
                    </a:lnR>
                    <a:lnT>
                      <a:noFill/>
                    </a:lnT>
                    <a:lnB>
                      <a:noFill/>
                    </a:lnB>
                    <a:solidFill>
                      <a:srgbClr val="FFFFFF"/>
                    </a:solidFill>
                  </a:tcPr>
                </a:tc>
              </a:tr>
              <a:tr h="925679">
                <a:tc>
                  <a:txBody>
                    <a:bodyPr/>
                    <a:lstStyle/>
                    <a:p>
                      <a:r>
                        <a:rPr lang="en-US" dirty="0"/>
                        <a:t>open a stream while more information read information close the stream </a:t>
                      </a:r>
                    </a:p>
                  </a:txBody>
                  <a:tcPr marL="38100" marR="38100" marT="38100" marB="38100" anchor="ctr">
                    <a:lnL>
                      <a:noFill/>
                    </a:lnL>
                    <a:lnR>
                      <a:noFill/>
                    </a:lnR>
                    <a:lnT>
                      <a:noFill/>
                    </a:lnT>
                    <a:lnB>
                      <a:noFill/>
                    </a:lnB>
                    <a:solidFill>
                      <a:srgbClr val="FFFFFF"/>
                    </a:solidFill>
                  </a:tcPr>
                </a:tc>
                <a:tc>
                  <a:txBody>
                    <a:bodyPr/>
                    <a:lstStyle/>
                    <a:p>
                      <a:r>
                        <a:rPr lang="en-US" dirty="0"/>
                        <a:t>open a stream while more information write information close the stream</a:t>
                      </a:r>
                    </a:p>
                  </a:txBody>
                  <a:tcPr marL="38100" marR="38100" marT="38100" marB="38100" anchor="ctr">
                    <a:lnL>
                      <a:noFill/>
                    </a:lnL>
                    <a:lnR>
                      <a:noFill/>
                    </a:lnR>
                    <a:lnT>
                      <a:noFill/>
                    </a:lnT>
                    <a:lnB>
                      <a:noFill/>
                    </a:lnB>
                    <a:solidFill>
                      <a:srgbClr val="FFFFFF"/>
                    </a:solidFill>
                  </a:tcPr>
                </a:tc>
              </a:tr>
            </a:tbl>
          </a:graphicData>
        </a:graphic>
      </p:graphicFrame>
      <p:sp>
        <p:nvSpPr>
          <p:cNvPr id="4" name="Rectangle 3"/>
          <p:cNvSpPr/>
          <p:nvPr/>
        </p:nvSpPr>
        <p:spPr>
          <a:xfrm>
            <a:off x="1399685" y="2984022"/>
            <a:ext cx="3038011" cy="307777"/>
          </a:xfrm>
          <a:prstGeom prst="rect">
            <a:avLst/>
          </a:prstGeom>
        </p:spPr>
        <p:txBody>
          <a:bodyPr wrap="none">
            <a:spAutoFit/>
          </a:bodyPr>
          <a:lstStyle/>
          <a:p>
            <a:r>
              <a:rPr lang="en-US" dirty="0"/>
              <a:t>Reading information into a program.</a:t>
            </a:r>
          </a:p>
        </p:txBody>
      </p:sp>
      <p:sp>
        <p:nvSpPr>
          <p:cNvPr id="5" name="Rectangle 4"/>
          <p:cNvSpPr/>
          <p:nvPr/>
        </p:nvSpPr>
        <p:spPr>
          <a:xfrm>
            <a:off x="1399685" y="4096091"/>
            <a:ext cx="3038011" cy="307777"/>
          </a:xfrm>
          <a:prstGeom prst="rect">
            <a:avLst/>
          </a:prstGeom>
        </p:spPr>
        <p:txBody>
          <a:bodyPr wrap="none">
            <a:spAutoFit/>
          </a:bodyPr>
          <a:lstStyle/>
          <a:p>
            <a:r>
              <a:rPr lang="en-US" dirty="0"/>
              <a:t>Writing information out of a program</a:t>
            </a:r>
          </a:p>
        </p:txBody>
      </p:sp>
      <p:sp>
        <p:nvSpPr>
          <p:cNvPr id="8" name="Shape 19"/>
          <p:cNvSpPr txBox="1">
            <a:spLocks/>
          </p:cNvSpPr>
          <p:nvPr/>
        </p:nvSpPr>
        <p:spPr>
          <a:xfrm>
            <a:off x="1651000" y="390525"/>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introduction</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148636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java.io package contains two independent hierarchies of classes: onefor reading and writing bytes and the other for reading and writing charac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192" y="3206895"/>
            <a:ext cx="172402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Shape 19"/>
          <p:cNvSpPr txBox="1">
            <a:spLocks/>
          </p:cNvSpPr>
          <p:nvPr/>
        </p:nvSpPr>
        <p:spPr>
          <a:xfrm>
            <a:off x="314899" y="542925"/>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classification</a:t>
            </a:r>
            <a:endParaRPr lang="en-US" sz="3555" dirty="0">
              <a:solidFill>
                <a:srgbClr val="990000"/>
              </a:solidFill>
              <a:latin typeface="Arial"/>
              <a:ea typeface="Arial"/>
              <a:cs typeface="Arial"/>
              <a:sym typeface="Arial"/>
            </a:endParaRPr>
          </a:p>
        </p:txBody>
      </p:sp>
      <p:sp>
        <p:nvSpPr>
          <p:cNvPr id="2" name="TextBox 1"/>
          <p:cNvSpPr txBox="1"/>
          <p:nvPr/>
        </p:nvSpPr>
        <p:spPr>
          <a:xfrm>
            <a:off x="2108198" y="1842655"/>
            <a:ext cx="6664037" cy="923330"/>
          </a:xfrm>
          <a:prstGeom prst="rect">
            <a:avLst/>
          </a:prstGeom>
          <a:noFill/>
        </p:spPr>
        <p:txBody>
          <a:bodyPr wrap="square" rtlCol="0">
            <a:spAutoFit/>
          </a:bodyPr>
          <a:lstStyle/>
          <a:p>
            <a:r>
              <a:rPr lang="en-US" sz="1800" dirty="0" smtClean="0"/>
              <a:t>Java organizes the IO API into 2 different classes.</a:t>
            </a:r>
          </a:p>
          <a:p>
            <a:pPr marL="342900" indent="-342900">
              <a:buAutoNum type="arabicPeriod"/>
            </a:pPr>
            <a:r>
              <a:rPr lang="en-US" sz="1800" dirty="0" smtClean="0"/>
              <a:t>Byte streams</a:t>
            </a:r>
          </a:p>
          <a:p>
            <a:pPr marL="342900" indent="-342900">
              <a:buAutoNum type="arabicPeriod"/>
            </a:pPr>
            <a:r>
              <a:rPr lang="en-US" sz="1800" dirty="0" smtClean="0"/>
              <a:t>Character data</a:t>
            </a:r>
            <a:endParaRPr lang="en-US" sz="1800" dirty="0"/>
          </a:p>
        </p:txBody>
      </p:sp>
    </p:spTree>
    <p:extLst>
      <p:ext uri="{BB962C8B-B14F-4D97-AF65-F5344CB8AC3E}">
        <p14:creationId xmlns:p14="http://schemas.microsoft.com/office/powerpoint/2010/main" val="150691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enos.itcollege.ee/~jpoial/docs/tutorial/figures/essential/io-readerap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602"/>
            <a:ext cx="4389317" cy="235671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27417"/>
            <a:ext cx="4951235" cy="264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descr="http://enos.itcollege.ee/~jpoial/docs/tutorial/figures/essential/io-inputstreamap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3422" y="1417491"/>
            <a:ext cx="4933950" cy="3209926"/>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The class hierarchies for readers and writers in java.io. Subclasses of Reader and Writer implement specialized streams and are divided into two categories: those that read from or write to data sinks (shaded) and those that perform some sort of processing (unsha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235" y="4746333"/>
            <a:ext cx="4800600" cy="2524126"/>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classes</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348440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The class hierarchies for readers and writers in java.io. Subclasses of Reader and Writer implement specialized streams and are divided into two categories: those that read from or write to data sinks (shaded) and those that perform some sort of processing (un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04" y="3782291"/>
            <a:ext cx="5329663" cy="33496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7" descr="http://enos.itcollege.ee/~jpoial/docs/tutorial/figures/essential/io-inputstreamap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98" y="1371600"/>
            <a:ext cx="5384257" cy="3374733"/>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Streams hierarchy</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419402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436" y="3593376"/>
            <a:ext cx="5953972" cy="317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descr="http://enos.itcollege.ee/~jpoial/docs/tutorial/figures/essential/io-readerap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9" y="1302328"/>
            <a:ext cx="5068276" cy="27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96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717" y="1232622"/>
            <a:ext cx="6035387" cy="412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096" y="5188527"/>
            <a:ext cx="5067300" cy="243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19"/>
          <p:cNvSpPr txBox="1">
            <a:spLocks/>
          </p:cNvSpPr>
          <p:nvPr/>
        </p:nvSpPr>
        <p:spPr>
          <a:xfrm>
            <a:off x="251691" y="251980"/>
            <a:ext cx="8509000" cy="844550"/>
          </a:xfrm>
          <a:prstGeom prst="rect">
            <a:avLst/>
          </a:prstGeom>
        </p:spPr>
        <p:txBody>
          <a:bodyPr vert="horz" lIns="38100" tIns="38100" rIns="38100" bIns="38100" rtlCol="0" anchor="ctr" anchorCtr="0">
            <a:noAutofit/>
          </a:bodyPr>
          <a:lstStyle>
            <a:lvl1pPr algn="ctr" defTabSz="507995" rtl="0" eaLnBrk="1" latinLnBrk="0" hangingPunct="1">
              <a:spcBef>
                <a:spcPct val="0"/>
              </a:spcBef>
              <a:buNone/>
              <a:defRPr sz="4900" kern="1200">
                <a:solidFill>
                  <a:schemeClr val="tx1"/>
                </a:solidFill>
                <a:latin typeface="+mj-lt"/>
                <a:ea typeface="+mj-ea"/>
                <a:cs typeface="+mj-cs"/>
              </a:defRPr>
            </a:lvl1pPr>
          </a:lstStyle>
          <a:p>
            <a:pPr algn="l">
              <a:lnSpc>
                <a:spcPct val="119921"/>
              </a:lnSpc>
              <a:spcBef>
                <a:spcPts val="0"/>
              </a:spcBef>
            </a:pPr>
            <a:r>
              <a:rPr lang="en-US" sz="3555" dirty="0" smtClean="0">
                <a:solidFill>
                  <a:srgbClr val="990000"/>
                </a:solidFill>
                <a:latin typeface="Arial"/>
                <a:ea typeface="Arial"/>
                <a:cs typeface="Arial"/>
                <a:sym typeface="Arial"/>
              </a:rPr>
              <a:t>Java IO – </a:t>
            </a:r>
            <a:r>
              <a:rPr lang="en-US" sz="3555" dirty="0" err="1" smtClean="0">
                <a:solidFill>
                  <a:srgbClr val="990000"/>
                </a:solidFill>
                <a:latin typeface="Arial"/>
                <a:ea typeface="Arial"/>
                <a:cs typeface="Arial"/>
                <a:sym typeface="Arial"/>
              </a:rPr>
              <a:t>InputStream,OutputStream</a:t>
            </a:r>
            <a:endParaRPr lang="en-US" sz="3555" dirty="0">
              <a:solidFill>
                <a:srgbClr val="990000"/>
              </a:solidFill>
              <a:latin typeface="Arial"/>
              <a:ea typeface="Arial"/>
              <a:cs typeface="Arial"/>
              <a:sym typeface="Arial"/>
            </a:endParaRPr>
          </a:p>
        </p:txBody>
      </p:sp>
    </p:spTree>
    <p:extLst>
      <p:ext uri="{BB962C8B-B14F-4D97-AF65-F5344CB8AC3E}">
        <p14:creationId xmlns:p14="http://schemas.microsoft.com/office/powerpoint/2010/main" val="426093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691" y="1233055"/>
            <a:ext cx="7730835" cy="575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19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45" y="1122236"/>
            <a:ext cx="8049491" cy="566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476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7965</TotalTime>
  <Words>250</Words>
  <Application>Microsoft Office PowerPoint</Application>
  <PresentationFormat>Custom</PresentationFormat>
  <Paragraphs>30</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 JEE Training – java.io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10</cp:revision>
  <dcterms:modified xsi:type="dcterms:W3CDTF">2014-07-17T00:48:37Z</dcterms:modified>
</cp:coreProperties>
</file>