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5" r:id="rId19"/>
    <p:sldId id="276" r:id="rId20"/>
    <p:sldId id="284" r:id="rId21"/>
    <p:sldId id="285" r:id="rId22"/>
    <p:sldId id="277" r:id="rId23"/>
    <p:sldId id="286" r:id="rId24"/>
    <p:sldId id="278" r:id="rId25"/>
    <p:sldId id="279" r:id="rId26"/>
    <p:sldId id="281" r:id="rId27"/>
    <p:sldId id="283" r:id="rId28"/>
    <p:sldId id="282" r:id="rId29"/>
    <p:sldId id="280" r:id="rId30"/>
    <p:sldId id="287" r:id="rId31"/>
    <p:sldId id="272" r:id="rId32"/>
    <p:sldId id="273" r:id="rId33"/>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9" d="100"/>
          <a:sy n="69" d="100"/>
        </p:scale>
        <p:origin x="-1200" y="216"/>
      </p:cViewPr>
      <p:guideLst>
        <p:guide orient="horz" pos="2400"/>
        <p:guide pos="32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02000"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316413" y="0"/>
            <a:ext cx="3302000" cy="508000"/>
          </a:xfrm>
          <a:prstGeom prst="rect">
            <a:avLst/>
          </a:prstGeom>
        </p:spPr>
        <p:txBody>
          <a:bodyPr vert="horz" lIns="91440" tIns="45720" rIns="91440" bIns="45720" rtlCol="0"/>
          <a:lstStyle>
            <a:lvl1pPr algn="r">
              <a:defRPr sz="1200"/>
            </a:lvl1pPr>
          </a:lstStyle>
          <a:p>
            <a:fld id="{6EA59831-A4FD-404B-A574-E17A0D707D79}" type="datetimeFigureOut">
              <a:rPr lang="en-US" smtClean="0"/>
              <a:t>12/6/2014</a:t>
            </a:fld>
            <a:endParaRPr lang="en-US"/>
          </a:p>
        </p:txBody>
      </p:sp>
      <p:sp>
        <p:nvSpPr>
          <p:cNvPr id="4" name="Footer Placeholder 3"/>
          <p:cNvSpPr>
            <a:spLocks noGrp="1"/>
          </p:cNvSpPr>
          <p:nvPr>
            <p:ph type="ftr" sz="quarter" idx="2"/>
          </p:nvPr>
        </p:nvSpPr>
        <p:spPr>
          <a:xfrm>
            <a:off x="0" y="9650413"/>
            <a:ext cx="3302000"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16413" y="9650413"/>
            <a:ext cx="3302000" cy="508000"/>
          </a:xfrm>
          <a:prstGeom prst="rect">
            <a:avLst/>
          </a:prstGeom>
        </p:spPr>
        <p:txBody>
          <a:bodyPr vert="horz" lIns="91440" tIns="45720" rIns="91440" bIns="45720" rtlCol="0" anchor="b"/>
          <a:lstStyle>
            <a:lvl1pPr algn="r">
              <a:defRPr sz="1200"/>
            </a:lvl1pPr>
          </a:lstStyle>
          <a:p>
            <a:fld id="{1150E7CB-7F78-D243-A17A-1569AFB97FA2}" type="slidenum">
              <a:rPr lang="en-US" smtClean="0"/>
              <a:t>‹#›</a:t>
            </a:fld>
            <a:endParaRPr lang="en-US"/>
          </a:p>
        </p:txBody>
      </p:sp>
    </p:spTree>
    <p:extLst>
      <p:ext uri="{BB962C8B-B14F-4D97-AF65-F5344CB8AC3E}">
        <p14:creationId xmlns:p14="http://schemas.microsoft.com/office/powerpoint/2010/main" val="1260910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281533209"/>
      </p:ext>
    </p:extLst>
  </p:cSld>
  <p:clrMap bg1="lt1" tx1="dk1" bg2="dk2" tx2="lt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IMPORTANT – PLEASE READ.</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Use this template to create your online courses. Change the template as you see fit, including the logo, images and copyright information. Add your speaker's notes to the Notes section of the PowerPoint (e.g. THIS SECTION) and then submit it to Dual Code's PowerFlash service. </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Your PowerPoint will be converted to a Flash-based eLearning module or presentation. A professional voice-over artist will read you speaker’s notes and incorporate the resulting audio files in the Flash course. You will also have the option to save the course to a standard (Flash + HTML) format or SCORM compliant package so you can deploy it in your Learning Management System of choice.</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Try it for FREE. Visit http://www.dualcode.com/elearning/powerflash.htm for more details.</a:t>
            </a:r>
          </a:p>
          <a:p>
            <a:endParaRPr lang="en-US" sz="1466">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7" name="Shape 117"/>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24" name="Shape 12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1" name="Shape 13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38" name="Shape 13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45" name="Shape 145"/>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54" name="Shape 15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0" name="Shape 16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1501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66" name="Shape 16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73" name="Shape 173"/>
          <p:cNvSpPr>
            <a:spLocks noGrp="1" noRot="1" noChangeAspect="1"/>
          </p:cNvSpPr>
          <p:nvPr>
            <p:ph type="sldImg" idx="2"/>
          </p:nvPr>
        </p:nvSpPr>
        <p:spPr>
          <a:xfrm>
            <a:off x="1270251" y="762000"/>
            <a:ext cx="508025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2" name="Shape 9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98" name="Shape 98"/>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04" name="Shape 10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762001" y="4826000"/>
            <a:ext cx="6095999" cy="4572000"/>
          </a:xfrm>
          <a:prstGeom prst="rect">
            <a:avLst/>
          </a:prstGeom>
        </p:spPr>
        <p:txBody>
          <a:bodyPr lIns="101582" tIns="101582" rIns="101582" bIns="101582" anchor="ctr" anchorCtr="0">
            <a:noAutofit/>
          </a:bodyPr>
          <a:lstStyle/>
          <a:p>
            <a:endParaRPr/>
          </a:p>
        </p:txBody>
      </p:sp>
      <p:sp>
        <p:nvSpPr>
          <p:cNvPr id="111" name="Shape 111"/>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367140"/>
            <a:ext cx="8636000" cy="1633361"/>
          </a:xfrm>
        </p:spPr>
        <p:txBody>
          <a:bodyPr/>
          <a:lstStyle/>
          <a:p>
            <a:r>
              <a:rPr lang="en-US" smtClean="0"/>
              <a:t>Click to edit Master title style</a:t>
            </a:r>
            <a:endParaRPr lang="en-US"/>
          </a:p>
        </p:txBody>
      </p:sp>
      <p:sp>
        <p:nvSpPr>
          <p:cNvPr id="3" name="Subtitle 2"/>
          <p:cNvSpPr>
            <a:spLocks noGrp="1"/>
          </p:cNvSpPr>
          <p:nvPr>
            <p:ph type="subTitle" idx="1"/>
          </p:nvPr>
        </p:nvSpPr>
        <p:spPr>
          <a:xfrm>
            <a:off x="1524000" y="4318000"/>
            <a:ext cx="7112000" cy="1947333"/>
          </a:xfrm>
        </p:spPr>
        <p:txBody>
          <a:bodyPr/>
          <a:lstStyle>
            <a:lvl1pPr marL="0" indent="0" algn="ctr">
              <a:buNone/>
              <a:defRPr>
                <a:solidFill>
                  <a:schemeClr val="tx1">
                    <a:tint val="75000"/>
                  </a:schemeClr>
                </a:solidFill>
              </a:defRPr>
            </a:lvl1pPr>
            <a:lvl2pPr marL="507995" indent="0" algn="ctr">
              <a:buNone/>
              <a:defRPr>
                <a:solidFill>
                  <a:schemeClr val="tx1">
                    <a:tint val="75000"/>
                  </a:schemeClr>
                </a:solidFill>
              </a:defRPr>
            </a:lvl2pPr>
            <a:lvl3pPr marL="1015990" indent="0" algn="ctr">
              <a:buNone/>
              <a:defRPr>
                <a:solidFill>
                  <a:schemeClr val="tx1">
                    <a:tint val="75000"/>
                  </a:schemeClr>
                </a:solidFill>
              </a:defRPr>
            </a:lvl3pPr>
            <a:lvl4pPr marL="1523985" indent="0" algn="ctr">
              <a:buNone/>
              <a:defRPr>
                <a:solidFill>
                  <a:schemeClr val="tx1">
                    <a:tint val="75000"/>
                  </a:schemeClr>
                </a:solidFill>
              </a:defRPr>
            </a:lvl4pPr>
            <a:lvl5pPr marL="2031980" indent="0" algn="ctr">
              <a:buNone/>
              <a:defRPr>
                <a:solidFill>
                  <a:schemeClr val="tx1">
                    <a:tint val="75000"/>
                  </a:schemeClr>
                </a:solidFill>
              </a:defRPr>
            </a:lvl5pPr>
            <a:lvl6pPr marL="2539975" indent="0" algn="ctr">
              <a:buNone/>
              <a:defRPr>
                <a:solidFill>
                  <a:schemeClr val="tx1">
                    <a:tint val="75000"/>
                  </a:schemeClr>
                </a:solidFill>
              </a:defRPr>
            </a:lvl6pPr>
            <a:lvl7pPr marL="3047970" indent="0" algn="ctr">
              <a:buNone/>
              <a:defRPr>
                <a:solidFill>
                  <a:schemeClr val="tx1">
                    <a:tint val="75000"/>
                  </a:schemeClr>
                </a:solidFill>
              </a:defRPr>
            </a:lvl7pPr>
            <a:lvl8pPr marL="3555964" indent="0" algn="ctr">
              <a:buNone/>
              <a:defRPr>
                <a:solidFill>
                  <a:schemeClr val="tx1">
                    <a:tint val="75000"/>
                  </a:schemeClr>
                </a:solidFill>
              </a:defRPr>
            </a:lvl8pPr>
            <a:lvl9pPr marL="406395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35BCAD-28A3-2344-B091-C05A95719D93}" type="datetime1">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40986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52071-BC3D-194C-80EE-748C4FC80A05}" type="datetime1">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12446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6000" y="305154"/>
            <a:ext cx="2286000" cy="65016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8000" y="305154"/>
            <a:ext cx="6688667" cy="65016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BD0DF-E091-F54A-B991-4570D5265414}" type="datetime1">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19556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BAAC8-A4DE-8341-AB28-11AAE34E1314}" type="datetime1">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315602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2570" y="4896556"/>
            <a:ext cx="8636000" cy="1513417"/>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802570" y="3229682"/>
            <a:ext cx="8636000" cy="1666874"/>
          </a:xfrm>
        </p:spPr>
        <p:txBody>
          <a:bodyPr anchor="b"/>
          <a:lstStyle>
            <a:lvl1pPr marL="0" indent="0">
              <a:buNone/>
              <a:defRPr sz="2200">
                <a:solidFill>
                  <a:schemeClr val="tx1">
                    <a:tint val="75000"/>
                  </a:schemeClr>
                </a:solidFill>
              </a:defRPr>
            </a:lvl1pPr>
            <a:lvl2pPr marL="507995" indent="0">
              <a:buNone/>
              <a:defRPr sz="2000">
                <a:solidFill>
                  <a:schemeClr val="tx1">
                    <a:tint val="75000"/>
                  </a:schemeClr>
                </a:solidFill>
              </a:defRPr>
            </a:lvl2pPr>
            <a:lvl3pPr marL="1015990" indent="0">
              <a:buNone/>
              <a:defRPr sz="1800">
                <a:solidFill>
                  <a:schemeClr val="tx1">
                    <a:tint val="75000"/>
                  </a:schemeClr>
                </a:solidFill>
              </a:defRPr>
            </a:lvl3pPr>
            <a:lvl4pPr marL="1523985" indent="0">
              <a:buNone/>
              <a:defRPr sz="1600">
                <a:solidFill>
                  <a:schemeClr val="tx1">
                    <a:tint val="75000"/>
                  </a:schemeClr>
                </a:solidFill>
              </a:defRPr>
            </a:lvl4pPr>
            <a:lvl5pPr marL="2031980" indent="0">
              <a:buNone/>
              <a:defRPr sz="1600">
                <a:solidFill>
                  <a:schemeClr val="tx1">
                    <a:tint val="75000"/>
                  </a:schemeClr>
                </a:solidFill>
              </a:defRPr>
            </a:lvl5pPr>
            <a:lvl6pPr marL="2539975" indent="0">
              <a:buNone/>
              <a:defRPr sz="1600">
                <a:solidFill>
                  <a:schemeClr val="tx1">
                    <a:tint val="75000"/>
                  </a:schemeClr>
                </a:solidFill>
              </a:defRPr>
            </a:lvl6pPr>
            <a:lvl7pPr marL="3047970" indent="0">
              <a:buNone/>
              <a:defRPr sz="1600">
                <a:solidFill>
                  <a:schemeClr val="tx1">
                    <a:tint val="75000"/>
                  </a:schemeClr>
                </a:solidFill>
              </a:defRPr>
            </a:lvl7pPr>
            <a:lvl8pPr marL="3555964" indent="0">
              <a:buNone/>
              <a:defRPr sz="1600">
                <a:solidFill>
                  <a:schemeClr val="tx1">
                    <a:tint val="75000"/>
                  </a:schemeClr>
                </a:solidFill>
              </a:defRPr>
            </a:lvl8pPr>
            <a:lvl9pPr marL="4063959"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2015B4-E5E9-0443-A493-BA477117441B}" type="datetime1">
              <a:rPr lang="en-US" smtClean="0"/>
              <a:t>12/6/2014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2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8000"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64667" y="1778000"/>
            <a:ext cx="4487333" cy="5028848"/>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31484-A76B-FC49-953D-8EF79E6BF931}" type="datetime1">
              <a:rPr lang="en-US" smtClean="0"/>
              <a:t>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72990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8000" y="1705681"/>
            <a:ext cx="4489098"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8000" y="2416528"/>
            <a:ext cx="4489098"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61140" y="1705681"/>
            <a:ext cx="4490861" cy="710847"/>
          </a:xfrm>
        </p:spPr>
        <p:txBody>
          <a:bodyPr anchor="b"/>
          <a:lstStyle>
            <a:lvl1pPr marL="0" indent="0">
              <a:buNone/>
              <a:defRPr sz="2700" b="1"/>
            </a:lvl1pPr>
            <a:lvl2pPr marL="507995" indent="0">
              <a:buNone/>
              <a:defRPr sz="2200" b="1"/>
            </a:lvl2pPr>
            <a:lvl3pPr marL="1015990" indent="0">
              <a:buNone/>
              <a:defRPr sz="2000" b="1"/>
            </a:lvl3pPr>
            <a:lvl4pPr marL="1523985" indent="0">
              <a:buNone/>
              <a:defRPr sz="1800" b="1"/>
            </a:lvl4pPr>
            <a:lvl5pPr marL="2031980" indent="0">
              <a:buNone/>
              <a:defRPr sz="1800" b="1"/>
            </a:lvl5pPr>
            <a:lvl6pPr marL="2539975" indent="0">
              <a:buNone/>
              <a:defRPr sz="1800" b="1"/>
            </a:lvl6pPr>
            <a:lvl7pPr marL="3047970" indent="0">
              <a:buNone/>
              <a:defRPr sz="1800" b="1"/>
            </a:lvl7pPr>
            <a:lvl8pPr marL="3555964" indent="0">
              <a:buNone/>
              <a:defRPr sz="1800" b="1"/>
            </a:lvl8pPr>
            <a:lvl9pPr marL="4063959"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61140" y="2416528"/>
            <a:ext cx="4490861" cy="4390320"/>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6C9722-D8C0-D44D-8937-4C0A36437D48}" type="datetime1">
              <a:rPr lang="en-US" smtClean="0"/>
              <a:t>12/6/2014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1788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EABCDF-6945-8448-818E-02D7FAFF00FC}" type="datetime1">
              <a:rPr lang="en-US" smtClean="0"/>
              <a:t>12/6/2014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334673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594B-4352-354E-957E-A6BD7381F993}" type="datetime1">
              <a:rPr lang="en-US" smtClean="0"/>
              <a:t>12/6/2014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01235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03389"/>
            <a:ext cx="3342570" cy="1291167"/>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72278" y="303389"/>
            <a:ext cx="5679722" cy="6503459"/>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8001" y="1594556"/>
            <a:ext cx="3342570" cy="5212292"/>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3B09C4-C32A-7C49-8EBD-136015915A62}" type="datetime1">
              <a:rPr lang="en-US" smtClean="0"/>
              <a:t>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15412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91431" y="5334000"/>
            <a:ext cx="6096000" cy="629709"/>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91431" y="680861"/>
            <a:ext cx="6096000" cy="4572000"/>
          </a:xfrm>
        </p:spPr>
        <p:txBody>
          <a:bodyPr/>
          <a:lstStyle>
            <a:lvl1pPr marL="0" indent="0">
              <a:buNone/>
              <a:defRPr sz="3600"/>
            </a:lvl1pPr>
            <a:lvl2pPr marL="507995" indent="0">
              <a:buNone/>
              <a:defRPr sz="3100"/>
            </a:lvl2pPr>
            <a:lvl3pPr marL="1015990" indent="0">
              <a:buNone/>
              <a:defRPr sz="2700"/>
            </a:lvl3pPr>
            <a:lvl4pPr marL="1523985" indent="0">
              <a:buNone/>
              <a:defRPr sz="2200"/>
            </a:lvl4pPr>
            <a:lvl5pPr marL="2031980" indent="0">
              <a:buNone/>
              <a:defRPr sz="2200"/>
            </a:lvl5pPr>
            <a:lvl6pPr marL="2539975" indent="0">
              <a:buNone/>
              <a:defRPr sz="2200"/>
            </a:lvl6pPr>
            <a:lvl7pPr marL="3047970" indent="0">
              <a:buNone/>
              <a:defRPr sz="2200"/>
            </a:lvl7pPr>
            <a:lvl8pPr marL="3555964" indent="0">
              <a:buNone/>
              <a:defRPr sz="2200"/>
            </a:lvl8pPr>
            <a:lvl9pPr marL="4063959" indent="0">
              <a:buNone/>
              <a:defRPr sz="2200"/>
            </a:lvl9pPr>
          </a:lstStyle>
          <a:p>
            <a:endParaRPr lang="en-US"/>
          </a:p>
        </p:txBody>
      </p:sp>
      <p:sp>
        <p:nvSpPr>
          <p:cNvPr id="4" name="Text Placeholder 3"/>
          <p:cNvSpPr>
            <a:spLocks noGrp="1"/>
          </p:cNvSpPr>
          <p:nvPr>
            <p:ph type="body" sz="half" idx="2"/>
          </p:nvPr>
        </p:nvSpPr>
        <p:spPr>
          <a:xfrm>
            <a:off x="1991431" y="5963709"/>
            <a:ext cx="6096000" cy="894291"/>
          </a:xfrm>
        </p:spPr>
        <p:txBody>
          <a:bodyPr/>
          <a:lstStyle>
            <a:lvl1pPr marL="0" indent="0">
              <a:buNone/>
              <a:defRPr sz="1600"/>
            </a:lvl1pPr>
            <a:lvl2pPr marL="507995" indent="0">
              <a:buNone/>
              <a:defRPr sz="1300"/>
            </a:lvl2pPr>
            <a:lvl3pPr marL="1015990" indent="0">
              <a:buNone/>
              <a:defRPr sz="1100"/>
            </a:lvl3pPr>
            <a:lvl4pPr marL="1523985" indent="0">
              <a:buNone/>
              <a:defRPr sz="1000"/>
            </a:lvl4pPr>
            <a:lvl5pPr marL="2031980" indent="0">
              <a:buNone/>
              <a:defRPr sz="1000"/>
            </a:lvl5pPr>
            <a:lvl6pPr marL="2539975" indent="0">
              <a:buNone/>
              <a:defRPr sz="1000"/>
            </a:lvl6pPr>
            <a:lvl7pPr marL="3047970" indent="0">
              <a:buNone/>
              <a:defRPr sz="1000"/>
            </a:lvl7pPr>
            <a:lvl8pPr marL="3555964" indent="0">
              <a:buNone/>
              <a:defRPr sz="1000"/>
            </a:lvl8pPr>
            <a:lvl9pPr marL="4063959"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B1F9E6-9FF6-6144-8C69-66DC0FD9BB46}" type="datetime1">
              <a:rPr lang="en-US" smtClean="0"/>
              <a:t>12/6/2014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AC745E-0005-EB44-B9AB-E8A2931535DC}" type="slidenum">
              <a:rPr lang="en-US" smtClean="0"/>
              <a:t>‹#›</a:t>
            </a:fld>
            <a:endParaRPr lang="en-US"/>
          </a:p>
        </p:txBody>
      </p:sp>
    </p:spTree>
    <p:extLst>
      <p:ext uri="{BB962C8B-B14F-4D97-AF65-F5344CB8AC3E}">
        <p14:creationId xmlns:p14="http://schemas.microsoft.com/office/powerpoint/2010/main" val="298927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305153"/>
            <a:ext cx="9144000" cy="1270000"/>
          </a:xfrm>
          <a:prstGeom prst="rect">
            <a:avLst/>
          </a:prstGeom>
        </p:spPr>
        <p:txBody>
          <a:bodyPr vert="horz" lIns="101599" tIns="50799" rIns="101599" bIns="5079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8000" y="1778000"/>
            <a:ext cx="9144000" cy="5028848"/>
          </a:xfrm>
          <a:prstGeom prst="rect">
            <a:avLst/>
          </a:prstGeom>
        </p:spPr>
        <p:txBody>
          <a:bodyPr vert="horz" lIns="101599" tIns="50799" rIns="101599" bIns="5079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8000" y="7062612"/>
            <a:ext cx="2370667" cy="405694"/>
          </a:xfrm>
          <a:prstGeom prst="rect">
            <a:avLst/>
          </a:prstGeom>
        </p:spPr>
        <p:txBody>
          <a:bodyPr vert="horz" lIns="101599" tIns="50799" rIns="101599" bIns="50799" rtlCol="0" anchor="ctr"/>
          <a:lstStyle>
            <a:lvl1pPr algn="l">
              <a:defRPr sz="1300">
                <a:solidFill>
                  <a:schemeClr val="tx1">
                    <a:tint val="75000"/>
                  </a:schemeClr>
                </a:solidFill>
              </a:defRPr>
            </a:lvl1pPr>
          </a:lstStyle>
          <a:p>
            <a:fld id="{C117D751-BA2E-5848-BDEF-37ADECBF10F3}" type="datetime1">
              <a:rPr lang="en-US" smtClean="0"/>
              <a:t>12/6/2014</a:t>
            </a:fld>
            <a:endParaRPr lang="en-US"/>
          </a:p>
        </p:txBody>
      </p:sp>
      <p:sp>
        <p:nvSpPr>
          <p:cNvPr id="5" name="Footer Placeholder 4"/>
          <p:cNvSpPr>
            <a:spLocks noGrp="1"/>
          </p:cNvSpPr>
          <p:nvPr>
            <p:ph type="ftr" sz="quarter" idx="3"/>
          </p:nvPr>
        </p:nvSpPr>
        <p:spPr>
          <a:xfrm>
            <a:off x="3471334" y="7062612"/>
            <a:ext cx="3217333" cy="405694"/>
          </a:xfrm>
          <a:prstGeom prst="rect">
            <a:avLst/>
          </a:prstGeom>
        </p:spPr>
        <p:txBody>
          <a:bodyPr vert="horz" lIns="101599" tIns="50799" rIns="101599" bIns="50799" rtlCol="0" anchor="ctr"/>
          <a:lstStyle>
            <a:lvl1pPr algn="ctr">
              <a:defRPr sz="13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81333" y="7062612"/>
            <a:ext cx="2370667" cy="405694"/>
          </a:xfrm>
          <a:prstGeom prst="rect">
            <a:avLst/>
          </a:prstGeom>
        </p:spPr>
        <p:txBody>
          <a:bodyPr vert="horz" lIns="101599" tIns="50799" rIns="101599" bIns="50799" rtlCol="0" anchor="ctr"/>
          <a:lstStyle>
            <a:lvl1pPr algn="r">
              <a:defRPr sz="1300">
                <a:solidFill>
                  <a:schemeClr val="tx1">
                    <a:tint val="75000"/>
                  </a:schemeClr>
                </a:solidFill>
              </a:defRPr>
            </a:lvl1pPr>
          </a:lstStyle>
          <a:p>
            <a:fld id="{80AC745E-0005-EB44-B9AB-E8A2931535DC}" type="slidenum">
              <a:rPr lang="en-US" smtClean="0"/>
              <a:t>‹#›</a:t>
            </a:fld>
            <a:endParaRPr lang="en-US"/>
          </a:p>
        </p:txBody>
      </p:sp>
      <p:sp>
        <p:nvSpPr>
          <p:cNvPr id="7" name="Shape 22"/>
          <p:cNvSpPr/>
          <p:nvPr userDrawn="1"/>
        </p:nvSpPr>
        <p:spPr>
          <a:xfrm>
            <a:off x="8120302" y="192424"/>
            <a:ext cx="1629192" cy="1150120"/>
          </a:xfrm>
          <a:prstGeom prst="rect">
            <a:avLst/>
          </a:prstGeom>
          <a:blipFill>
            <a:blip r:embed="rId13"/>
            <a:stretch>
              <a:fillRect/>
            </a:stretch>
          </a:blipFill>
          <a:ln>
            <a:noFill/>
          </a:ln>
        </p:spPr>
      </p:sp>
    </p:spTree>
    <p:extLst>
      <p:ext uri="{BB962C8B-B14F-4D97-AF65-F5344CB8AC3E}">
        <p14:creationId xmlns:p14="http://schemas.microsoft.com/office/powerpoint/2010/main" val="400845831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sldNum="0" hdr="0" ftr="0" dt="0"/>
  <p:txStyles>
    <p:titleStyle>
      <a:lvl1pPr algn="ctr" defTabSz="507995" rtl="0" eaLnBrk="1" latinLnBrk="0" hangingPunct="1">
        <a:spcBef>
          <a:spcPct val="0"/>
        </a:spcBef>
        <a:buNone/>
        <a:defRPr sz="4900" kern="1200">
          <a:solidFill>
            <a:schemeClr val="tx1"/>
          </a:solidFill>
          <a:latin typeface="+mj-lt"/>
          <a:ea typeface="+mj-ea"/>
          <a:cs typeface="+mj-cs"/>
        </a:defRPr>
      </a:lvl1pPr>
    </p:titleStyle>
    <p:bodyStyle>
      <a:lvl1pPr marL="380996" indent="-380996" algn="l" defTabSz="507995" rtl="0" eaLnBrk="1" latinLnBrk="0" hangingPunct="1">
        <a:spcBef>
          <a:spcPct val="20000"/>
        </a:spcBef>
        <a:buFont typeface="Arial"/>
        <a:buChar char="•"/>
        <a:defRPr sz="3600" kern="1200">
          <a:solidFill>
            <a:schemeClr val="tx1"/>
          </a:solidFill>
          <a:latin typeface="+mn-lt"/>
          <a:ea typeface="+mn-ea"/>
          <a:cs typeface="+mn-cs"/>
        </a:defRPr>
      </a:lvl1pPr>
      <a:lvl2pPr marL="825492" indent="-317497" algn="l" defTabSz="507995" rtl="0" eaLnBrk="1" latinLnBrk="0" hangingPunct="1">
        <a:spcBef>
          <a:spcPct val="20000"/>
        </a:spcBef>
        <a:buFont typeface="Arial"/>
        <a:buChar char="–"/>
        <a:defRPr sz="3100" kern="1200">
          <a:solidFill>
            <a:schemeClr val="tx1"/>
          </a:solidFill>
          <a:latin typeface="+mn-lt"/>
          <a:ea typeface="+mn-ea"/>
          <a:cs typeface="+mn-cs"/>
        </a:defRPr>
      </a:lvl2pPr>
      <a:lvl3pPr marL="1269987" indent="-253997" algn="l" defTabSz="507995" rtl="0" eaLnBrk="1" latinLnBrk="0" hangingPunct="1">
        <a:spcBef>
          <a:spcPct val="20000"/>
        </a:spcBef>
        <a:buFont typeface="Arial"/>
        <a:buChar char="•"/>
        <a:defRPr sz="2700" kern="1200">
          <a:solidFill>
            <a:schemeClr val="tx1"/>
          </a:solidFill>
          <a:latin typeface="+mn-lt"/>
          <a:ea typeface="+mn-ea"/>
          <a:cs typeface="+mn-cs"/>
        </a:defRPr>
      </a:lvl3pPr>
      <a:lvl4pPr marL="1777982" indent="-253997" algn="l" defTabSz="507995" rtl="0" eaLnBrk="1" latinLnBrk="0" hangingPunct="1">
        <a:spcBef>
          <a:spcPct val="20000"/>
        </a:spcBef>
        <a:buFont typeface="Arial"/>
        <a:buChar char="–"/>
        <a:defRPr sz="2200" kern="1200">
          <a:solidFill>
            <a:schemeClr val="tx1"/>
          </a:solidFill>
          <a:latin typeface="+mn-lt"/>
          <a:ea typeface="+mn-ea"/>
          <a:cs typeface="+mn-cs"/>
        </a:defRPr>
      </a:lvl4pPr>
      <a:lvl5pPr marL="2285977" indent="-253997" algn="l" defTabSz="507995" rtl="0" eaLnBrk="1" latinLnBrk="0" hangingPunct="1">
        <a:spcBef>
          <a:spcPct val="20000"/>
        </a:spcBef>
        <a:buFont typeface="Arial"/>
        <a:buChar char="»"/>
        <a:defRPr sz="2200" kern="1200">
          <a:solidFill>
            <a:schemeClr val="tx1"/>
          </a:solidFill>
          <a:latin typeface="+mn-lt"/>
          <a:ea typeface="+mn-ea"/>
          <a:cs typeface="+mn-cs"/>
        </a:defRPr>
      </a:lvl5pPr>
      <a:lvl6pPr marL="2793972" indent="-253997" algn="l" defTabSz="507995" rtl="0" eaLnBrk="1" latinLnBrk="0" hangingPunct="1">
        <a:spcBef>
          <a:spcPct val="20000"/>
        </a:spcBef>
        <a:buFont typeface="Arial"/>
        <a:buChar char="•"/>
        <a:defRPr sz="2200" kern="1200">
          <a:solidFill>
            <a:schemeClr val="tx1"/>
          </a:solidFill>
          <a:latin typeface="+mn-lt"/>
          <a:ea typeface="+mn-ea"/>
          <a:cs typeface="+mn-cs"/>
        </a:defRPr>
      </a:lvl6pPr>
      <a:lvl7pPr marL="3301967" indent="-253997" algn="l" defTabSz="507995" rtl="0" eaLnBrk="1" latinLnBrk="0" hangingPunct="1">
        <a:spcBef>
          <a:spcPct val="20000"/>
        </a:spcBef>
        <a:buFont typeface="Arial"/>
        <a:buChar char="•"/>
        <a:defRPr sz="2200" kern="1200">
          <a:solidFill>
            <a:schemeClr val="tx1"/>
          </a:solidFill>
          <a:latin typeface="+mn-lt"/>
          <a:ea typeface="+mn-ea"/>
          <a:cs typeface="+mn-cs"/>
        </a:defRPr>
      </a:lvl7pPr>
      <a:lvl8pPr marL="3809962" indent="-253997" algn="l" defTabSz="507995" rtl="0" eaLnBrk="1" latinLnBrk="0" hangingPunct="1">
        <a:spcBef>
          <a:spcPct val="20000"/>
        </a:spcBef>
        <a:buFont typeface="Arial"/>
        <a:buChar char="•"/>
        <a:defRPr sz="2200" kern="1200">
          <a:solidFill>
            <a:schemeClr val="tx1"/>
          </a:solidFill>
          <a:latin typeface="+mn-lt"/>
          <a:ea typeface="+mn-ea"/>
          <a:cs typeface="+mn-cs"/>
        </a:defRPr>
      </a:lvl8pPr>
      <a:lvl9pPr marL="4317957" indent="-253997" algn="l" defTabSz="507995"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7995" rtl="0" eaLnBrk="1" latinLnBrk="0" hangingPunct="1">
        <a:defRPr sz="2000" kern="1200">
          <a:solidFill>
            <a:schemeClr val="tx1"/>
          </a:solidFill>
          <a:latin typeface="+mn-lt"/>
          <a:ea typeface="+mn-ea"/>
          <a:cs typeface="+mn-cs"/>
        </a:defRPr>
      </a:lvl1pPr>
      <a:lvl2pPr marL="507995" algn="l" defTabSz="507995" rtl="0" eaLnBrk="1" latinLnBrk="0" hangingPunct="1">
        <a:defRPr sz="2000" kern="1200">
          <a:solidFill>
            <a:schemeClr val="tx1"/>
          </a:solidFill>
          <a:latin typeface="+mn-lt"/>
          <a:ea typeface="+mn-ea"/>
          <a:cs typeface="+mn-cs"/>
        </a:defRPr>
      </a:lvl2pPr>
      <a:lvl3pPr marL="1015990" algn="l" defTabSz="507995" rtl="0" eaLnBrk="1" latinLnBrk="0" hangingPunct="1">
        <a:defRPr sz="2000" kern="1200">
          <a:solidFill>
            <a:schemeClr val="tx1"/>
          </a:solidFill>
          <a:latin typeface="+mn-lt"/>
          <a:ea typeface="+mn-ea"/>
          <a:cs typeface="+mn-cs"/>
        </a:defRPr>
      </a:lvl3pPr>
      <a:lvl4pPr marL="1523985" algn="l" defTabSz="507995" rtl="0" eaLnBrk="1" latinLnBrk="0" hangingPunct="1">
        <a:defRPr sz="2000" kern="1200">
          <a:solidFill>
            <a:schemeClr val="tx1"/>
          </a:solidFill>
          <a:latin typeface="+mn-lt"/>
          <a:ea typeface="+mn-ea"/>
          <a:cs typeface="+mn-cs"/>
        </a:defRPr>
      </a:lvl4pPr>
      <a:lvl5pPr marL="2031980" algn="l" defTabSz="507995" rtl="0" eaLnBrk="1" latinLnBrk="0" hangingPunct="1">
        <a:defRPr sz="2000" kern="1200">
          <a:solidFill>
            <a:schemeClr val="tx1"/>
          </a:solidFill>
          <a:latin typeface="+mn-lt"/>
          <a:ea typeface="+mn-ea"/>
          <a:cs typeface="+mn-cs"/>
        </a:defRPr>
      </a:lvl5pPr>
      <a:lvl6pPr marL="2539975" algn="l" defTabSz="507995" rtl="0" eaLnBrk="1" latinLnBrk="0" hangingPunct="1">
        <a:defRPr sz="2000" kern="1200">
          <a:solidFill>
            <a:schemeClr val="tx1"/>
          </a:solidFill>
          <a:latin typeface="+mn-lt"/>
          <a:ea typeface="+mn-ea"/>
          <a:cs typeface="+mn-cs"/>
        </a:defRPr>
      </a:lvl6pPr>
      <a:lvl7pPr marL="3047970" algn="l" defTabSz="507995" rtl="0" eaLnBrk="1" latinLnBrk="0" hangingPunct="1">
        <a:defRPr sz="2000" kern="1200">
          <a:solidFill>
            <a:schemeClr val="tx1"/>
          </a:solidFill>
          <a:latin typeface="+mn-lt"/>
          <a:ea typeface="+mn-ea"/>
          <a:cs typeface="+mn-cs"/>
        </a:defRPr>
      </a:lvl7pPr>
      <a:lvl8pPr marL="3555964" algn="l" defTabSz="507995" rtl="0" eaLnBrk="1" latinLnBrk="0" hangingPunct="1">
        <a:defRPr sz="2000" kern="1200">
          <a:solidFill>
            <a:schemeClr val="tx1"/>
          </a:solidFill>
          <a:latin typeface="+mn-lt"/>
          <a:ea typeface="+mn-ea"/>
          <a:cs typeface="+mn-cs"/>
        </a:defRPr>
      </a:lvl8pPr>
      <a:lvl9pPr marL="4063959" algn="l" defTabSz="507995"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rinath@careerscale.i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careerscale.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s-wiziq-batch2.googlecode.com/svn/trun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uml-diagrams.org/examples/java-6-thread-state-machine-diagram-example.html" TargetMode="External"/><Relationship Id="rId2" Type="http://schemas.openxmlformats.org/officeDocument/2006/relationships/hyperlink" Target="http://enos.itcollege.ee/~jpoial/docs/tutorial/essential/threads/lifecycle.html" TargetMode="Externa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hyperlink" Target="http://java.dzone.com/articles/java-thread-retained-memory" TargetMode="External"/><Relationship Id="rId4" Type="http://schemas.openxmlformats.org/officeDocument/2006/relationships/hyperlink" Target="https://blog.codecentric.de/en/2010/01/the-java-memory-architecture-1-act/"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rogramming_langu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en.wikipedia.org/wiki/Sun_Microsystems" TargetMode="External"/><Relationship Id="rId4" Type="http://schemas.openxmlformats.org/officeDocument/2006/relationships/hyperlink" Target="http://en.wikipedia.org/wiki/James_Gosl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java.com/en/ab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idx="4294967295"/>
          </p:nvPr>
        </p:nvSpPr>
        <p:spPr>
          <a:xfrm>
            <a:off x="1821860" y="3466234"/>
            <a:ext cx="5068454" cy="844550"/>
          </a:xfrm>
          <a:prstGeom prst="rect">
            <a:avLst/>
          </a:prstGeom>
        </p:spPr>
        <p:txBody>
          <a:bodyPr lIns="38100" tIns="38100" rIns="38100" bIns="38100" anchor="ctr" anchorCtr="0">
            <a:noAutofit/>
          </a:bodyPr>
          <a:lstStyle/>
          <a:p>
            <a:pPr marL="0" marR="0" indent="0" rtl="0">
              <a:lnSpc>
                <a:spcPct val="119921"/>
              </a:lnSpc>
              <a:spcBef>
                <a:spcPts val="0"/>
              </a:spcBef>
              <a:spcAft>
                <a:spcPts val="0"/>
              </a:spcAft>
              <a:buNone/>
            </a:pPr>
            <a:r>
              <a:rPr lang="en-US" sz="3555" dirty="0" smtClean="0">
                <a:solidFill>
                  <a:srgbClr val="990000"/>
                </a:solidFill>
                <a:latin typeface="Arial"/>
                <a:ea typeface="Arial"/>
                <a:cs typeface="Arial"/>
                <a:sym typeface="Arial"/>
              </a:rPr>
              <a:t>Basic Java training</a:t>
            </a:r>
            <a:endParaRPr lang="en-US" sz="3555" dirty="0">
              <a:solidFill>
                <a:srgbClr val="990000"/>
              </a:solidFill>
              <a:latin typeface="Arial"/>
              <a:ea typeface="Arial"/>
              <a:cs typeface="Arial"/>
              <a:sym typeface="Arial"/>
            </a:endParaRPr>
          </a:p>
        </p:txBody>
      </p:sp>
      <p:sp>
        <p:nvSpPr>
          <p:cNvPr id="20" name="Shape 20"/>
          <p:cNvSpPr txBox="1"/>
          <p:nvPr/>
        </p:nvSpPr>
        <p:spPr>
          <a:xfrm>
            <a:off x="864300" y="6062475"/>
            <a:ext cx="6983575" cy="1082124"/>
          </a:xfrm>
          <a:prstGeom prst="rect">
            <a:avLst/>
          </a:prstGeom>
        </p:spPr>
        <p:txBody>
          <a:bodyPr lIns="38100" tIns="38100" rIns="38100" bIns="38100" anchor="t" anchorCtr="0">
            <a:noAutofit/>
          </a:bodyPr>
          <a:lstStyle/>
          <a:p>
            <a:pPr marL="0" marR="0" indent="0" algn="l" rtl="0">
              <a:lnSpc>
                <a:spcPct val="120138"/>
              </a:lnSpc>
              <a:spcBef>
                <a:spcPts val="0"/>
              </a:spcBef>
              <a:spcAft>
                <a:spcPts val="0"/>
              </a:spcAft>
              <a:buNone/>
            </a:pPr>
            <a:r>
              <a:rPr lang="en-US" sz="2000" dirty="0" err="1"/>
              <a:t>Harinath</a:t>
            </a:r>
            <a:r>
              <a:rPr lang="en-US" sz="2000" dirty="0"/>
              <a:t> </a:t>
            </a:r>
            <a:r>
              <a:rPr lang="en-US" sz="2000" dirty="0" err="1"/>
              <a:t>Mallepally</a:t>
            </a:r>
            <a:endParaRPr lang="en-US" sz="2000" dirty="0"/>
          </a:p>
          <a:p>
            <a:pPr marL="0" marR="0" indent="0" algn="l" rtl="0">
              <a:lnSpc>
                <a:spcPct val="120139"/>
              </a:lnSpc>
              <a:spcBef>
                <a:spcPts val="0"/>
              </a:spcBef>
              <a:spcAft>
                <a:spcPts val="0"/>
              </a:spcAft>
              <a:buNone/>
            </a:pPr>
            <a:r>
              <a:rPr lang="en-US" sz="2000" dirty="0" smtClean="0">
                <a:hlinkClick r:id="rId3"/>
              </a:rPr>
              <a:t>harinath@careerscale.in</a:t>
            </a:r>
            <a:endParaRPr lang="en-US" sz="2000" dirty="0" smtClean="0"/>
          </a:p>
          <a:p>
            <a:pPr marL="0" marR="0" indent="0" algn="l" rtl="0">
              <a:lnSpc>
                <a:spcPct val="120139"/>
              </a:lnSpc>
              <a:spcBef>
                <a:spcPts val="0"/>
              </a:spcBef>
              <a:spcAft>
                <a:spcPts val="0"/>
              </a:spcAft>
              <a:buNone/>
            </a:pPr>
            <a:r>
              <a:rPr lang="en-US" sz="2000" dirty="0" smtClean="0">
                <a:hlinkClick r:id="rId4"/>
              </a:rPr>
              <a:t>http://careerscale.in</a:t>
            </a:r>
            <a:r>
              <a:rPr lang="en-US" sz="2000" dirty="0" smtClean="0"/>
              <a:t> </a:t>
            </a:r>
            <a:endParaRPr lang="en-US" sz="2000" dirty="0"/>
          </a:p>
          <a:p>
            <a:endParaRPr lang="en-US" sz="2000" dirty="0"/>
          </a:p>
        </p:txBody>
      </p:sp>
      <p:sp>
        <p:nvSpPr>
          <p:cNvPr id="21" name="Shape 21"/>
          <p:cNvSpPr txBox="1"/>
          <p:nvPr/>
        </p:nvSpPr>
        <p:spPr>
          <a:xfrm>
            <a:off x="3319625" y="5131150"/>
            <a:ext cx="3766249" cy="381349"/>
          </a:xfrm>
          <a:prstGeom prst="rect">
            <a:avLst/>
          </a:prstGeom>
        </p:spPr>
        <p:txBody>
          <a:bodyPr lIns="38100" tIns="38100" rIns="38100" bIns="38100" anchor="t" anchorCtr="0">
            <a:noAutofit/>
          </a:bodyPr>
          <a:lstStyle/>
          <a:p>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508000" y="305152"/>
            <a:ext cx="9144000" cy="1557513"/>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How does Java run</a:t>
            </a:r>
            <a:r>
              <a:rPr lang="en-US" dirty="0" smtClean="0">
                <a:solidFill>
                  <a:schemeClr val="dk1"/>
                </a:solidFill>
                <a:latin typeface="Calibri"/>
                <a:ea typeface="Calibri"/>
                <a:cs typeface="Calibri"/>
                <a:sym typeface="Calibri"/>
              </a:rPr>
              <a:t>?</a:t>
            </a:r>
            <a:br>
              <a:rPr lang="en-US" dirty="0" smtClean="0">
                <a:solidFill>
                  <a:schemeClr val="dk1"/>
                </a:solidFill>
                <a:latin typeface="Calibri"/>
                <a:ea typeface="Calibri"/>
                <a:cs typeface="Calibri"/>
                <a:sym typeface="Calibri"/>
              </a:rPr>
            </a:br>
            <a:r>
              <a:rPr lang="en-US" sz="3000" dirty="0" smtClean="0">
                <a:solidFill>
                  <a:schemeClr val="dk1"/>
                </a:solidFill>
                <a:latin typeface="Calibri"/>
                <a:ea typeface="Calibri"/>
                <a:cs typeface="Calibri"/>
                <a:sym typeface="Calibri"/>
              </a:rPr>
              <a:t>(</a:t>
            </a:r>
            <a:r>
              <a:rPr lang="en-US" sz="3000" dirty="0">
                <a:solidFill>
                  <a:schemeClr val="dk1"/>
                </a:solidFill>
                <a:latin typeface="Calibri"/>
                <a:ea typeface="Calibri"/>
                <a:cs typeface="Calibri"/>
                <a:sym typeface="Calibri"/>
              </a:rPr>
              <a:t>Platform independency)</a:t>
            </a:r>
          </a:p>
        </p:txBody>
      </p:sp>
      <p:sp>
        <p:nvSpPr>
          <p:cNvPr id="114" name="Shape 114"/>
          <p:cNvSpPr/>
          <p:nvPr/>
        </p:nvSpPr>
        <p:spPr>
          <a:xfrm>
            <a:off x="1862667" y="2032000"/>
            <a:ext cx="6773333" cy="4630208"/>
          </a:xfrm>
          <a:prstGeom prst="rect">
            <a:avLst/>
          </a:prstGeom>
          <a:blipFill>
            <a:blip r:embed="rId3"/>
            <a:stretch>
              <a:fillRect/>
            </a:stretch>
          </a:blipFill>
        </p:spPr>
      </p:sp>
    </p:spTree>
    <p:extLst>
      <p:ext uri="{BB962C8B-B14F-4D97-AF65-F5344CB8AC3E}">
        <p14:creationId xmlns:p14="http://schemas.microsoft.com/office/powerpoint/2010/main" val="1903786911"/>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orientation</a:t>
            </a:r>
          </a:p>
        </p:txBody>
      </p:sp>
      <p:sp>
        <p:nvSpPr>
          <p:cNvPr id="120" name="Shape 120"/>
          <p:cNvSpPr txBox="1">
            <a:spLocks noGrp="1"/>
          </p:cNvSpPr>
          <p:nvPr>
            <p:ph type="body" idx="1"/>
          </p:nvPr>
        </p:nvSpPr>
        <p:spPr>
          <a:xfrm>
            <a:off x="508000" y="1210909"/>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dirty="0">
                <a:solidFill>
                  <a:schemeClr val="dk1"/>
                </a:solidFill>
                <a:latin typeface="Calibri"/>
                <a:ea typeface="Calibri"/>
                <a:cs typeface="Calibri"/>
                <a:sym typeface="Calibri"/>
              </a:rPr>
              <a:t>It is about human perception of things.</a:t>
            </a:r>
          </a:p>
          <a:p>
            <a:pPr>
              <a:spcBef>
                <a:spcPts val="711"/>
              </a:spcBef>
              <a:buClr>
                <a:schemeClr val="dk1"/>
              </a:buClr>
              <a:buSzPct val="98958"/>
            </a:pPr>
            <a:r>
              <a:rPr lang="en-US" dirty="0">
                <a:solidFill>
                  <a:schemeClr val="dk1"/>
                </a:solidFill>
                <a:latin typeface="Calibri"/>
                <a:ea typeface="Calibri"/>
                <a:cs typeface="Calibri"/>
                <a:sym typeface="Calibri"/>
              </a:rPr>
              <a:t>When we see something we focus on essentials details and not the low level details.</a:t>
            </a:r>
          </a:p>
          <a:p>
            <a:pPr>
              <a:spcBef>
                <a:spcPts val="711"/>
              </a:spcBef>
              <a:buClr>
                <a:schemeClr val="dk1"/>
              </a:buClr>
              <a:buSzPct val="25000"/>
              <a:buNone/>
            </a:pPr>
            <a:r>
              <a:rPr lang="en-US" dirty="0">
                <a:solidFill>
                  <a:schemeClr val="dk1"/>
                </a:solidFill>
                <a:latin typeface="Calibri"/>
                <a:ea typeface="Calibri"/>
                <a:cs typeface="Calibri"/>
                <a:sym typeface="Calibri"/>
              </a:rPr>
              <a:t>	Ex: </a:t>
            </a:r>
          </a:p>
        </p:txBody>
      </p:sp>
      <p:sp>
        <p:nvSpPr>
          <p:cNvPr id="121" name="Shape 121"/>
          <p:cNvSpPr/>
          <p:nvPr/>
        </p:nvSpPr>
        <p:spPr>
          <a:xfrm>
            <a:off x="1778000" y="3725333"/>
            <a:ext cx="6180666" cy="2980971"/>
          </a:xfrm>
          <a:prstGeom prst="rect">
            <a:avLst/>
          </a:prstGeom>
          <a:blipFill>
            <a:blip r:embed="rId3"/>
            <a:stretch>
              <a:fillRect/>
            </a:stretch>
          </a:blipFill>
        </p:spPr>
      </p:sp>
    </p:spTree>
    <p:extLst>
      <p:ext uri="{BB962C8B-B14F-4D97-AF65-F5344CB8AC3E}">
        <p14:creationId xmlns:p14="http://schemas.microsoft.com/office/powerpoint/2010/main" val="3615755508"/>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27" name="Shape 127"/>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25000"/>
              <a:buNone/>
            </a:pPr>
            <a:r>
              <a:rPr lang="en-US" sz="3200" dirty="0">
                <a:solidFill>
                  <a:schemeClr val="dk1"/>
                </a:solidFill>
                <a:latin typeface="Calibri"/>
                <a:ea typeface="Calibri"/>
                <a:cs typeface="Calibri"/>
                <a:sym typeface="Calibri"/>
              </a:rPr>
              <a:t>Class and </a:t>
            </a:r>
            <a:r>
              <a:rPr lang="en-US" sz="3200" dirty="0" smtClean="0">
                <a:solidFill>
                  <a:schemeClr val="dk1"/>
                </a:solidFill>
                <a:latin typeface="Calibri"/>
                <a:ea typeface="Calibri"/>
                <a:cs typeface="Calibri"/>
                <a:sym typeface="Calibri"/>
              </a:rPr>
              <a:t>Object (Abstraction and Encapsulation)</a:t>
            </a:r>
            <a:endParaRPr lang="en-US" sz="3200" dirty="0">
              <a:solidFill>
                <a:schemeClr val="dk1"/>
              </a:solidFill>
              <a:latin typeface="Calibri"/>
              <a:ea typeface="Calibri"/>
              <a:cs typeface="Calibri"/>
              <a:sym typeface="Calibri"/>
            </a:endParaRPr>
          </a:p>
        </p:txBody>
      </p:sp>
      <p:sp>
        <p:nvSpPr>
          <p:cNvPr id="128" name="Shape 128"/>
          <p:cNvSpPr/>
          <p:nvPr/>
        </p:nvSpPr>
        <p:spPr>
          <a:xfrm>
            <a:off x="592667" y="2370667"/>
            <a:ext cx="8710082" cy="4025193"/>
          </a:xfrm>
          <a:prstGeom prst="rect">
            <a:avLst/>
          </a:prstGeom>
          <a:blipFill>
            <a:blip r:embed="rId3"/>
            <a:stretch>
              <a:fillRect/>
            </a:stretch>
          </a:blipFill>
        </p:spPr>
      </p:sp>
    </p:spTree>
    <p:extLst>
      <p:ext uri="{BB962C8B-B14F-4D97-AF65-F5344CB8AC3E}">
        <p14:creationId xmlns:p14="http://schemas.microsoft.com/office/powerpoint/2010/main" val="1755467000"/>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34" name="Shape 134"/>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25000"/>
              <a:buNone/>
            </a:pPr>
            <a:r>
              <a:rPr lang="en-US">
                <a:solidFill>
                  <a:schemeClr val="dk1"/>
                </a:solidFill>
                <a:latin typeface="Calibri"/>
                <a:ea typeface="Calibri"/>
                <a:cs typeface="Calibri"/>
                <a:sym typeface="Calibri"/>
              </a:rPr>
              <a:t>Inheritance</a:t>
            </a:r>
          </a:p>
        </p:txBody>
      </p:sp>
      <p:sp>
        <p:nvSpPr>
          <p:cNvPr id="135" name="Shape 135"/>
          <p:cNvSpPr/>
          <p:nvPr/>
        </p:nvSpPr>
        <p:spPr>
          <a:xfrm>
            <a:off x="3048000" y="2709333"/>
            <a:ext cx="2822222" cy="2864556"/>
          </a:xfrm>
          <a:prstGeom prst="rect">
            <a:avLst/>
          </a:prstGeom>
          <a:blipFill>
            <a:blip r:embed="rId3"/>
            <a:stretch>
              <a:fillRect/>
            </a:stretch>
          </a:blipFill>
        </p:spPr>
      </p:sp>
    </p:spTree>
    <p:extLst>
      <p:ext uri="{BB962C8B-B14F-4D97-AF65-F5344CB8AC3E}">
        <p14:creationId xmlns:p14="http://schemas.microsoft.com/office/powerpoint/2010/main" val="112185486"/>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Object oriented concepts</a:t>
            </a:r>
          </a:p>
        </p:txBody>
      </p:sp>
      <p:sp>
        <p:nvSpPr>
          <p:cNvPr id="141" name="Shape 141"/>
          <p:cNvSpPr txBox="1">
            <a:spLocks noGrp="1"/>
          </p:cNvSpPr>
          <p:nvPr>
            <p:ph type="body" idx="1"/>
          </p:nvPr>
        </p:nvSpPr>
        <p:spPr>
          <a:xfrm>
            <a:off x="508000" y="1778000"/>
            <a:ext cx="9144000" cy="5028848"/>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a:solidFill>
                  <a:schemeClr val="dk1"/>
                </a:solidFill>
                <a:latin typeface="Calibri"/>
                <a:ea typeface="Calibri"/>
                <a:cs typeface="Calibri"/>
                <a:sym typeface="Calibri"/>
              </a:rPr>
              <a:t>Polymorphism</a:t>
            </a:r>
          </a:p>
          <a:p>
            <a:endParaRPr lang="en-US">
              <a:solidFill>
                <a:schemeClr val="dk1"/>
              </a:solidFill>
              <a:latin typeface="Calibri"/>
              <a:ea typeface="Calibri"/>
              <a:cs typeface="Calibri"/>
              <a:sym typeface="Calibri"/>
            </a:endParaRPr>
          </a:p>
        </p:txBody>
      </p:sp>
      <p:sp>
        <p:nvSpPr>
          <p:cNvPr id="142" name="Shape 142"/>
          <p:cNvSpPr/>
          <p:nvPr/>
        </p:nvSpPr>
        <p:spPr>
          <a:xfrm>
            <a:off x="2540000" y="2963334"/>
            <a:ext cx="5778500" cy="4042832"/>
          </a:xfrm>
          <a:prstGeom prst="rect">
            <a:avLst/>
          </a:prstGeom>
          <a:blipFill>
            <a:blip r:embed="rId3"/>
            <a:stretch>
              <a:fillRect/>
            </a:stretch>
          </a:blipFill>
        </p:spPr>
      </p:sp>
    </p:spTree>
    <p:extLst>
      <p:ext uri="{BB962C8B-B14F-4D97-AF65-F5344CB8AC3E}">
        <p14:creationId xmlns:p14="http://schemas.microsoft.com/office/powerpoint/2010/main" val="1552559088"/>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Java Topics</a:t>
            </a:r>
          </a:p>
        </p:txBody>
      </p:sp>
      <p:sp>
        <p:nvSpPr>
          <p:cNvPr id="148" name="Shape 148"/>
          <p:cNvSpPr txBox="1"/>
          <p:nvPr/>
        </p:nvSpPr>
        <p:spPr>
          <a:xfrm>
            <a:off x="254000" y="1796472"/>
            <a:ext cx="5145264" cy="5251097"/>
          </a:xfrm>
          <a:prstGeom prst="rect">
            <a:avLst/>
          </a:prstGeom>
          <a:noFill/>
          <a:ln>
            <a:noFill/>
          </a:ln>
        </p:spPr>
        <p:txBody>
          <a:bodyPr lIns="0" tIns="0" rIns="0" bIns="0" anchor="t" anchorCtr="0">
            <a:noAutofit/>
          </a:bodyPr>
          <a:lstStyle/>
          <a:p>
            <a:pPr marL="825492" lvl="1" indent="-388052">
              <a:lnSpc>
                <a:spcPct val="95000"/>
              </a:lnSpc>
              <a:buClr>
                <a:srgbClr val="000000"/>
              </a:buClr>
              <a:buSzPct val="100694"/>
              <a:buFont typeface="Arial"/>
              <a:buChar char="•"/>
            </a:pPr>
            <a:r>
              <a:rPr lang="en-US" sz="2700" dirty="0"/>
              <a:t>Environment setup – JDK, Eclipse, SVN </a:t>
            </a:r>
            <a:r>
              <a:rPr lang="en-US" sz="2700" dirty="0" err="1"/>
              <a:t>etc</a:t>
            </a:r>
            <a:endParaRPr lang="en-US" sz="2700" dirty="0"/>
          </a:p>
          <a:p>
            <a:pPr marL="825492" lvl="1" indent="-388052">
              <a:lnSpc>
                <a:spcPct val="95000"/>
              </a:lnSpc>
              <a:buClr>
                <a:srgbClr val="000000"/>
              </a:buClr>
              <a:buSzPct val="100694"/>
              <a:buFont typeface="Arial"/>
              <a:buChar char="•"/>
            </a:pPr>
            <a:r>
              <a:rPr lang="en-US" sz="2700" dirty="0"/>
              <a:t>Java programming basics</a:t>
            </a:r>
          </a:p>
          <a:p>
            <a:pPr marL="825492" lvl="1" indent="-388052">
              <a:lnSpc>
                <a:spcPct val="95000"/>
              </a:lnSpc>
              <a:buClr>
                <a:srgbClr val="000000"/>
              </a:buClr>
              <a:buSzPct val="100694"/>
              <a:buFont typeface="Arial"/>
              <a:buChar char="•"/>
            </a:pPr>
            <a:r>
              <a:rPr lang="en-US" sz="2700" dirty="0"/>
              <a:t>Object oriented concepts</a:t>
            </a:r>
          </a:p>
          <a:p>
            <a:pPr marL="825492" lvl="1" indent="-388052">
              <a:lnSpc>
                <a:spcPct val="95000"/>
              </a:lnSpc>
              <a:buClr>
                <a:srgbClr val="000000"/>
              </a:buClr>
              <a:buSzPct val="100694"/>
              <a:buFont typeface="Arial"/>
              <a:buChar char="•"/>
            </a:pPr>
            <a:r>
              <a:rPr lang="en-US" sz="2700" dirty="0"/>
              <a:t>Class and Object</a:t>
            </a:r>
          </a:p>
          <a:p>
            <a:pPr marL="825492" lvl="1" indent="-388052">
              <a:lnSpc>
                <a:spcPct val="95000"/>
              </a:lnSpc>
              <a:buClr>
                <a:srgbClr val="000000"/>
              </a:buClr>
              <a:buSzPct val="100694"/>
              <a:buFont typeface="Arial"/>
              <a:buChar char="•"/>
            </a:pPr>
            <a:r>
              <a:rPr lang="en-US" sz="2700" dirty="0"/>
              <a:t>Java I/O</a:t>
            </a:r>
          </a:p>
          <a:p>
            <a:pPr marL="825492" lvl="1" indent="-388052">
              <a:lnSpc>
                <a:spcPct val="95000"/>
              </a:lnSpc>
              <a:buClr>
                <a:srgbClr val="000000"/>
              </a:buClr>
              <a:buSzPct val="100694"/>
              <a:buFont typeface="Arial"/>
              <a:buChar char="•"/>
            </a:pPr>
            <a:r>
              <a:rPr lang="en-US" sz="2700" dirty="0"/>
              <a:t>Exceptions</a:t>
            </a:r>
          </a:p>
          <a:p>
            <a:pPr marL="825492" lvl="1" indent="-388052">
              <a:lnSpc>
                <a:spcPct val="95000"/>
              </a:lnSpc>
              <a:buClr>
                <a:srgbClr val="000000"/>
              </a:buClr>
              <a:buSzPct val="100694"/>
              <a:buFont typeface="Arial"/>
              <a:buChar char="•"/>
            </a:pPr>
            <a:r>
              <a:rPr lang="en-US" sz="2700" dirty="0"/>
              <a:t>Threads </a:t>
            </a:r>
          </a:p>
          <a:p>
            <a:pPr marL="825492" lvl="1" indent="-388052">
              <a:lnSpc>
                <a:spcPct val="95000"/>
              </a:lnSpc>
              <a:buClr>
                <a:srgbClr val="000000"/>
              </a:buClr>
              <a:buSzPct val="100694"/>
              <a:buFont typeface="Arial"/>
              <a:buChar char="•"/>
            </a:pPr>
            <a:r>
              <a:rPr lang="en-US" sz="2700" dirty="0"/>
              <a:t>Collections</a:t>
            </a:r>
          </a:p>
          <a:p>
            <a:pPr marL="825492" lvl="1" indent="-388052">
              <a:lnSpc>
                <a:spcPct val="95000"/>
              </a:lnSpc>
              <a:buClr>
                <a:srgbClr val="000000"/>
              </a:buClr>
              <a:buSzPct val="100694"/>
              <a:buFont typeface="Arial"/>
              <a:buChar char="•"/>
            </a:pPr>
            <a:r>
              <a:rPr lang="en-US" sz="2700" dirty="0"/>
              <a:t>Annotations, Generics</a:t>
            </a:r>
          </a:p>
          <a:p>
            <a:pPr marL="825492" lvl="1" indent="-388052">
              <a:lnSpc>
                <a:spcPct val="95000"/>
              </a:lnSpc>
              <a:buClr>
                <a:srgbClr val="000000"/>
              </a:buClr>
              <a:buSzPct val="100694"/>
              <a:buFont typeface="Arial"/>
              <a:buChar char="•"/>
            </a:pPr>
            <a:r>
              <a:rPr lang="en-US" sz="2700" dirty="0"/>
              <a:t>Reflection API - optional</a:t>
            </a:r>
          </a:p>
          <a:p>
            <a:pPr marL="825492" lvl="1" indent="-388052">
              <a:lnSpc>
                <a:spcPct val="95000"/>
              </a:lnSpc>
              <a:buClr>
                <a:srgbClr val="000000"/>
              </a:buClr>
              <a:buSzPct val="100694"/>
              <a:buFont typeface="Arial"/>
              <a:buChar char="•"/>
            </a:pPr>
            <a:r>
              <a:rPr lang="en-US" sz="2700" dirty="0"/>
              <a:t> </a:t>
            </a:r>
          </a:p>
        </p:txBody>
      </p:sp>
    </p:spTree>
    <p:extLst>
      <p:ext uri="{BB962C8B-B14F-4D97-AF65-F5344CB8AC3E}">
        <p14:creationId xmlns:p14="http://schemas.microsoft.com/office/powerpoint/2010/main" val="563005887"/>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Setup</a:t>
            </a:r>
            <a:endParaRPr lang="en-US" dirty="0"/>
          </a:p>
        </p:txBody>
      </p:sp>
      <p:sp>
        <p:nvSpPr>
          <p:cNvPr id="3" name="Content Placeholder 2"/>
          <p:cNvSpPr>
            <a:spLocks noGrp="1"/>
          </p:cNvSpPr>
          <p:nvPr>
            <p:ph idx="1"/>
          </p:nvPr>
        </p:nvSpPr>
        <p:spPr/>
        <p:txBody>
          <a:bodyPr/>
          <a:lstStyle/>
          <a:p>
            <a:r>
              <a:rPr lang="en-US" dirty="0" smtClean="0"/>
              <a:t>JDK</a:t>
            </a:r>
          </a:p>
          <a:p>
            <a:r>
              <a:rPr lang="en-US" dirty="0" smtClean="0"/>
              <a:t>Eclipse</a:t>
            </a:r>
          </a:p>
          <a:p>
            <a:r>
              <a:rPr lang="en-US" dirty="0" smtClean="0"/>
              <a:t>Eclipse Plugins (SVN)</a:t>
            </a:r>
          </a:p>
          <a:p>
            <a:r>
              <a:rPr lang="en-US" dirty="0" smtClean="0"/>
              <a:t>Google </a:t>
            </a:r>
            <a:r>
              <a:rPr lang="en-US" dirty="0">
                <a:hlinkClick r:id="rId2"/>
              </a:rPr>
              <a:t>code </a:t>
            </a:r>
            <a:r>
              <a:rPr lang="en-US" dirty="0" smtClean="0">
                <a:hlinkClick r:id="rId2"/>
              </a:rPr>
              <a:t>project</a:t>
            </a:r>
            <a:endParaRPr lang="en-US" dirty="0" smtClean="0"/>
          </a:p>
          <a:p>
            <a:endParaRPr lang="en-US" dirty="0"/>
          </a:p>
        </p:txBody>
      </p:sp>
    </p:spTree>
    <p:extLst>
      <p:ext uri="{BB962C8B-B14F-4D97-AF65-F5344CB8AC3E}">
        <p14:creationId xmlns:p14="http://schemas.microsoft.com/office/powerpoint/2010/main" val="1809426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Development Tools</a:t>
            </a:r>
          </a:p>
        </p:txBody>
      </p:sp>
      <p:sp>
        <p:nvSpPr>
          <p:cNvPr id="157" name="Shape 157"/>
          <p:cNvSpPr txBox="1"/>
          <p:nvPr/>
        </p:nvSpPr>
        <p:spPr>
          <a:xfrm>
            <a:off x="931334" y="1608667"/>
            <a:ext cx="8466666" cy="5251097"/>
          </a:xfrm>
          <a:prstGeom prst="rect">
            <a:avLst/>
          </a:prstGeom>
          <a:noFill/>
          <a:ln>
            <a:noFill/>
          </a:ln>
        </p:spPr>
        <p:txBody>
          <a:bodyPr lIns="0" tIns="0" rIns="0" bIns="0" anchor="t" anchorCtr="0">
            <a:noAutofit/>
          </a:bodyPr>
          <a:lstStyle/>
          <a:p>
            <a:pPr marL="825492" lvl="1" indent="-388052">
              <a:lnSpc>
                <a:spcPct val="95000"/>
              </a:lnSpc>
              <a:buClr>
                <a:srgbClr val="000000"/>
              </a:buClr>
              <a:buSzPct val="100694"/>
              <a:buFont typeface="Arial"/>
              <a:buChar char="•"/>
            </a:pPr>
            <a:r>
              <a:rPr lang="en-US" sz="2700"/>
              <a:t>JDK </a:t>
            </a:r>
          </a:p>
          <a:p>
            <a:pPr marL="825492" lvl="1" indent="-388052">
              <a:lnSpc>
                <a:spcPct val="95000"/>
              </a:lnSpc>
              <a:buClr>
                <a:srgbClr val="000000"/>
              </a:buClr>
              <a:buSzPct val="100694"/>
              <a:buFont typeface="Arial"/>
              <a:buChar char="•"/>
            </a:pPr>
            <a:r>
              <a:rPr lang="en-US" sz="2700"/>
              <a:t>IDE - Eclipse/Netbeans</a:t>
            </a:r>
          </a:p>
          <a:p>
            <a:pPr marL="825492" lvl="1" indent="-388052">
              <a:lnSpc>
                <a:spcPct val="95000"/>
              </a:lnSpc>
              <a:buClr>
                <a:srgbClr val="000000"/>
              </a:buClr>
              <a:buSzPct val="100694"/>
              <a:buFont typeface="Arial"/>
              <a:buChar char="•"/>
            </a:pPr>
            <a:r>
              <a:rPr lang="en-US" sz="2700"/>
              <a:t>SCM Tools -SVN/ GIT</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Unit test frameworks – Junit, Test NG etc</a:t>
            </a:r>
          </a:p>
          <a:p>
            <a:pPr marL="825492" lvl="1" indent="-388052">
              <a:lnSpc>
                <a:spcPct val="95000"/>
              </a:lnSpc>
              <a:buClr>
                <a:srgbClr val="000000"/>
              </a:buClr>
              <a:buSzPct val="100694"/>
              <a:buFont typeface="Arial"/>
              <a:buChar char="•"/>
            </a:pPr>
            <a:r>
              <a:rPr lang="en-US" sz="2700"/>
              <a:t>Requirement Analysis – Use cases</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Design – UML Tools, Visio/Dia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Code coverage tools – Eclipse plugins like emma </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Bug tracking tools – Bugzilla/JIRA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Wiki softwares – Confluence/media wiki etc</a:t>
            </a:r>
          </a:p>
          <a:p>
            <a:pPr marL="825492" lvl="1" indent="-388052">
              <a:lnSpc>
                <a:spcPct val="95000"/>
              </a:lnSpc>
              <a:buClr>
                <a:srgbClr val="000000"/>
              </a:buClr>
              <a:buSzPct val="100694"/>
              <a:buFont typeface="Arial"/>
              <a:buChar char="•"/>
            </a:pPr>
            <a:r>
              <a:rPr lang="en-US" sz="2700">
                <a:latin typeface="Calibri"/>
                <a:ea typeface="Calibri"/>
                <a:cs typeface="Calibri"/>
                <a:sym typeface="Calibri"/>
              </a:rPr>
              <a:t>Java frameworks – Apache commons, log4j,spring, hibernate, struts etc</a:t>
            </a:r>
          </a:p>
        </p:txBody>
      </p:sp>
    </p:spTree>
    <p:extLst>
      <p:ext uri="{BB962C8B-B14F-4D97-AF65-F5344CB8AC3E}">
        <p14:creationId xmlns:p14="http://schemas.microsoft.com/office/powerpoint/2010/main" val="466311327"/>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Data Types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49" y="1898073"/>
            <a:ext cx="9451323" cy="4835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837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crunchify.com/wp-content/uploads/2013/04/Data-Types-and-Data-Structures-Crunchif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992" y="2161309"/>
            <a:ext cx="7907771" cy="447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58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lvl="0" indent="0" algn="l" rtl="0">
              <a:lnSpc>
                <a:spcPct val="119922"/>
              </a:lnSpc>
              <a:spcBef>
                <a:spcPts val="0"/>
              </a:spcBef>
              <a:spcAft>
                <a:spcPts val="0"/>
              </a:spcAft>
              <a:buNone/>
            </a:pPr>
            <a:r>
              <a:rPr lang="en-US" sz="3555">
                <a:solidFill>
                  <a:srgbClr val="990000"/>
                </a:solidFill>
              </a:rPr>
              <a:t>What we offer</a:t>
            </a:r>
          </a:p>
        </p:txBody>
      </p:sp>
      <p:sp>
        <p:nvSpPr>
          <p:cNvPr id="28" name="Shape 28"/>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lvl="0" indent="0" algn="l" rtl="0">
              <a:lnSpc>
                <a:spcPct val="119791"/>
              </a:lnSpc>
              <a:spcBef>
                <a:spcPts val="0"/>
              </a:spcBef>
              <a:spcAft>
                <a:spcPts val="0"/>
              </a:spcAft>
              <a:buNone/>
            </a:pPr>
            <a:r>
              <a:rPr lang="en-US" sz="2666" dirty="0"/>
              <a:t>Customized courses on</a:t>
            </a:r>
            <a:r>
              <a:rPr lang="en-US" sz="2666" dirty="0">
                <a:solidFill>
                  <a:srgbClr val="000000"/>
                </a:solidFill>
                <a:latin typeface="Arial"/>
                <a:ea typeface="Arial"/>
                <a:cs typeface="Arial"/>
                <a:sym typeface="Arial"/>
              </a:rPr>
              <a:t>:</a:t>
            </a:r>
          </a:p>
          <a:p>
            <a:pPr marL="381000" marR="0" lvl="0" indent="-220133" algn="l" rtl="0">
              <a:lnSpc>
                <a:spcPct val="119792"/>
              </a:lnSpc>
              <a:spcBef>
                <a:spcPts val="479"/>
              </a:spcBef>
              <a:spcAft>
                <a:spcPts val="0"/>
              </a:spcAft>
              <a:buClr>
                <a:srgbClr val="000000"/>
              </a:buClr>
              <a:buSzPct val="164609"/>
              <a:buFont typeface="Arial"/>
              <a:buChar char="•"/>
            </a:pPr>
            <a:r>
              <a:rPr lang="en-US" sz="2666" dirty="0" smtClean="0"/>
              <a:t>Basic </a:t>
            </a:r>
            <a:r>
              <a:rPr lang="en-US" sz="2666" dirty="0"/>
              <a:t>Java and advance Java (JEE)</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Spring framework</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Hibernate, </a:t>
            </a:r>
            <a:r>
              <a:rPr lang="en-US" sz="2666" dirty="0" err="1"/>
              <a:t>Mybatis</a:t>
            </a:r>
            <a:endParaRPr lang="en-US" sz="2666" dirty="0"/>
          </a:p>
          <a:p>
            <a:pPr marL="381000" marR="0" lvl="0" indent="-220133" algn="l" rtl="0">
              <a:lnSpc>
                <a:spcPct val="119792"/>
              </a:lnSpc>
              <a:spcBef>
                <a:spcPts val="479"/>
              </a:spcBef>
              <a:spcAft>
                <a:spcPts val="0"/>
              </a:spcAft>
              <a:buClr>
                <a:srgbClr val="000000"/>
              </a:buClr>
              <a:buSzPct val="164609"/>
              <a:buFont typeface="Arial"/>
              <a:buChar char="•"/>
            </a:pPr>
            <a:r>
              <a:rPr lang="en-US" sz="2666" dirty="0"/>
              <a:t>Mule ESB</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Build tools (Ant, Maven, </a:t>
            </a:r>
            <a:r>
              <a:rPr lang="en-US" sz="2666" dirty="0" err="1"/>
              <a:t>Gradle</a:t>
            </a:r>
            <a:r>
              <a:rPr lang="en-US" sz="2666" dirty="0"/>
              <a:t>, Jenkins, </a:t>
            </a:r>
            <a:r>
              <a:rPr lang="en-US" sz="2666" dirty="0" err="1"/>
              <a:t>Teamcity</a:t>
            </a:r>
            <a:r>
              <a:rPr lang="en-US" sz="2666" dirty="0"/>
              <a:t> </a:t>
            </a:r>
            <a:r>
              <a:rPr lang="en-US" sz="2666" dirty="0" err="1"/>
              <a:t>etc</a:t>
            </a:r>
            <a:r>
              <a:rPr lang="en-US" sz="2666" dirty="0"/>
              <a:t>)</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Agile </a:t>
            </a:r>
            <a:r>
              <a:rPr lang="en-US" sz="2666" dirty="0" err="1"/>
              <a:t>methologies</a:t>
            </a:r>
            <a:r>
              <a:rPr lang="en-US" sz="2666" dirty="0"/>
              <a:t>(Scrum)</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QA (Functional, Automation, PEN testing)</a:t>
            </a:r>
          </a:p>
          <a:p>
            <a:pPr marL="381000" marR="0" lvl="0" indent="-220133" algn="l" rtl="0">
              <a:lnSpc>
                <a:spcPct val="119792"/>
              </a:lnSpc>
              <a:spcBef>
                <a:spcPts val="479"/>
              </a:spcBef>
              <a:spcAft>
                <a:spcPts val="0"/>
              </a:spcAft>
              <a:buClr>
                <a:srgbClr val="000000"/>
              </a:buClr>
              <a:buSzPct val="164609"/>
              <a:buFont typeface="Arial"/>
              <a:buChar char="•"/>
            </a:pPr>
            <a:r>
              <a:rPr lang="en-US" sz="2666" dirty="0"/>
              <a:t>Projects and product </a:t>
            </a:r>
            <a:r>
              <a:rPr lang="en-US" sz="2666" dirty="0" err="1"/>
              <a:t>dev</a:t>
            </a:r>
            <a:r>
              <a:rPr lang="en-US" sz="2666" dirty="0"/>
              <a:t>(</a:t>
            </a:r>
            <a:r>
              <a:rPr lang="en-US" sz="2666" dirty="0" err="1"/>
              <a:t>Design,develop</a:t>
            </a:r>
            <a:r>
              <a:rPr lang="en-US" sz="2666" dirty="0"/>
              <a:t>, maintain)</a:t>
            </a:r>
          </a:p>
          <a:p>
            <a:endParaRPr lang="en-US" sz="2666" dirty="0"/>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8000" y="1778000"/>
            <a:ext cx="9144000" cy="5994400"/>
          </a:xfrm>
        </p:spPr>
        <p:txBody>
          <a:bodyPr/>
          <a:lstStyle/>
          <a:p>
            <a:r>
              <a:rPr lang="en-US" dirty="0" smtClean="0"/>
              <a:t>Byte is 8 bit number.</a:t>
            </a:r>
          </a:p>
          <a:p>
            <a:r>
              <a:rPr lang="en-US" dirty="0" smtClean="0"/>
              <a:t>8 bits = 11111111   (2*2*2*2  2*2*2*2)=256</a:t>
            </a:r>
          </a:p>
          <a:p>
            <a:r>
              <a:rPr lang="en-US" dirty="0" smtClean="0"/>
              <a:t>1  bit is for sign, this leave us 7 bits.</a:t>
            </a:r>
          </a:p>
          <a:p>
            <a:r>
              <a:rPr lang="en-US" dirty="0" smtClean="0"/>
              <a:t>7 bits = 2 power 7= 128</a:t>
            </a:r>
          </a:p>
          <a:p>
            <a:r>
              <a:rPr lang="en-US" dirty="0" smtClean="0"/>
              <a:t>0 -1 , 1- 2,…. 127 will be 128</a:t>
            </a:r>
            <a:r>
              <a:rPr lang="en-US" baseline="30000" dirty="0" smtClean="0"/>
              <a:t>th</a:t>
            </a:r>
            <a:r>
              <a:rPr lang="en-US" dirty="0" smtClean="0"/>
              <a:t> number.</a:t>
            </a:r>
          </a:p>
          <a:p>
            <a:r>
              <a:rPr lang="en-US" dirty="0" smtClean="0"/>
              <a:t>-128 to 1</a:t>
            </a:r>
          </a:p>
          <a:p>
            <a:r>
              <a:rPr lang="en-US" dirty="0" smtClean="0"/>
              <a:t>Range is -128 to 127</a:t>
            </a:r>
          </a:p>
          <a:p>
            <a:r>
              <a:rPr lang="en-US" dirty="0" smtClean="0"/>
              <a:t>Numbers get rotated or cycled if it is not the range. 129 = -127</a:t>
            </a:r>
          </a:p>
          <a:p>
            <a:endParaRPr lang="en-US" dirty="0"/>
          </a:p>
        </p:txBody>
      </p:sp>
    </p:spTree>
    <p:extLst>
      <p:ext uri="{BB962C8B-B14F-4D97-AF65-F5344CB8AC3E}">
        <p14:creationId xmlns:p14="http://schemas.microsoft.com/office/powerpoint/2010/main" val="3442709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endParaRPr lang="en-US" dirty="0" smtClean="0"/>
          </a:p>
          <a:p>
            <a:pPr marL="0" indent="0">
              <a:buNone/>
            </a:pPr>
            <a:r>
              <a:rPr lang="en-US" dirty="0" smtClean="0"/>
              <a:t>                           -60                </a:t>
            </a:r>
            <a:endParaRPr lang="en-US" dirty="0"/>
          </a:p>
          <a:p>
            <a:pPr marL="0" indent="0">
              <a:buNone/>
            </a:pPr>
            <a:r>
              <a:rPr lang="en-US" dirty="0" smtClean="0"/>
              <a:t> </a:t>
            </a:r>
          </a:p>
          <a:p>
            <a:pPr marL="0" indent="0">
              <a:buNone/>
            </a:pPr>
            <a:endParaRPr lang="en-US" dirty="0"/>
          </a:p>
          <a:p>
            <a:pPr marL="0" indent="0">
              <a:buNone/>
            </a:pPr>
            <a:r>
              <a:rPr lang="en-US" dirty="0" smtClean="0"/>
              <a:t>             0                                     -1   -128</a:t>
            </a:r>
          </a:p>
          <a:p>
            <a:pPr marL="0" indent="0">
              <a:buNone/>
            </a:pPr>
            <a:r>
              <a:rPr lang="en-US" dirty="0"/>
              <a:t> </a:t>
            </a:r>
            <a:r>
              <a:rPr lang="en-US" dirty="0" smtClean="0"/>
              <a:t>                                                            127</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60                                  90</a:t>
            </a:r>
          </a:p>
        </p:txBody>
      </p:sp>
      <p:sp>
        <p:nvSpPr>
          <p:cNvPr id="4" name="Oval 3"/>
          <p:cNvSpPr/>
          <p:nvPr/>
        </p:nvSpPr>
        <p:spPr>
          <a:xfrm>
            <a:off x="2175164" y="2826327"/>
            <a:ext cx="3810000" cy="376843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5093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93611"/>
            <a:ext cx="9144000" cy="1270000"/>
          </a:xfrm>
        </p:spPr>
        <p:txBody>
          <a:bodyPr/>
          <a:lstStyle/>
          <a:p>
            <a:r>
              <a:rPr lang="en-US" dirty="0" smtClean="0"/>
              <a:t>Access </a:t>
            </a:r>
            <a:r>
              <a:rPr lang="en-US" dirty="0" err="1" smtClean="0"/>
              <a:t>Specifiers</a:t>
            </a:r>
            <a:endParaRPr lang="en-US" dirty="0"/>
          </a:p>
        </p:txBody>
      </p:sp>
      <p:pic>
        <p:nvPicPr>
          <p:cNvPr id="1026" name="Picture 2" descr="http://i.stack.imgur.com/ENgP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09" y="3129476"/>
            <a:ext cx="9148618" cy="49477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gotoquiz.com/web-coding/wp-content/uploads/2011/03/java-member-access-level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255" y="1365556"/>
            <a:ext cx="5652654" cy="177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9533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in Heap</a:t>
            </a:r>
            <a:endParaRPr lang="en-US" dirty="0"/>
          </a:p>
        </p:txBody>
      </p:sp>
      <p:sp>
        <p:nvSpPr>
          <p:cNvPr id="4" name="Freeform 3"/>
          <p:cNvSpPr/>
          <p:nvPr/>
        </p:nvSpPr>
        <p:spPr>
          <a:xfrm>
            <a:off x="2105891" y="1911927"/>
            <a:ext cx="6220691" cy="4253346"/>
          </a:xfrm>
          <a:custGeom>
            <a:avLst/>
            <a:gdLst>
              <a:gd name="connsiteX0" fmla="*/ 3629891 w 6220691"/>
              <a:gd name="connsiteY0" fmla="*/ 3422073 h 4253346"/>
              <a:gd name="connsiteX1" fmla="*/ 2632364 w 6220691"/>
              <a:gd name="connsiteY1" fmla="*/ 3408218 h 4253346"/>
              <a:gd name="connsiteX2" fmla="*/ 2576945 w 6220691"/>
              <a:gd name="connsiteY2" fmla="*/ 3380509 h 4253346"/>
              <a:gd name="connsiteX3" fmla="*/ 2313709 w 6220691"/>
              <a:gd name="connsiteY3" fmla="*/ 3297382 h 4253346"/>
              <a:gd name="connsiteX4" fmla="*/ 2105891 w 6220691"/>
              <a:gd name="connsiteY4" fmla="*/ 3200400 h 4253346"/>
              <a:gd name="connsiteX5" fmla="*/ 1953491 w 6220691"/>
              <a:gd name="connsiteY5" fmla="*/ 3158837 h 4253346"/>
              <a:gd name="connsiteX6" fmla="*/ 1648691 w 6220691"/>
              <a:gd name="connsiteY6" fmla="*/ 3061855 h 4253346"/>
              <a:gd name="connsiteX7" fmla="*/ 1191491 w 6220691"/>
              <a:gd name="connsiteY7" fmla="*/ 2854037 h 4253346"/>
              <a:gd name="connsiteX8" fmla="*/ 748145 w 6220691"/>
              <a:gd name="connsiteY8" fmla="*/ 2604655 h 4253346"/>
              <a:gd name="connsiteX9" fmla="*/ 304800 w 6220691"/>
              <a:gd name="connsiteY9" fmla="*/ 2258291 h 4253346"/>
              <a:gd name="connsiteX10" fmla="*/ 138545 w 6220691"/>
              <a:gd name="connsiteY10" fmla="*/ 2105891 h 4253346"/>
              <a:gd name="connsiteX11" fmla="*/ 96982 w 6220691"/>
              <a:gd name="connsiteY11" fmla="*/ 2050473 h 4253346"/>
              <a:gd name="connsiteX12" fmla="*/ 83127 w 6220691"/>
              <a:gd name="connsiteY12" fmla="*/ 1995055 h 4253346"/>
              <a:gd name="connsiteX13" fmla="*/ 69273 w 6220691"/>
              <a:gd name="connsiteY13" fmla="*/ 1925782 h 4253346"/>
              <a:gd name="connsiteX14" fmla="*/ 41564 w 6220691"/>
              <a:gd name="connsiteY14" fmla="*/ 1856509 h 4253346"/>
              <a:gd name="connsiteX15" fmla="*/ 27709 w 6220691"/>
              <a:gd name="connsiteY15" fmla="*/ 1759528 h 4253346"/>
              <a:gd name="connsiteX16" fmla="*/ 0 w 6220691"/>
              <a:gd name="connsiteY16" fmla="*/ 1593273 h 4253346"/>
              <a:gd name="connsiteX17" fmla="*/ 13854 w 6220691"/>
              <a:gd name="connsiteY17" fmla="*/ 1219200 h 4253346"/>
              <a:gd name="connsiteX18" fmla="*/ 41564 w 6220691"/>
              <a:gd name="connsiteY18" fmla="*/ 1080655 h 4253346"/>
              <a:gd name="connsiteX19" fmla="*/ 83127 w 6220691"/>
              <a:gd name="connsiteY19" fmla="*/ 1052946 h 4253346"/>
              <a:gd name="connsiteX20" fmla="*/ 152400 w 6220691"/>
              <a:gd name="connsiteY20" fmla="*/ 969818 h 4253346"/>
              <a:gd name="connsiteX21" fmla="*/ 207818 w 6220691"/>
              <a:gd name="connsiteY21" fmla="*/ 942109 h 4253346"/>
              <a:gd name="connsiteX22" fmla="*/ 429491 w 6220691"/>
              <a:gd name="connsiteY22" fmla="*/ 803564 h 4253346"/>
              <a:gd name="connsiteX23" fmla="*/ 471054 w 6220691"/>
              <a:gd name="connsiteY23" fmla="*/ 789709 h 4253346"/>
              <a:gd name="connsiteX24" fmla="*/ 637309 w 6220691"/>
              <a:gd name="connsiteY24" fmla="*/ 748146 h 4253346"/>
              <a:gd name="connsiteX25" fmla="*/ 969818 w 6220691"/>
              <a:gd name="connsiteY25" fmla="*/ 678873 h 4253346"/>
              <a:gd name="connsiteX26" fmla="*/ 1039091 w 6220691"/>
              <a:gd name="connsiteY26" fmla="*/ 665018 h 4253346"/>
              <a:gd name="connsiteX27" fmla="*/ 1177636 w 6220691"/>
              <a:gd name="connsiteY27" fmla="*/ 623455 h 4253346"/>
              <a:gd name="connsiteX28" fmla="*/ 1219200 w 6220691"/>
              <a:gd name="connsiteY28" fmla="*/ 609600 h 4253346"/>
              <a:gd name="connsiteX29" fmla="*/ 1385454 w 6220691"/>
              <a:gd name="connsiteY29" fmla="*/ 568037 h 4253346"/>
              <a:gd name="connsiteX30" fmla="*/ 1510145 w 6220691"/>
              <a:gd name="connsiteY30" fmla="*/ 512618 h 4253346"/>
              <a:gd name="connsiteX31" fmla="*/ 1593273 w 6220691"/>
              <a:gd name="connsiteY31" fmla="*/ 471055 h 4253346"/>
              <a:gd name="connsiteX32" fmla="*/ 1773382 w 6220691"/>
              <a:gd name="connsiteY32" fmla="*/ 415637 h 4253346"/>
              <a:gd name="connsiteX33" fmla="*/ 2008909 w 6220691"/>
              <a:gd name="connsiteY33" fmla="*/ 304800 h 4253346"/>
              <a:gd name="connsiteX34" fmla="*/ 2161309 w 6220691"/>
              <a:gd name="connsiteY34" fmla="*/ 277091 h 4253346"/>
              <a:gd name="connsiteX35" fmla="*/ 2313709 w 6220691"/>
              <a:gd name="connsiteY35" fmla="*/ 221673 h 4253346"/>
              <a:gd name="connsiteX36" fmla="*/ 2424545 w 6220691"/>
              <a:gd name="connsiteY36" fmla="*/ 193964 h 4253346"/>
              <a:gd name="connsiteX37" fmla="*/ 2563091 w 6220691"/>
              <a:gd name="connsiteY37" fmla="*/ 152400 h 4253346"/>
              <a:gd name="connsiteX38" fmla="*/ 2632364 w 6220691"/>
              <a:gd name="connsiteY38" fmla="*/ 124691 h 4253346"/>
              <a:gd name="connsiteX39" fmla="*/ 2770909 w 6220691"/>
              <a:gd name="connsiteY39" fmla="*/ 96982 h 4253346"/>
              <a:gd name="connsiteX40" fmla="*/ 2937164 w 6220691"/>
              <a:gd name="connsiteY40" fmla="*/ 55418 h 4253346"/>
              <a:gd name="connsiteX41" fmla="*/ 3075709 w 6220691"/>
              <a:gd name="connsiteY41" fmla="*/ 41564 h 4253346"/>
              <a:gd name="connsiteX42" fmla="*/ 3699164 w 6220691"/>
              <a:gd name="connsiteY42" fmla="*/ 0 h 4253346"/>
              <a:gd name="connsiteX43" fmla="*/ 4253345 w 6220691"/>
              <a:gd name="connsiteY43" fmla="*/ 13855 h 4253346"/>
              <a:gd name="connsiteX44" fmla="*/ 4405745 w 6220691"/>
              <a:gd name="connsiteY44" fmla="*/ 27709 h 4253346"/>
              <a:gd name="connsiteX45" fmla="*/ 4599709 w 6220691"/>
              <a:gd name="connsiteY45" fmla="*/ 69273 h 4253346"/>
              <a:gd name="connsiteX46" fmla="*/ 4724400 w 6220691"/>
              <a:gd name="connsiteY46" fmla="*/ 124691 h 4253346"/>
              <a:gd name="connsiteX47" fmla="*/ 4793673 w 6220691"/>
              <a:gd name="connsiteY47" fmla="*/ 152400 h 4253346"/>
              <a:gd name="connsiteX48" fmla="*/ 4849091 w 6220691"/>
              <a:gd name="connsiteY48" fmla="*/ 193964 h 4253346"/>
              <a:gd name="connsiteX49" fmla="*/ 4959927 w 6220691"/>
              <a:gd name="connsiteY49" fmla="*/ 263237 h 4253346"/>
              <a:gd name="connsiteX50" fmla="*/ 5167745 w 6220691"/>
              <a:gd name="connsiteY50" fmla="*/ 387928 h 4253346"/>
              <a:gd name="connsiteX51" fmla="*/ 5569527 w 6220691"/>
              <a:gd name="connsiteY51" fmla="*/ 803564 h 4253346"/>
              <a:gd name="connsiteX52" fmla="*/ 5652654 w 6220691"/>
              <a:gd name="connsiteY52" fmla="*/ 886691 h 4253346"/>
              <a:gd name="connsiteX53" fmla="*/ 5818909 w 6220691"/>
              <a:gd name="connsiteY53" fmla="*/ 1122218 h 4253346"/>
              <a:gd name="connsiteX54" fmla="*/ 5902036 w 6220691"/>
              <a:gd name="connsiteY54" fmla="*/ 1288473 h 4253346"/>
              <a:gd name="connsiteX55" fmla="*/ 5957454 w 6220691"/>
              <a:gd name="connsiteY55" fmla="*/ 1371600 h 4253346"/>
              <a:gd name="connsiteX56" fmla="*/ 6054436 w 6220691"/>
              <a:gd name="connsiteY56" fmla="*/ 1662546 h 4253346"/>
              <a:gd name="connsiteX57" fmla="*/ 6082145 w 6220691"/>
              <a:gd name="connsiteY57" fmla="*/ 1745673 h 4253346"/>
              <a:gd name="connsiteX58" fmla="*/ 6165273 w 6220691"/>
              <a:gd name="connsiteY58" fmla="*/ 2036618 h 4253346"/>
              <a:gd name="connsiteX59" fmla="*/ 6220691 w 6220691"/>
              <a:gd name="connsiteY59" fmla="*/ 2549237 h 4253346"/>
              <a:gd name="connsiteX60" fmla="*/ 6206836 w 6220691"/>
              <a:gd name="connsiteY60" fmla="*/ 3366655 h 4253346"/>
              <a:gd name="connsiteX61" fmla="*/ 6179127 w 6220691"/>
              <a:gd name="connsiteY61" fmla="*/ 3422073 h 4253346"/>
              <a:gd name="connsiteX62" fmla="*/ 6096000 w 6220691"/>
              <a:gd name="connsiteY62" fmla="*/ 3616037 h 4253346"/>
              <a:gd name="connsiteX63" fmla="*/ 6068291 w 6220691"/>
              <a:gd name="connsiteY63" fmla="*/ 3671455 h 4253346"/>
              <a:gd name="connsiteX64" fmla="*/ 5957454 w 6220691"/>
              <a:gd name="connsiteY64" fmla="*/ 3810000 h 4253346"/>
              <a:gd name="connsiteX65" fmla="*/ 5777345 w 6220691"/>
              <a:gd name="connsiteY65" fmla="*/ 3976255 h 4253346"/>
              <a:gd name="connsiteX66" fmla="*/ 5611091 w 6220691"/>
              <a:gd name="connsiteY66" fmla="*/ 4087091 h 4253346"/>
              <a:gd name="connsiteX67" fmla="*/ 5569527 w 6220691"/>
              <a:gd name="connsiteY67" fmla="*/ 4128655 h 4253346"/>
              <a:gd name="connsiteX68" fmla="*/ 5417127 w 6220691"/>
              <a:gd name="connsiteY68" fmla="*/ 4184073 h 4253346"/>
              <a:gd name="connsiteX69" fmla="*/ 5361709 w 6220691"/>
              <a:gd name="connsiteY69" fmla="*/ 4211782 h 4253346"/>
              <a:gd name="connsiteX70" fmla="*/ 5264727 w 6220691"/>
              <a:gd name="connsiteY70" fmla="*/ 4225637 h 4253346"/>
              <a:gd name="connsiteX71" fmla="*/ 5153891 w 6220691"/>
              <a:gd name="connsiteY71" fmla="*/ 4253346 h 4253346"/>
              <a:gd name="connsiteX72" fmla="*/ 4752109 w 6220691"/>
              <a:gd name="connsiteY72" fmla="*/ 4239491 h 4253346"/>
              <a:gd name="connsiteX73" fmla="*/ 4502727 w 6220691"/>
              <a:gd name="connsiteY73" fmla="*/ 4197928 h 4253346"/>
              <a:gd name="connsiteX74" fmla="*/ 4281054 w 6220691"/>
              <a:gd name="connsiteY74" fmla="*/ 4170218 h 4253346"/>
              <a:gd name="connsiteX75" fmla="*/ 4142509 w 6220691"/>
              <a:gd name="connsiteY75" fmla="*/ 4128655 h 4253346"/>
              <a:gd name="connsiteX76" fmla="*/ 4100945 w 6220691"/>
              <a:gd name="connsiteY76" fmla="*/ 4100946 h 4253346"/>
              <a:gd name="connsiteX77" fmla="*/ 4059382 w 6220691"/>
              <a:gd name="connsiteY77" fmla="*/ 4087091 h 4253346"/>
              <a:gd name="connsiteX78" fmla="*/ 3920836 w 6220691"/>
              <a:gd name="connsiteY78" fmla="*/ 4003964 h 4253346"/>
              <a:gd name="connsiteX79" fmla="*/ 3920836 w 6220691"/>
              <a:gd name="connsiteY79" fmla="*/ 4003964 h 4253346"/>
              <a:gd name="connsiteX80" fmla="*/ 3768436 w 6220691"/>
              <a:gd name="connsiteY80" fmla="*/ 3920837 h 4253346"/>
              <a:gd name="connsiteX81" fmla="*/ 3657600 w 6220691"/>
              <a:gd name="connsiteY81" fmla="*/ 3837709 h 4253346"/>
              <a:gd name="connsiteX82" fmla="*/ 3602182 w 6220691"/>
              <a:gd name="connsiteY82" fmla="*/ 3796146 h 4253346"/>
              <a:gd name="connsiteX83" fmla="*/ 3560618 w 6220691"/>
              <a:gd name="connsiteY83" fmla="*/ 3782291 h 4253346"/>
              <a:gd name="connsiteX84" fmla="*/ 3519054 w 6220691"/>
              <a:gd name="connsiteY84" fmla="*/ 3740728 h 4253346"/>
              <a:gd name="connsiteX85" fmla="*/ 3477491 w 6220691"/>
              <a:gd name="connsiteY85" fmla="*/ 3726873 h 4253346"/>
              <a:gd name="connsiteX86" fmla="*/ 3435927 w 6220691"/>
              <a:gd name="connsiteY86" fmla="*/ 3699164 h 4253346"/>
              <a:gd name="connsiteX87" fmla="*/ 3352800 w 6220691"/>
              <a:gd name="connsiteY87" fmla="*/ 3602182 h 4253346"/>
              <a:gd name="connsiteX88" fmla="*/ 3283527 w 6220691"/>
              <a:gd name="connsiteY88" fmla="*/ 3532909 h 4253346"/>
              <a:gd name="connsiteX89" fmla="*/ 3200400 w 6220691"/>
              <a:gd name="connsiteY89" fmla="*/ 3449782 h 4253346"/>
              <a:gd name="connsiteX90" fmla="*/ 3172691 w 6220691"/>
              <a:gd name="connsiteY90" fmla="*/ 3449782 h 425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220691" h="4253346">
                <a:moveTo>
                  <a:pt x="3629891" y="3422073"/>
                </a:moveTo>
                <a:cubicBezTo>
                  <a:pt x="3263103" y="3544336"/>
                  <a:pt x="3515392" y="3471292"/>
                  <a:pt x="2632364" y="3408218"/>
                </a:cubicBezTo>
                <a:cubicBezTo>
                  <a:pt x="2611763" y="3406747"/>
                  <a:pt x="2596452" y="3387294"/>
                  <a:pt x="2576945" y="3380509"/>
                </a:cubicBezTo>
                <a:cubicBezTo>
                  <a:pt x="2490036" y="3350280"/>
                  <a:pt x="2397093" y="3336295"/>
                  <a:pt x="2313709" y="3297382"/>
                </a:cubicBezTo>
                <a:cubicBezTo>
                  <a:pt x="2244436" y="3265055"/>
                  <a:pt x="2177240" y="3227842"/>
                  <a:pt x="2105891" y="3200400"/>
                </a:cubicBezTo>
                <a:cubicBezTo>
                  <a:pt x="2056745" y="3181498"/>
                  <a:pt x="2003883" y="3174107"/>
                  <a:pt x="1953491" y="3158837"/>
                </a:cubicBezTo>
                <a:cubicBezTo>
                  <a:pt x="1851454" y="3127917"/>
                  <a:pt x="1748258" y="3099987"/>
                  <a:pt x="1648691" y="3061855"/>
                </a:cubicBezTo>
                <a:cubicBezTo>
                  <a:pt x="1285297" y="2922683"/>
                  <a:pt x="1408343" y="2956086"/>
                  <a:pt x="1191491" y="2854037"/>
                </a:cubicBezTo>
                <a:cubicBezTo>
                  <a:pt x="982096" y="2755497"/>
                  <a:pt x="1026570" y="2802084"/>
                  <a:pt x="748145" y="2604655"/>
                </a:cubicBezTo>
                <a:cubicBezTo>
                  <a:pt x="595167" y="2496180"/>
                  <a:pt x="444965" y="2382882"/>
                  <a:pt x="304800" y="2258291"/>
                </a:cubicBezTo>
                <a:cubicBezTo>
                  <a:pt x="303208" y="2256876"/>
                  <a:pt x="170899" y="2143638"/>
                  <a:pt x="138545" y="2105891"/>
                </a:cubicBezTo>
                <a:cubicBezTo>
                  <a:pt x="123518" y="2088359"/>
                  <a:pt x="110836" y="2068946"/>
                  <a:pt x="96982" y="2050473"/>
                </a:cubicBezTo>
                <a:cubicBezTo>
                  <a:pt x="92364" y="2032000"/>
                  <a:pt x="87258" y="2013643"/>
                  <a:pt x="83127" y="1995055"/>
                </a:cubicBezTo>
                <a:cubicBezTo>
                  <a:pt x="78019" y="1972067"/>
                  <a:pt x="76039" y="1948337"/>
                  <a:pt x="69273" y="1925782"/>
                </a:cubicBezTo>
                <a:cubicBezTo>
                  <a:pt x="62127" y="1901961"/>
                  <a:pt x="50800" y="1879600"/>
                  <a:pt x="41564" y="1856509"/>
                </a:cubicBezTo>
                <a:cubicBezTo>
                  <a:pt x="36946" y="1824182"/>
                  <a:pt x="32802" y="1791784"/>
                  <a:pt x="27709" y="1759528"/>
                </a:cubicBezTo>
                <a:cubicBezTo>
                  <a:pt x="18947" y="1704033"/>
                  <a:pt x="0" y="1593273"/>
                  <a:pt x="0" y="1593273"/>
                </a:cubicBezTo>
                <a:cubicBezTo>
                  <a:pt x="4618" y="1468582"/>
                  <a:pt x="6306" y="1343748"/>
                  <a:pt x="13854" y="1219200"/>
                </a:cubicBezTo>
                <a:cubicBezTo>
                  <a:pt x="13868" y="1218973"/>
                  <a:pt x="32400" y="1094401"/>
                  <a:pt x="41564" y="1080655"/>
                </a:cubicBezTo>
                <a:cubicBezTo>
                  <a:pt x="50800" y="1066801"/>
                  <a:pt x="71353" y="1064720"/>
                  <a:pt x="83127" y="1052946"/>
                </a:cubicBezTo>
                <a:cubicBezTo>
                  <a:pt x="104076" y="1031997"/>
                  <a:pt x="124459" y="988446"/>
                  <a:pt x="152400" y="969818"/>
                </a:cubicBezTo>
                <a:cubicBezTo>
                  <a:pt x="169584" y="958362"/>
                  <a:pt x="190304" y="953055"/>
                  <a:pt x="207818" y="942109"/>
                </a:cubicBezTo>
                <a:cubicBezTo>
                  <a:pt x="295327" y="887416"/>
                  <a:pt x="344247" y="840098"/>
                  <a:pt x="429491" y="803564"/>
                </a:cubicBezTo>
                <a:cubicBezTo>
                  <a:pt x="442914" y="797811"/>
                  <a:pt x="456943" y="793472"/>
                  <a:pt x="471054" y="789709"/>
                </a:cubicBezTo>
                <a:cubicBezTo>
                  <a:pt x="526249" y="774990"/>
                  <a:pt x="584271" y="769361"/>
                  <a:pt x="637309" y="748146"/>
                </a:cubicBezTo>
                <a:cubicBezTo>
                  <a:pt x="806026" y="680660"/>
                  <a:pt x="621418" y="748555"/>
                  <a:pt x="969818" y="678873"/>
                </a:cubicBezTo>
                <a:cubicBezTo>
                  <a:pt x="992909" y="674255"/>
                  <a:pt x="1016338" y="671086"/>
                  <a:pt x="1039091" y="665018"/>
                </a:cubicBezTo>
                <a:cubicBezTo>
                  <a:pt x="1085678" y="652595"/>
                  <a:pt x="1131553" y="637634"/>
                  <a:pt x="1177636" y="623455"/>
                </a:cubicBezTo>
                <a:cubicBezTo>
                  <a:pt x="1191594" y="619160"/>
                  <a:pt x="1205032" y="613142"/>
                  <a:pt x="1219200" y="609600"/>
                </a:cubicBezTo>
                <a:cubicBezTo>
                  <a:pt x="1464581" y="548255"/>
                  <a:pt x="1061465" y="660606"/>
                  <a:pt x="1385454" y="568037"/>
                </a:cubicBezTo>
                <a:cubicBezTo>
                  <a:pt x="1507706" y="486536"/>
                  <a:pt x="1312314" y="611531"/>
                  <a:pt x="1510145" y="512618"/>
                </a:cubicBezTo>
                <a:cubicBezTo>
                  <a:pt x="1537854" y="498764"/>
                  <a:pt x="1564509" y="482561"/>
                  <a:pt x="1593273" y="471055"/>
                </a:cubicBezTo>
                <a:cubicBezTo>
                  <a:pt x="1672589" y="439329"/>
                  <a:pt x="1703031" y="433224"/>
                  <a:pt x="1773382" y="415637"/>
                </a:cubicBezTo>
                <a:cubicBezTo>
                  <a:pt x="1853211" y="355765"/>
                  <a:pt x="1882595" y="325852"/>
                  <a:pt x="2008909" y="304800"/>
                </a:cubicBezTo>
                <a:cubicBezTo>
                  <a:pt x="2026175" y="301922"/>
                  <a:pt x="2139172" y="284009"/>
                  <a:pt x="2161309" y="277091"/>
                </a:cubicBezTo>
                <a:cubicBezTo>
                  <a:pt x="2212903" y="260968"/>
                  <a:pt x="2262164" y="237950"/>
                  <a:pt x="2313709" y="221673"/>
                </a:cubicBezTo>
                <a:cubicBezTo>
                  <a:pt x="2350024" y="210205"/>
                  <a:pt x="2388069" y="204907"/>
                  <a:pt x="2424545" y="193964"/>
                </a:cubicBezTo>
                <a:cubicBezTo>
                  <a:pt x="2470727" y="180109"/>
                  <a:pt x="2517350" y="167647"/>
                  <a:pt x="2563091" y="152400"/>
                </a:cubicBezTo>
                <a:cubicBezTo>
                  <a:pt x="2586685" y="144535"/>
                  <a:pt x="2608334" y="131099"/>
                  <a:pt x="2632364" y="124691"/>
                </a:cubicBezTo>
                <a:cubicBezTo>
                  <a:pt x="2677870" y="112556"/>
                  <a:pt x="2724984" y="107420"/>
                  <a:pt x="2770909" y="96982"/>
                </a:cubicBezTo>
                <a:cubicBezTo>
                  <a:pt x="2826612" y="84322"/>
                  <a:pt x="2880961" y="65637"/>
                  <a:pt x="2937164" y="55418"/>
                </a:cubicBezTo>
                <a:cubicBezTo>
                  <a:pt x="2982827" y="47116"/>
                  <a:pt x="3029419" y="44931"/>
                  <a:pt x="3075709" y="41564"/>
                </a:cubicBezTo>
                <a:lnTo>
                  <a:pt x="3699164" y="0"/>
                </a:lnTo>
                <a:lnTo>
                  <a:pt x="4253345" y="13855"/>
                </a:lnTo>
                <a:cubicBezTo>
                  <a:pt x="4304315" y="15854"/>
                  <a:pt x="4355048" y="22076"/>
                  <a:pt x="4405745" y="27709"/>
                </a:cubicBezTo>
                <a:cubicBezTo>
                  <a:pt x="4478146" y="35754"/>
                  <a:pt x="4530902" y="43470"/>
                  <a:pt x="4599709" y="69273"/>
                </a:cubicBezTo>
                <a:cubicBezTo>
                  <a:pt x="4642297" y="85243"/>
                  <a:pt x="4682594" y="106774"/>
                  <a:pt x="4724400" y="124691"/>
                </a:cubicBezTo>
                <a:cubicBezTo>
                  <a:pt x="4747259" y="134488"/>
                  <a:pt x="4771933" y="140322"/>
                  <a:pt x="4793673" y="152400"/>
                </a:cubicBezTo>
                <a:cubicBezTo>
                  <a:pt x="4813858" y="163614"/>
                  <a:pt x="4829878" y="181155"/>
                  <a:pt x="4849091" y="193964"/>
                </a:cubicBezTo>
                <a:cubicBezTo>
                  <a:pt x="4885341" y="218131"/>
                  <a:pt x="4922100" y="241621"/>
                  <a:pt x="4959927" y="263237"/>
                </a:cubicBezTo>
                <a:cubicBezTo>
                  <a:pt x="5054853" y="317480"/>
                  <a:pt x="5070298" y="303191"/>
                  <a:pt x="5167745" y="387928"/>
                </a:cubicBezTo>
                <a:cubicBezTo>
                  <a:pt x="5264892" y="472403"/>
                  <a:pt x="5485753" y="715801"/>
                  <a:pt x="5569527" y="803564"/>
                </a:cubicBezTo>
                <a:cubicBezTo>
                  <a:pt x="5596584" y="831910"/>
                  <a:pt x="5628174" y="856092"/>
                  <a:pt x="5652654" y="886691"/>
                </a:cubicBezTo>
                <a:cubicBezTo>
                  <a:pt x="5723608" y="975382"/>
                  <a:pt x="5750395" y="1004765"/>
                  <a:pt x="5818909" y="1122218"/>
                </a:cubicBezTo>
                <a:cubicBezTo>
                  <a:pt x="5850129" y="1175737"/>
                  <a:pt x="5871946" y="1234311"/>
                  <a:pt x="5902036" y="1288473"/>
                </a:cubicBezTo>
                <a:cubicBezTo>
                  <a:pt x="5918209" y="1317584"/>
                  <a:pt x="5944889" y="1340759"/>
                  <a:pt x="5957454" y="1371600"/>
                </a:cubicBezTo>
                <a:cubicBezTo>
                  <a:pt x="5996024" y="1466273"/>
                  <a:pt x="6022109" y="1565564"/>
                  <a:pt x="6054436" y="1662546"/>
                </a:cubicBezTo>
                <a:cubicBezTo>
                  <a:pt x="6063672" y="1690255"/>
                  <a:pt x="6074619" y="1717451"/>
                  <a:pt x="6082145" y="1745673"/>
                </a:cubicBezTo>
                <a:cubicBezTo>
                  <a:pt x="6145090" y="1981713"/>
                  <a:pt x="6114893" y="1885477"/>
                  <a:pt x="6165273" y="2036618"/>
                </a:cubicBezTo>
                <a:cubicBezTo>
                  <a:pt x="6215220" y="2419548"/>
                  <a:pt x="6199204" y="2248427"/>
                  <a:pt x="6220691" y="2549237"/>
                </a:cubicBezTo>
                <a:cubicBezTo>
                  <a:pt x="6216073" y="2821710"/>
                  <a:pt x="6219798" y="3094452"/>
                  <a:pt x="6206836" y="3366655"/>
                </a:cubicBezTo>
                <a:cubicBezTo>
                  <a:pt x="6205854" y="3387285"/>
                  <a:pt x="6185658" y="3402480"/>
                  <a:pt x="6179127" y="3422073"/>
                </a:cubicBezTo>
                <a:cubicBezTo>
                  <a:pt x="6113386" y="3619298"/>
                  <a:pt x="6262648" y="3306548"/>
                  <a:pt x="6096000" y="3616037"/>
                </a:cubicBezTo>
                <a:cubicBezTo>
                  <a:pt x="6086208" y="3634221"/>
                  <a:pt x="6078538" y="3653523"/>
                  <a:pt x="6068291" y="3671455"/>
                </a:cubicBezTo>
                <a:cubicBezTo>
                  <a:pt x="6040805" y="3719554"/>
                  <a:pt x="5990454" y="3774250"/>
                  <a:pt x="5957454" y="3810000"/>
                </a:cubicBezTo>
                <a:cubicBezTo>
                  <a:pt x="5911947" y="3859300"/>
                  <a:pt x="5830493" y="3937093"/>
                  <a:pt x="5777345" y="3976255"/>
                </a:cubicBezTo>
                <a:cubicBezTo>
                  <a:pt x="5723725" y="4015764"/>
                  <a:pt x="5658187" y="4039995"/>
                  <a:pt x="5611091" y="4087091"/>
                </a:cubicBezTo>
                <a:cubicBezTo>
                  <a:pt x="5597236" y="4100946"/>
                  <a:pt x="5586728" y="4119273"/>
                  <a:pt x="5569527" y="4128655"/>
                </a:cubicBezTo>
                <a:cubicBezTo>
                  <a:pt x="5452698" y="4192380"/>
                  <a:pt x="5493281" y="4151435"/>
                  <a:pt x="5417127" y="4184073"/>
                </a:cubicBezTo>
                <a:cubicBezTo>
                  <a:pt x="5398144" y="4192209"/>
                  <a:pt x="5381634" y="4206348"/>
                  <a:pt x="5361709" y="4211782"/>
                </a:cubicBezTo>
                <a:cubicBezTo>
                  <a:pt x="5330204" y="4220374"/>
                  <a:pt x="5296938" y="4220268"/>
                  <a:pt x="5264727" y="4225637"/>
                </a:cubicBezTo>
                <a:cubicBezTo>
                  <a:pt x="5197847" y="4236784"/>
                  <a:pt x="5207429" y="4235499"/>
                  <a:pt x="5153891" y="4253346"/>
                </a:cubicBezTo>
                <a:cubicBezTo>
                  <a:pt x="5019964" y="4248728"/>
                  <a:pt x="4885633" y="4250855"/>
                  <a:pt x="4752109" y="4239491"/>
                </a:cubicBezTo>
                <a:cubicBezTo>
                  <a:pt x="4668139" y="4232345"/>
                  <a:pt x="4585854" y="4211783"/>
                  <a:pt x="4502727" y="4197928"/>
                </a:cubicBezTo>
                <a:cubicBezTo>
                  <a:pt x="4373807" y="4176441"/>
                  <a:pt x="4447573" y="4186870"/>
                  <a:pt x="4281054" y="4170218"/>
                </a:cubicBezTo>
                <a:cubicBezTo>
                  <a:pt x="4234994" y="4158704"/>
                  <a:pt x="4185880" y="4147931"/>
                  <a:pt x="4142509" y="4128655"/>
                </a:cubicBezTo>
                <a:cubicBezTo>
                  <a:pt x="4127293" y="4121892"/>
                  <a:pt x="4115838" y="4108393"/>
                  <a:pt x="4100945" y="4100946"/>
                </a:cubicBezTo>
                <a:cubicBezTo>
                  <a:pt x="4087883" y="4094415"/>
                  <a:pt x="4072240" y="4094015"/>
                  <a:pt x="4059382" y="4087091"/>
                </a:cubicBezTo>
                <a:cubicBezTo>
                  <a:pt x="4011963" y="4061557"/>
                  <a:pt x="3967018" y="4031673"/>
                  <a:pt x="3920836" y="4003964"/>
                </a:cubicBezTo>
                <a:lnTo>
                  <a:pt x="3920836" y="4003964"/>
                </a:lnTo>
                <a:cubicBezTo>
                  <a:pt x="3808360" y="3923624"/>
                  <a:pt x="3862395" y="3944326"/>
                  <a:pt x="3768436" y="3920837"/>
                </a:cubicBezTo>
                <a:lnTo>
                  <a:pt x="3657600" y="3837709"/>
                </a:lnTo>
                <a:cubicBezTo>
                  <a:pt x="3639127" y="3823855"/>
                  <a:pt x="3624088" y="3803448"/>
                  <a:pt x="3602182" y="3796146"/>
                </a:cubicBezTo>
                <a:lnTo>
                  <a:pt x="3560618" y="3782291"/>
                </a:lnTo>
                <a:cubicBezTo>
                  <a:pt x="3546763" y="3768437"/>
                  <a:pt x="3535357" y="3751596"/>
                  <a:pt x="3519054" y="3740728"/>
                </a:cubicBezTo>
                <a:cubicBezTo>
                  <a:pt x="3506903" y="3732627"/>
                  <a:pt x="3490553" y="3733404"/>
                  <a:pt x="3477491" y="3726873"/>
                </a:cubicBezTo>
                <a:cubicBezTo>
                  <a:pt x="3462598" y="3719426"/>
                  <a:pt x="3449782" y="3708400"/>
                  <a:pt x="3435927" y="3699164"/>
                </a:cubicBezTo>
                <a:cubicBezTo>
                  <a:pt x="3372313" y="3603742"/>
                  <a:pt x="3453588" y="3719769"/>
                  <a:pt x="3352800" y="3602182"/>
                </a:cubicBezTo>
                <a:cubicBezTo>
                  <a:pt x="3291224" y="3530343"/>
                  <a:pt x="3363576" y="3586274"/>
                  <a:pt x="3283527" y="3532909"/>
                </a:cubicBezTo>
                <a:cubicBezTo>
                  <a:pt x="3256053" y="3496276"/>
                  <a:pt x="3243813" y="3467147"/>
                  <a:pt x="3200400" y="3449782"/>
                </a:cubicBezTo>
                <a:cubicBezTo>
                  <a:pt x="3191824" y="3446352"/>
                  <a:pt x="3181927" y="3449782"/>
                  <a:pt x="3172691" y="3449782"/>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Oval 4"/>
          <p:cNvSpPr/>
          <p:nvPr/>
        </p:nvSpPr>
        <p:spPr>
          <a:xfrm>
            <a:off x="2840182" y="2784764"/>
            <a:ext cx="665018" cy="54032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a:t>
            </a:r>
            <a:endParaRPr lang="en-US" dirty="0"/>
          </a:p>
        </p:txBody>
      </p:sp>
      <p:sp>
        <p:nvSpPr>
          <p:cNvPr id="6" name="Oval 5"/>
          <p:cNvSpPr/>
          <p:nvPr/>
        </p:nvSpPr>
        <p:spPr>
          <a:xfrm>
            <a:off x="3837709" y="2514600"/>
            <a:ext cx="665018" cy="54032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a:t>
            </a:r>
            <a:endParaRPr lang="en-US" dirty="0"/>
          </a:p>
        </p:txBody>
      </p:sp>
      <p:sp>
        <p:nvSpPr>
          <p:cNvPr id="7" name="Oval 6"/>
          <p:cNvSpPr/>
          <p:nvPr/>
        </p:nvSpPr>
        <p:spPr>
          <a:xfrm>
            <a:off x="4883727" y="2389909"/>
            <a:ext cx="665018" cy="54032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033654" y="2500745"/>
            <a:ext cx="665018" cy="54032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90945" y="4038600"/>
            <a:ext cx="1814946" cy="31796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87927" y="3726873"/>
            <a:ext cx="1717964" cy="311727"/>
          </a:xfrm>
          <a:prstGeom prst="rect">
            <a:avLst/>
          </a:prstGeom>
          <a:noFill/>
        </p:spPr>
        <p:txBody>
          <a:bodyPr wrap="square" rtlCol="0">
            <a:spAutoFit/>
          </a:bodyPr>
          <a:lstStyle/>
          <a:p>
            <a:r>
              <a:rPr lang="en-US" dirty="0" smtClean="0"/>
              <a:t>P.C.B</a:t>
            </a:r>
            <a:endParaRPr lang="en-US" dirty="0"/>
          </a:p>
        </p:txBody>
      </p:sp>
      <p:sp>
        <p:nvSpPr>
          <p:cNvPr id="11" name="Rectangle 10"/>
          <p:cNvSpPr/>
          <p:nvPr/>
        </p:nvSpPr>
        <p:spPr>
          <a:xfrm>
            <a:off x="508000" y="6885709"/>
            <a:ext cx="1279236" cy="3325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hello</a:t>
            </a:r>
            <a:endParaRPr lang="en-US" dirty="0"/>
          </a:p>
        </p:txBody>
      </p:sp>
      <p:cxnSp>
        <p:nvCxnSpPr>
          <p:cNvPr id="13" name="Elbow Connector 12"/>
          <p:cNvCxnSpPr>
            <a:stCxn id="11" idx="3"/>
            <a:endCxn id="5" idx="4"/>
          </p:cNvCxnSpPr>
          <p:nvPr/>
        </p:nvCxnSpPr>
        <p:spPr>
          <a:xfrm flipV="1">
            <a:off x="1787236" y="3325091"/>
            <a:ext cx="1385455" cy="372687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Elbow Connector 14"/>
          <p:cNvCxnSpPr>
            <a:stCxn id="11" idx="3"/>
            <a:endCxn id="6" idx="4"/>
          </p:cNvCxnSpPr>
          <p:nvPr/>
        </p:nvCxnSpPr>
        <p:spPr>
          <a:xfrm flipV="1">
            <a:off x="1787236" y="3054927"/>
            <a:ext cx="2382982" cy="399703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715491" y="5053445"/>
            <a:ext cx="900545" cy="8485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2840182" y="5053445"/>
            <a:ext cx="665018" cy="1000991"/>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87927" y="1288473"/>
            <a:ext cx="3934691" cy="738664"/>
          </a:xfrm>
          <a:prstGeom prst="rect">
            <a:avLst/>
          </a:prstGeom>
          <a:noFill/>
        </p:spPr>
        <p:txBody>
          <a:bodyPr wrap="square" rtlCol="0">
            <a:spAutoFit/>
          </a:bodyPr>
          <a:lstStyle/>
          <a:p>
            <a:r>
              <a:rPr lang="en-US" dirty="0" err="1" smtClean="0"/>
              <a:t>HelloWorld</a:t>
            </a:r>
            <a:r>
              <a:rPr lang="en-US" dirty="0" smtClean="0"/>
              <a:t> hello = new </a:t>
            </a:r>
            <a:r>
              <a:rPr lang="en-US" dirty="0" err="1" smtClean="0"/>
              <a:t>HelloWord</a:t>
            </a:r>
            <a:r>
              <a:rPr lang="en-US" dirty="0" smtClean="0"/>
              <a:t>()  //A</a:t>
            </a:r>
          </a:p>
          <a:p>
            <a:r>
              <a:rPr lang="en-US" dirty="0" smtClean="0"/>
              <a:t>hello= new </a:t>
            </a:r>
            <a:r>
              <a:rPr lang="en-US" dirty="0" err="1" smtClean="0"/>
              <a:t>HelloWorld</a:t>
            </a:r>
            <a:r>
              <a:rPr lang="en-US" dirty="0" smtClean="0"/>
              <a:t>();  //B</a:t>
            </a:r>
          </a:p>
          <a:p>
            <a:endParaRPr lang="en-US" dirty="0"/>
          </a:p>
        </p:txBody>
      </p:sp>
    </p:spTree>
    <p:extLst>
      <p:ext uri="{BB962C8B-B14F-4D97-AF65-F5344CB8AC3E}">
        <p14:creationId xmlns:p14="http://schemas.microsoft.com/office/powerpoint/2010/main" val="4279476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pic>
        <p:nvPicPr>
          <p:cNvPr id="1026" name="Picture 2" descr="http://doc.sumy.ua/prog/java/langref/figs/jlrf09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274" y="1206717"/>
            <a:ext cx="7712363" cy="586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2544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03563" y="3560619"/>
            <a:ext cx="1149927" cy="74814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Exceptions</a:t>
            </a:r>
            <a:endParaRPr lang="en-US" dirty="0"/>
          </a:p>
        </p:txBody>
      </p:sp>
      <p:pic>
        <p:nvPicPr>
          <p:cNvPr id="2050" name="Picture 2" descr="[Graphic: Figure 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1349216"/>
            <a:ext cx="8746836" cy="527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76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lstStyle/>
          <a:p>
            <a:r>
              <a:rPr lang="en-US" dirty="0" smtClean="0"/>
              <a:t>Threads are light weight processes.</a:t>
            </a:r>
          </a:p>
          <a:p>
            <a:r>
              <a:rPr lang="en-US" dirty="0" smtClean="0"/>
              <a:t>They share resources of the parent.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References: </a:t>
            </a:r>
            <a:r>
              <a:rPr lang="en-US" dirty="0" smtClean="0">
                <a:hlinkClick r:id="rId2"/>
              </a:rPr>
              <a:t>link 1</a:t>
            </a:r>
            <a:r>
              <a:rPr lang="en-US" dirty="0" smtClean="0"/>
              <a:t>  </a:t>
            </a:r>
            <a:r>
              <a:rPr lang="en-US" dirty="0" smtClean="0">
                <a:hlinkClick r:id="rId3"/>
              </a:rPr>
              <a:t>link 2 </a:t>
            </a:r>
            <a:r>
              <a:rPr lang="en-US" dirty="0" smtClean="0"/>
              <a:t> </a:t>
            </a:r>
            <a:r>
              <a:rPr lang="en-US" dirty="0" smtClean="0">
                <a:hlinkClick r:id="rId4"/>
              </a:rPr>
              <a:t>memory </a:t>
            </a:r>
            <a:r>
              <a:rPr lang="en-US" dirty="0" err="1" smtClean="0">
                <a:hlinkClick r:id="rId4"/>
              </a:rPr>
              <a:t>mgmt</a:t>
            </a:r>
            <a:r>
              <a:rPr lang="en-US" dirty="0" smtClean="0"/>
              <a:t> </a:t>
            </a:r>
            <a:r>
              <a:rPr lang="en-US" dirty="0" smtClean="0">
                <a:hlinkClick r:id="rId5"/>
              </a:rPr>
              <a:t>dzone</a:t>
            </a:r>
            <a:endParaRPr lang="en-US" dirty="0" smtClean="0"/>
          </a:p>
        </p:txBody>
      </p:sp>
      <p:pic>
        <p:nvPicPr>
          <p:cNvPr id="2050" name="Picture 2" descr="Thread stat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587" y="3261303"/>
            <a:ext cx="401002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313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smtClean="0"/>
              <a:t>memory model</a:t>
            </a:r>
            <a:endParaRPr lang="en-US" dirty="0"/>
          </a:p>
        </p:txBody>
      </p:sp>
      <p:pic>
        <p:nvPicPr>
          <p:cNvPr id="4098" name="Picture 2" descr="sun-hotspot-memory-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473" y="2327564"/>
            <a:ext cx="6460259" cy="3990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4279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6" y="375485"/>
            <a:ext cx="9144000" cy="1270000"/>
          </a:xfrm>
        </p:spPr>
        <p:txBody>
          <a:bodyPr/>
          <a:lstStyle/>
          <a:p>
            <a:r>
              <a:rPr lang="en-US" dirty="0" smtClean="0"/>
              <a:t>Java threads – Memory model      </a:t>
            </a:r>
            <a:endParaRPr lang="en-US" dirty="0"/>
          </a:p>
        </p:txBody>
      </p:sp>
      <p:pic>
        <p:nvPicPr>
          <p:cNvPr id="3074" name="Picture 2" descr="http://blog.codecentric.de/wp-content/uploads/2009/12/java-memory-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25" y="1828800"/>
            <a:ext cx="9200860" cy="5001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910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Protocol state machine example - Thread States and Life Cycle in Java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145617" cy="7050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637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2"/>
              </a:lnSpc>
              <a:spcBef>
                <a:spcPts val="0"/>
              </a:spcBef>
              <a:spcAft>
                <a:spcPts val="0"/>
              </a:spcAft>
              <a:buNone/>
            </a:pPr>
            <a:r>
              <a:rPr lang="en-US" sz="3555">
                <a:solidFill>
                  <a:srgbClr val="990000"/>
                </a:solidFill>
                <a:latin typeface="Arial"/>
                <a:ea typeface="Arial"/>
                <a:cs typeface="Arial"/>
                <a:sym typeface="Arial"/>
              </a:rPr>
              <a:t>Course Overview</a:t>
            </a:r>
          </a:p>
        </p:txBody>
      </p:sp>
      <p:sp>
        <p:nvSpPr>
          <p:cNvPr id="34" name="Shape 34"/>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dirty="0">
                <a:solidFill>
                  <a:srgbClr val="000000"/>
                </a:solidFill>
                <a:latin typeface="Arial"/>
                <a:ea typeface="Arial"/>
                <a:cs typeface="Arial"/>
                <a:sym typeface="Arial"/>
              </a:rPr>
              <a:t>This course is intended for people who:</a:t>
            </a:r>
          </a:p>
          <a:p>
            <a:pPr marL="381000" marR="0" lvl="0" indent="-220133" algn="l" rtl="0">
              <a:lnSpc>
                <a:spcPct val="119792"/>
              </a:lnSpc>
              <a:spcBef>
                <a:spcPts val="479"/>
              </a:spcBef>
              <a:spcAft>
                <a:spcPts val="0"/>
              </a:spcAft>
              <a:buClr>
                <a:srgbClr val="000000"/>
              </a:buClr>
              <a:buSzPct val="164609"/>
              <a:buFont typeface="Arial"/>
              <a:buChar char="•"/>
            </a:pPr>
            <a:r>
              <a:rPr lang="en-US" sz="2666" dirty="0" err="1">
                <a:solidFill>
                  <a:srgbClr val="000000"/>
                </a:solidFill>
                <a:latin typeface="Arial"/>
                <a:ea typeface="Arial"/>
                <a:cs typeface="Arial"/>
                <a:sym typeface="Arial"/>
              </a:rPr>
              <a:t>B.Sc</a:t>
            </a:r>
            <a:r>
              <a:rPr lang="en-US" sz="2666" dirty="0">
                <a:solidFill>
                  <a:srgbClr val="000000"/>
                </a:solidFill>
                <a:latin typeface="Arial"/>
                <a:ea typeface="Arial"/>
                <a:cs typeface="Arial"/>
                <a:sym typeface="Arial"/>
              </a:rPr>
              <a:t>/</a:t>
            </a:r>
            <a:r>
              <a:rPr lang="en-US" sz="2666" dirty="0" err="1">
                <a:solidFill>
                  <a:srgbClr val="000000"/>
                </a:solidFill>
                <a:latin typeface="Arial"/>
                <a:ea typeface="Arial"/>
                <a:cs typeface="Arial"/>
                <a:sym typeface="Arial"/>
              </a:rPr>
              <a:t>B.Tech</a:t>
            </a:r>
            <a:r>
              <a:rPr lang="en-US" sz="2666" dirty="0">
                <a:solidFill>
                  <a:srgbClr val="000000"/>
                </a:solidFill>
                <a:latin typeface="Arial"/>
                <a:ea typeface="Arial"/>
                <a:cs typeface="Arial"/>
                <a:sym typeface="Arial"/>
              </a:rPr>
              <a:t> / M.C.A </a:t>
            </a:r>
            <a:r>
              <a:rPr lang="en-US" sz="2666" dirty="0" err="1">
                <a:solidFill>
                  <a:srgbClr val="000000"/>
                </a:solidFill>
                <a:latin typeface="Arial"/>
                <a:ea typeface="Arial"/>
                <a:cs typeface="Arial"/>
                <a:sym typeface="Arial"/>
              </a:rPr>
              <a:t>Freshers</a:t>
            </a:r>
            <a:r>
              <a:rPr lang="en-US" sz="2666" dirty="0">
                <a:solidFill>
                  <a:srgbClr val="000000"/>
                </a:solidFill>
                <a:latin typeface="Arial"/>
                <a:ea typeface="Arial"/>
                <a:cs typeface="Arial"/>
                <a:sym typeface="Arial"/>
              </a:rPr>
              <a:t>/Students</a:t>
            </a:r>
          </a:p>
          <a:p>
            <a:pPr marL="381000" marR="0" lvl="0" indent="-220133" algn="l" rtl="0">
              <a:lnSpc>
                <a:spcPct val="119792"/>
              </a:lnSpc>
              <a:spcBef>
                <a:spcPts val="479"/>
              </a:spcBef>
              <a:spcAft>
                <a:spcPts val="0"/>
              </a:spcAft>
              <a:buClr>
                <a:srgbClr val="000000"/>
              </a:buClr>
              <a:buSzPct val="164609"/>
              <a:buFont typeface="Arial"/>
              <a:buChar char="•"/>
            </a:pPr>
            <a:r>
              <a:rPr lang="en-US" sz="2666" dirty="0">
                <a:solidFill>
                  <a:srgbClr val="000000"/>
                </a:solidFill>
                <a:latin typeface="Arial"/>
                <a:ea typeface="Arial"/>
                <a:cs typeface="Arial"/>
                <a:sym typeface="Arial"/>
              </a:rPr>
              <a:t>IT Professionals (Non Java technologies</a:t>
            </a:r>
            <a:r>
              <a:rPr lang="en-US" sz="2666" dirty="0" smtClean="0">
                <a:solidFill>
                  <a:srgbClr val="000000"/>
                </a:solidFill>
                <a:latin typeface="Arial"/>
                <a:ea typeface="Arial"/>
                <a:cs typeface="Arial"/>
                <a:sym typeface="Arial"/>
              </a:rPr>
              <a:t>)</a:t>
            </a: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97335"/>
            <a:ext cx="9144000" cy="1270000"/>
          </a:xfrm>
        </p:spPr>
        <p:txBody>
          <a:bodyPr/>
          <a:lstStyle/>
          <a:p>
            <a:r>
              <a:rPr lang="en-US" dirty="0" smtClean="0"/>
              <a:t>Collections</a:t>
            </a:r>
            <a:endParaRPr lang="en-US" dirty="0"/>
          </a:p>
        </p:txBody>
      </p:sp>
      <p:pic>
        <p:nvPicPr>
          <p:cNvPr id="1026" name="Picture 2" descr="http://www.falkhausen.de/download/diagram/img/java.util.Collec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134357"/>
            <a:ext cx="9406948" cy="6485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123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dirty="0">
                <a:solidFill>
                  <a:schemeClr val="dk1"/>
                </a:solidFill>
                <a:latin typeface="Calibri"/>
                <a:ea typeface="Calibri"/>
                <a:cs typeface="Calibri"/>
                <a:sym typeface="Calibri"/>
              </a:rPr>
              <a:t>Projects </a:t>
            </a:r>
            <a:r>
              <a:rPr lang="en-US" dirty="0" smtClean="0">
                <a:solidFill>
                  <a:schemeClr val="dk1"/>
                </a:solidFill>
                <a:latin typeface="Calibri"/>
                <a:ea typeface="Calibri"/>
                <a:cs typeface="Calibri"/>
                <a:sym typeface="Calibri"/>
              </a:rPr>
              <a:t>– Java -FYI</a:t>
            </a:r>
            <a:endParaRPr lang="en-US" dirty="0">
              <a:solidFill>
                <a:schemeClr val="dk1"/>
              </a:solidFill>
              <a:latin typeface="Calibri"/>
              <a:ea typeface="Calibri"/>
              <a:cs typeface="Calibri"/>
              <a:sym typeface="Calibri"/>
            </a:endParaRPr>
          </a:p>
        </p:txBody>
      </p:sp>
      <p:sp>
        <p:nvSpPr>
          <p:cNvPr id="163" name="Shape 163"/>
          <p:cNvSpPr txBox="1">
            <a:spLocks noGrp="1"/>
          </p:cNvSpPr>
          <p:nvPr>
            <p:ph type="body" idx="1"/>
          </p:nvPr>
        </p:nvSpPr>
        <p:spPr>
          <a:xfrm>
            <a:off x="592667" y="1524000"/>
            <a:ext cx="9144000" cy="5926666"/>
          </a:xfrm>
          <a:prstGeom prst="rect">
            <a:avLst/>
          </a:prstGeom>
          <a:noFill/>
          <a:ln>
            <a:noFill/>
          </a:ln>
        </p:spPr>
        <p:txBody>
          <a:bodyPr lIns="101582" tIns="50777" rIns="101582" bIns="50777" anchor="t" anchorCtr="0">
            <a:noAutofit/>
          </a:bodyPr>
          <a:lstStyle/>
          <a:p>
            <a:pPr>
              <a:spcBef>
                <a:spcPts val="711"/>
              </a:spcBef>
              <a:buClr>
                <a:schemeClr val="dk1"/>
              </a:buClr>
              <a:buSzPct val="126666"/>
            </a:pPr>
            <a:r>
              <a:rPr lang="en-US" sz="1800" dirty="0">
                <a:solidFill>
                  <a:schemeClr val="dk1"/>
                </a:solidFill>
                <a:latin typeface="Calibri"/>
                <a:ea typeface="Calibri"/>
                <a:cs typeface="Calibri"/>
                <a:sym typeface="Calibri"/>
              </a:rPr>
              <a:t>Common Objectives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 How to design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How to write a proper and better code</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Database design</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Meet timelines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Unit testing - Optional</a:t>
            </a:r>
          </a:p>
          <a:p>
            <a:pPr>
              <a:spcBef>
                <a:spcPts val="711"/>
              </a:spcBef>
              <a:buClr>
                <a:schemeClr val="dk1"/>
              </a:buClr>
              <a:buSzPct val="126666"/>
            </a:pPr>
            <a:r>
              <a:rPr lang="en-US" sz="1800" dirty="0">
                <a:solidFill>
                  <a:schemeClr val="dk1"/>
                </a:solidFill>
                <a:latin typeface="Calibri"/>
                <a:ea typeface="Calibri"/>
                <a:cs typeface="Calibri"/>
                <a:sym typeface="Calibri"/>
              </a:rPr>
              <a:t>Desktop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Understand the Java swing framework /JFC</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Layouts and other UI elements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Event handling -&gt; wonderful exposure if understood properly</a:t>
            </a:r>
          </a:p>
          <a:p>
            <a:pPr>
              <a:spcBef>
                <a:spcPts val="711"/>
              </a:spcBef>
              <a:buClr>
                <a:schemeClr val="dk1"/>
              </a:buClr>
              <a:buSzPct val="126666"/>
            </a:pPr>
            <a:r>
              <a:rPr lang="en-US" sz="1800" dirty="0">
                <a:solidFill>
                  <a:schemeClr val="dk1"/>
                </a:solidFill>
                <a:latin typeface="Calibri"/>
                <a:ea typeface="Calibri"/>
                <a:cs typeface="Calibri"/>
                <a:sym typeface="Calibri"/>
              </a:rPr>
              <a:t>Web applications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Understand the web and http protocol</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GET, POST methods, session, application contexts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HTML, </a:t>
            </a:r>
            <a:r>
              <a:rPr lang="en-US" sz="1800" dirty="0" err="1">
                <a:solidFill>
                  <a:schemeClr val="dk1"/>
                </a:solidFill>
                <a:latin typeface="Calibri"/>
                <a:ea typeface="Calibri"/>
                <a:cs typeface="Calibri"/>
                <a:sym typeface="Calibri"/>
              </a:rPr>
              <a:t>Javascript</a:t>
            </a:r>
            <a:r>
              <a:rPr lang="en-US" sz="1800" dirty="0">
                <a:solidFill>
                  <a:schemeClr val="dk1"/>
                </a:solidFill>
                <a:latin typeface="Calibri"/>
                <a:ea typeface="Calibri"/>
                <a:cs typeface="Calibri"/>
                <a:sym typeface="Calibri"/>
              </a:rPr>
              <a:t>, CSS</a:t>
            </a:r>
          </a:p>
          <a:p>
            <a:pPr lvl="1">
              <a:spcBef>
                <a:spcPts val="622"/>
              </a:spcBef>
              <a:buClr>
                <a:schemeClr val="dk1"/>
              </a:buClr>
              <a:buSzPct val="128787"/>
              <a:buFont typeface="Arial"/>
              <a:buChar char="•"/>
            </a:pPr>
            <a:r>
              <a:rPr lang="en-US" sz="1800" dirty="0">
                <a:solidFill>
                  <a:schemeClr val="dk1"/>
                </a:solidFill>
                <a:latin typeface="Calibri"/>
                <a:ea typeface="Calibri"/>
                <a:cs typeface="Calibri"/>
                <a:sym typeface="Calibri"/>
              </a:rPr>
              <a:t>Servlets, JSP, Struts framework (optional but industry likes the experience)</a:t>
            </a:r>
          </a:p>
          <a:p>
            <a:endParaRPr lang="en-US" sz="1800" dirty="0">
              <a:solidFill>
                <a:schemeClr val="dk1"/>
              </a:solidFill>
              <a:latin typeface="Calibri"/>
              <a:ea typeface="Calibri"/>
              <a:cs typeface="Calibri"/>
              <a:sym typeface="Calibri"/>
            </a:endParaRPr>
          </a:p>
          <a:p>
            <a:endParaRPr lang="en-US"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3396557"/>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Questions?</a:t>
            </a:r>
          </a:p>
        </p:txBody>
      </p:sp>
      <p:sp>
        <p:nvSpPr>
          <p:cNvPr id="169" name="Shape 169"/>
          <p:cNvSpPr/>
          <p:nvPr/>
        </p:nvSpPr>
        <p:spPr>
          <a:xfrm>
            <a:off x="3302000" y="1778001"/>
            <a:ext cx="3894666" cy="3129139"/>
          </a:xfrm>
          <a:prstGeom prst="rect">
            <a:avLst/>
          </a:prstGeom>
          <a:blipFill>
            <a:blip r:embed="rId3"/>
            <a:stretch>
              <a:fillRect/>
            </a:stretch>
          </a:blipFill>
        </p:spPr>
      </p:sp>
      <p:sp>
        <p:nvSpPr>
          <p:cNvPr id="170" name="Shape 170"/>
          <p:cNvSpPr txBox="1"/>
          <p:nvPr/>
        </p:nvSpPr>
        <p:spPr>
          <a:xfrm>
            <a:off x="423333" y="5334000"/>
            <a:ext cx="9144000" cy="1270000"/>
          </a:xfrm>
          <a:prstGeom prst="rect">
            <a:avLst/>
          </a:prstGeom>
          <a:noFill/>
          <a:ln>
            <a:noFill/>
          </a:ln>
        </p:spPr>
        <p:txBody>
          <a:bodyPr lIns="101582" tIns="50777" rIns="101582" bIns="50777" anchor="ctr" anchorCtr="0">
            <a:noAutofit/>
          </a:bodyPr>
          <a:lstStyle/>
          <a:p>
            <a:pPr algn="ctr">
              <a:buSzPct val="25000"/>
            </a:pPr>
            <a:r>
              <a:rPr lang="en-US" sz="4900">
                <a:solidFill>
                  <a:schemeClr val="dk1"/>
                </a:solidFill>
                <a:latin typeface="Calibri"/>
                <a:ea typeface="Calibri"/>
                <a:cs typeface="Calibri"/>
                <a:sym typeface="Calibri"/>
              </a:rPr>
              <a:t>Let us begin!</a:t>
            </a:r>
          </a:p>
        </p:txBody>
      </p:sp>
    </p:spTree>
    <p:extLst>
      <p:ext uri="{BB962C8B-B14F-4D97-AF65-F5344CB8AC3E}">
        <p14:creationId xmlns:p14="http://schemas.microsoft.com/office/powerpoint/2010/main" val="531870640"/>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1"/>
              </a:lnSpc>
              <a:spcBef>
                <a:spcPts val="0"/>
              </a:spcBef>
              <a:spcAft>
                <a:spcPts val="0"/>
              </a:spcAft>
              <a:buNone/>
            </a:pPr>
            <a:r>
              <a:rPr lang="en-US" sz="3555">
                <a:solidFill>
                  <a:srgbClr val="990000"/>
                </a:solidFill>
                <a:latin typeface="Arial"/>
                <a:ea typeface="Arial"/>
                <a:cs typeface="Arial"/>
                <a:sym typeface="Arial"/>
              </a:rPr>
              <a:t>Pre-requisites</a:t>
            </a:r>
          </a:p>
        </p:txBody>
      </p:sp>
      <p:sp>
        <p:nvSpPr>
          <p:cNvPr id="40" name="Shape 40"/>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a:solidFill>
                  <a:srgbClr val="000000"/>
                </a:solidFill>
                <a:latin typeface="Arial"/>
                <a:ea typeface="Arial"/>
                <a:cs typeface="Arial"/>
                <a:sym typeface="Arial"/>
              </a:rPr>
              <a:t>Before taking this course, the student must have successfully completed the following pre-requisites: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Computer basics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Working programming knowledge (C, C++ etc)</a:t>
            </a:r>
          </a:p>
          <a:p>
            <a:endParaRPr lang="en-US" sz="2666">
              <a:solidFill>
                <a:srgbClr val="000000"/>
              </a:solidFill>
              <a:latin typeface="Arial"/>
              <a:ea typeface="Arial"/>
              <a:cs typeface="Arial"/>
              <a:sym typeface="Arial"/>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idx="4294967295"/>
          </p:nvPr>
        </p:nvSpPr>
        <p:spPr>
          <a:xfrm>
            <a:off x="1143000" y="355600"/>
            <a:ext cx="9017000" cy="1244600"/>
          </a:xfrm>
          <a:prstGeom prst="rect">
            <a:avLst/>
          </a:prstGeom>
        </p:spPr>
        <p:txBody>
          <a:bodyPr lIns="38100" tIns="38100" rIns="38100" bIns="38100" anchor="ctr" anchorCtr="0">
            <a:noAutofit/>
          </a:bodyPr>
          <a:lstStyle/>
          <a:p>
            <a:pPr marL="0" marR="0" indent="0" algn="l" rtl="0">
              <a:lnSpc>
                <a:spcPct val="119922"/>
              </a:lnSpc>
              <a:spcBef>
                <a:spcPts val="0"/>
              </a:spcBef>
              <a:spcAft>
                <a:spcPts val="0"/>
              </a:spcAft>
              <a:buNone/>
            </a:pPr>
            <a:r>
              <a:rPr lang="en-US" sz="3555">
                <a:solidFill>
                  <a:srgbClr val="990000"/>
                </a:solidFill>
                <a:latin typeface="Arial"/>
                <a:ea typeface="Arial"/>
                <a:cs typeface="Arial"/>
                <a:sym typeface="Arial"/>
              </a:rPr>
              <a:t>Course Outcomes</a:t>
            </a:r>
          </a:p>
        </p:txBody>
      </p:sp>
      <p:sp>
        <p:nvSpPr>
          <p:cNvPr id="46" name="Shape 46"/>
          <p:cNvSpPr txBox="1">
            <a:spLocks noGrp="1"/>
          </p:cNvSpPr>
          <p:nvPr>
            <p:ph type="body" idx="4294967295"/>
          </p:nvPr>
        </p:nvSpPr>
        <p:spPr>
          <a:xfrm>
            <a:off x="1143000" y="1828800"/>
            <a:ext cx="9017000" cy="5003800"/>
          </a:xfrm>
          <a:prstGeom prst="rect">
            <a:avLst/>
          </a:prstGeom>
        </p:spPr>
        <p:txBody>
          <a:bodyPr lIns="38100" tIns="38100" rIns="38100" bIns="38100" anchor="t" anchorCtr="0">
            <a:noAutofit/>
          </a:bodyPr>
          <a:lstStyle/>
          <a:p>
            <a:pPr marL="0" marR="0" indent="0" algn="l" rtl="0">
              <a:lnSpc>
                <a:spcPct val="119791"/>
              </a:lnSpc>
              <a:spcBef>
                <a:spcPts val="0"/>
              </a:spcBef>
              <a:spcAft>
                <a:spcPts val="0"/>
              </a:spcAft>
              <a:buNone/>
            </a:pPr>
            <a:r>
              <a:rPr lang="en-US" sz="2666">
                <a:solidFill>
                  <a:srgbClr val="000000"/>
                </a:solidFill>
                <a:latin typeface="Arial"/>
                <a:ea typeface="Arial"/>
                <a:cs typeface="Arial"/>
                <a:sym typeface="Arial"/>
              </a:rPr>
              <a:t>Upon completion of this course, you will be able to:</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Concepts of Object Oriented Programming</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Java - programming basics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Important java core modules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JEE (Java Enterprise Edition) - important components</a:t>
            </a:r>
          </a:p>
          <a:p>
            <a:pPr marL="381000" marR="0" lvl="0" indent="-220133" algn="l" rtl="0">
              <a:lnSpc>
                <a:spcPct val="119792"/>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Advanced Java frameworks </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Spring, Hibernate</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Struts 2, Spring MVC</a:t>
            </a:r>
          </a:p>
          <a:p>
            <a:pPr marL="762000" marR="0" lvl="1" indent="-220133" algn="l" rtl="0">
              <a:lnSpc>
                <a:spcPct val="119792"/>
              </a:lnSpc>
              <a:spcBef>
                <a:spcPts val="479"/>
              </a:spcBef>
              <a:spcAft>
                <a:spcPts val="0"/>
              </a:spcAft>
              <a:buClr>
                <a:srgbClr val="000000"/>
              </a:buClr>
              <a:buSzPct val="98765"/>
              <a:buFont typeface="Courier New"/>
              <a:buChar char="o"/>
            </a:pPr>
            <a:r>
              <a:rPr lang="en-US" sz="2666">
                <a:solidFill>
                  <a:srgbClr val="000000"/>
                </a:solidFill>
                <a:latin typeface="Arial"/>
                <a:ea typeface="Arial"/>
                <a:cs typeface="Arial"/>
                <a:sym typeface="Arial"/>
              </a:rPr>
              <a:t>Junit/Test NG</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spcBef>
                <a:spcPts val="0"/>
              </a:spcBef>
              <a:buSzPct val="25000"/>
            </a:pPr>
            <a:r>
              <a:rPr lang="en-US" dirty="0">
                <a:solidFill>
                  <a:schemeClr val="dk1"/>
                </a:solidFill>
                <a:latin typeface="Calibri"/>
                <a:ea typeface="Calibri"/>
                <a:cs typeface="Calibri"/>
                <a:sym typeface="Calibri"/>
              </a:rPr>
              <a:t>What is Java?</a:t>
            </a:r>
          </a:p>
        </p:txBody>
      </p:sp>
      <p:sp>
        <p:nvSpPr>
          <p:cNvPr id="88" name="Shape 88"/>
          <p:cNvSpPr txBox="1">
            <a:spLocks noGrp="1"/>
          </p:cNvSpPr>
          <p:nvPr>
            <p:ph type="body" idx="1"/>
          </p:nvPr>
        </p:nvSpPr>
        <p:spPr>
          <a:xfrm>
            <a:off x="508000" y="1270001"/>
            <a:ext cx="9144000" cy="3471332"/>
          </a:xfrm>
          <a:prstGeom prst="rect">
            <a:avLst/>
          </a:prstGeom>
          <a:noFill/>
          <a:ln>
            <a:noFill/>
          </a:ln>
        </p:spPr>
        <p:txBody>
          <a:bodyPr lIns="101582" tIns="50777" rIns="101582" bIns="50777" anchor="t" anchorCtr="0">
            <a:noAutofit/>
          </a:bodyPr>
          <a:lstStyle/>
          <a:p>
            <a:pPr>
              <a:spcBef>
                <a:spcPts val="711"/>
              </a:spcBef>
              <a:buClr>
                <a:schemeClr val="dk1"/>
              </a:buClr>
              <a:buSzPct val="98958"/>
            </a:pPr>
            <a:r>
              <a:rPr lang="en-US" sz="3200" b="1" dirty="0">
                <a:solidFill>
                  <a:schemeClr val="dk1"/>
                </a:solidFill>
                <a:latin typeface="Calibri"/>
                <a:ea typeface="Calibri"/>
                <a:cs typeface="Calibri"/>
                <a:sym typeface="Calibri"/>
              </a:rPr>
              <a:t>Java</a:t>
            </a:r>
            <a:r>
              <a:rPr lang="en-US" sz="3200" dirty="0">
                <a:solidFill>
                  <a:schemeClr val="dk1"/>
                </a:solidFill>
                <a:latin typeface="Calibri"/>
                <a:ea typeface="Calibri"/>
                <a:cs typeface="Calibri"/>
                <a:sym typeface="Calibri"/>
              </a:rPr>
              <a:t> is a </a:t>
            </a:r>
            <a:r>
              <a:rPr lang="en-US" sz="3200" u="sng" dirty="0">
                <a:solidFill>
                  <a:schemeClr val="hlink"/>
                </a:solidFill>
                <a:latin typeface="Calibri"/>
                <a:ea typeface="Calibri"/>
                <a:cs typeface="Calibri"/>
                <a:sym typeface="Calibri"/>
                <a:hlinkClick r:id="rId3"/>
              </a:rPr>
              <a:t>programming language</a:t>
            </a:r>
            <a:r>
              <a:rPr lang="en-US" sz="3200" dirty="0">
                <a:solidFill>
                  <a:schemeClr val="dk1"/>
                </a:solidFill>
                <a:latin typeface="Calibri"/>
                <a:ea typeface="Calibri"/>
                <a:cs typeface="Calibri"/>
                <a:sym typeface="Calibri"/>
              </a:rPr>
              <a:t> originally developed by </a:t>
            </a:r>
            <a:r>
              <a:rPr lang="en-US" sz="3200" u="sng" dirty="0">
                <a:solidFill>
                  <a:schemeClr val="hlink"/>
                </a:solidFill>
                <a:latin typeface="Calibri"/>
                <a:ea typeface="Calibri"/>
                <a:cs typeface="Calibri"/>
                <a:sym typeface="Calibri"/>
                <a:hlinkClick r:id="rId4"/>
              </a:rPr>
              <a:t>James Gosling</a:t>
            </a:r>
            <a:r>
              <a:rPr lang="en-US" sz="3200" dirty="0">
                <a:solidFill>
                  <a:schemeClr val="dk1"/>
                </a:solidFill>
                <a:latin typeface="Calibri"/>
                <a:ea typeface="Calibri"/>
                <a:cs typeface="Calibri"/>
                <a:sym typeface="Calibri"/>
              </a:rPr>
              <a:t> at </a:t>
            </a:r>
            <a:r>
              <a:rPr lang="en-US" sz="3200" u="sng" dirty="0">
                <a:solidFill>
                  <a:schemeClr val="hlink"/>
                </a:solidFill>
                <a:latin typeface="Calibri"/>
                <a:ea typeface="Calibri"/>
                <a:cs typeface="Calibri"/>
                <a:sym typeface="Calibri"/>
                <a:hlinkClick r:id="rId5"/>
              </a:rPr>
              <a:t>Sun Microsystems</a:t>
            </a:r>
            <a:r>
              <a:rPr lang="en-US" sz="3200" dirty="0">
                <a:solidFill>
                  <a:schemeClr val="dk1"/>
                </a:solidFill>
                <a:latin typeface="Calibri"/>
                <a:ea typeface="Calibri"/>
                <a:cs typeface="Calibri"/>
                <a:sym typeface="Calibri"/>
              </a:rPr>
              <a:t>. Now Oracle has taken Over Sun</a:t>
            </a:r>
          </a:p>
          <a:p>
            <a:pPr>
              <a:spcBef>
                <a:spcPts val="711"/>
              </a:spcBef>
              <a:buClr>
                <a:schemeClr val="dk1"/>
              </a:buClr>
              <a:buSzPct val="98958"/>
            </a:pPr>
            <a:r>
              <a:rPr lang="en-US" sz="3200" dirty="0">
                <a:solidFill>
                  <a:schemeClr val="dk1"/>
                </a:solidFill>
                <a:latin typeface="Calibri"/>
                <a:ea typeface="Calibri"/>
                <a:cs typeface="Calibri"/>
                <a:sym typeface="Calibri"/>
              </a:rPr>
              <a:t>Java is platform independent. Write once and run anywhere (windows, Unix, Linux, Mac </a:t>
            </a:r>
            <a:r>
              <a:rPr lang="en-US" sz="3200" dirty="0" err="1">
                <a:solidFill>
                  <a:schemeClr val="dk1"/>
                </a:solidFill>
                <a:latin typeface="Calibri"/>
                <a:ea typeface="Calibri"/>
                <a:cs typeface="Calibri"/>
                <a:sym typeface="Calibri"/>
              </a:rPr>
              <a:t>etc</a:t>
            </a:r>
            <a:r>
              <a:rPr lang="en-US" sz="3200" dirty="0">
                <a:solidFill>
                  <a:schemeClr val="dk1"/>
                </a:solidFill>
                <a:latin typeface="Calibri"/>
                <a:ea typeface="Calibri"/>
                <a:cs typeface="Calibri"/>
                <a:sym typeface="Calibri"/>
              </a:rPr>
              <a:t>)</a:t>
            </a:r>
          </a:p>
          <a:p>
            <a:pPr>
              <a:spcBef>
                <a:spcPts val="711"/>
              </a:spcBef>
              <a:buClr>
                <a:schemeClr val="dk1"/>
              </a:buClr>
              <a:buSzPct val="98958"/>
            </a:pPr>
            <a:r>
              <a:rPr lang="en-US" sz="3200" dirty="0">
                <a:solidFill>
                  <a:schemeClr val="dk1"/>
                </a:solidFill>
                <a:latin typeface="Calibri"/>
                <a:ea typeface="Calibri"/>
                <a:cs typeface="Calibri"/>
                <a:sym typeface="Calibri"/>
              </a:rPr>
              <a:t>Java is found everywhere</a:t>
            </a:r>
          </a:p>
          <a:p>
            <a:endParaRPr lang="en-US" dirty="0">
              <a:solidFill>
                <a:schemeClr val="dk1"/>
              </a:solidFill>
              <a:latin typeface="Calibri"/>
              <a:ea typeface="Calibri"/>
              <a:cs typeface="Calibri"/>
              <a:sym typeface="Calibri"/>
            </a:endParaRPr>
          </a:p>
        </p:txBody>
      </p:sp>
      <p:sp>
        <p:nvSpPr>
          <p:cNvPr id="89" name="Shape 89"/>
          <p:cNvSpPr/>
          <p:nvPr/>
        </p:nvSpPr>
        <p:spPr>
          <a:xfrm>
            <a:off x="2878667" y="4730751"/>
            <a:ext cx="4762500" cy="2889250"/>
          </a:xfrm>
          <a:prstGeom prst="rect">
            <a:avLst/>
          </a:prstGeom>
          <a:blipFill>
            <a:blip r:embed="rId6"/>
            <a:stretch>
              <a:fillRect/>
            </a:stretch>
          </a:blipFill>
        </p:spPr>
      </p:sp>
    </p:spTree>
    <p:extLst>
      <p:ext uri="{BB962C8B-B14F-4D97-AF65-F5344CB8AC3E}">
        <p14:creationId xmlns:p14="http://schemas.microsoft.com/office/powerpoint/2010/main" val="201070652"/>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508000" y="305152"/>
            <a:ext cx="9144000" cy="1557513"/>
          </a:xfrm>
          <a:prstGeom prst="rect">
            <a:avLst/>
          </a:prstGeom>
          <a:noFill/>
          <a:ln>
            <a:noFill/>
          </a:ln>
        </p:spPr>
        <p:txBody>
          <a:bodyPr lIns="101582" tIns="50777" rIns="101582" bIns="50777" anchor="ctr" anchorCtr="0">
            <a:noAutofit/>
          </a:bodyPr>
          <a:lstStyle/>
          <a:p>
            <a:pPr algn="l">
              <a:spcBef>
                <a:spcPts val="0"/>
              </a:spcBef>
              <a:buSzPct val="25000"/>
            </a:pPr>
            <a:r>
              <a:rPr lang="en-US" sz="3600" dirty="0">
                <a:solidFill>
                  <a:schemeClr val="dk1"/>
                </a:solidFill>
                <a:latin typeface="Calibri"/>
                <a:ea typeface="Calibri"/>
                <a:cs typeface="Calibri"/>
                <a:sym typeface="Calibri"/>
              </a:rPr>
              <a:t>JDK and JRE – The low level </a:t>
            </a:r>
            <a:r>
              <a:rPr lang="en-US" dirty="0" smtClean="0">
                <a:solidFill>
                  <a:schemeClr val="dk1"/>
                </a:solidFill>
                <a:latin typeface="Calibri"/>
                <a:ea typeface="Calibri"/>
                <a:cs typeface="Calibri"/>
                <a:sym typeface="Calibri"/>
              </a:rPr>
              <a:t>details</a:t>
            </a:r>
            <a:br>
              <a:rPr lang="en-US" dirty="0" smtClean="0">
                <a:solidFill>
                  <a:schemeClr val="dk1"/>
                </a:solidFill>
                <a:latin typeface="Calibri"/>
                <a:ea typeface="Calibri"/>
                <a:cs typeface="Calibri"/>
                <a:sym typeface="Calibri"/>
              </a:rPr>
            </a:br>
            <a:r>
              <a:rPr lang="en-US" sz="3000" dirty="0" smtClean="0">
                <a:solidFill>
                  <a:schemeClr val="dk1"/>
                </a:solidFill>
                <a:latin typeface="Calibri"/>
                <a:ea typeface="Calibri"/>
                <a:cs typeface="Calibri"/>
                <a:sym typeface="Calibri"/>
              </a:rPr>
              <a:t>(</a:t>
            </a:r>
            <a:r>
              <a:rPr lang="en-US" sz="3000" dirty="0">
                <a:solidFill>
                  <a:schemeClr val="dk1"/>
                </a:solidFill>
                <a:latin typeface="Calibri"/>
                <a:ea typeface="Calibri"/>
                <a:cs typeface="Calibri"/>
                <a:sym typeface="Calibri"/>
              </a:rPr>
              <a:t>Do not worry if you don’t get it fully)</a:t>
            </a:r>
          </a:p>
        </p:txBody>
      </p:sp>
      <p:sp>
        <p:nvSpPr>
          <p:cNvPr id="95" name="Shape 95"/>
          <p:cNvSpPr/>
          <p:nvPr/>
        </p:nvSpPr>
        <p:spPr>
          <a:xfrm>
            <a:off x="814917" y="2079626"/>
            <a:ext cx="8530167" cy="4423833"/>
          </a:xfrm>
          <a:prstGeom prst="rect">
            <a:avLst/>
          </a:prstGeom>
          <a:blipFill>
            <a:blip r:embed="rId3"/>
            <a:stretch>
              <a:fillRect/>
            </a:stretch>
          </a:blipFill>
        </p:spPr>
      </p:sp>
    </p:spTree>
    <p:extLst>
      <p:ext uri="{BB962C8B-B14F-4D97-AF65-F5344CB8AC3E}">
        <p14:creationId xmlns:p14="http://schemas.microsoft.com/office/powerpoint/2010/main" val="2382214194"/>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b="1" dirty="0">
                <a:solidFill>
                  <a:schemeClr val="dk1"/>
                </a:solidFill>
                <a:latin typeface="Calibri"/>
                <a:ea typeface="Calibri"/>
                <a:cs typeface="Calibri"/>
                <a:sym typeface="Calibri"/>
              </a:rPr>
              <a:t>Java – release history</a:t>
            </a:r>
          </a:p>
        </p:txBody>
      </p:sp>
      <p:sp>
        <p:nvSpPr>
          <p:cNvPr id="101" name="Shape 101"/>
          <p:cNvSpPr txBox="1"/>
          <p:nvPr/>
        </p:nvSpPr>
        <p:spPr>
          <a:xfrm>
            <a:off x="508001" y="1608667"/>
            <a:ext cx="8551332" cy="5061213"/>
          </a:xfrm>
          <a:prstGeom prst="rect">
            <a:avLst/>
          </a:prstGeom>
          <a:solidFill>
            <a:schemeClr val="lt1"/>
          </a:solidFill>
          <a:ln w="25400" cap="flat">
            <a:solidFill>
              <a:schemeClr val="dk1"/>
            </a:solidFill>
            <a:prstDash val="solid"/>
            <a:round/>
            <a:headEnd type="none" w="med" len="med"/>
            <a:tailEnd type="none" w="med" len="med"/>
          </a:ln>
        </p:spPr>
        <p:txBody>
          <a:bodyPr lIns="101582" tIns="50777" rIns="101582" bIns="50777" anchor="t" anchorCtr="0">
            <a:noAutofit/>
          </a:bodyPr>
          <a:lstStyle/>
          <a:p>
            <a:pPr>
              <a:buSzPct val="25000"/>
            </a:pPr>
            <a:r>
              <a:rPr lang="en-US" sz="2000" dirty="0">
                <a:solidFill>
                  <a:schemeClr val="dk1"/>
                </a:solidFill>
              </a:rPr>
              <a:t>
JDK 1.0  -  23</a:t>
            </a:r>
            <a:r>
              <a:rPr lang="en-US" sz="2000" baseline="30000" dirty="0">
                <a:solidFill>
                  <a:schemeClr val="dk1"/>
                </a:solidFill>
              </a:rPr>
              <a:t>rd</a:t>
            </a:r>
            <a:r>
              <a:rPr lang="en-US" sz="2000" dirty="0">
                <a:solidFill>
                  <a:schemeClr val="dk1"/>
                </a:solidFill>
              </a:rPr>
              <a:t> Jan 1996 (code named as </a:t>
            </a:r>
            <a:r>
              <a:rPr lang="en-US" sz="2000" b="1" i="1" dirty="0">
                <a:solidFill>
                  <a:schemeClr val="dk1"/>
                </a:solidFill>
              </a:rPr>
              <a:t>Oak</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1.1  19</a:t>
            </a:r>
            <a:r>
              <a:rPr lang="en-US" sz="2000" baseline="30000" dirty="0">
                <a:solidFill>
                  <a:schemeClr val="dk1"/>
                </a:solidFill>
              </a:rPr>
              <a:t>TH</a:t>
            </a:r>
            <a:r>
              <a:rPr lang="en-US" sz="2000" dirty="0">
                <a:solidFill>
                  <a:schemeClr val="dk1"/>
                </a:solidFill>
              </a:rPr>
              <a:t> Feb 1997</a:t>
            </a:r>
          </a:p>
          <a:p>
            <a:endParaRPr lang="en-US" sz="2000" dirty="0">
              <a:solidFill>
                <a:schemeClr val="dk1"/>
              </a:solidFill>
            </a:endParaRPr>
          </a:p>
          <a:p>
            <a:pPr>
              <a:buSzPct val="25000"/>
            </a:pPr>
            <a:r>
              <a:rPr lang="en-US" sz="2000" dirty="0">
                <a:solidFill>
                  <a:schemeClr val="dk1"/>
                </a:solidFill>
              </a:rPr>
              <a:t>JDK 1.2  8</a:t>
            </a:r>
            <a:r>
              <a:rPr lang="en-US" sz="2000" baseline="30000" dirty="0">
                <a:solidFill>
                  <a:schemeClr val="dk1"/>
                </a:solidFill>
              </a:rPr>
              <a:t>Th</a:t>
            </a:r>
            <a:r>
              <a:rPr lang="en-US" sz="2000" dirty="0">
                <a:solidFill>
                  <a:schemeClr val="dk1"/>
                </a:solidFill>
              </a:rPr>
              <a:t> Dec 1998 (</a:t>
            </a:r>
            <a:r>
              <a:rPr lang="en-US" sz="2000" b="1" i="1" dirty="0">
                <a:solidFill>
                  <a:schemeClr val="dk1"/>
                </a:solidFill>
              </a:rPr>
              <a:t>Playground</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1.3 8</a:t>
            </a:r>
            <a:r>
              <a:rPr lang="en-US" sz="2000" baseline="30000" dirty="0">
                <a:solidFill>
                  <a:schemeClr val="dk1"/>
                </a:solidFill>
              </a:rPr>
              <a:t>th</a:t>
            </a:r>
            <a:r>
              <a:rPr lang="en-US" sz="2000" dirty="0">
                <a:solidFill>
                  <a:schemeClr val="dk1"/>
                </a:solidFill>
              </a:rPr>
              <a:t> May 2000 (</a:t>
            </a:r>
            <a:r>
              <a:rPr lang="en-US" sz="2000" b="1" i="1" dirty="0">
                <a:solidFill>
                  <a:schemeClr val="dk1"/>
                </a:solidFill>
              </a:rPr>
              <a:t>Kestrel</a:t>
            </a:r>
            <a:r>
              <a:rPr lang="en-US" sz="2000" dirty="0">
                <a:solidFill>
                  <a:schemeClr val="dk1"/>
                </a:solidFill>
              </a:rPr>
              <a:t>)</a:t>
            </a:r>
          </a:p>
          <a:p>
            <a:endParaRPr lang="en-US" sz="2000" dirty="0">
              <a:solidFill>
                <a:schemeClr val="dk1"/>
              </a:solidFill>
            </a:endParaRPr>
          </a:p>
          <a:p>
            <a:pPr>
              <a:buSzPct val="25000"/>
            </a:pPr>
            <a:r>
              <a:rPr lang="en-US" sz="2000" dirty="0" smtClean="0">
                <a:solidFill>
                  <a:schemeClr val="dk1"/>
                </a:solidFill>
              </a:rPr>
              <a:t>JDK </a:t>
            </a:r>
            <a:r>
              <a:rPr lang="en-US" sz="2000" dirty="0">
                <a:solidFill>
                  <a:schemeClr val="dk1"/>
                </a:solidFill>
              </a:rPr>
              <a:t>1.4 6</a:t>
            </a:r>
            <a:r>
              <a:rPr lang="en-US" sz="2000" baseline="30000" dirty="0">
                <a:solidFill>
                  <a:schemeClr val="dk1"/>
                </a:solidFill>
              </a:rPr>
              <a:t>th</a:t>
            </a:r>
            <a:r>
              <a:rPr lang="en-US" sz="2000" dirty="0">
                <a:solidFill>
                  <a:schemeClr val="dk1"/>
                </a:solidFill>
              </a:rPr>
              <a:t> Feb 2002 (</a:t>
            </a:r>
            <a:r>
              <a:rPr lang="en-US" sz="2000" b="1" i="1" dirty="0">
                <a:solidFill>
                  <a:schemeClr val="dk1"/>
                </a:solidFill>
              </a:rPr>
              <a:t>Merlin</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5.0  30</a:t>
            </a:r>
            <a:r>
              <a:rPr lang="en-US" sz="2000" baseline="30000" dirty="0">
                <a:solidFill>
                  <a:schemeClr val="dk1"/>
                </a:solidFill>
              </a:rPr>
              <a:t>th</a:t>
            </a:r>
            <a:r>
              <a:rPr lang="en-US" sz="2000" dirty="0">
                <a:solidFill>
                  <a:schemeClr val="dk1"/>
                </a:solidFill>
              </a:rPr>
              <a:t> Sept 2004 (</a:t>
            </a:r>
            <a:r>
              <a:rPr lang="en-US" sz="2000" b="1" i="1" dirty="0">
                <a:solidFill>
                  <a:schemeClr val="dk1"/>
                </a:solidFill>
              </a:rPr>
              <a:t>Tiger</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6  11 De 2006 (</a:t>
            </a:r>
            <a:r>
              <a:rPr lang="en-US" sz="2000" b="1" i="1" dirty="0">
                <a:solidFill>
                  <a:schemeClr val="dk1"/>
                </a:solidFill>
              </a:rPr>
              <a:t>Mustang</a:t>
            </a:r>
            <a:r>
              <a:rPr lang="en-US" sz="2000" dirty="0">
                <a:solidFill>
                  <a:schemeClr val="dk1"/>
                </a:solidFill>
              </a:rPr>
              <a:t>)</a:t>
            </a:r>
          </a:p>
          <a:p>
            <a:endParaRPr lang="en-US" sz="2000" dirty="0">
              <a:solidFill>
                <a:schemeClr val="dk1"/>
              </a:solidFill>
            </a:endParaRPr>
          </a:p>
          <a:p>
            <a:pPr>
              <a:buSzPct val="25000"/>
            </a:pPr>
            <a:r>
              <a:rPr lang="en-US" sz="2000" dirty="0">
                <a:solidFill>
                  <a:schemeClr val="dk1"/>
                </a:solidFill>
              </a:rPr>
              <a:t>JDK 7   07 July 2011 (</a:t>
            </a:r>
            <a:r>
              <a:rPr lang="en-US" sz="2000" b="1" i="1" dirty="0">
                <a:solidFill>
                  <a:schemeClr val="dk1"/>
                </a:solidFill>
              </a:rPr>
              <a:t>Dolphin</a:t>
            </a:r>
            <a:r>
              <a:rPr lang="en-US" sz="2000" dirty="0">
                <a:solidFill>
                  <a:schemeClr val="dk1"/>
                </a:solidFill>
              </a:rPr>
              <a:t>)</a:t>
            </a:r>
          </a:p>
        </p:txBody>
      </p:sp>
    </p:spTree>
    <p:extLst>
      <p:ext uri="{BB962C8B-B14F-4D97-AF65-F5344CB8AC3E}">
        <p14:creationId xmlns:p14="http://schemas.microsoft.com/office/powerpoint/2010/main" val="717003421"/>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508000" y="305152"/>
            <a:ext cx="9144000" cy="1270000"/>
          </a:xfrm>
          <a:prstGeom prst="rect">
            <a:avLst/>
          </a:prstGeom>
          <a:noFill/>
          <a:ln>
            <a:noFill/>
          </a:ln>
        </p:spPr>
        <p:txBody>
          <a:bodyPr lIns="101582" tIns="50777" rIns="101582" bIns="50777" anchor="ctr" anchorCtr="0">
            <a:noAutofit/>
          </a:bodyPr>
          <a:lstStyle/>
          <a:p>
            <a:pPr algn="l">
              <a:spcBef>
                <a:spcPts val="0"/>
              </a:spcBef>
              <a:buSzPct val="25000"/>
            </a:pPr>
            <a:r>
              <a:rPr lang="en-US" b="1" dirty="0">
                <a:solidFill>
                  <a:schemeClr val="dk1"/>
                </a:solidFill>
                <a:latin typeface="Calibri"/>
                <a:ea typeface="Calibri"/>
                <a:cs typeface="Calibri"/>
                <a:sym typeface="Calibri"/>
              </a:rPr>
              <a:t>Who uses Java?</a:t>
            </a:r>
          </a:p>
        </p:txBody>
      </p:sp>
      <p:sp>
        <p:nvSpPr>
          <p:cNvPr id="107" name="Shape 107"/>
          <p:cNvSpPr/>
          <p:nvPr/>
        </p:nvSpPr>
        <p:spPr>
          <a:xfrm>
            <a:off x="1185334" y="1758597"/>
            <a:ext cx="8551332" cy="4616097"/>
          </a:xfrm>
          <a:prstGeom prst="rect">
            <a:avLst/>
          </a:prstGeom>
          <a:noFill/>
          <a:ln>
            <a:noFill/>
          </a:ln>
        </p:spPr>
        <p:txBody>
          <a:bodyPr lIns="101582" tIns="50777" rIns="101582" bIns="50777" anchor="t" anchorCtr="0">
            <a:noAutofit/>
          </a:bodyPr>
          <a:lstStyle/>
          <a:p>
            <a:pPr>
              <a:buClr>
                <a:schemeClr val="dk1"/>
              </a:buClr>
              <a:buSzPct val="100694"/>
              <a:buFont typeface="Arial"/>
              <a:buChar char="•"/>
            </a:pPr>
            <a:r>
              <a:rPr lang="en-US" sz="2700">
                <a:solidFill>
                  <a:schemeClr val="dk1"/>
                </a:solidFill>
                <a:latin typeface="Calibri"/>
                <a:ea typeface="Calibri"/>
                <a:cs typeface="Calibri"/>
                <a:sym typeface="Calibri"/>
              </a:rPr>
              <a:t>1.1 billion desktops run java</a:t>
            </a:r>
          </a:p>
          <a:p>
            <a:pPr>
              <a:buClr>
                <a:schemeClr val="dk1"/>
              </a:buClr>
              <a:buSzPct val="100694"/>
              <a:buFont typeface="Arial"/>
              <a:buChar char="•"/>
            </a:pPr>
            <a:r>
              <a:rPr lang="en-US" sz="2700">
                <a:solidFill>
                  <a:schemeClr val="dk1"/>
                </a:solidFill>
                <a:latin typeface="Calibri"/>
                <a:ea typeface="Calibri"/>
                <a:cs typeface="Calibri"/>
                <a:sym typeface="Calibri"/>
              </a:rPr>
              <a:t>930 million Java Runtime Environment downloads each year</a:t>
            </a:r>
          </a:p>
          <a:p>
            <a:pPr>
              <a:buClr>
                <a:schemeClr val="dk1"/>
              </a:buClr>
              <a:buSzPct val="100694"/>
              <a:buFont typeface="Arial"/>
              <a:buChar char="•"/>
            </a:pPr>
            <a:r>
              <a:rPr lang="en-US" sz="2700">
                <a:solidFill>
                  <a:schemeClr val="dk1"/>
                </a:solidFill>
                <a:latin typeface="Calibri"/>
                <a:ea typeface="Calibri"/>
                <a:cs typeface="Calibri"/>
                <a:sym typeface="Calibri"/>
              </a:rPr>
              <a:t>3 billion mobile phones run Java</a:t>
            </a:r>
          </a:p>
          <a:p>
            <a:pPr>
              <a:buClr>
                <a:schemeClr val="dk1"/>
              </a:buClr>
              <a:buSzPct val="100694"/>
              <a:buFont typeface="Arial"/>
              <a:buChar char="•"/>
            </a:pPr>
            <a:r>
              <a:rPr lang="en-US" sz="2700">
                <a:solidFill>
                  <a:schemeClr val="dk1"/>
                </a:solidFill>
                <a:latin typeface="Calibri"/>
                <a:ea typeface="Calibri"/>
                <a:cs typeface="Calibri"/>
                <a:sym typeface="Calibri"/>
              </a:rPr>
              <a:t>31 times more Java phones ship every year than Apple and Android combined</a:t>
            </a:r>
          </a:p>
          <a:p>
            <a:pPr>
              <a:buClr>
                <a:schemeClr val="dk1"/>
              </a:buClr>
              <a:buSzPct val="100694"/>
              <a:buFont typeface="Arial"/>
              <a:buChar char="•"/>
            </a:pPr>
            <a:r>
              <a:rPr lang="en-US" sz="2700">
                <a:solidFill>
                  <a:schemeClr val="dk1"/>
                </a:solidFill>
                <a:latin typeface="Calibri"/>
                <a:ea typeface="Calibri"/>
                <a:cs typeface="Calibri"/>
                <a:sym typeface="Calibri"/>
              </a:rPr>
              <a:t>100% of all Blu-ray players run Java</a:t>
            </a:r>
          </a:p>
          <a:p>
            <a:pPr>
              <a:buClr>
                <a:schemeClr val="dk1"/>
              </a:buClr>
              <a:buSzPct val="100694"/>
              <a:buFont typeface="Arial"/>
              <a:buChar char="•"/>
            </a:pPr>
            <a:r>
              <a:rPr lang="en-US" sz="2700">
                <a:solidFill>
                  <a:schemeClr val="dk1"/>
                </a:solidFill>
                <a:latin typeface="Calibri"/>
                <a:ea typeface="Calibri"/>
                <a:cs typeface="Calibri"/>
                <a:sym typeface="Calibri"/>
              </a:rPr>
              <a:t>1.4 billion Java Cards are manufactured each year</a:t>
            </a:r>
          </a:p>
          <a:p>
            <a:pPr>
              <a:buClr>
                <a:schemeClr val="dk1"/>
              </a:buClr>
              <a:buSzPct val="100694"/>
              <a:buFont typeface="Arial"/>
              <a:buChar char="•"/>
            </a:pPr>
            <a:r>
              <a:rPr lang="en-US" sz="2700">
                <a:solidFill>
                  <a:schemeClr val="dk1"/>
                </a:solidFill>
                <a:latin typeface="Calibri"/>
                <a:ea typeface="Calibri"/>
                <a:cs typeface="Calibri"/>
                <a:sym typeface="Calibri"/>
              </a:rPr>
              <a:t>Java powers set-top boxes, printers, Web cams, games, car navigation systems, lottery terminals, medical devices, parking payment stations, and more.</a:t>
            </a:r>
          </a:p>
        </p:txBody>
      </p:sp>
      <p:sp>
        <p:nvSpPr>
          <p:cNvPr id="108" name="Shape 108"/>
          <p:cNvSpPr txBox="1"/>
          <p:nvPr/>
        </p:nvSpPr>
        <p:spPr>
          <a:xfrm>
            <a:off x="4910667" y="6858000"/>
            <a:ext cx="4910666" cy="410987"/>
          </a:xfrm>
          <a:prstGeom prst="rect">
            <a:avLst/>
          </a:prstGeom>
          <a:noFill/>
          <a:ln>
            <a:noFill/>
          </a:ln>
        </p:spPr>
        <p:txBody>
          <a:bodyPr lIns="101582" tIns="50777" rIns="101582" bIns="50777" anchor="t" anchorCtr="0">
            <a:noAutofit/>
          </a:bodyPr>
          <a:lstStyle/>
          <a:p>
            <a:pPr>
              <a:buSzPct val="25000"/>
            </a:pPr>
            <a:r>
              <a:rPr lang="en-US" sz="2000">
                <a:solidFill>
                  <a:schemeClr val="dk1"/>
                </a:solidFill>
                <a:latin typeface="Calibri"/>
                <a:ea typeface="Calibri"/>
                <a:cs typeface="Calibri"/>
                <a:sym typeface="Calibri"/>
              </a:rPr>
              <a:t>Source: </a:t>
            </a:r>
            <a:r>
              <a:rPr lang="en-US" sz="2000" u="sng">
                <a:solidFill>
                  <a:schemeClr val="hlink"/>
                </a:solidFill>
                <a:latin typeface="Calibri"/>
                <a:ea typeface="Calibri"/>
                <a:cs typeface="Calibri"/>
                <a:sym typeface="Calibri"/>
                <a:hlinkClick r:id="rId3"/>
              </a:rPr>
              <a:t>http://www.java.com/en/about/</a:t>
            </a:r>
            <a:r>
              <a:rPr lang="en-US" sz="2000">
                <a:solidFill>
                  <a:schemeClr val="dk1"/>
                </a:solidFill>
                <a:latin typeface="Calibri"/>
                <a:ea typeface="Calibri"/>
                <a:cs typeface="Calibri"/>
                <a:sym typeface="Calibri"/>
              </a:rPr>
              <a:t> </a:t>
            </a:r>
          </a:p>
        </p:txBody>
      </p:sp>
    </p:spTree>
    <p:extLst>
      <p:ext uri="{BB962C8B-B14F-4D97-AF65-F5344CB8AC3E}">
        <p14:creationId xmlns:p14="http://schemas.microsoft.com/office/powerpoint/2010/main" val="1815221502"/>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17972</TotalTime>
  <Words>841</Words>
  <Application>Microsoft Office PowerPoint</Application>
  <PresentationFormat>Custom</PresentationFormat>
  <Paragraphs>166</Paragraphs>
  <Slides>32</Slides>
  <Notes>19</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Basic Java training</vt:lpstr>
      <vt:lpstr>What we offer</vt:lpstr>
      <vt:lpstr>Course Overview</vt:lpstr>
      <vt:lpstr>Pre-requisites</vt:lpstr>
      <vt:lpstr>Course Outcomes</vt:lpstr>
      <vt:lpstr>What is Java?</vt:lpstr>
      <vt:lpstr>JDK and JRE – The low level details (Do not worry if you don’t get it fully)</vt:lpstr>
      <vt:lpstr>Java – release history</vt:lpstr>
      <vt:lpstr>Who uses Java?</vt:lpstr>
      <vt:lpstr>How does Java run? (Platform independency)</vt:lpstr>
      <vt:lpstr>Object orientation</vt:lpstr>
      <vt:lpstr>Object oriented concepts</vt:lpstr>
      <vt:lpstr>Object oriented concepts</vt:lpstr>
      <vt:lpstr>Object oriented concepts</vt:lpstr>
      <vt:lpstr>Java Topics</vt:lpstr>
      <vt:lpstr>Tools and Setup</vt:lpstr>
      <vt:lpstr>Development Tools</vt:lpstr>
      <vt:lpstr>Basic Data Types</vt:lpstr>
      <vt:lpstr>PowerPoint Presentation</vt:lpstr>
      <vt:lpstr>PowerPoint Presentation</vt:lpstr>
      <vt:lpstr>PowerPoint Presentation</vt:lpstr>
      <vt:lpstr>Access Specifiers</vt:lpstr>
      <vt:lpstr>Objects in Heap</vt:lpstr>
      <vt:lpstr>Errors</vt:lpstr>
      <vt:lpstr>Exceptions</vt:lpstr>
      <vt:lpstr>Threads</vt:lpstr>
      <vt:lpstr>Java memory model</vt:lpstr>
      <vt:lpstr>Java threads – Memory model      </vt:lpstr>
      <vt:lpstr>PowerPoint Presentation</vt:lpstr>
      <vt:lpstr>Collections</vt:lpstr>
      <vt:lpstr>Projects – Java -FYI</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JEE Training Demo</dc:title>
  <dc:creator>harinath</dc:creator>
  <cp:lastModifiedBy>harinath</cp:lastModifiedBy>
  <cp:revision>36</cp:revision>
  <dcterms:modified xsi:type="dcterms:W3CDTF">2014-12-06T02:57:41Z</dcterms:modified>
</cp:coreProperties>
</file>