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24"/>
  </p:notesMasterIdLst>
  <p:handoutMasterIdLst>
    <p:handoutMasterId r:id="rId25"/>
  </p:handout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92" r:id="rId17"/>
    <p:sldId id="288" r:id="rId18"/>
    <p:sldId id="290" r:id="rId19"/>
    <p:sldId id="291" r:id="rId20"/>
    <p:sldId id="293" r:id="rId21"/>
    <p:sldId id="289" r:id="rId22"/>
    <p:sldId id="273" r:id="rId23"/>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1200" y="-192"/>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8/5/2014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8" name="Shape 1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6" name="Shape 15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9" name="Shape 17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99" name="Shape 19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219" name="Shape 21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235" name="Shape 23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75" name="Shape 7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83" name="Shape 8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1" name="Shape 9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0" name="Shape 10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8" name="Shape 10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5" name="Shape 11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6" name="Shape 12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6" name="Shape 1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8/5/2014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8/5/2014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8/5/2014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8/5/2014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8/5/2014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8/5/2014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nath@careerscale.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careerscale.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addons.mozilla.org/en-US/firefox/addon/live-http-header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addons.mozilla.org/En-us/firefox/addon/firebug/" TargetMode="External"/><Relationship Id="rId4" Type="http://schemas.openxmlformats.org/officeDocument/2006/relationships/hyperlink" Target="https://addons.mozilla.org/en-US/firefox/addon/tamper-data/"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tomcat.apache.org/download-60.cgi"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java.sun.com/javase/downloads/index.j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948249" y="2272145"/>
            <a:ext cx="8509000" cy="1719985"/>
          </a:xfrm>
          <a:prstGeom prst="rect">
            <a:avLst/>
          </a:prstGeom>
        </p:spPr>
        <p:txBody>
          <a:bodyPr lIns="38100" tIns="38100" rIns="38100" bIns="38100" anchor="ctr" anchorCtr="0">
            <a:noAutofit/>
          </a:bodyPr>
          <a:lstStyle/>
          <a:p>
            <a:pPr marL="0" marR="0" indent="0" rtl="0">
              <a:lnSpc>
                <a:spcPct val="119921"/>
              </a:lnSpc>
              <a:spcBef>
                <a:spcPts val="0"/>
              </a:spcBef>
              <a:spcAft>
                <a:spcPts val="0"/>
              </a:spcAft>
              <a:buNone/>
            </a:pPr>
            <a:r>
              <a:rPr lang="en-US" sz="3555" dirty="0">
                <a:solidFill>
                  <a:srgbClr val="990000"/>
                </a:solidFill>
                <a:latin typeface="Arial"/>
                <a:ea typeface="Arial"/>
                <a:cs typeface="Arial"/>
                <a:sym typeface="Arial"/>
              </a:rPr>
              <a:t>JAVA, JEE </a:t>
            </a:r>
            <a:r>
              <a:rPr lang="en-US" sz="3555" dirty="0" smtClean="0">
                <a:solidFill>
                  <a:srgbClr val="990000"/>
                </a:solidFill>
                <a:latin typeface="Arial"/>
                <a:ea typeface="Arial"/>
                <a:cs typeface="Arial"/>
                <a:sym typeface="Arial"/>
              </a:rPr>
              <a:t>Training </a:t>
            </a:r>
            <a:r>
              <a:rPr lang="en-US" sz="3555" dirty="0">
                <a:solidFill>
                  <a:srgbClr val="990000"/>
                </a:solidFill>
                <a:latin typeface="Arial"/>
                <a:ea typeface="Arial"/>
                <a:cs typeface="Arial"/>
                <a:sym typeface="Arial"/>
              </a:rPr>
              <a:t/>
            </a:r>
            <a:br>
              <a:rPr lang="en-US" sz="3555" dirty="0">
                <a:solidFill>
                  <a:srgbClr val="990000"/>
                </a:solidFill>
                <a:latin typeface="Arial"/>
                <a:ea typeface="Arial"/>
                <a:cs typeface="Arial"/>
                <a:sym typeface="Arial"/>
              </a:rPr>
            </a:br>
            <a:r>
              <a:rPr lang="en-US" sz="3555" dirty="0" smtClean="0">
                <a:solidFill>
                  <a:srgbClr val="990000"/>
                </a:solidFill>
                <a:latin typeface="Arial"/>
                <a:ea typeface="Arial"/>
                <a:cs typeface="Arial"/>
                <a:sym typeface="Arial"/>
              </a:rPr>
              <a:t>Introduction to Web</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dirty="0" err="1"/>
              <a:t>Harinath</a:t>
            </a:r>
            <a:r>
              <a:rPr lang="en-US" sz="2000" dirty="0"/>
              <a:t> </a:t>
            </a:r>
            <a:r>
              <a:rPr lang="en-US" sz="2000" dirty="0" err="1"/>
              <a:t>Mallepally</a:t>
            </a:r>
            <a:endParaRPr lang="en-US" sz="2000" dirty="0"/>
          </a:p>
          <a:p>
            <a:pPr marL="0" marR="0" indent="0" algn="l" rtl="0">
              <a:lnSpc>
                <a:spcPct val="120139"/>
              </a:lnSpc>
              <a:spcBef>
                <a:spcPts val="0"/>
              </a:spcBef>
              <a:spcAft>
                <a:spcPts val="0"/>
              </a:spcAft>
              <a:buNone/>
            </a:pPr>
            <a:r>
              <a:rPr lang="en-US" sz="2000" dirty="0" smtClean="0">
                <a:hlinkClick r:id="rId3"/>
              </a:rPr>
              <a:t>harinath@careerscale.in</a:t>
            </a:r>
            <a:endParaRPr lang="en-US" sz="2000" dirty="0" smtClean="0"/>
          </a:p>
          <a:p>
            <a:pPr marL="0" marR="0" indent="0" algn="l" rtl="0">
              <a:lnSpc>
                <a:spcPct val="120139"/>
              </a:lnSpc>
              <a:spcBef>
                <a:spcPts val="0"/>
              </a:spcBef>
              <a:spcAft>
                <a:spcPts val="0"/>
              </a:spcAft>
              <a:buNone/>
            </a:pPr>
            <a:r>
              <a:rPr lang="en-US" sz="2000" dirty="0" smtClean="0">
                <a:hlinkClick r:id="rId4"/>
              </a:rPr>
              <a:t>http://careerscale.in</a:t>
            </a:r>
            <a:r>
              <a:rPr lang="en-US" sz="2000" dirty="0" smtClean="0"/>
              <a:t> </a:t>
            </a:r>
            <a:endParaRPr lang="en-US" sz="2000" dirty="0"/>
          </a:p>
          <a:p>
            <a:endParaRPr lang="en-US" sz="2000" dirty="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39" name="Shape 13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40" name="Shape 140"/>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spcBef>
                <a:spcPts val="1333"/>
              </a:spcBef>
              <a:buClr>
                <a:schemeClr val="folHlink"/>
              </a:buClr>
              <a:buSzPct val="90277"/>
              <a:buFont typeface="Arial"/>
              <a:buChar char="•"/>
            </a:pPr>
            <a:r>
              <a:rPr lang="en-US" sz="2700" b="1">
                <a:solidFill>
                  <a:schemeClr val="dk1"/>
                </a:solidFill>
                <a:latin typeface="Arial"/>
                <a:ea typeface="Arial"/>
                <a:cs typeface="Arial"/>
                <a:sym typeface="Arial"/>
              </a:rPr>
              <a:t>Click finish</a:t>
            </a:r>
          </a:p>
        </p:txBody>
      </p:sp>
      <p:sp>
        <p:nvSpPr>
          <p:cNvPr id="141" name="Shape 141"/>
          <p:cNvSpPr/>
          <p:nvPr/>
        </p:nvSpPr>
        <p:spPr>
          <a:xfrm>
            <a:off x="338667" y="3217334"/>
            <a:ext cx="4053417" cy="2592917"/>
          </a:xfrm>
          <a:prstGeom prst="rect">
            <a:avLst/>
          </a:prstGeom>
          <a:blipFill>
            <a:blip r:embed="rId3"/>
            <a:stretch>
              <a:fillRect/>
            </a:stretch>
          </a:blipFill>
        </p:spPr>
      </p:sp>
      <p:sp>
        <p:nvSpPr>
          <p:cNvPr id="142" name="Shape 142"/>
          <p:cNvSpPr/>
          <p:nvPr/>
        </p:nvSpPr>
        <p:spPr>
          <a:xfrm>
            <a:off x="5863167" y="1100667"/>
            <a:ext cx="4127499" cy="6434667"/>
          </a:xfrm>
          <a:prstGeom prst="rect">
            <a:avLst/>
          </a:prstGeom>
          <a:blipFill>
            <a:blip r:embed="rId4"/>
            <a:stretch>
              <a:fillRect/>
            </a:stretch>
          </a:blipFill>
        </p:spPr>
      </p:sp>
      <p:sp>
        <p:nvSpPr>
          <p:cNvPr id="143" name="Shape 143"/>
          <p:cNvSpPr/>
          <p:nvPr/>
        </p:nvSpPr>
        <p:spPr>
          <a:xfrm>
            <a:off x="4910667" y="4148667"/>
            <a:ext cx="508000" cy="508000"/>
          </a:xfrm>
          <a:prstGeom prst="rightArrow">
            <a:avLst>
              <a:gd name="adj1" fmla="val 50000"/>
              <a:gd name="adj2" fmla="val 50000"/>
            </a:avLst>
          </a:prstGeom>
          <a:solidFill>
            <a:srgbClr val="FFFFCC"/>
          </a:solidFill>
          <a:ln w="9525" cap="rnd">
            <a:solidFill>
              <a:schemeClr val="dk1"/>
            </a:solidFill>
            <a:prstDash val="solid"/>
            <a:miter/>
            <a:headEnd type="none" w="med" len="med"/>
            <a:tailEnd type="none" w="med" len="med"/>
          </a:ln>
        </p:spPr>
        <p:txBody>
          <a:bodyPr lIns="101582" tIns="50777" rIns="101582" bIns="50777" anchor="ctr" anchorCtr="0">
            <a:noAutofit/>
          </a:bodyPr>
          <a:lstStyle/>
          <a:p>
            <a:endParaRPr/>
          </a:p>
        </p:txBody>
      </p:sp>
      <p:sp>
        <p:nvSpPr>
          <p:cNvPr id="144" name="Shape 144"/>
          <p:cNvSpPr/>
          <p:nvPr/>
        </p:nvSpPr>
        <p:spPr>
          <a:xfrm>
            <a:off x="2540000" y="5418667"/>
            <a:ext cx="846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45" name="Shape 145"/>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957896010"/>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51" name="Shape 151"/>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300" cap="small">
                <a:solidFill>
                  <a:schemeClr val="dk1"/>
                </a:solidFill>
                <a:latin typeface="Verdana"/>
                <a:ea typeface="Verdana"/>
                <a:cs typeface="Verdana"/>
                <a:sym typeface="Verdana"/>
              </a:rPr>
              <a:t>Web Application Project – File Structure</a:t>
            </a:r>
          </a:p>
        </p:txBody>
      </p:sp>
      <p:sp>
        <p:nvSpPr>
          <p:cNvPr id="152" name="Shape 152"/>
          <p:cNvSpPr txBox="1">
            <a:spLocks noGrp="1"/>
          </p:cNvSpPr>
          <p:nvPr>
            <p:ph type="body" idx="1"/>
          </p:nvPr>
        </p:nvSpPr>
        <p:spPr>
          <a:xfrm>
            <a:off x="629708" y="1947334"/>
            <a:ext cx="8890000" cy="5418666"/>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Deployment Description</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Summarizes current status and setting of the project</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Java Resource: src</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 folder for java source codes (such as .java files)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JavaScript Resources</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Built-in JavaScript libraries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Build</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 fold of compiled class files (*.class) and imported APIs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accent2"/>
                </a:solidFill>
                <a:latin typeface="Arial"/>
                <a:ea typeface="Arial"/>
                <a:cs typeface="Arial"/>
                <a:sym typeface="Arial"/>
              </a:rPr>
              <a:t>WebContent (Root Folder of the application)</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http://localhost:8080/WebAppName/</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All application contents should be put under this folder.</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WEB-INF (the system folder of a web application) contains</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Configuration files (WEB-INF/web.xml)</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Complied java codes (WEB-INF/classes)</a:t>
            </a:r>
          </a:p>
          <a:p>
            <a:pPr lvl="2">
              <a:lnSpc>
                <a:spcPct val="80000"/>
              </a:lnSpc>
              <a:spcBef>
                <a:spcPts val="400"/>
              </a:spcBef>
              <a:buClr>
                <a:schemeClr val="folHlink"/>
              </a:buClr>
              <a:buSzPct val="113095"/>
              <a:buFont typeface="Arial"/>
              <a:buChar char="•"/>
            </a:pPr>
            <a:r>
              <a:rPr lang="en-US" sz="1600">
                <a:solidFill>
                  <a:schemeClr val="dk1"/>
                </a:solidFill>
                <a:latin typeface="Arial"/>
                <a:ea typeface="Arial"/>
                <a:cs typeface="Arial"/>
                <a:sym typeface="Arial"/>
              </a:rPr>
              <a:t>Third-party libraries/APIs (WEB-INF/lib)</a:t>
            </a:r>
          </a:p>
        </p:txBody>
      </p:sp>
      <p:sp>
        <p:nvSpPr>
          <p:cNvPr id="153" name="Shape 15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874531515"/>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59" name="Shape 15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Deploy A Web Application Project</a:t>
            </a:r>
          </a:p>
        </p:txBody>
      </p:sp>
      <p:sp>
        <p:nvSpPr>
          <p:cNvPr id="160" name="Shape 160"/>
          <p:cNvSpPr txBox="1">
            <a:spLocks noGrp="1"/>
          </p:cNvSpPr>
          <p:nvPr>
            <p:ph type="body" idx="1"/>
          </p:nvPr>
        </p:nvSpPr>
        <p:spPr>
          <a:xfrm>
            <a:off x="629708" y="1947334"/>
            <a:ext cx="4196290" cy="4741332"/>
          </a:xfrm>
          <a:prstGeom prst="rect">
            <a:avLst/>
          </a:prstGeom>
          <a:noFill/>
          <a:ln>
            <a:noFill/>
          </a:ln>
        </p:spPr>
        <p:txBody>
          <a:bodyPr lIns="101582" tIns="50777" rIns="101582" bIns="50777" anchor="t" anchorCtr="0">
            <a:noAutofit/>
          </a:bodyPr>
          <a:lstStyle/>
          <a:p>
            <a:pPr>
              <a:spcBef>
                <a:spcPts val="1222"/>
              </a:spcBef>
              <a:buClr>
                <a:schemeClr val="folHlink"/>
              </a:buClr>
              <a:buSzPct val="90909"/>
              <a:buFont typeface="Arial"/>
              <a:buChar char="•"/>
            </a:pPr>
            <a:r>
              <a:rPr lang="en-US" sz="2400" b="1">
                <a:solidFill>
                  <a:schemeClr val="dk1"/>
                </a:solidFill>
                <a:latin typeface="Arial"/>
                <a:ea typeface="Arial"/>
                <a:cs typeface="Arial"/>
                <a:sym typeface="Arial"/>
              </a:rPr>
              <a:t>To deploy a web application, we first package the web application into a WAR file.</a:t>
            </a:r>
          </a:p>
          <a:p>
            <a:pPr>
              <a:spcBef>
                <a:spcPts val="1222"/>
              </a:spcBef>
              <a:buClr>
                <a:schemeClr val="folHlink"/>
              </a:buClr>
              <a:buSzPct val="25000"/>
            </a:pPr>
            <a:r>
              <a:rPr lang="en-US" sz="2400" b="1">
                <a:solidFill>
                  <a:schemeClr val="dk1"/>
                </a:solidFill>
                <a:latin typeface="Arial"/>
                <a:ea typeface="Arial"/>
                <a:cs typeface="Arial"/>
                <a:sym typeface="Arial"/>
              </a:rPr>
              <a:t> </a:t>
            </a:r>
          </a:p>
          <a:p>
            <a:pPr>
              <a:spcBef>
                <a:spcPts val="1222"/>
              </a:spcBef>
              <a:buClr>
                <a:schemeClr val="folHlink"/>
              </a:buClr>
              <a:buSzPct val="90909"/>
              <a:buFont typeface="Arial"/>
              <a:buChar char="•"/>
            </a:pPr>
            <a:r>
              <a:rPr lang="en-US" sz="2400" b="1">
                <a:solidFill>
                  <a:schemeClr val="dk1"/>
                </a:solidFill>
                <a:latin typeface="Arial"/>
                <a:ea typeface="Arial"/>
                <a:cs typeface="Arial"/>
                <a:sym typeface="Arial"/>
              </a:rPr>
              <a:t>Deploy</a:t>
            </a:r>
          </a:p>
          <a:p>
            <a:pPr lvl="1">
              <a:spcBef>
                <a:spcPts val="444"/>
              </a:spcBef>
              <a:buClr>
                <a:schemeClr val="folHlink"/>
              </a:buClr>
              <a:buSzPct val="100000"/>
              <a:buFont typeface="Wingdings"/>
              <a:buChar char="§"/>
            </a:pPr>
            <a:r>
              <a:rPr lang="en-US" sz="2200">
                <a:solidFill>
                  <a:schemeClr val="dk1"/>
                </a:solidFill>
                <a:latin typeface="Arial"/>
                <a:ea typeface="Arial"/>
                <a:cs typeface="Arial"/>
                <a:sym typeface="Arial"/>
              </a:rPr>
              <a:t>Right-click on the project -&gt; Export</a:t>
            </a:r>
          </a:p>
          <a:p>
            <a:pPr lvl="1">
              <a:spcBef>
                <a:spcPts val="444"/>
              </a:spcBef>
              <a:buClr>
                <a:schemeClr val="folHlink"/>
              </a:buClr>
              <a:buSzPct val="100000"/>
              <a:buFont typeface="Wingdings"/>
              <a:buChar char="§"/>
            </a:pPr>
            <a:r>
              <a:rPr lang="en-US" sz="2200">
                <a:solidFill>
                  <a:schemeClr val="dk1"/>
                </a:solidFill>
                <a:latin typeface="Arial"/>
                <a:ea typeface="Arial"/>
                <a:cs typeface="Arial"/>
                <a:sym typeface="Arial"/>
              </a:rPr>
              <a:t>Choose “WAR file” -&gt; click next</a:t>
            </a:r>
          </a:p>
        </p:txBody>
      </p:sp>
      <p:sp>
        <p:nvSpPr>
          <p:cNvPr id="161" name="Shape 161"/>
          <p:cNvSpPr/>
          <p:nvPr/>
        </p:nvSpPr>
        <p:spPr>
          <a:xfrm>
            <a:off x="5185833" y="1947333"/>
            <a:ext cx="4974167" cy="5482167"/>
          </a:xfrm>
          <a:prstGeom prst="rect">
            <a:avLst/>
          </a:prstGeom>
          <a:blipFill>
            <a:blip r:embed="rId3"/>
            <a:stretch>
              <a:fillRect/>
            </a:stretch>
          </a:blipFill>
        </p:spPr>
      </p:sp>
      <p:sp>
        <p:nvSpPr>
          <p:cNvPr id="162" name="Shape 162"/>
          <p:cNvSpPr/>
          <p:nvPr/>
        </p:nvSpPr>
        <p:spPr>
          <a:xfrm>
            <a:off x="7450667" y="7027333"/>
            <a:ext cx="846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63" name="Shape 16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176244617"/>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69" name="Shape 169"/>
          <p:cNvSpPr txBox="1">
            <a:spLocks noGrp="1"/>
          </p:cNvSpPr>
          <p:nvPr>
            <p:ph type="body" idx="1"/>
          </p:nvPr>
        </p:nvSpPr>
        <p:spPr>
          <a:xfrm>
            <a:off x="592667" y="1947334"/>
            <a:ext cx="8890000" cy="5503333"/>
          </a:xfrm>
          <a:prstGeom prst="rect">
            <a:avLst/>
          </a:prstGeom>
          <a:noFill/>
          <a:ln>
            <a:noFill/>
          </a:ln>
        </p:spPr>
        <p:txBody>
          <a:bodyPr lIns="101582" tIns="50777" rIns="101582" bIns="50777" anchor="t" anchorCtr="0">
            <a:noAutofit/>
          </a:bodyPr>
          <a:lstStyle/>
          <a:p>
            <a:pPr>
              <a:spcBef>
                <a:spcPts val="1111"/>
              </a:spcBef>
              <a:buClr>
                <a:schemeClr val="folHlink"/>
              </a:buClr>
              <a:buSzPct val="91666"/>
              <a:buFont typeface="Arial"/>
              <a:buChar char="•"/>
            </a:pPr>
            <a:r>
              <a:rPr lang="en-US" b="1">
                <a:solidFill>
                  <a:schemeClr val="dk1"/>
                </a:solidFill>
                <a:latin typeface="Arial"/>
                <a:ea typeface="Arial"/>
                <a:cs typeface="Arial"/>
                <a:sym typeface="Arial"/>
              </a:rPr>
              <a:t>Specify the output location and click finish.</a:t>
            </a: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endParaRPr lang="en-US" b="1">
              <a:solidFill>
                <a:schemeClr val="dk1"/>
              </a:solidFill>
              <a:latin typeface="Arial"/>
              <a:ea typeface="Arial"/>
              <a:cs typeface="Arial"/>
              <a:sym typeface="Arial"/>
            </a:endParaRPr>
          </a:p>
          <a:p>
            <a:pPr>
              <a:spcBef>
                <a:spcPts val="1000"/>
              </a:spcBef>
              <a:buClr>
                <a:schemeClr val="folHlink"/>
              </a:buClr>
              <a:buSzPct val="93137"/>
              <a:buFont typeface="Arial"/>
              <a:buChar char="•"/>
            </a:pPr>
            <a:r>
              <a:rPr lang="en-US" sz="1900" b="1">
                <a:solidFill>
                  <a:schemeClr val="dk1"/>
                </a:solidFill>
                <a:latin typeface="Arial"/>
                <a:ea typeface="Arial"/>
                <a:cs typeface="Arial"/>
                <a:sym typeface="Arial"/>
              </a:rPr>
              <a:t>Deploy</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Copy the “WAR file” to the AppRoot of the TomCat Server </a:t>
            </a:r>
          </a:p>
          <a:p>
            <a:pPr lvl="2">
              <a:spcBef>
                <a:spcPts val="400"/>
              </a:spcBef>
              <a:buClr>
                <a:schemeClr val="folHlink"/>
              </a:buClr>
              <a:buSzPct val="93137"/>
              <a:buFont typeface="Arial"/>
              <a:buChar char="•"/>
            </a:pPr>
            <a:r>
              <a:rPr lang="en-US" sz="1900">
                <a:solidFill>
                  <a:schemeClr val="dk1"/>
                </a:solidFill>
                <a:latin typeface="Arial"/>
                <a:ea typeface="Arial"/>
                <a:cs typeface="Arial"/>
                <a:sym typeface="Arial"/>
              </a:rPr>
              <a:t>C:\Program Files\Apache Software Foundation\Tomcat 6.0\webapps by default</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Delete the existing project folder</a:t>
            </a:r>
          </a:p>
          <a:p>
            <a:pPr lvl="1">
              <a:spcBef>
                <a:spcPts val="400"/>
              </a:spcBef>
              <a:buClr>
                <a:schemeClr val="folHlink"/>
              </a:buClr>
              <a:buSzPct val="112500"/>
              <a:buFont typeface="Wingdings"/>
              <a:buChar char="§"/>
            </a:pPr>
            <a:r>
              <a:rPr lang="en-US" sz="1800">
                <a:solidFill>
                  <a:schemeClr val="dk1"/>
                </a:solidFill>
                <a:latin typeface="Arial"/>
                <a:ea typeface="Arial"/>
                <a:cs typeface="Arial"/>
                <a:sym typeface="Arial"/>
              </a:rPr>
              <a:t>Restart Tomcat</a:t>
            </a:r>
          </a:p>
          <a:p>
            <a:endParaRPr lang="en-US" sz="1800">
              <a:solidFill>
                <a:schemeClr val="dk1"/>
              </a:solidFill>
              <a:latin typeface="Arial"/>
              <a:ea typeface="Arial"/>
              <a:cs typeface="Arial"/>
              <a:sym typeface="Arial"/>
            </a:endParaRPr>
          </a:p>
        </p:txBody>
      </p:sp>
      <p:grpSp>
        <p:nvGrpSpPr>
          <p:cNvPr id="170" name="Shape 170"/>
          <p:cNvGrpSpPr/>
          <p:nvPr/>
        </p:nvGrpSpPr>
        <p:grpSpPr>
          <a:xfrm>
            <a:off x="2540000" y="2370667"/>
            <a:ext cx="4741332" cy="2794000"/>
            <a:chOff x="1828800" y="1295400"/>
            <a:chExt cx="5734050" cy="3562350"/>
          </a:xfrm>
        </p:grpSpPr>
        <p:sp>
          <p:nvSpPr>
            <p:cNvPr id="171" name="Shape 171"/>
            <p:cNvSpPr/>
            <p:nvPr/>
          </p:nvSpPr>
          <p:spPr>
            <a:xfrm>
              <a:off x="1828800" y="1295400"/>
              <a:ext cx="5734050" cy="2819400"/>
            </a:xfrm>
            <a:prstGeom prst="rect">
              <a:avLst/>
            </a:prstGeom>
            <a:blipFill>
              <a:blip r:embed="rId3"/>
              <a:stretch>
                <a:fillRect/>
              </a:stretch>
            </a:blipFill>
          </p:spPr>
        </p:sp>
        <p:sp>
          <p:nvSpPr>
            <p:cNvPr id="172" name="Shape 172"/>
            <p:cNvSpPr/>
            <p:nvPr/>
          </p:nvSpPr>
          <p:spPr>
            <a:xfrm>
              <a:off x="1828800" y="4114800"/>
              <a:ext cx="5734050" cy="742950"/>
            </a:xfrm>
            <a:prstGeom prst="rect">
              <a:avLst/>
            </a:prstGeom>
            <a:blipFill>
              <a:blip r:embed="rId4"/>
              <a:stretch>
                <a:fillRect/>
              </a:stretch>
            </a:blipFill>
          </p:spPr>
        </p:sp>
      </p:grpSp>
      <p:sp>
        <p:nvSpPr>
          <p:cNvPr id="173" name="Shape 17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Deploy A Web Application Project</a:t>
            </a:r>
          </a:p>
        </p:txBody>
      </p:sp>
      <p:sp>
        <p:nvSpPr>
          <p:cNvPr id="174" name="Shape 174"/>
          <p:cNvSpPr/>
          <p:nvPr/>
        </p:nvSpPr>
        <p:spPr>
          <a:xfrm>
            <a:off x="5926667" y="4826000"/>
            <a:ext cx="592666"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75" name="Shape 175"/>
          <p:cNvSpPr/>
          <p:nvPr/>
        </p:nvSpPr>
        <p:spPr>
          <a:xfrm>
            <a:off x="2624667" y="3302000"/>
            <a:ext cx="4572000"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76" name="Shape 17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2688970136"/>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p:nvPr/>
        </p:nvSpPr>
        <p:spPr>
          <a:xfrm>
            <a:off x="3471334" y="7027333"/>
            <a:ext cx="4656666"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dirty="0">
                <a:solidFill>
                  <a:schemeClr val="lt2"/>
                </a:solidFill>
              </a:rPr>
              <a:t>Introduction to web programming –</a:t>
            </a:r>
            <a:r>
              <a:rPr lang="en-US" sz="1100" dirty="0" err="1">
                <a:solidFill>
                  <a:schemeClr val="lt2"/>
                </a:solidFill>
              </a:rPr>
              <a:t>Harinath</a:t>
            </a:r>
            <a:r>
              <a:rPr lang="en-US" sz="1100" dirty="0">
                <a:solidFill>
                  <a:schemeClr val="lt2"/>
                </a:solidFill>
              </a:rPr>
              <a:t>  </a:t>
            </a:r>
            <a:r>
              <a:rPr lang="en-US" sz="1100" dirty="0" err="1">
                <a:solidFill>
                  <a:schemeClr val="lt2"/>
                </a:solidFill>
              </a:rPr>
              <a:t>Mallepally</a:t>
            </a:r>
            <a:endParaRPr lang="en-US" sz="1100" dirty="0">
              <a:solidFill>
                <a:schemeClr val="lt2"/>
              </a:solidFill>
            </a:endParaRPr>
          </a:p>
        </p:txBody>
      </p:sp>
      <p:sp>
        <p:nvSpPr>
          <p:cNvPr id="182" name="Shape 18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lt2"/>
                </a:solidFill>
              </a:rPr>
              <a:t>Slide *</a:t>
            </a:r>
          </a:p>
        </p:txBody>
      </p:sp>
      <p:sp>
        <p:nvSpPr>
          <p:cNvPr id="183" name="Shape 18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HTTP Request</a:t>
            </a:r>
          </a:p>
        </p:txBody>
      </p:sp>
      <p:sp>
        <p:nvSpPr>
          <p:cNvPr id="184" name="Shape 184"/>
          <p:cNvSpPr/>
          <p:nvPr/>
        </p:nvSpPr>
        <p:spPr>
          <a:xfrm>
            <a:off x="2099028" y="2077862"/>
            <a:ext cx="6706304" cy="4187472"/>
          </a:xfrm>
          <a:prstGeom prst="rect">
            <a:avLst/>
          </a:prstGeom>
          <a:solidFill>
            <a:schemeClr val="lt1"/>
          </a:solidFill>
          <a:ln w="9525" cap="rnd">
            <a:solidFill>
              <a:schemeClr val="dk1"/>
            </a:solidFill>
            <a:prstDash val="solid"/>
            <a:miter/>
            <a:headEnd type="none" w="med" len="med"/>
            <a:tailEnd type="none" w="med" len="med"/>
          </a:ln>
        </p:spPr>
        <p:txBody>
          <a:bodyPr lIns="101582" tIns="50777" rIns="101582" bIns="50777" anchor="t" anchorCtr="0">
            <a:noAutofit/>
          </a:bodyPr>
          <a:lstStyle/>
          <a:p>
            <a:pPr>
              <a:buClr>
                <a:schemeClr val="dk1"/>
              </a:buClr>
              <a:buSzPct val="25000"/>
            </a:pPr>
            <a:r>
              <a:rPr lang="en-US" sz="2700" b="1" dirty="0">
                <a:solidFill>
                  <a:schemeClr val="dk1"/>
                </a:solidFill>
                <a:latin typeface="Courier New"/>
                <a:ea typeface="Courier New"/>
                <a:cs typeface="Courier New"/>
                <a:sym typeface="Courier New"/>
              </a:rPr>
              <a:t>GET /index.html HTTP/1.1</a:t>
            </a:r>
          </a:p>
          <a:p>
            <a:pPr>
              <a:buClr>
                <a:schemeClr val="dk1"/>
              </a:buClr>
              <a:buSzPct val="25000"/>
            </a:pPr>
            <a:r>
              <a:rPr lang="en-US" sz="2700" b="1" dirty="0">
                <a:solidFill>
                  <a:schemeClr val="dk1"/>
                </a:solidFill>
                <a:latin typeface="Courier New"/>
                <a:ea typeface="Courier New"/>
                <a:cs typeface="Courier New"/>
                <a:sym typeface="Courier New"/>
              </a:rPr>
              <a:t>Host: www.example.com</a:t>
            </a:r>
          </a:p>
          <a:p>
            <a:pPr>
              <a:buClr>
                <a:schemeClr val="dk1"/>
              </a:buClr>
              <a:buSzPct val="25000"/>
            </a:pPr>
            <a:r>
              <a:rPr lang="en-US" sz="2700" b="1" dirty="0">
                <a:solidFill>
                  <a:schemeClr val="dk1"/>
                </a:solidFill>
                <a:latin typeface="Courier New"/>
                <a:ea typeface="Courier New"/>
                <a:cs typeface="Courier New"/>
                <a:sym typeface="Courier New"/>
              </a:rPr>
              <a:t>User-Agent: Mozilla/5.0</a:t>
            </a:r>
          </a:p>
          <a:p>
            <a:pPr>
              <a:buClr>
                <a:schemeClr val="dk1"/>
              </a:buClr>
              <a:buSzPct val="25000"/>
            </a:pPr>
            <a:r>
              <a:rPr lang="en-US" sz="2700" b="1" dirty="0">
                <a:solidFill>
                  <a:schemeClr val="dk1"/>
                </a:solidFill>
                <a:latin typeface="Courier New"/>
                <a:ea typeface="Courier New"/>
                <a:cs typeface="Courier New"/>
                <a:sym typeface="Courier New"/>
              </a:rPr>
              <a:t>Accept: text/html, */*</a:t>
            </a:r>
          </a:p>
          <a:p>
            <a:pPr>
              <a:buClr>
                <a:schemeClr val="dk1"/>
              </a:buClr>
              <a:buSzPct val="25000"/>
            </a:pPr>
            <a:r>
              <a:rPr lang="en-US" sz="2700" b="1" dirty="0">
                <a:solidFill>
                  <a:schemeClr val="dk1"/>
                </a:solidFill>
                <a:latin typeface="Courier New"/>
                <a:ea typeface="Courier New"/>
                <a:cs typeface="Courier New"/>
                <a:sym typeface="Courier New"/>
              </a:rPr>
              <a:t>Accept-Language: en-us</a:t>
            </a:r>
          </a:p>
          <a:p>
            <a:pPr>
              <a:buClr>
                <a:schemeClr val="dk1"/>
              </a:buClr>
              <a:buSzPct val="25000"/>
            </a:pPr>
            <a:r>
              <a:rPr lang="en-US" sz="2700" b="1" dirty="0">
                <a:solidFill>
                  <a:schemeClr val="dk1"/>
                </a:solidFill>
                <a:latin typeface="Courier New"/>
                <a:ea typeface="Courier New"/>
                <a:cs typeface="Courier New"/>
                <a:sym typeface="Courier New"/>
              </a:rPr>
              <a:t>Accept-Charset: ISO-8859-1,utf-8</a:t>
            </a:r>
          </a:p>
          <a:p>
            <a:pPr>
              <a:buClr>
                <a:schemeClr val="dk1"/>
              </a:buClr>
              <a:buSzPct val="25000"/>
            </a:pPr>
            <a:r>
              <a:rPr lang="en-US" sz="2700" b="1" dirty="0">
                <a:solidFill>
                  <a:schemeClr val="dk1"/>
                </a:solidFill>
                <a:latin typeface="Courier New"/>
                <a:ea typeface="Courier New"/>
                <a:cs typeface="Courier New"/>
                <a:sym typeface="Courier New"/>
              </a:rPr>
              <a:t>Connection: keep-alive</a:t>
            </a:r>
          </a:p>
          <a:p>
            <a:pPr>
              <a:buClr>
                <a:schemeClr val="dk1"/>
              </a:buClr>
              <a:buSzPct val="25000"/>
            </a:pPr>
            <a:r>
              <a:rPr lang="en-US" sz="2700" i="1" dirty="0">
                <a:solidFill>
                  <a:schemeClr val="folHlink"/>
                </a:solidFill>
              </a:rPr>
              <a:t>blank line</a:t>
            </a:r>
          </a:p>
          <a:p>
            <a:endParaRPr lang="en-US" sz="2700" i="1" dirty="0">
              <a:solidFill>
                <a:schemeClr val="folHlink"/>
              </a:solidFill>
            </a:endParaRPr>
          </a:p>
        </p:txBody>
      </p:sp>
      <p:sp>
        <p:nvSpPr>
          <p:cNvPr id="185" name="Shape 185"/>
          <p:cNvSpPr/>
          <p:nvPr/>
        </p:nvSpPr>
        <p:spPr>
          <a:xfrm>
            <a:off x="3705930" y="1202973"/>
            <a:ext cx="1381126"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URL</a:t>
            </a:r>
          </a:p>
        </p:txBody>
      </p:sp>
      <p:cxnSp>
        <p:nvCxnSpPr>
          <p:cNvPr id="186" name="Shape 186"/>
          <p:cNvCxnSpPr/>
          <p:nvPr/>
        </p:nvCxnSpPr>
        <p:spPr>
          <a:xfrm>
            <a:off x="4046361" y="1608667"/>
            <a:ext cx="0" cy="592666"/>
          </a:xfrm>
          <a:prstGeom prst="straightConnector1">
            <a:avLst/>
          </a:prstGeom>
          <a:noFill/>
          <a:ln w="19050" cap="rnd">
            <a:solidFill>
              <a:schemeClr val="folHlink"/>
            </a:solidFill>
            <a:prstDash val="solid"/>
            <a:miter/>
            <a:headEnd type="none" w="med" len="med"/>
            <a:tailEnd type="triangle" w="lg" len="lg"/>
          </a:ln>
        </p:spPr>
      </p:cxnSp>
      <p:cxnSp>
        <p:nvCxnSpPr>
          <p:cNvPr id="187" name="Shape 187"/>
          <p:cNvCxnSpPr/>
          <p:nvPr/>
        </p:nvCxnSpPr>
        <p:spPr>
          <a:xfrm>
            <a:off x="633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188" name="Shape 188"/>
          <p:cNvSpPr/>
          <p:nvPr/>
        </p:nvSpPr>
        <p:spPr>
          <a:xfrm>
            <a:off x="5087056" y="1202973"/>
            <a:ext cx="2905156" cy="405694"/>
          </a:xfrm>
          <a:prstGeom prst="rect">
            <a:avLst/>
          </a:prstGeom>
          <a:noFill/>
          <a:ln>
            <a:noFill/>
          </a:ln>
        </p:spPr>
        <p:txBody>
          <a:bodyPr lIns="101582" tIns="50777" rIns="101582" bIns="50777" anchor="t" anchorCtr="0">
            <a:noAutofit/>
          </a:bodyPr>
          <a:lstStyle/>
          <a:p>
            <a:pPr algn="ctr">
              <a:buClr>
                <a:schemeClr val="dk1"/>
              </a:buClr>
              <a:buSzPct val="25000"/>
            </a:pPr>
            <a:r>
              <a:rPr lang="en-US" sz="2700" dirty="0">
                <a:solidFill>
                  <a:schemeClr val="folHlink"/>
                </a:solidFill>
              </a:rPr>
              <a:t>Protocol Version</a:t>
            </a:r>
          </a:p>
        </p:txBody>
      </p:sp>
      <p:cxnSp>
        <p:nvCxnSpPr>
          <p:cNvPr id="189" name="Shape 189"/>
          <p:cNvCxnSpPr/>
          <p:nvPr/>
        </p:nvCxnSpPr>
        <p:spPr>
          <a:xfrm>
            <a:off x="252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190" name="Shape 190"/>
          <p:cNvSpPr/>
          <p:nvPr/>
        </p:nvSpPr>
        <p:spPr>
          <a:xfrm>
            <a:off x="1755743" y="1202973"/>
            <a:ext cx="1806896"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Method</a:t>
            </a:r>
          </a:p>
        </p:txBody>
      </p:sp>
      <p:sp>
        <p:nvSpPr>
          <p:cNvPr id="191" name="Shape 191"/>
          <p:cNvSpPr/>
          <p:nvPr/>
        </p:nvSpPr>
        <p:spPr>
          <a:xfrm>
            <a:off x="1760362" y="2624667"/>
            <a:ext cx="169332" cy="2286000"/>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192" name="Shape 192"/>
          <p:cNvSpPr/>
          <p:nvPr/>
        </p:nvSpPr>
        <p:spPr>
          <a:xfrm>
            <a:off x="0" y="3573640"/>
            <a:ext cx="160866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Headers</a:t>
            </a:r>
          </a:p>
        </p:txBody>
      </p:sp>
      <p:sp>
        <p:nvSpPr>
          <p:cNvPr id="193" name="Shape 193"/>
          <p:cNvSpPr/>
          <p:nvPr/>
        </p:nvSpPr>
        <p:spPr>
          <a:xfrm>
            <a:off x="1693333" y="5334000"/>
            <a:ext cx="254000" cy="846667"/>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194" name="Shape 194"/>
          <p:cNvSpPr/>
          <p:nvPr/>
        </p:nvSpPr>
        <p:spPr>
          <a:xfrm>
            <a:off x="0" y="5334000"/>
            <a:ext cx="1760362" cy="811389"/>
          </a:xfrm>
          <a:prstGeom prst="rect">
            <a:avLst/>
          </a:prstGeom>
          <a:noFill/>
          <a:ln>
            <a:noFill/>
          </a:ln>
        </p:spPr>
        <p:txBody>
          <a:bodyPr lIns="101582" tIns="50777" rIns="101582" bIns="50777" anchor="t" anchorCtr="0">
            <a:noAutofit/>
          </a:bodyPr>
          <a:lstStyle/>
          <a:p>
            <a:pPr algn="r">
              <a:buClr>
                <a:schemeClr val="dk1"/>
              </a:buClr>
              <a:buSzPct val="25000"/>
            </a:pPr>
            <a:r>
              <a:rPr lang="en-US" sz="2700" dirty="0">
                <a:solidFill>
                  <a:schemeClr val="folHlink"/>
                </a:solidFill>
              </a:rPr>
              <a:t>Body</a:t>
            </a:r>
            <a:br>
              <a:rPr lang="en-US" sz="2700" dirty="0">
                <a:solidFill>
                  <a:schemeClr val="folHlink"/>
                </a:solidFill>
              </a:rPr>
            </a:br>
            <a:r>
              <a:rPr lang="en-US" sz="2700" dirty="0">
                <a:solidFill>
                  <a:schemeClr val="folHlink"/>
                </a:solidFill>
              </a:rPr>
              <a:t>(optional)</a:t>
            </a:r>
          </a:p>
        </p:txBody>
      </p:sp>
      <p:sp>
        <p:nvSpPr>
          <p:cNvPr id="196" name="Shape 19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dirty="0"/>
              <a:t> </a:t>
            </a:r>
          </a:p>
        </p:txBody>
      </p:sp>
    </p:spTree>
    <p:extLst>
      <p:ext uri="{BB962C8B-B14F-4D97-AF65-F5344CB8AC3E}">
        <p14:creationId xmlns:p14="http://schemas.microsoft.com/office/powerpoint/2010/main" val="1759726221"/>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3471334" y="7027333"/>
            <a:ext cx="3217333"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a:solidFill>
                  <a:schemeClr val="lt2"/>
                </a:solidFill>
              </a:rPr>
              <a:t>CS 142 Lecture Notes: HTTP</a:t>
            </a:r>
          </a:p>
        </p:txBody>
      </p:sp>
      <p:sp>
        <p:nvSpPr>
          <p:cNvPr id="202" name="Shape 20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lt2"/>
                </a:solidFill>
              </a:rPr>
              <a:t>Slide *</a:t>
            </a:r>
          </a:p>
        </p:txBody>
      </p:sp>
      <p:sp>
        <p:nvSpPr>
          <p:cNvPr id="203" name="Shape 20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HTTP Response</a:t>
            </a:r>
          </a:p>
        </p:txBody>
      </p:sp>
      <p:sp>
        <p:nvSpPr>
          <p:cNvPr id="204" name="Shape 204"/>
          <p:cNvSpPr/>
          <p:nvPr/>
        </p:nvSpPr>
        <p:spPr>
          <a:xfrm>
            <a:off x="2099028" y="2077861"/>
            <a:ext cx="8060972" cy="3848804"/>
          </a:xfrm>
          <a:prstGeom prst="rect">
            <a:avLst/>
          </a:prstGeom>
          <a:solidFill>
            <a:schemeClr val="lt1"/>
          </a:solidFill>
          <a:ln w="9525" cap="rnd">
            <a:solidFill>
              <a:schemeClr val="dk1"/>
            </a:solidFill>
            <a:prstDash val="solid"/>
            <a:miter/>
            <a:headEnd type="none" w="med" len="med"/>
            <a:tailEnd type="none" w="med" len="med"/>
          </a:ln>
        </p:spPr>
        <p:txBody>
          <a:bodyPr lIns="101582" tIns="50777" rIns="101582" bIns="50777" anchor="t" anchorCtr="0">
            <a:noAutofit/>
          </a:bodyPr>
          <a:lstStyle/>
          <a:p>
            <a:pPr>
              <a:buClr>
                <a:schemeClr val="dk1"/>
              </a:buClr>
              <a:buSzPct val="25000"/>
            </a:pPr>
            <a:r>
              <a:rPr lang="en-US" sz="2700" b="1" dirty="0">
                <a:solidFill>
                  <a:schemeClr val="dk1"/>
                </a:solidFill>
                <a:latin typeface="Courier New"/>
                <a:ea typeface="Courier New"/>
                <a:cs typeface="Courier New"/>
                <a:sym typeface="Courier New"/>
              </a:rPr>
              <a:t>HTTP/1.1 200 OK</a:t>
            </a:r>
          </a:p>
          <a:p>
            <a:pPr>
              <a:buClr>
                <a:schemeClr val="dk1"/>
              </a:buClr>
              <a:buSzPct val="25000"/>
            </a:pPr>
            <a:r>
              <a:rPr lang="en-US" sz="2700" b="1" dirty="0">
                <a:solidFill>
                  <a:schemeClr val="dk1"/>
                </a:solidFill>
                <a:latin typeface="Courier New"/>
                <a:ea typeface="Courier New"/>
                <a:cs typeface="Courier New"/>
                <a:sym typeface="Courier New"/>
              </a:rPr>
              <a:t>Date: Thu, 24 Jul 2008 17:36:27 GMT</a:t>
            </a:r>
          </a:p>
          <a:p>
            <a:pPr>
              <a:buClr>
                <a:schemeClr val="dk1"/>
              </a:buClr>
              <a:buSzPct val="25000"/>
            </a:pPr>
            <a:r>
              <a:rPr lang="en-US" sz="2700" b="1" dirty="0">
                <a:solidFill>
                  <a:schemeClr val="dk1"/>
                </a:solidFill>
                <a:latin typeface="Courier New"/>
                <a:ea typeface="Courier New"/>
                <a:cs typeface="Courier New"/>
                <a:sym typeface="Courier New"/>
              </a:rPr>
              <a:t>Server: Apache-Coyote/1.1</a:t>
            </a:r>
          </a:p>
          <a:p>
            <a:pPr>
              <a:buClr>
                <a:schemeClr val="dk1"/>
              </a:buClr>
              <a:buSzPct val="25000"/>
            </a:pPr>
            <a:r>
              <a:rPr lang="en-US" sz="2700" b="1" dirty="0">
                <a:solidFill>
                  <a:schemeClr val="dk1"/>
                </a:solidFill>
                <a:latin typeface="Courier New"/>
                <a:ea typeface="Courier New"/>
                <a:cs typeface="Courier New"/>
                <a:sym typeface="Courier New"/>
              </a:rPr>
              <a:t>Content-Type: text/</a:t>
            </a:r>
            <a:r>
              <a:rPr lang="en-US" sz="2700" b="1" dirty="0" err="1">
                <a:solidFill>
                  <a:schemeClr val="dk1"/>
                </a:solidFill>
                <a:latin typeface="Courier New"/>
                <a:ea typeface="Courier New"/>
                <a:cs typeface="Courier New"/>
                <a:sym typeface="Courier New"/>
              </a:rPr>
              <a:t>html;charset</a:t>
            </a:r>
            <a:r>
              <a:rPr lang="en-US" sz="2700" b="1" dirty="0">
                <a:solidFill>
                  <a:schemeClr val="dk1"/>
                </a:solidFill>
                <a:latin typeface="Courier New"/>
                <a:ea typeface="Courier New"/>
                <a:cs typeface="Courier New"/>
                <a:sym typeface="Courier New"/>
              </a:rPr>
              <a:t>=UTF-8</a:t>
            </a:r>
          </a:p>
          <a:p>
            <a:pPr>
              <a:buClr>
                <a:schemeClr val="dk1"/>
              </a:buClr>
              <a:buSzPct val="25000"/>
            </a:pPr>
            <a:r>
              <a:rPr lang="en-US" sz="2700" b="1" dirty="0">
                <a:solidFill>
                  <a:schemeClr val="dk1"/>
                </a:solidFill>
                <a:latin typeface="Courier New"/>
                <a:ea typeface="Courier New"/>
                <a:cs typeface="Courier New"/>
                <a:sym typeface="Courier New"/>
              </a:rPr>
              <a:t>Content-Length: 1846</a:t>
            </a:r>
          </a:p>
          <a:p>
            <a:pPr>
              <a:buClr>
                <a:schemeClr val="dk1"/>
              </a:buClr>
              <a:buSzPct val="25000"/>
            </a:pPr>
            <a:r>
              <a:rPr lang="en-US" sz="2700" i="1" dirty="0">
                <a:solidFill>
                  <a:schemeClr val="folHlink"/>
                </a:solidFill>
              </a:rPr>
              <a:t>blank line</a:t>
            </a:r>
          </a:p>
          <a:p>
            <a:pPr>
              <a:buClr>
                <a:schemeClr val="dk1"/>
              </a:buClr>
              <a:buSzPct val="25000"/>
            </a:pPr>
            <a:r>
              <a:rPr lang="en-US" sz="2700" b="1" dirty="0">
                <a:solidFill>
                  <a:schemeClr val="dk1"/>
                </a:solidFill>
                <a:latin typeface="Courier New"/>
                <a:ea typeface="Courier New"/>
                <a:cs typeface="Courier New"/>
                <a:sym typeface="Courier New"/>
              </a:rPr>
              <a:t>&lt;html&gt;</a:t>
            </a:r>
          </a:p>
          <a:p>
            <a:pPr>
              <a:buClr>
                <a:schemeClr val="dk1"/>
              </a:buClr>
              <a:buSzPct val="25000"/>
            </a:pPr>
            <a:r>
              <a:rPr lang="en-US" sz="2700" b="1" dirty="0">
                <a:solidFill>
                  <a:schemeClr val="dk1"/>
                </a:solidFill>
                <a:latin typeface="Courier New"/>
                <a:ea typeface="Courier New"/>
                <a:cs typeface="Courier New"/>
                <a:sym typeface="Courier New"/>
              </a:rPr>
              <a:t>...</a:t>
            </a:r>
          </a:p>
          <a:p>
            <a:pPr>
              <a:buClr>
                <a:schemeClr val="dk1"/>
              </a:buClr>
              <a:buSzPct val="25000"/>
            </a:pPr>
            <a:r>
              <a:rPr lang="en-US" sz="2700" b="1" dirty="0">
                <a:solidFill>
                  <a:schemeClr val="dk1"/>
                </a:solidFill>
                <a:latin typeface="Courier New"/>
                <a:ea typeface="Courier New"/>
                <a:cs typeface="Courier New"/>
                <a:sym typeface="Courier New"/>
              </a:rPr>
              <a:t>&lt;/html&gt;</a:t>
            </a:r>
          </a:p>
        </p:txBody>
      </p:sp>
      <p:sp>
        <p:nvSpPr>
          <p:cNvPr id="205" name="Shape 205"/>
          <p:cNvSpPr/>
          <p:nvPr/>
        </p:nvSpPr>
        <p:spPr>
          <a:xfrm>
            <a:off x="3866444" y="1202973"/>
            <a:ext cx="121355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Status</a:t>
            </a:r>
          </a:p>
        </p:txBody>
      </p:sp>
      <p:cxnSp>
        <p:nvCxnSpPr>
          <p:cNvPr id="206" name="Shape 206"/>
          <p:cNvCxnSpPr/>
          <p:nvPr/>
        </p:nvCxnSpPr>
        <p:spPr>
          <a:xfrm>
            <a:off x="4356806"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207" name="Shape 207"/>
          <p:cNvSpPr/>
          <p:nvPr/>
        </p:nvSpPr>
        <p:spPr>
          <a:xfrm>
            <a:off x="5597237" y="1202973"/>
            <a:ext cx="2758304" cy="405694"/>
          </a:xfrm>
          <a:prstGeom prst="rect">
            <a:avLst/>
          </a:prstGeom>
          <a:noFill/>
          <a:ln>
            <a:noFill/>
          </a:ln>
        </p:spPr>
        <p:txBody>
          <a:bodyPr lIns="101582" tIns="50777" rIns="101582" bIns="50777" anchor="t" anchorCtr="0">
            <a:noAutofit/>
          </a:bodyPr>
          <a:lstStyle/>
          <a:p>
            <a:pPr algn="ctr">
              <a:buClr>
                <a:schemeClr val="dk1"/>
              </a:buClr>
              <a:buSzPct val="25000"/>
            </a:pPr>
            <a:r>
              <a:rPr lang="en-US" sz="2700" dirty="0">
                <a:solidFill>
                  <a:schemeClr val="folHlink"/>
                </a:solidFill>
              </a:rPr>
              <a:t>Status Message</a:t>
            </a:r>
          </a:p>
        </p:txBody>
      </p:sp>
      <p:cxnSp>
        <p:nvCxnSpPr>
          <p:cNvPr id="208" name="Shape 208"/>
          <p:cNvCxnSpPr/>
          <p:nvPr/>
        </p:nvCxnSpPr>
        <p:spPr>
          <a:xfrm>
            <a:off x="2522361" y="1608667"/>
            <a:ext cx="0" cy="592666"/>
          </a:xfrm>
          <a:prstGeom prst="straightConnector1">
            <a:avLst/>
          </a:prstGeom>
          <a:noFill/>
          <a:ln w="19050" cap="rnd">
            <a:solidFill>
              <a:schemeClr val="folHlink"/>
            </a:solidFill>
            <a:prstDash val="solid"/>
            <a:miter/>
            <a:headEnd type="none" w="med" len="med"/>
            <a:tailEnd type="triangle" w="lg" len="lg"/>
          </a:ln>
        </p:spPr>
      </p:cxnSp>
      <p:sp>
        <p:nvSpPr>
          <p:cNvPr id="209" name="Shape 209"/>
          <p:cNvSpPr/>
          <p:nvPr/>
        </p:nvSpPr>
        <p:spPr>
          <a:xfrm>
            <a:off x="1950862" y="1202973"/>
            <a:ext cx="1520472"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Version</a:t>
            </a:r>
          </a:p>
        </p:txBody>
      </p:sp>
      <p:sp>
        <p:nvSpPr>
          <p:cNvPr id="210" name="Shape 210"/>
          <p:cNvSpPr/>
          <p:nvPr/>
        </p:nvSpPr>
        <p:spPr>
          <a:xfrm>
            <a:off x="1778000" y="2624667"/>
            <a:ext cx="151693" cy="1439333"/>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211" name="Shape 211"/>
          <p:cNvSpPr/>
          <p:nvPr/>
        </p:nvSpPr>
        <p:spPr>
          <a:xfrm>
            <a:off x="0" y="3132667"/>
            <a:ext cx="1608665" cy="405694"/>
          </a:xfrm>
          <a:prstGeom prst="rect">
            <a:avLst/>
          </a:prstGeom>
          <a:noFill/>
          <a:ln>
            <a:noFill/>
          </a:ln>
        </p:spPr>
        <p:txBody>
          <a:bodyPr lIns="101582" tIns="50777" rIns="101582" bIns="50777" anchor="t" anchorCtr="0">
            <a:noAutofit/>
          </a:bodyPr>
          <a:lstStyle/>
          <a:p>
            <a:pPr>
              <a:buClr>
                <a:schemeClr val="dk1"/>
              </a:buClr>
              <a:buSzPct val="25000"/>
            </a:pPr>
            <a:r>
              <a:rPr lang="en-US" sz="2700" dirty="0">
                <a:solidFill>
                  <a:schemeClr val="folHlink"/>
                </a:solidFill>
              </a:rPr>
              <a:t>Headers</a:t>
            </a:r>
          </a:p>
        </p:txBody>
      </p:sp>
      <p:sp>
        <p:nvSpPr>
          <p:cNvPr id="212" name="Shape 212"/>
          <p:cNvSpPr/>
          <p:nvPr/>
        </p:nvSpPr>
        <p:spPr>
          <a:xfrm>
            <a:off x="1778001" y="4656667"/>
            <a:ext cx="169332" cy="1100666"/>
          </a:xfrm>
          <a:prstGeom prst="leftBrace">
            <a:avLst>
              <a:gd name="adj1" fmla="val 8333"/>
              <a:gd name="adj2" fmla="val 50000"/>
            </a:avLst>
          </a:prstGeom>
          <a:noFill/>
          <a:ln w="19050" cap="rnd">
            <a:solidFill>
              <a:schemeClr val="folHlink"/>
            </a:solidFill>
            <a:prstDash val="solid"/>
            <a:miter/>
            <a:headEnd type="none" w="med" len="med"/>
            <a:tailEnd type="none" w="med" len="med"/>
          </a:ln>
        </p:spPr>
        <p:txBody>
          <a:bodyPr lIns="101582" tIns="50777" rIns="101582" bIns="50777" anchor="ctr" anchorCtr="0">
            <a:noAutofit/>
          </a:bodyPr>
          <a:lstStyle/>
          <a:p>
            <a:endParaRPr/>
          </a:p>
        </p:txBody>
      </p:sp>
      <p:sp>
        <p:nvSpPr>
          <p:cNvPr id="213" name="Shape 213"/>
          <p:cNvSpPr/>
          <p:nvPr/>
        </p:nvSpPr>
        <p:spPr>
          <a:xfrm>
            <a:off x="0" y="5012973"/>
            <a:ext cx="1483976" cy="405694"/>
          </a:xfrm>
          <a:prstGeom prst="rect">
            <a:avLst/>
          </a:prstGeom>
          <a:noFill/>
          <a:ln>
            <a:noFill/>
          </a:ln>
        </p:spPr>
        <p:txBody>
          <a:bodyPr lIns="101582" tIns="50777" rIns="101582" bIns="50777" anchor="t" anchorCtr="0">
            <a:noAutofit/>
          </a:bodyPr>
          <a:lstStyle/>
          <a:p>
            <a:pPr algn="r">
              <a:buClr>
                <a:schemeClr val="dk1"/>
              </a:buClr>
              <a:buSzPct val="25000"/>
            </a:pPr>
            <a:r>
              <a:rPr lang="en-US" sz="2700" dirty="0">
                <a:solidFill>
                  <a:schemeClr val="folHlink"/>
                </a:solidFill>
              </a:rPr>
              <a:t>Body</a:t>
            </a:r>
          </a:p>
        </p:txBody>
      </p:sp>
      <p:sp>
        <p:nvSpPr>
          <p:cNvPr id="214" name="Shape 214"/>
          <p:cNvSpPr/>
          <p:nvPr/>
        </p:nvSpPr>
        <p:spPr>
          <a:xfrm>
            <a:off x="5080000" y="1439333"/>
            <a:ext cx="762000" cy="762000"/>
          </a:xfrm>
          <a:custGeom>
            <a:avLst/>
            <a:gdLst/>
            <a:ahLst/>
            <a:cxnLst/>
            <a:rect l="0" t="0" r="0" b="0"/>
            <a:pathLst>
              <a:path w="432" h="384" extrusionOk="0">
                <a:moveTo>
                  <a:pt x="432" y="0"/>
                </a:moveTo>
                <a:lnTo>
                  <a:pt x="0" y="0"/>
                </a:lnTo>
                <a:lnTo>
                  <a:pt x="0" y="384"/>
                </a:lnTo>
              </a:path>
            </a:pathLst>
          </a:custGeom>
          <a:noFill/>
          <a:ln w="19050" cap="flat">
            <a:solidFill>
              <a:schemeClr val="folHlink">
                <a:alpha val="65490"/>
              </a:schemeClr>
            </a:solidFill>
            <a:prstDash val="solid"/>
            <a:round/>
            <a:headEnd type="none" w="lg" len="lg"/>
            <a:tailEnd type="triangle" w="lg" len="lg"/>
          </a:ln>
        </p:spPr>
        <p:txBody>
          <a:bodyPr lIns="101582" tIns="50777" rIns="101582" bIns="50777" anchor="t" anchorCtr="0">
            <a:noAutofit/>
          </a:bodyPr>
          <a:lstStyle/>
          <a:p>
            <a:endParaRPr/>
          </a:p>
        </p:txBody>
      </p:sp>
      <p:sp>
        <p:nvSpPr>
          <p:cNvPr id="215" name="Shape 215"/>
          <p:cNvSpPr txBox="1">
            <a:spLocks noGrp="1"/>
          </p:cNvSpPr>
          <p:nvPr>
            <p:ph type="ftr" idx="4294967295"/>
          </p:nvPr>
        </p:nvSpPr>
        <p:spPr>
          <a:xfrm>
            <a:off x="3471334" y="7027333"/>
            <a:ext cx="3217333" cy="440971"/>
          </a:xfrm>
          <a:prstGeom prst="rect">
            <a:avLst/>
          </a:prstGeom>
          <a:noFill/>
          <a:ln>
            <a:noFill/>
          </a:ln>
        </p:spPr>
        <p:txBody>
          <a:bodyPr lIns="101582" tIns="50777" rIns="101582" bIns="50777" anchor="t" anchorCtr="0">
            <a:noAutofit/>
          </a:bodyPr>
          <a:lstStyle/>
          <a:p>
            <a:pPr algn="l">
              <a:buSzPct val="25000"/>
            </a:pPr>
            <a:r>
              <a:rPr lang="en-US" sz="2000">
                <a:solidFill>
                  <a:schemeClr val="dk1"/>
                </a:solidFill>
              </a:rPr>
              <a:t>CS 142 Lecture Notes: HTTP</a:t>
            </a:r>
          </a:p>
        </p:txBody>
      </p:sp>
      <p:sp>
        <p:nvSpPr>
          <p:cNvPr id="216" name="Shape 216"/>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158288207"/>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388" y="1540861"/>
            <a:ext cx="6231666" cy="558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36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610624" y="405167"/>
            <a:ext cx="8636000" cy="1513332"/>
          </a:xfrm>
          <a:prstGeom prst="rect">
            <a:avLst/>
          </a:prstGeom>
        </p:spPr>
        <p:txBody>
          <a:bodyPr lIns="101582" tIns="101582" rIns="101582" bIns="101582" anchor="t" anchorCtr="0">
            <a:noAutofit/>
          </a:bodyPr>
          <a:lstStyle/>
          <a:p>
            <a:pPr>
              <a:buNone/>
            </a:pPr>
            <a:r>
              <a:rPr lang="en-US"/>
              <a:t>Servlets	</a:t>
            </a:r>
          </a:p>
        </p:txBody>
      </p:sp>
      <p:sp>
        <p:nvSpPr>
          <p:cNvPr id="222" name="Shape 222"/>
          <p:cNvSpPr txBox="1">
            <a:spLocks noGrp="1"/>
          </p:cNvSpPr>
          <p:nvPr>
            <p:ph type="body" idx="1"/>
          </p:nvPr>
        </p:nvSpPr>
        <p:spPr>
          <a:xfrm>
            <a:off x="476291" y="1483005"/>
            <a:ext cx="8636000" cy="5563667"/>
          </a:xfrm>
          <a:prstGeom prst="rect">
            <a:avLst/>
          </a:prstGeom>
        </p:spPr>
        <p:txBody>
          <a:bodyPr lIns="101582" tIns="101582" rIns="101582" bIns="101582" anchor="b" anchorCtr="0">
            <a:noAutofit/>
          </a:bodyPr>
          <a:lstStyle/>
          <a:p>
            <a:pPr lvl="0" rtl="0">
              <a:buNone/>
            </a:pPr>
            <a:r>
              <a:rPr lang="en-US" dirty="0" err="1"/>
              <a:t>ServletConfig</a:t>
            </a:r>
            <a:endParaRPr lang="en-US" dirty="0"/>
          </a:p>
          <a:p>
            <a:pPr lvl="0" rtl="0">
              <a:buNone/>
            </a:pPr>
            <a:r>
              <a:rPr lang="en-US" dirty="0" err="1"/>
              <a:t>ServletContext</a:t>
            </a:r>
            <a:endParaRPr lang="en-US" dirty="0"/>
          </a:p>
          <a:p>
            <a:endParaRPr lang="en-US" dirty="0"/>
          </a:p>
          <a:p>
            <a:pPr lvl="0" rtl="0">
              <a:buNone/>
            </a:pPr>
            <a:r>
              <a:rPr lang="en-US" dirty="0" err="1"/>
              <a:t>RequestDispatcher</a:t>
            </a:r>
            <a:endParaRPr lang="en-US" dirty="0"/>
          </a:p>
          <a:p>
            <a:pPr lvl="0" rtl="0">
              <a:buNone/>
            </a:pPr>
            <a:r>
              <a:rPr lang="en-US" dirty="0"/>
              <a:t>Forward</a:t>
            </a:r>
          </a:p>
          <a:p>
            <a:endParaRPr lang="en-US" dirty="0"/>
          </a:p>
          <a:p>
            <a:pPr lvl="0" rtl="0">
              <a:buNone/>
            </a:pPr>
            <a:r>
              <a:rPr lang="en-US" dirty="0" err="1"/>
              <a:t>Response.Redirect</a:t>
            </a:r>
            <a:endParaRPr lang="en-US" dirty="0"/>
          </a:p>
          <a:p>
            <a:endParaRPr lang="en-US" dirty="0"/>
          </a:p>
          <a:p>
            <a:pPr lvl="0" rtl="0">
              <a:buNone/>
            </a:pPr>
            <a:r>
              <a:rPr lang="en-US" dirty="0"/>
              <a:t>Session</a:t>
            </a:r>
          </a:p>
          <a:p>
            <a:endParaRPr lang="en-US" dirty="0"/>
          </a:p>
          <a:p>
            <a:endParaRPr lang="en-US" dirty="0"/>
          </a:p>
        </p:txBody>
      </p:sp>
    </p:spTree>
    <p:extLst>
      <p:ext uri="{BB962C8B-B14F-4D97-AF65-F5344CB8AC3E}">
        <p14:creationId xmlns:p14="http://schemas.microsoft.com/office/powerpoint/2010/main" val="2377084938"/>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43" y="1717963"/>
            <a:ext cx="8367300" cy="457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555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61" y="1294374"/>
            <a:ext cx="8636000" cy="1513417"/>
          </a:xfrm>
        </p:spPr>
        <p:txBody>
          <a:bodyPr/>
          <a:lstStyle/>
          <a:p>
            <a:r>
              <a:rPr lang="en-US" dirty="0" smtClean="0"/>
              <a:t>MODEL VIEW CONTROLLER - MVC</a:t>
            </a:r>
            <a:endParaRPr lang="en-US" dirty="0"/>
          </a:p>
        </p:txBody>
      </p:sp>
      <p:pic>
        <p:nvPicPr>
          <p:cNvPr id="3074" name="Picture 2" descr="C:\Program Files\Microsoft Office\MEDIA\CAGCAT10\j029202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9" y="3187700"/>
            <a:ext cx="1312670" cy="124575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a:grpSpLocks/>
          </p:cNvGrpSpPr>
          <p:nvPr/>
        </p:nvGrpSpPr>
        <p:grpSpPr bwMode="auto">
          <a:xfrm>
            <a:off x="5877358" y="2469851"/>
            <a:ext cx="810098" cy="1178882"/>
            <a:chOff x="1632" y="1248"/>
            <a:chExt cx="2682" cy="2286"/>
          </a:xfrm>
        </p:grpSpPr>
        <p:sp>
          <p:nvSpPr>
            <p:cNvPr id="5"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sp>
          <p:nvSpPr>
            <p:cNvPr id="6" name="AutoShape 5"/>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sp>
          <p:nvSpPr>
            <p:cNvPr id="7" name="AutoShape 6"/>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endParaRPr lang="en-US"/>
            </a:p>
          </p:txBody>
        </p:sp>
      </p:grpSp>
      <p:pic>
        <p:nvPicPr>
          <p:cNvPr id="3080" name="Picture 8" descr="https://encrypted-tbn3.gstatic.com/images?q=tbn:ANd9GcS5-TACv-C7TMCcW7sA42KizPKVnSQpSyA568HIVikANrYEMXo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655" y="3005829"/>
            <a:ext cx="1384544" cy="123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17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64" name="Shape 64"/>
          <p:cNvSpPr txBox="1">
            <a:spLocks noGrp="1"/>
          </p:cNvSpPr>
          <p:nvPr>
            <p:ph type="title"/>
          </p:nvPr>
        </p:nvSpPr>
        <p:spPr>
          <a:xfrm>
            <a:off x="677333" y="338667"/>
            <a:ext cx="8890000" cy="1351138"/>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Architecture of Web Applications</a:t>
            </a:r>
          </a:p>
        </p:txBody>
      </p:sp>
      <p:sp>
        <p:nvSpPr>
          <p:cNvPr id="65" name="Shape 65"/>
          <p:cNvSpPr txBox="1">
            <a:spLocks noGrp="1"/>
          </p:cNvSpPr>
          <p:nvPr>
            <p:ph type="body" idx="1"/>
          </p:nvPr>
        </p:nvSpPr>
        <p:spPr>
          <a:xfrm>
            <a:off x="592667" y="1689805"/>
            <a:ext cx="8890000" cy="5164666"/>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dirty="0">
                <a:solidFill>
                  <a:schemeClr val="dk1"/>
                </a:solidFill>
                <a:latin typeface="Arial"/>
                <a:ea typeface="Arial"/>
                <a:cs typeface="Arial"/>
                <a:sym typeface="Arial"/>
              </a:rPr>
              <a:t>Three layer architecture</a:t>
            </a: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endParaRPr lang="en-US" sz="1900" b="1" dirty="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dirty="0">
                <a:solidFill>
                  <a:schemeClr val="dk1"/>
                </a:solidFill>
                <a:latin typeface="Arial"/>
                <a:ea typeface="Arial"/>
                <a:cs typeface="Arial"/>
                <a:sym typeface="Arial"/>
              </a:rPr>
              <a:t>Client Application</a:t>
            </a: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Client application provides interfaces to interact with users. For web applications, client applications are browsers.</a:t>
            </a:r>
          </a:p>
          <a:p>
            <a:endParaRPr lang="en-US" sz="1700" dirty="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The contents displayed on the client application are obtained from the application server.</a:t>
            </a:r>
          </a:p>
          <a:p>
            <a:endParaRPr lang="en-US" sz="1700" dirty="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dirty="0">
                <a:solidFill>
                  <a:schemeClr val="dk1"/>
                </a:solidFill>
                <a:latin typeface="Arial"/>
                <a:ea typeface="Arial"/>
                <a:cs typeface="Arial"/>
                <a:sym typeface="Arial"/>
              </a:rPr>
              <a:t>After receiving inputs from users, the client application submits the user inputs to the application server.</a:t>
            </a:r>
          </a:p>
          <a:p>
            <a:endParaRPr lang="en-US" sz="1700" dirty="0">
              <a:solidFill>
                <a:schemeClr val="dk1"/>
              </a:solidFill>
              <a:latin typeface="Arial"/>
              <a:ea typeface="Arial"/>
              <a:cs typeface="Arial"/>
              <a:sym typeface="Arial"/>
            </a:endParaRPr>
          </a:p>
        </p:txBody>
      </p:sp>
      <p:grpSp>
        <p:nvGrpSpPr>
          <p:cNvPr id="66" name="Shape 66"/>
          <p:cNvGrpSpPr/>
          <p:nvPr/>
        </p:nvGrpSpPr>
        <p:grpSpPr>
          <a:xfrm>
            <a:off x="1439334" y="2455333"/>
            <a:ext cx="7535333" cy="2032000"/>
            <a:chOff x="914400" y="2438400"/>
            <a:chExt cx="7543800" cy="2133599"/>
          </a:xfrm>
        </p:grpSpPr>
        <p:sp>
          <p:nvSpPr>
            <p:cNvPr id="67" name="Shape 67"/>
            <p:cNvSpPr/>
            <p:nvPr/>
          </p:nvSpPr>
          <p:spPr>
            <a:xfrm>
              <a:off x="914400" y="2438400"/>
              <a:ext cx="7543800" cy="2133599"/>
            </a:xfrm>
            <a:prstGeom prst="rect">
              <a:avLst/>
            </a:prstGeom>
            <a:solidFill>
              <a:schemeClr val="accent1"/>
            </a:solidFill>
            <a:ln w="9525" cap="rnd">
              <a:solidFill>
                <a:schemeClr val="dk1"/>
              </a:solidFill>
              <a:prstDash val="solid"/>
              <a:miter/>
              <a:headEnd type="none" w="med" len="med"/>
              <a:tailEnd type="none" w="med" len="med"/>
            </a:ln>
          </p:spPr>
          <p:txBody>
            <a:bodyPr lIns="91425" tIns="45700" rIns="91425" bIns="45700" anchor="ctr" anchorCtr="0">
              <a:noAutofit/>
            </a:bodyPr>
            <a:lstStyle/>
            <a:p>
              <a:endParaRPr/>
            </a:p>
          </p:txBody>
        </p:sp>
        <p:sp>
          <p:nvSpPr>
            <p:cNvPr id="68" name="Shape 68"/>
            <p:cNvSpPr/>
            <p:nvPr/>
          </p:nvSpPr>
          <p:spPr>
            <a:xfrm>
              <a:off x="3200400" y="2590800"/>
              <a:ext cx="4952999" cy="1676399"/>
            </a:xfrm>
            <a:prstGeom prst="rect">
              <a:avLst/>
            </a:prstGeom>
            <a:blipFill>
              <a:blip r:embed="rId3"/>
              <a:stretch>
                <a:fillRect/>
              </a:stretch>
            </a:blipFill>
          </p:spPr>
        </p:sp>
        <p:cxnSp>
          <p:nvCxnSpPr>
            <p:cNvPr id="69" name="Shape 69"/>
            <p:cNvCxnSpPr/>
            <p:nvPr/>
          </p:nvCxnSpPr>
          <p:spPr>
            <a:xfrm>
              <a:off x="2590800" y="3581400"/>
              <a:ext cx="533399" cy="0"/>
            </a:xfrm>
            <a:prstGeom prst="straightConnector1">
              <a:avLst/>
            </a:prstGeom>
            <a:noFill/>
            <a:ln w="28575" cap="rnd">
              <a:solidFill>
                <a:schemeClr val="dk1"/>
              </a:solidFill>
              <a:prstDash val="solid"/>
              <a:miter/>
              <a:headEnd type="triangle" w="med" len="med"/>
              <a:tailEnd type="triangle" w="med" len="med"/>
            </a:ln>
          </p:spPr>
        </p:cxnSp>
        <p:sp>
          <p:nvSpPr>
            <p:cNvPr id="70" name="Shape 70"/>
            <p:cNvSpPr/>
            <p:nvPr/>
          </p:nvSpPr>
          <p:spPr>
            <a:xfrm>
              <a:off x="1066800" y="2641600"/>
              <a:ext cx="1371599" cy="296861"/>
            </a:xfrm>
            <a:prstGeom prst="rect">
              <a:avLst/>
            </a:prstGeom>
            <a:solidFill>
              <a:schemeClr val="lt1"/>
            </a:solidFill>
            <a:ln w="9525" cap="rnd">
              <a:solidFill>
                <a:schemeClr val="lt1"/>
              </a:solidFill>
              <a:prstDash val="solid"/>
              <a:miter/>
              <a:headEnd type="none" w="med" len="med"/>
              <a:tailEnd type="none" w="med" len="med"/>
            </a:ln>
          </p:spPr>
          <p:txBody>
            <a:bodyPr lIns="91425" tIns="45700" rIns="91425" bIns="45700" anchor="t" anchorCtr="0">
              <a:noAutofit/>
            </a:bodyPr>
            <a:lstStyle/>
            <a:p>
              <a:pPr algn="ctr">
                <a:spcBef>
                  <a:spcPts val="1000"/>
                </a:spcBef>
                <a:buSzPct val="25000"/>
              </a:pPr>
              <a:r>
                <a:rPr lang="en-US" sz="1100" b="1">
                  <a:solidFill>
                    <a:srgbClr val="969696"/>
                  </a:solidFill>
                  <a:latin typeface="Verdana"/>
                  <a:ea typeface="Verdana"/>
                  <a:cs typeface="Verdana"/>
                  <a:sym typeface="Verdana"/>
                </a:rPr>
                <a:t>Users</a:t>
              </a:r>
            </a:p>
          </p:txBody>
        </p:sp>
        <p:sp>
          <p:nvSpPr>
            <p:cNvPr id="71" name="Shape 71"/>
            <p:cNvSpPr/>
            <p:nvPr/>
          </p:nvSpPr>
          <p:spPr>
            <a:xfrm>
              <a:off x="1066800" y="2895600"/>
              <a:ext cx="1371599" cy="1304925"/>
            </a:xfrm>
            <a:prstGeom prst="rect">
              <a:avLst/>
            </a:prstGeom>
            <a:blipFill>
              <a:blip r:embed="rId4"/>
              <a:stretch>
                <a:fillRect/>
              </a:stretch>
            </a:blipFill>
          </p:spPr>
        </p:sp>
      </p:grpSp>
      <p:sp>
        <p:nvSpPr>
          <p:cNvPr id="72" name="Shape 72"/>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154719557"/>
      </p:ext>
    </p:extLst>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jpeg;base64,/9j/4AAQSkZJRgABAQAAAQABAAD/2wCEAAkGBhQSEBUQERIRFRQWFxoVGBUYGRcVGxYWFRcYFRgYGRcXGyYeFxkjGhgUHzAgJScpLCwsFR4xNTAqNSYrLCkBCQoKDgwOGg8PGjUkHyQ0LjU1NS8pKik1NCwpLiouLzUsKjQsLDAtNCoyMCoyLyosKi82LSwvLjUyNDQsLDUsKf/AABEIAKgBLAMBIgACEQEDEQH/xAAbAAEAAgMBAQAAAAAAAAAAAAAABQYDBAcBAv/EAEcQAAIBAwIDBQMHCAcIAwAAAAECAwAEERIhBRMxBiJBUWEycYEHFBUjM1KRFkJTYnJzkqGCg5OxssHDJDRDY6Kz0dIIJVT/xAAbAQEAAwEBAQEAAAAAAAAAAAAAAwQFAgEGB//EAC8RAAIBAwIFAgYABwAAAAAAAAABAgMEERIhBRMxQVFxgRRhkaGx8CIjMlLR4fH/2gAMAwEAAhEDEQA/AO40pSgFKUoBSlKAUpSgFKUoBSlKAUpSgFKUoBSlKAVq/SkPM5XNi5nTRrXVn9nOa0u1t1JHYzyQ51rGSCOo82HqBk/CuOyQ44cJWWAuzDSylBImHJZ5GLcxmYkKFAwAudj1rVq/LeEvmbfDeFK8g5ynjdRXq/33/Peajb3j0cUnLfXsqMzBGZVEjMiamA2yysPhvWv2QvXksIJZz3ygJJ8RkgMT6rg/GnEOBW80pncrzAkZR+4TGIneRXUkZAJcg+BAAqxF6kmZFam6VSVN9m19CRPE4sZ5sWNWj219r7vX2txt13r038YxmSPcgDvLuWwQBvuSCPxqt/kbEiEQS4bIjy2lhpDIeWcgnPdXfrv617N2TtgFeSckKBgsUA5Q5SAdMEfVx94+JPmMekZYYeKRO4jSRGYgthSG2UqGO3kWX8a2qheFcDjt21LKxA1ppJXSNXLOAAO6RywcDA7x26YmVcEAggg7gjfNAe0pSgFK0rzjMUTaHfv9eWoaRyPMRoC2PhWv9Jzv9lasPWaRYgfggkYfFRQErSuY/KDxnjUU9ubK21qmZJOUGkR85URvqAJAAY7Ae0p2OKu/ZfjzXcAkkt57aTo8UqMpVv1SQA6+RHxwdqAl61OK8TS3iaaTOlfAbkknAUDxJJA+NbdVzt/AXsmUEqTJF3uuPrFOamt4RqVYwl0bRzNtRbRHR9pZ5zs6QL4BQJG+LN3c+5fiakArac/PZ9X9V/dy65zbSTAlQhYjbKEHP9FiD/fUgHusZ5Fzj9239/SvoqljFPEWkvYpRqvvktEnaSeA7sk6+IIEb/Bl7pPoVHvFWjhnEUniWaMnSwyM7EEHBBHgQQQfdXHeITzgHKFf2yP8Kk/zxXRfk3fPDISTkky7+f10m9VL+zhToKqsZzjb0ft2JKNVynpLPSlKwi2KUpQClKUApSlAKUpQClKUApSlAKUpQClKUB4y5GD0qrn5M7Hm83knrnRqbRnr7Pl6dPSrTSuJQjL+pZJ6NzWoZ5U3HPXDwR/GeHmWAxJoG6YDDKgLIjHK+IwDt49Khk7DDWGaYsMk6NChe9IkrLjONOUwBjIBxkgCrTSuyAqp7BIS5eUtqUrjQu2Q4yBnAOHI2AG3SvX7CJzTIJSN2YLjIBZpWA0hgpUc0jGN8dRVppQFWi7BxjVqkL51Y1AtjUHAO7e0Nbbrp+FT3CrHkxLFqLac94jHVi38s43ydtyTvWxLKFUsxCqBkknAAHUknoKjebJcewWih+/jEkn7AI+rX9YjUfADZqAz3nGERuUoaSXGeUmCwHmxJCxr6sQD4ZrB8wmm3nk5a/ooSR/HNsx/ohPjW9Z2KRLpjUKM5PiST1ZmO7MfMkms9Aa9nYRxLpiRUHU4AGT5k9WPqdzWxSlAMV50r2sF9drFG0rdFBY+Zx4DzJ6AeJNAZUcEAgggjII3BB6EGoDt1LptQT+lj/xg/wCVSfArMxWsMTe0kaqfQhRkD0B2rD2j4KLq3aEkqTghh4Mu4NTUJqFWMpdE0czTcWkcx4INUh5U2k59kgNj+icEfjV6S3uuT9rb48+U2f8AuYqlfQE9s2Li15yj89AD8cHp8DUoOJ2nL0/MrrV5aWx/jxW9dVqdVpwkmvSL/LTKdOMo7NfkhO06AZEs2o/cUBc/0Vyx+JxV6+TKTPDItsYaQY/rXP8AnVP+gJ7k6YLXkIersANvcvX4mukdnuCra26QKchep8ydyfxqHiF1TnbxoxeXnPbw/G3c6o05Kbk1sSVKUrBLgpSlAKUpQHxLKFGpiFA6kkAD4mkM6uNSMrDzBBH4iuUfKfxNvpCKGVS0CKrCPJVXLE5JI9Rj4HpmnYS8aPjE1vF9gzzAoPZAQsUYDoMYAz5GqnxP8zRjvg+hXBG7T4jVvpcsY2wu2c9fb5HWqVWe0PFrmOWVYFVlW1MuScaX1MMjuNrOAO6SOnrWvdSXKpOwuZ8pcxRL3IPs5GgDH7HfAkff9UeRzbPni3UqtcCnunmkMjEwrJMne5YyEfTHpVEDA7Ekk4Odh0xDWHam8jhWSdC5eKJxrMajLq7M+oJGqqCFTQxLAuu5yNQF+pVR/Ldxq1wopAJKam1RnTOVWQadmZoVA8+aMeGfmXttMDJm2ChGxu4yAC43Ub6mCggHBIbYNtkC4UrR4NdtJCHfTq1OpxkAaXZcYO4OAM+tb1AKUpQClKUApSlAKxXNysaF3OFHU/5ADcknAAG5JxWWoq3/ANolMh+yiYrGPBpF7ryHz0nUi+oY75XAH1DaNMwlnGFBykJxhSOjSY2Z/EDovqRmpOlKAUpSgFKViublY0LuwVRuSdgKAyk1FIPnLq//AAEOpP8AmuOj/u16r9497oFJCJrndwyQeEZ7rS/vB1VP1Op/OwMqZUCgFaPGuMx2kD3E5IjTGogFiNTBRsoydyK3qje0PDjPAI1AP1sLEHYFY545HH8KtQH3LxyJbiO2LZklRpEABIKpjJJGwznbzwcdK2hcpp16k0/eyMdcdenWqNP2JuXQKWj1qskKvqb7BYuVAG8ctly2OnMbrWf8mJTL84+bQiMSq3zPUuk6YZITJsvL15ddsezGN84AAtljxWOaNJEYaZM6c90tg4OAd/Cvrh/EUmTmRkldTpkgjeN2jbY/rK1UOLsJODECBgJCmI3jUQGGVnOlnhZ8d4FShUkjBx1q39m+GvBb8uTGrmzvscjEs8kq/wDSwoCWpStWa+AbSMbdSTgD02Bya4nOMFmR1GLl0NqlYLW7D5HQjqOvXoQfEVnr2MlJZR4008MUpSujwiO0PZWC9UCdCSvssp0sueuD5ehrT4VwSy4YCVZEZ9tcjjWw+6M4zv4KNzW80j3DMsbmOJWKF1xrdlOlgmQQig5UtgkkHGMZOzZcJiiJMcYDHq5yzt+1I2Wb4k1xy46tWNyz8VX5XJ1vR4zsa30+G+ygupPdHyx+M5QUF7dH2bWNR+vNg/gkbD+dStK7KxFGW88I7Qf1sh/0q9Et34xWp/rZB/ompSlAQ5ubhWLtZxk4AzHMGbAycfWIm2Sds+Nff5QBftYLqP3xmQfxQlx/OpWlAa9nxGOUaopEceJVg2PQ46H0rYqO4pwdJQWCJzgp0Sd5GDY276EOFz1APSudfJ9xTiMHFp7PixdmnTVC/WNjD1ERAC4KMSRgHu7jJoDq1KV4zADJOB50B7StT6Xh/TQ/xr/5qP4d2oSQkPpQc140YMGVtDlRk/ms2MgHY+BNScueM4PMk3SlKjPTw1pcCtWjtoo3GGVFVhkHvAYJyPM5PxrerV4pxOO3iaeYlY0GWYKz6R5kKCcDxONqA2qVXeE/KFYXMqw293FJI2dKDVk4BJwCPIE/Cpq74jFENUskcY83ZVH/AFGgNilRX04X2t4ZZP1mBhj/AI5Blh+yrU+i5Jf95l7v6GLKJjyZs65PxVT4rQH3ccZGoxwKZpAcHBwiH/mSbhf2Rlt/Zr234WSwlnbmSDdRjCRn9RfP9Ykt1xgHFUyfty5nktbEW0SQ6gNaudZTUW0hMLGg0nc+nnUhwztW/EOGztCpS5VSulCR3iO6yEbgHf1GD76hjWhKWlGlW4ZcUKXNmtts/LPTPr/3culKp0dzfwuIxFqHNO7GSRQv1SqFkbLFSpkclsYbIzhe99ji160ZUwvqIwGCMN/ziCSCuAdtQG48cZMxmlupUdwAycgc8uZAzg6gAca209Ovd07+NSNAKUpQClKUB8SyhVLMQABkk7ACqVDdNK7lCcF2OSCPHyO4qV7aXRVIlBABfJz0OkZA/Hf4VTbi9mRy9tIup9ihAfUfMAHrUN7w6VzbqpGWMPzjY8pcQhbVWprbH3LPwq6xmRpWXPdAXT0B6nUD4+FT3CuJczUpILJjcbagehx4HYgj0qgcIs3kTcnbYjyI6ipLs5e8i6cSaiukKW6hCTkavHHXfw8aw7K6cZRp4wu/76m7fUqMacqjl0x92i+0pSvojDMcMCoNKKFGScAYGSSx/Ekn41krWtOIxyl1jdWaNtDgHdGHgw6jbceYORWzQClKUApSlAKUpQCvh4g2CQDpORkZwcEZHkcEjPqa+6w3N2sYBY41MqDqcs5CgYHqfgMnwoDNVa7YXGlrdTgqWclTuCVTK5HjgnPvx5VZa5v8tnFnt7eB48ajIyg9dOU6gee1XLGk61xCmu7OZPCyTNlbyzxLLGE0tnHeA6Er00HyqpWr3lxdSwQRR6Y3aJ3Yllyp0sG2C49NyR4Vdfk4k/8AqbVmP/CySfexJNSHCeOwSyyRQb6RrLqAFYsxBII9o5ByfHzNXVcyoyqRUE8ZXpv3OcZwVXj3a5uCxW8EzGcusp5jZGkpp0xgAE6e9gEkkY3zV24Tfc6CKbGnmRpJpznGtQ2M+PWuR/8AyG9qz903+lXU+yv+42v7iL/trXN1QgrOlXS/im5Z9n47CL/iaJShFKVkEhS7T5JrKO/e+SPGtCOSNkV2Iy6YPdyMjT07xxirPacFgiOqOGJG+8qqD/FjNbtKAUpSgOWcS7E3dtdvLZwxTK760Y6Q0LEk7ZZemT5qcDIq0/J92SaxgbmkGWUhmA3CgDurnxO5yem/xNqpVeFvCEtSNa44vXuKPJnjtl43eOmd/wAJFW4hx24W4YKpCKGULynfcvbhZCwIBGGl2BHQ5zjbDb9p7ktEGiP1hhLLypRoWVYAw1k9VZ5TnB9gggYzVvpVgyRSlKAUpSgFKUoDWveHxzLplQMOuDVM4/w6OG5QQrHHiMk9BnUcePu/nV4juFYkKykjqAQSPeB0rWv+DwzEGWNXx0zUVanzIac4ILijzoaM4/0c4NvMjs9vcpHq9oalI9432NZ7K0KKfrUZm3Ziy94n41dfyRtf0Ef4U/JG1/QR/hVP4Fdc/Yrytqs4KnKo2l++TJ2ZlLWseo5IBXPnpJUH8AKlKx29uqKEQAKOgHhWSr8I6YpFyEdMVHwcr7adhr88Zjv+GScrXGOc+QBmM6cFTtJqTSAp2yhJI61f4e0MQwkzGF+mJRysnp3WPcb+ixqL7TdrnhnSztkR53UuS+rTGgBJJC95jhWOB5eORWr2Z7a/OLh7G6SMSgHBUNokAGWBSQalON8HyPTG/HOhq0mmuG3Do85LbGfnjpnHj96FyBr2q9e8Ps4SRpMJETynlNJD3I8ajiJlGdxt1rQm4isYkIn4mixEK/cSQAkAjeWJmIwVPXxFSmeXClVe1vWd+Wt3dKxbQOZBEAXCcwpqEYGoLk426Hrg15Z8QMgyb6ZAVLgvDFGrIGC6lZ0wRll8fzhtvQFprxmAGTsB41ASW8e/N4hKQMZHNhixncZMKIRnfxr7bhtipJkMTlCAxmk5uk7kZ5rHB2P4elAbLdoom2g1Tt5RDWPjJkRr8WHxr7t7N3dZp9IK7pEpJVCQQWLEDW+CRnAABIGdyc/0jCNubEMHTjUowd8Drsdjt6VtUAqN412eguwguI9YRtS7suGxjOVI8DUhJIFBZiABuSdgB6mvUcEAggg7gjfIrqE5QeqLwwc7+UDstdi2SPh7AW0aFWtgpJPU685zJj7p9+G6VTuwvCrkqzoGaRsl8jXkBiAd2GNwRj06V3ataHhsaSNMqKHcYZhtqx5jpn161r0OLSpUJUXFPO+cfnz6kbhl5OdXHZe5nKiSFtgQDpRQM4zli5OOn4V0ThdnyoIoc55aKmfPSoGf5VsNIB1IHvOOm5r6qjcXc66UWkkvB0o4FKViurpY0LucKPHc9dgABuSTgADck4qodGWlRJ4tMd0s5iPNniQ/w6yR8cGvTxxl+1trlB94Ksw/CFmf/poCVpWpZcWimyIpEYjqoPeX3qdx8RW3QHyzgdSB4b+dY7u7WKNpZDpRQWY77Aeg3rkUYF9fXD3ciZQyRxwu+jThXwQPJdIzjqTk9DU38nUsl5YXNnM7FRiNXO5CuDlQc7gY2/a91VYXGuWMdc/Y3brg7t6Dqa8uOnKx/d0w87/RHQLTiCSAlGzg6SCCpDYDYKsAQdJBwR0NZJJ1VSxICgEk+QHWqzcdi4zMuJWHeaRYyXJxqhLEMHDNhlQZbOAwXGAteQ9iQF0Cfu7KVCdNOGUAliRvudRb2sDAAq0YRZra5WRQ6MGU53HoSD+BBHwrLWlwfhvIiEQIIDMQQun22L7geO/Wt2gFKUoBSlKA5ZwKApcRMoiMnzy5LIlu6TKjSXA1y3GSHjAZW0lRnuYOQMyJ4pdLbo0lxcLK1olxGOWh5106nVAVEXsqRHiMYY8xjnbboVKAoV5x6+WVogJO65t8iNSOZdFnglBxjREnLU+BJOd6xXvHbyOS5EbvKwWUqAu0apKoBaLk60YRlipBkEmM46CuhUoCh8Iv7qSeKI3DmEyy/WJh8rHHC4UytborLrLjKrvkrnK1fKUoChdtuy1wbpb+0RZG0GOSInGpSrIcbjIKsRsQRgEVh7F9krj558/ukEWldEcYOTgIIxncnAQY3OSd66HSq/w8der39zXXF66t+RhdNOe+nx1x9iK4x2biuTmVQx5TxDIVtIk05ZdQOGGkYNe3XAEkSdCzATlS2MbaVRBjbyQfialKVYMgj7PgUUcsk4RTJI5cuVXUMqqlQ2M6cKNqij2CtwqhMoQFyVCrrZCxV30gamGuQZ8de+4GLLSgKwexSqV5MrIoO4whGnlPHkLp06+8N8dM9azxdjIlK95yqB1RTpOlZBIGBOMv9od2JPdHmc2ClAVm67BwyE6nkwSTp2CgMHVu6BjJDnJxvgZzvmygV7SgK12sVRNavcLqtVaTmgrrRXZAInkXB7gPMGTsCyk+BqKkvUjwLczWlm3PcSIm0k6mIqI1dW0RtmUhQq62U4yD3r1SgKPZ3965EsryowltYzCI1CYnggMxOVLZV5JMHVhSuN9xUdwa7uks15ctweTZRNoKKxMrSTRy6gY9TsiqCEHiozqzv0mlAcs7RPLKJFRpbiJI7oRSlQSxewfUuUQBgHwAcdWK5OnA37/jt6J59L6WRrgLDgt9VHDI8Ugj+b9SRG2sykEsUxnYdEpQGjwVHEEfMd3cqGZnCg5YaiMKoAAJwBit0ivap3avt2tlxGxtXI5dzzFkP3SSiwtny1lgfQ58KAuNKUoDVvuFxTY5satjoSO8p81Yd5T6gitT5jPF9jLzF/RTEk+5ZgCw/pB/ePCVpQFE4n2Os7241SCa2uG3aPKrzMdWXIKvt1KE+u+atfBOBxWkIhgXCjck7lmPVmPielbN3ZJKuiRFZeuCOhHQjyYeBG4rQxLb/fnh8ussY9D/AMZfT2/2zUapwi9SW5bqXterTVKc24rosmhfdlXeZ5RKnez7SFjpZoGKHJ06RySB3fzvfnBB2OlUxHnp3DCzHQdTmIQqxLFie8IiNiNnOdQ2NntrpZEDowZT0I/D8c7YrLUhUFKUoBSlKAUpSgFKUoBSlKAUpSgFKUoBSlKAUpSgFKUoBSlKAUpSgFKUoBSlKAVT+2fya23EJBcTKzSogVAXZEwrF9J0bjVkgt1Gc+FXClAavDbpZIwV1DHdKt7SsuxVtz3h/PrvnNbVR95ZMH50OOZjDKdllA6An81h4N8DkdM9lfrKDjIZThkbZkPkw8Pf0I3BI3oDZpSlAKUpQEddWDKxmgwHO7odll9/3XxsH9wOQBjZsr1ZV1LkEHSynZkYdVYeB6ehBBGQQa2Kr/arikVknz6RxGFIR8gkSKScLsD3xuVJ8crkBsgCwUqM7PdpIL6Hn2rl49RTVpZclcZwGAJG/Wt26u1jGpzgEgDAJJJ6AAbk0BmpWj9MJ5Tf2Uv/AK0+mE8pv7KX/wBaA3qVo/TKeU39lL/61s210si6kORkjoQQRsQQdwaAy0pSgFKUoBSlKAUpSgFKUoBSlKAUpSgFKUoBSlKAUpSgFKVyvtXxVpuJyW8omaCFCRDGGOptAIdlRlLbsD16D31FVqctZL9hZO7m4p4STb77LwtvydUr5kkCgsxAAGSTsABuST4CuefJ3xOVb25sHbVHHqZcFmCFXC6VLksFOroSdx783viliJoZISSA6lcjwyMZ9fdXtOpzI5OL20dpV5bedk0/k9z4teMwyECOVGJJAAO+QNR292/u3rDJDHcYlhkAkUYWVMHYgOFYdHQhlOk+eRg71H/QE/N+cGdDIG7qEOYwCjq2AX1DOoHAOBpx4lqkOA8G+axmPXqGVOcY9mKOLff/AJefjUhTPI+LlCI7lRGScCQfZOT0wx9hj91vcC1SlfMkQYFWAIIwQRkEHqCD1FRn0U8W9q4C/oZMtHjyQ+1F7hlR93yAlaVFDj6ptcq0B6anwYz7ph3fcG0n0qTVwRkEEHoR40B9VHdouBpeWstpL7EqFSfunqrD1VsEe6pGlAVj5Nuzr2PDIbWUASLrL437zSM3X3EVJca+0tv33+nJUrUVxr7S1/f/AOlJQHH7m/u50kkhu5yyFmIV26AnI0g7VW/ynvP/ANVz/aP/AOaxWU7pcloiwYMcFc56+lWm34SdYZ0Gv2irDrnfdf8AKv01qnb7Simu2yMLMp9GYeDX18Gjle5ucFlwC7dNQ3IJ6HyrsvCCQ1x+/b/ClcuureV2DOx2KnA2AwR4CuocH9q4/ft/hSvkuNSUnCSSXXp7GjarGUS9KUr58uClKUApSlAKUpQClKUApSlAKUpQClKUApSlAKUpQCqz2m7BQ3kgm1vFMBjWmNwOmR4keeQas1K5lBTWJInoXFS3nrpSwyC7L9j4bFWEWpnf2pGxk46AY2ArDdcBnZmIdSC7NvJMutWDaEOnZBHkY09dA6GrHSkYqKwjmtWqVpupUeWypv2SmMYHzgmXLHmlnyGIuEEijJCsFlTp9z0FE7IzGNlknLZRlUFmKqHE4ZcKFBX6yPw/M9BVspXREY4EwqggAgAYG4GB4E9RWSlKA8IqMfs5FnMWuA+cLGMZ8yg7jH9pTUpSgIr6OuF9i71fvYkf/tmOg4TI5/2icuvjGiCJG9G3ZyPTVg9CCNqlaUAqJ444ElsSQBz+p26xyCpatXiPDo50McqhlPgaA5XbdkLuFmaOOAnJwRLGOp67mtmw7O3StqkRSSck82M5P8VT6cE4cYkl+bnvy8gJgauaJGjZSM47pVyd/ZUms1v2b4a3LBSJHlUOkbOmshhnYKx1eO6kjbrWxLjFaXWK+j/yVlbRXdmA8OZkKmMBjtkvFgb9Ths1PcEcE3BBBBnfcb/moP76jx2Q4djOiHGFb2l9lzhW69CdgfGrBY8OjhQRxKFUdAKzq1eVXGexNGCibNKUqA7FKUoBSlKAUpSgFKUoBSlKAUpSgFKUoBSlKAUpSgFKUoBSlKAUpSgFKUoBSlKAUpSgFKUoCAi7NkXrT6l5PelVN8i4kRYnfyxoU49ZXqB4d8n8sRhUyK6qLUv9bKoVrVY1wsSjEgJjBBJXBY5B6UpQGxZdgnSdJDIhRZCCoG5tYisltF06pIik+GC3nV1pSg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hQSEBUQERIRFRQWFxoVGBUYGRcVGxYWFRcYFRgYGRcXGyYeFxkjGhgUHzAgJScpLCwsFR4xNTAqNSYrLCkBCQoKDgwOGg8PGjUkHyQ0LjU1NS8pKik1NCwpLiouLzUsKjQsLDAtNCoyMCoyLyosKi82LSwvLjUyNDQsLDUsKf/AABEIAKgBLAMBIgACEQEDEQH/xAAbAAEAAgMBAQAAAAAAAAAAAAAABQYDBAcBAv/EAEcQAAIBAwIDBQMHCAcIAwAAAAECAwAEERIhBRMxBiJBUWEycYEHFBUjM1KRFkJTYnJzkqGCg5OxssHDJDRDY6Kz0dIIJVT/xAAbAQEAAwEBAQEAAAAAAAAAAAAAAwQFAgEGB//EAC8RAAIBAwIFAgYABwAAAAAAAAABAgMEERIhBRMxQVFxgRRhkaGx8CIjMlLR4fH/2gAMAwEAAhEDEQA/AO40pSgFKUoBSlKAUpSgFKUoBSlKAUpSgFKUoBSlKAVq/SkPM5XNi5nTRrXVn9nOa0u1t1JHYzyQ51rGSCOo82HqBk/CuOyQ44cJWWAuzDSylBImHJZ5GLcxmYkKFAwAudj1rVq/LeEvmbfDeFK8g5ynjdRXq/33/Peajb3j0cUnLfXsqMzBGZVEjMiamA2yysPhvWv2QvXksIJZz3ygJJ8RkgMT6rg/GnEOBW80pncrzAkZR+4TGIneRXUkZAJcg+BAAqxF6kmZFam6VSVN9m19CRPE4sZ5sWNWj219r7vX2txt13r038YxmSPcgDvLuWwQBvuSCPxqt/kbEiEQS4bIjy2lhpDIeWcgnPdXfrv617N2TtgFeSckKBgsUA5Q5SAdMEfVx94+JPmMekZYYeKRO4jSRGYgthSG2UqGO3kWX8a2qheFcDjt21LKxA1ppJXSNXLOAAO6RywcDA7x26YmVcEAggg7gjfNAe0pSgFK0rzjMUTaHfv9eWoaRyPMRoC2PhWv9Jzv9lasPWaRYgfggkYfFRQErSuY/KDxnjUU9ubK21qmZJOUGkR85URvqAJAAY7Ae0p2OKu/ZfjzXcAkkt57aTo8UqMpVv1SQA6+RHxwdqAl61OK8TS3iaaTOlfAbkknAUDxJJA+NbdVzt/AXsmUEqTJF3uuPrFOamt4RqVYwl0bRzNtRbRHR9pZ5zs6QL4BQJG+LN3c+5fiakArac/PZ9X9V/dy65zbSTAlQhYjbKEHP9FiD/fUgHusZ5Fzj9239/SvoqljFPEWkvYpRqvvktEnaSeA7sk6+IIEb/Bl7pPoVHvFWjhnEUniWaMnSwyM7EEHBBHgQQQfdXHeITzgHKFf2yP8Kk/zxXRfk3fPDISTkky7+f10m9VL+zhToKqsZzjb0ft2JKNVynpLPSlKwi2KUpQClKUApSlAKUpQClKUApSlAKUpQClKUB4y5GD0qrn5M7Hm83knrnRqbRnr7Pl6dPSrTSuJQjL+pZJ6NzWoZ5U3HPXDwR/GeHmWAxJoG6YDDKgLIjHK+IwDt49Khk7DDWGaYsMk6NChe9IkrLjONOUwBjIBxkgCrTSuyAqp7BIS5eUtqUrjQu2Q4yBnAOHI2AG3SvX7CJzTIJSN2YLjIBZpWA0hgpUc0jGN8dRVppQFWi7BxjVqkL51Y1AtjUHAO7e0Nbbrp+FT3CrHkxLFqLac94jHVi38s43ydtyTvWxLKFUsxCqBkknAAHUknoKjebJcewWih+/jEkn7AI+rX9YjUfADZqAz3nGERuUoaSXGeUmCwHmxJCxr6sQD4ZrB8wmm3nk5a/ooSR/HNsx/ohPjW9Z2KRLpjUKM5PiST1ZmO7MfMkms9Aa9nYRxLpiRUHU4AGT5k9WPqdzWxSlAMV50r2sF9drFG0rdFBY+Zx4DzJ6AeJNAZUcEAgggjII3BB6EGoDt1LptQT+lj/xg/wCVSfArMxWsMTe0kaqfQhRkD0B2rD2j4KLq3aEkqTghh4Mu4NTUJqFWMpdE0czTcWkcx4INUh5U2k59kgNj+icEfjV6S3uuT9rb48+U2f8AuYqlfQE9s2Li15yj89AD8cHp8DUoOJ2nL0/MrrV5aWx/jxW9dVqdVpwkmvSL/LTKdOMo7NfkhO06AZEs2o/cUBc/0Vyx+JxV6+TKTPDItsYaQY/rXP8AnVP+gJ7k6YLXkIersANvcvX4mukdnuCra26QKchep8ydyfxqHiF1TnbxoxeXnPbw/G3c6o05Kbk1sSVKUrBLgpSlAKUpQHxLKFGpiFA6kkAD4mkM6uNSMrDzBBH4iuUfKfxNvpCKGVS0CKrCPJVXLE5JI9Rj4HpmnYS8aPjE1vF9gzzAoPZAQsUYDoMYAz5GqnxP8zRjvg+hXBG7T4jVvpcsY2wu2c9fb5HWqVWe0PFrmOWVYFVlW1MuScaX1MMjuNrOAO6SOnrWvdSXKpOwuZ8pcxRL3IPs5GgDH7HfAkff9UeRzbPni3UqtcCnunmkMjEwrJMne5YyEfTHpVEDA7Ekk4Odh0xDWHam8jhWSdC5eKJxrMajLq7M+oJGqqCFTQxLAuu5yNQF+pVR/Ldxq1wopAJKam1RnTOVWQadmZoVA8+aMeGfmXttMDJm2ChGxu4yAC43Ub6mCggHBIbYNtkC4UrR4NdtJCHfTq1OpxkAaXZcYO4OAM+tb1AKUpQClKUApSlAKxXNysaF3OFHU/5ADcknAAG5JxWWoq3/ANolMh+yiYrGPBpF7ryHz0nUi+oY75XAH1DaNMwlnGFBykJxhSOjSY2Z/EDovqRmpOlKAUpSgFKViublY0LuwVRuSdgKAyk1FIPnLq//AAEOpP8AmuOj/u16r9497oFJCJrndwyQeEZ7rS/vB1VP1Op/OwMqZUCgFaPGuMx2kD3E5IjTGogFiNTBRsoydyK3qje0PDjPAI1AP1sLEHYFY545HH8KtQH3LxyJbiO2LZklRpEABIKpjJJGwznbzwcdK2hcpp16k0/eyMdcdenWqNP2JuXQKWj1qskKvqb7BYuVAG8ctly2OnMbrWf8mJTL84+bQiMSq3zPUuk6YZITJsvL15ddsezGN84AAtljxWOaNJEYaZM6c90tg4OAd/Cvrh/EUmTmRkldTpkgjeN2jbY/rK1UOLsJODECBgJCmI3jUQGGVnOlnhZ8d4FShUkjBx1q39m+GvBb8uTGrmzvscjEs8kq/wDSwoCWpStWa+AbSMbdSTgD02Bya4nOMFmR1GLl0NqlYLW7D5HQjqOvXoQfEVnr2MlJZR4008MUpSujwiO0PZWC9UCdCSvssp0sueuD5ehrT4VwSy4YCVZEZ9tcjjWw+6M4zv4KNzW80j3DMsbmOJWKF1xrdlOlgmQQig5UtgkkHGMZOzZcJiiJMcYDHq5yzt+1I2Wb4k1xy46tWNyz8VX5XJ1vR4zsa30+G+ygupPdHyx+M5QUF7dH2bWNR+vNg/gkbD+dStK7KxFGW88I7Qf1sh/0q9Et34xWp/rZB/ompSlAQ5ubhWLtZxk4AzHMGbAycfWIm2Sds+Nff5QBftYLqP3xmQfxQlx/OpWlAa9nxGOUaopEceJVg2PQ46H0rYqO4pwdJQWCJzgp0Sd5GDY276EOFz1APSudfJ9xTiMHFp7PixdmnTVC/WNjD1ERAC4KMSRgHu7jJoDq1KV4zADJOB50B7StT6Xh/TQ/xr/5qP4d2oSQkPpQc140YMGVtDlRk/ms2MgHY+BNScueM4PMk3SlKjPTw1pcCtWjtoo3GGVFVhkHvAYJyPM5PxrerV4pxOO3iaeYlY0GWYKz6R5kKCcDxONqA2qVXeE/KFYXMqw293FJI2dKDVk4BJwCPIE/Cpq74jFENUskcY83ZVH/AFGgNilRX04X2t4ZZP1mBhj/AI5Blh+yrU+i5Jf95l7v6GLKJjyZs65PxVT4rQH3ccZGoxwKZpAcHBwiH/mSbhf2Rlt/Zr234WSwlnbmSDdRjCRn9RfP9Ykt1xgHFUyfty5nktbEW0SQ6gNaudZTUW0hMLGg0nc+nnUhwztW/EOGztCpS5VSulCR3iO6yEbgHf1GD76hjWhKWlGlW4ZcUKXNmtts/LPTPr/3culKp0dzfwuIxFqHNO7GSRQv1SqFkbLFSpkclsYbIzhe99ji160ZUwvqIwGCMN/ziCSCuAdtQG48cZMxmlupUdwAycgc8uZAzg6gAca209Ovd07+NSNAKUpQClKUB8SyhVLMQABkk7ACqVDdNK7lCcF2OSCPHyO4qV7aXRVIlBABfJz0OkZA/Hf4VTbi9mRy9tIup9ihAfUfMAHrUN7w6VzbqpGWMPzjY8pcQhbVWprbH3LPwq6xmRpWXPdAXT0B6nUD4+FT3CuJczUpILJjcbagehx4HYgj0qgcIs3kTcnbYjyI6ipLs5e8i6cSaiukKW6hCTkavHHXfw8aw7K6cZRp4wu/76m7fUqMacqjl0x92i+0pSvojDMcMCoNKKFGScAYGSSx/Ekn41krWtOIxyl1jdWaNtDgHdGHgw6jbceYORWzQClKUApSlAKUpQCvh4g2CQDpORkZwcEZHkcEjPqa+6w3N2sYBY41MqDqcs5CgYHqfgMnwoDNVa7YXGlrdTgqWclTuCVTK5HjgnPvx5VZa5v8tnFnt7eB48ajIyg9dOU6gee1XLGk61xCmu7OZPCyTNlbyzxLLGE0tnHeA6Er00HyqpWr3lxdSwQRR6Y3aJ3Yllyp0sG2C49NyR4Vdfk4k/8AqbVmP/CySfexJNSHCeOwSyyRQb6RrLqAFYsxBII9o5ByfHzNXVcyoyqRUE8ZXpv3OcZwVXj3a5uCxW8EzGcusp5jZGkpp0xgAE6e9gEkkY3zV24Tfc6CKbGnmRpJpznGtQ2M+PWuR/8AyG9qz903+lXU+yv+42v7iL/trXN1QgrOlXS/im5Z9n47CL/iaJShFKVkEhS7T5JrKO/e+SPGtCOSNkV2Iy6YPdyMjT07xxirPacFgiOqOGJG+8qqD/FjNbtKAUpSgOWcS7E3dtdvLZwxTK760Y6Q0LEk7ZZemT5qcDIq0/J92SaxgbmkGWUhmA3CgDurnxO5yem/xNqpVeFvCEtSNa44vXuKPJnjtl43eOmd/wAJFW4hx24W4YKpCKGULynfcvbhZCwIBGGl2BHQ5zjbDb9p7ktEGiP1hhLLypRoWVYAw1k9VZ5TnB9gggYzVvpVgyRSlKAUpSgFKUoDWveHxzLplQMOuDVM4/w6OG5QQrHHiMk9BnUcePu/nV4juFYkKykjqAQSPeB0rWv+DwzEGWNXx0zUVanzIac4ILijzoaM4/0c4NvMjs9vcpHq9oalI9432NZ7K0KKfrUZm3Ziy94n41dfyRtf0Ef4U/JG1/QR/hVP4Fdc/Yrytqs4KnKo2l++TJ2ZlLWseo5IBXPnpJUH8AKlKx29uqKEQAKOgHhWSr8I6YpFyEdMVHwcr7adhr88Zjv+GScrXGOc+QBmM6cFTtJqTSAp2yhJI61f4e0MQwkzGF+mJRysnp3WPcb+ixqL7TdrnhnSztkR53UuS+rTGgBJJC95jhWOB5eORWr2Z7a/OLh7G6SMSgHBUNokAGWBSQalON8HyPTG/HOhq0mmuG3Do85LbGfnjpnHj96FyBr2q9e8Ps4SRpMJETynlNJD3I8ajiJlGdxt1rQm4isYkIn4mixEK/cSQAkAjeWJmIwVPXxFSmeXClVe1vWd+Wt3dKxbQOZBEAXCcwpqEYGoLk426Hrg15Z8QMgyb6ZAVLgvDFGrIGC6lZ0wRll8fzhtvQFprxmAGTsB41ASW8e/N4hKQMZHNhixncZMKIRnfxr7bhtipJkMTlCAxmk5uk7kZ5rHB2P4elAbLdoom2g1Tt5RDWPjJkRr8WHxr7t7N3dZp9IK7pEpJVCQQWLEDW+CRnAABIGdyc/0jCNubEMHTjUowd8Drsdjt6VtUAqN412eguwguI9YRtS7suGxjOVI8DUhJIFBZiABuSdgB6mvUcEAggg7gjfIrqE5QeqLwwc7+UDstdi2SPh7AW0aFWtgpJPU685zJj7p9+G6VTuwvCrkqzoGaRsl8jXkBiAd2GNwRj06V3ataHhsaSNMqKHcYZhtqx5jpn161r0OLSpUJUXFPO+cfnz6kbhl5OdXHZe5nKiSFtgQDpRQM4zli5OOn4V0ThdnyoIoc55aKmfPSoGf5VsNIB1IHvOOm5r6qjcXc66UWkkvB0o4FKViurpY0LucKPHc9dgABuSTgADck4qodGWlRJ4tMd0s5iPNniQ/w6yR8cGvTxxl+1trlB94Ksw/CFmf/poCVpWpZcWimyIpEYjqoPeX3qdx8RW3QHyzgdSB4b+dY7u7WKNpZDpRQWY77Aeg3rkUYF9fXD3ciZQyRxwu+jThXwQPJdIzjqTk9DU38nUsl5YXNnM7FRiNXO5CuDlQc7gY2/a91VYXGuWMdc/Y3brg7t6Dqa8uOnKx/d0w87/RHQLTiCSAlGzg6SCCpDYDYKsAQdJBwR0NZJJ1VSxICgEk+QHWqzcdi4zMuJWHeaRYyXJxqhLEMHDNhlQZbOAwXGAteQ9iQF0Cfu7KVCdNOGUAliRvudRb2sDAAq0YRZra5WRQ6MGU53HoSD+BBHwrLWlwfhvIiEQIIDMQQun22L7geO/Wt2gFKUoBSlKA5ZwKApcRMoiMnzy5LIlu6TKjSXA1y3GSHjAZW0lRnuYOQMyJ4pdLbo0lxcLK1olxGOWh5106nVAVEXsqRHiMYY8xjnbboVKAoV5x6+WVogJO65t8iNSOZdFnglBxjREnLU+BJOd6xXvHbyOS5EbvKwWUqAu0apKoBaLk60YRlipBkEmM46CuhUoCh8Iv7qSeKI3DmEyy/WJh8rHHC4UytborLrLjKrvkrnK1fKUoChdtuy1wbpb+0RZG0GOSInGpSrIcbjIKsRsQRgEVh7F9krj558/ukEWldEcYOTgIIxncnAQY3OSd66HSq/w8der39zXXF66t+RhdNOe+nx1x9iK4x2biuTmVQx5TxDIVtIk05ZdQOGGkYNe3XAEkSdCzATlS2MbaVRBjbyQfialKVYMgj7PgUUcsk4RTJI5cuVXUMqqlQ2M6cKNqij2CtwqhMoQFyVCrrZCxV30gamGuQZ8de+4GLLSgKwexSqV5MrIoO4whGnlPHkLp06+8N8dM9azxdjIlK95yqB1RTpOlZBIGBOMv9od2JPdHmc2ClAVm67BwyE6nkwSTp2CgMHVu6BjJDnJxvgZzvmygV7SgK12sVRNavcLqtVaTmgrrRXZAInkXB7gPMGTsCyk+BqKkvUjwLczWlm3PcSIm0k6mIqI1dW0RtmUhQq62U4yD3r1SgKPZ3965EsryowltYzCI1CYnggMxOVLZV5JMHVhSuN9xUdwa7uks15ctweTZRNoKKxMrSTRy6gY9TsiqCEHiozqzv0mlAcs7RPLKJFRpbiJI7oRSlQSxewfUuUQBgHwAcdWK5OnA37/jt6J59L6WRrgLDgt9VHDI8Ugj+b9SRG2sykEsUxnYdEpQGjwVHEEfMd3cqGZnCg5YaiMKoAAJwBit0ivap3avt2tlxGxtXI5dzzFkP3SSiwtny1lgfQ58KAuNKUoDVvuFxTY5satjoSO8p81Yd5T6gitT5jPF9jLzF/RTEk+5ZgCw/pB/ePCVpQFE4n2Os7241SCa2uG3aPKrzMdWXIKvt1KE+u+atfBOBxWkIhgXCjck7lmPVmPielbN3ZJKuiRFZeuCOhHQjyYeBG4rQxLb/fnh8ussY9D/AMZfT2/2zUapwi9SW5bqXterTVKc24rosmhfdlXeZ5RKnez7SFjpZoGKHJ06RySB3fzvfnBB2OlUxHnp3DCzHQdTmIQqxLFie8IiNiNnOdQ2NntrpZEDowZT0I/D8c7YrLUhUFKUoBSlKAUpSgFKUoBSlKAUpSgFKUoBSlKAUpSgFKUoBSlKAUpSgFKUoBSlKAVT+2fya23EJBcTKzSogVAXZEwrF9J0bjVkgt1Gc+FXClAavDbpZIwV1DHdKt7SsuxVtz3h/PrvnNbVR95ZMH50OOZjDKdllA6An81h4N8DkdM9lfrKDjIZThkbZkPkw8Pf0I3BI3oDZpSlAKUpQEddWDKxmgwHO7odll9/3XxsH9wOQBjZsr1ZV1LkEHSynZkYdVYeB6ehBBGQQa2Kr/arikVknz6RxGFIR8gkSKScLsD3xuVJ8crkBsgCwUqM7PdpIL6Hn2rl49RTVpZclcZwGAJG/Wt26u1jGpzgEgDAJJJ6AAbk0BmpWj9MJ5Tf2Uv/AK0+mE8pv7KX/wBaA3qVo/TKeU39lL/61s210si6kORkjoQQRsQQdwaAy0pSgFKUoBSlKAUpSgFKUoBSlKAUpSgFKUoBSlKAUpSgFKVyvtXxVpuJyW8omaCFCRDGGOptAIdlRlLbsD16D31FVqctZL9hZO7m4p4STb77LwtvydUr5kkCgsxAAGSTsABuST4CuefJ3xOVb25sHbVHHqZcFmCFXC6VLksFOroSdx783viliJoZISSA6lcjwyMZ9fdXtOpzI5OL20dpV5bedk0/k9z4teMwyECOVGJJAAO+QNR292/u3rDJDHcYlhkAkUYWVMHYgOFYdHQhlOk+eRg71H/QE/N+cGdDIG7qEOYwCjq2AX1DOoHAOBpx4lqkOA8G+axmPXqGVOcY9mKOLff/AJefjUhTPI+LlCI7lRGScCQfZOT0wx9hj91vcC1SlfMkQYFWAIIwQRkEHqCD1FRn0U8W9q4C/oZMtHjyQ+1F7hlR93yAlaVFDj6ptcq0B6anwYz7ph3fcG0n0qTVwRkEEHoR40B9VHdouBpeWstpL7EqFSfunqrD1VsEe6pGlAVj5Nuzr2PDIbWUASLrL437zSM3X3EVJca+0tv33+nJUrUVxr7S1/f/AOlJQHH7m/u50kkhu5yyFmIV26AnI0g7VW/ynvP/ANVz/aP/AOaxWU7pcloiwYMcFc56+lWm34SdYZ0Gv2irDrnfdf8AKv01qnb7Simu2yMLMp9GYeDX18Gjle5ucFlwC7dNQ3IJ6HyrsvCCQ1x+/b/ClcuureV2DOx2KnA2AwR4CuocH9q4/ft/hSvkuNSUnCSSXXp7GjarGUS9KUr58uClKUApSlAKUpQClKUApSlAKUpQClKUApSlAKUpQCqz2m7BQ3kgm1vFMBjWmNwOmR4keeQas1K5lBTWJInoXFS3nrpSwyC7L9j4bFWEWpnf2pGxk46AY2ArDdcBnZmIdSC7NvJMutWDaEOnZBHkY09dA6GrHSkYqKwjmtWqVpupUeWypv2SmMYHzgmXLHmlnyGIuEEijJCsFlTp9z0FE7IzGNlknLZRlUFmKqHE4ZcKFBX6yPw/M9BVspXREY4EwqggAgAYG4GB4E9RWSlKA8IqMfs5FnMWuA+cLGMZ8yg7jH9pTUpSgIr6OuF9i71fvYkf/tmOg4TI5/2icuvjGiCJG9G3ZyPTVg9CCNqlaUAqJ444ElsSQBz+p26xyCpatXiPDo50McqhlPgaA5XbdkLuFmaOOAnJwRLGOp67mtmw7O3StqkRSSck82M5P8VT6cE4cYkl+bnvy8gJgauaJGjZSM47pVyd/ZUms1v2b4a3LBSJHlUOkbOmshhnYKx1eO6kjbrWxLjFaXWK+j/yVlbRXdmA8OZkKmMBjtkvFgb9Ths1PcEcE3BBBBnfcb/moP76jx2Q4djOiHGFb2l9lzhW69CdgfGrBY8OjhQRxKFUdAKzq1eVXGexNGCibNKUqA7FKUoBSlKAUpSgFKUoBSlKAUpSgFKUoBSlKAUpSgFKUoBSlKAUpSgFKUoBSlKAUpSgFKUoCAi7NkXrT6l5PelVN8i4kRYnfyxoU49ZXqB4d8n8sRhUyK6qLUv9bKoVrVY1wsSjEgJjBBJXBY5B6UpQGxZdgnSdJDIhRZCCoG5tYisltF06pIik+GC3nV1pSgP/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http://www.jansipke.nl/wp-content/uploads/mv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581" y="1545401"/>
            <a:ext cx="8046674" cy="450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91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dirty="0">
                <a:solidFill>
                  <a:schemeClr val="dk1"/>
                </a:solidFill>
                <a:latin typeface="Verdana"/>
                <a:ea typeface="Verdana"/>
                <a:cs typeface="Verdana"/>
                <a:sym typeface="Verdana"/>
              </a:rPr>
              <a:t>Firefox plugins/add </a:t>
            </a:r>
            <a:r>
              <a:rPr lang="en-US" sz="3600" cap="small" dirty="0" err="1">
                <a:solidFill>
                  <a:schemeClr val="dk1"/>
                </a:solidFill>
                <a:latin typeface="Verdana"/>
                <a:ea typeface="Verdana"/>
                <a:cs typeface="Verdana"/>
                <a:sym typeface="Verdana"/>
              </a:rPr>
              <a:t>ons</a:t>
            </a:r>
            <a:endParaRPr lang="en-US" sz="3600" cap="small" dirty="0">
              <a:solidFill>
                <a:schemeClr val="dk1"/>
              </a:solidFill>
              <a:latin typeface="Verdana"/>
              <a:ea typeface="Verdana"/>
              <a:cs typeface="Verdana"/>
              <a:sym typeface="Verdana"/>
            </a:endParaRPr>
          </a:p>
        </p:txBody>
      </p:sp>
      <p:sp>
        <p:nvSpPr>
          <p:cNvPr id="228" name="Shape 228"/>
          <p:cNvSpPr>
            <a:spLocks noGrp="1"/>
          </p:cNvSpPr>
          <p:nvPr>
            <p:ph idx="1"/>
          </p:nvPr>
        </p:nvSpPr>
        <p:spPr>
          <a:xfrm>
            <a:off x="124691" y="1354667"/>
            <a:ext cx="9527309" cy="5452179"/>
          </a:xfrm>
          <a:prstGeom prst="rect">
            <a:avLst/>
          </a:prstGeom>
          <a:noFill/>
          <a:ln>
            <a:noFill/>
          </a:ln>
        </p:spPr>
        <p:txBody>
          <a:bodyPr lIns="101582" tIns="50777" rIns="101582" bIns="50777" anchor="t" anchorCtr="0">
            <a:noAutofit/>
          </a:bodyPr>
          <a:lstStyle/>
          <a:p>
            <a:pPr>
              <a:buClr>
                <a:schemeClr val="folHlink"/>
              </a:buClr>
              <a:buSzPct val="90277"/>
              <a:buFont typeface="Arial"/>
              <a:buChar char="•"/>
            </a:pPr>
            <a:r>
              <a:rPr lang="en-US" sz="2700" b="1" u="sng" dirty="0">
                <a:solidFill>
                  <a:schemeClr val="hlink"/>
                </a:solidFill>
                <a:latin typeface="Arial"/>
                <a:ea typeface="Arial"/>
                <a:cs typeface="Arial"/>
                <a:sym typeface="Arial"/>
                <a:hlinkClick r:id="rId3"/>
              </a:rPr>
              <a:t>https://addons.mozilla.org/en-US/firefox/addon/live-http-headers/</a:t>
            </a:r>
            <a:r>
              <a:rPr lang="en-US" sz="2700" b="1" dirty="0">
                <a:solidFill>
                  <a:schemeClr val="dk1"/>
                </a:solidFill>
                <a:latin typeface="Arial"/>
                <a:ea typeface="Arial"/>
                <a:cs typeface="Arial"/>
                <a:sym typeface="Arial"/>
              </a:rPr>
              <a:t>  </a:t>
            </a:r>
          </a:p>
          <a:p>
            <a:pPr>
              <a:buClr>
                <a:schemeClr val="folHlink"/>
              </a:buClr>
              <a:buSzPct val="90277"/>
              <a:buFont typeface="Arial"/>
              <a:buChar char="•"/>
            </a:pPr>
            <a:r>
              <a:rPr lang="en-US" sz="2700" b="1" u="sng" dirty="0">
                <a:solidFill>
                  <a:schemeClr val="hlink"/>
                </a:solidFill>
                <a:latin typeface="Arial"/>
                <a:ea typeface="Arial"/>
                <a:cs typeface="Arial"/>
                <a:sym typeface="Arial"/>
                <a:hlinkClick r:id="rId4"/>
              </a:rPr>
              <a:t>https://addons.mozilla.org/en-US/firefox/addon/tamper-data/</a:t>
            </a:r>
            <a:r>
              <a:rPr lang="en-US" sz="2700" b="1" dirty="0">
                <a:solidFill>
                  <a:schemeClr val="dk1"/>
                </a:solidFill>
                <a:latin typeface="Arial"/>
                <a:ea typeface="Arial"/>
                <a:cs typeface="Arial"/>
                <a:sym typeface="Arial"/>
              </a:rPr>
              <a:t> </a:t>
            </a:r>
            <a:endParaRPr lang="en-US" sz="2700" b="1" dirty="0" smtClean="0">
              <a:solidFill>
                <a:schemeClr val="dk1"/>
              </a:solidFill>
              <a:latin typeface="Arial"/>
              <a:ea typeface="Arial"/>
              <a:cs typeface="Arial"/>
              <a:sym typeface="Arial"/>
            </a:endParaRPr>
          </a:p>
          <a:p>
            <a:pPr>
              <a:buClr>
                <a:schemeClr val="folHlink"/>
              </a:buClr>
              <a:buSzPct val="90277"/>
              <a:buFont typeface="Arial"/>
              <a:buChar char="•"/>
            </a:pPr>
            <a:r>
              <a:rPr lang="en-US" sz="2700" b="1" dirty="0">
                <a:solidFill>
                  <a:schemeClr val="dk1"/>
                </a:solidFill>
                <a:latin typeface="Arial"/>
                <a:ea typeface="Arial"/>
                <a:cs typeface="Arial"/>
                <a:sym typeface="Arial"/>
                <a:hlinkClick r:id="rId5"/>
              </a:rPr>
              <a:t>https://addons.mozilla.org/En-us/firefox/addon/firebug</a:t>
            </a:r>
            <a:r>
              <a:rPr lang="en-US" sz="2700" b="1" dirty="0" smtClean="0">
                <a:solidFill>
                  <a:schemeClr val="dk1"/>
                </a:solidFill>
                <a:latin typeface="Arial"/>
                <a:ea typeface="Arial"/>
                <a:cs typeface="Arial"/>
                <a:sym typeface="Arial"/>
                <a:hlinkClick r:id="rId5"/>
              </a:rPr>
              <a:t>/</a:t>
            </a:r>
            <a:r>
              <a:rPr lang="en-US" sz="2700" b="1" dirty="0" smtClean="0">
                <a:solidFill>
                  <a:schemeClr val="dk1"/>
                </a:solidFill>
                <a:latin typeface="Arial"/>
                <a:ea typeface="Arial"/>
                <a:cs typeface="Arial"/>
                <a:sym typeface="Arial"/>
              </a:rPr>
              <a:t> </a:t>
            </a:r>
            <a:endParaRPr lang="en-US" sz="2700" b="1" dirty="0">
              <a:solidFill>
                <a:schemeClr val="dk1"/>
              </a:solidFill>
              <a:latin typeface="Arial"/>
              <a:ea typeface="Arial"/>
              <a:cs typeface="Arial"/>
              <a:sym typeface="Arial"/>
            </a:endParaRPr>
          </a:p>
        </p:txBody>
      </p:sp>
      <p:sp>
        <p:nvSpPr>
          <p:cNvPr id="229" name="Shape 229"/>
          <p:cNvSpPr/>
          <p:nvPr/>
        </p:nvSpPr>
        <p:spPr>
          <a:xfrm>
            <a:off x="3471334" y="7027333"/>
            <a:ext cx="3217333" cy="440971"/>
          </a:xfrm>
          <a:prstGeom prst="rect">
            <a:avLst/>
          </a:prstGeom>
          <a:noFill/>
          <a:ln>
            <a:noFill/>
          </a:ln>
        </p:spPr>
        <p:txBody>
          <a:bodyPr lIns="101582" tIns="50777" rIns="101582" bIns="50777" anchor="t" anchorCtr="0">
            <a:noAutofit/>
          </a:bodyPr>
          <a:lstStyle/>
          <a:p>
            <a:pPr algn="ctr">
              <a:buClr>
                <a:schemeClr val="dk1"/>
              </a:buClr>
              <a:buSzPct val="25000"/>
            </a:pPr>
            <a:r>
              <a:rPr lang="en-US" sz="1100">
                <a:solidFill>
                  <a:srgbClr val="808080"/>
                </a:solidFill>
              </a:rPr>
              <a:t>CS 142 Lecture Notes: HTTP</a:t>
            </a:r>
          </a:p>
        </p:txBody>
      </p:sp>
      <p:sp>
        <p:nvSpPr>
          <p:cNvPr id="230" name="Shape 230"/>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rgbClr val="808080"/>
                </a:solidFill>
              </a:rPr>
              <a:t>Slide *</a:t>
            </a:r>
          </a:p>
        </p:txBody>
      </p:sp>
      <p:sp>
        <p:nvSpPr>
          <p:cNvPr id="232" name="Shape 232"/>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175518322"/>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78" name="Shape 78"/>
          <p:cNvSpPr txBox="1">
            <a:spLocks noGrp="1"/>
          </p:cNvSpPr>
          <p:nvPr>
            <p:ph type="title"/>
          </p:nvPr>
        </p:nvSpPr>
        <p:spPr>
          <a:xfrm>
            <a:off x="677333" y="338667"/>
            <a:ext cx="8890000" cy="1351138"/>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Architecture of Web Applications</a:t>
            </a:r>
          </a:p>
        </p:txBody>
      </p:sp>
      <p:sp>
        <p:nvSpPr>
          <p:cNvPr id="79" name="Shape 79"/>
          <p:cNvSpPr txBox="1">
            <a:spLocks noGrp="1"/>
          </p:cNvSpPr>
          <p:nvPr>
            <p:ph type="body" idx="1"/>
          </p:nvPr>
        </p:nvSpPr>
        <p:spPr>
          <a:xfrm>
            <a:off x="592667" y="1947333"/>
            <a:ext cx="8890000" cy="5334000"/>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Application Server</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Application server is a container which allow server applications to run within it.</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Application server handles the requests from the client application and pass them to the server application.</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These requests are generally sent through HTTP (Hypertext Transfer Protocol), which specifies a set of methods and headers that allow clients and servers to interact and exchange information.  </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Server application then processes the requests and sends the responses back to the client application.</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Server application can also accesses database via JDBC, if database manipulations are needed.</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Database</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Many software can be used to store and manage data (e.g., MS SQL, Oracle, and MySql)</a:t>
            </a:r>
          </a:p>
          <a:p>
            <a:endParaRPr lang="en-US" sz="1700">
              <a:solidFill>
                <a:schemeClr val="dk1"/>
              </a:solidFill>
              <a:latin typeface="Arial"/>
              <a:ea typeface="Arial"/>
              <a:cs typeface="Arial"/>
              <a:sym typeface="Arial"/>
            </a:endParaRPr>
          </a:p>
          <a:p>
            <a:endParaRPr lang="en-US" sz="1700">
              <a:solidFill>
                <a:schemeClr val="dk1"/>
              </a:solidFill>
              <a:latin typeface="Arial"/>
              <a:ea typeface="Arial"/>
              <a:cs typeface="Arial"/>
              <a:sym typeface="Arial"/>
            </a:endParaRPr>
          </a:p>
        </p:txBody>
      </p:sp>
      <p:sp>
        <p:nvSpPr>
          <p:cNvPr id="80" name="Shape 80"/>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604632029"/>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86" name="Shape 86"/>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Web Server</a:t>
            </a:r>
          </a:p>
        </p:txBody>
      </p:sp>
      <p:sp>
        <p:nvSpPr>
          <p:cNvPr id="87" name="Shape 87"/>
          <p:cNvSpPr txBox="1">
            <a:spLocks noGrp="1"/>
          </p:cNvSpPr>
          <p:nvPr>
            <p:ph type="body" idx="1"/>
          </p:nvPr>
        </p:nvSpPr>
        <p:spPr>
          <a:xfrm>
            <a:off x="629708" y="1947334"/>
            <a:ext cx="9360958" cy="5503333"/>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To build a web application, we need a server which is able to deal with</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Http requests</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Server applications</a:t>
            </a:r>
          </a:p>
          <a:p>
            <a:endParaRPr lang="en-US" sz="1700">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Therefore, web server is chosen based on the programming languages by which the server application is coded.</a:t>
            </a:r>
          </a:p>
          <a:p>
            <a:endParaRPr lang="en-US" sz="1900" b="1">
              <a:solidFill>
                <a:schemeClr val="dk1"/>
              </a:solidFill>
              <a:latin typeface="Arial"/>
              <a:ea typeface="Arial"/>
              <a:cs typeface="Arial"/>
              <a:sym typeface="Arial"/>
            </a:endParaRPr>
          </a:p>
          <a:p>
            <a:pPr>
              <a:lnSpc>
                <a:spcPct val="80000"/>
              </a:lnSpc>
              <a:spcBef>
                <a:spcPts val="1000"/>
              </a:spcBef>
              <a:buClr>
                <a:schemeClr val="folHlink"/>
              </a:buClr>
              <a:buSzPct val="93137"/>
              <a:buFont typeface="Arial"/>
              <a:buChar char="•"/>
            </a:pPr>
            <a:r>
              <a:rPr lang="en-US" sz="1900" b="1">
                <a:solidFill>
                  <a:schemeClr val="dk1"/>
                </a:solidFill>
                <a:latin typeface="Arial"/>
                <a:ea typeface="Arial"/>
                <a:cs typeface="Arial"/>
                <a:sym typeface="Arial"/>
              </a:rPr>
              <a:t>Apache Tomcat</a:t>
            </a:r>
          </a:p>
          <a:p>
            <a:pPr lvl="1">
              <a:lnSpc>
                <a:spcPct val="80000"/>
              </a:lnSpc>
              <a:spcBef>
                <a:spcPts val="400"/>
              </a:spcBef>
              <a:buClr>
                <a:schemeClr val="folHlink"/>
              </a:buClr>
              <a:buSzPct val="120000"/>
              <a:buFont typeface="Wingdings"/>
              <a:buChar char="§"/>
            </a:pPr>
            <a:r>
              <a:rPr lang="en-US" sz="1700">
                <a:solidFill>
                  <a:schemeClr val="dk1"/>
                </a:solidFill>
                <a:latin typeface="Arial"/>
                <a:ea typeface="Arial"/>
                <a:cs typeface="Arial"/>
                <a:sym typeface="Arial"/>
              </a:rPr>
              <a:t>Apache Tomcat is an open source software implementation of the Java Servlet and JavaServer Pages (JSP) technologies. </a:t>
            </a:r>
          </a:p>
          <a:p>
            <a:endParaRPr lang="en-US" sz="1700">
              <a:solidFill>
                <a:schemeClr val="dk1"/>
              </a:solidFill>
              <a:latin typeface="Arial"/>
              <a:ea typeface="Arial"/>
              <a:cs typeface="Arial"/>
              <a:sym typeface="Arial"/>
            </a:endParaRPr>
          </a:p>
          <a:p>
            <a:pPr lvl="1">
              <a:lnSpc>
                <a:spcPct val="80000"/>
              </a:lnSpc>
              <a:spcBef>
                <a:spcPts val="400"/>
              </a:spcBef>
              <a:buClr>
                <a:schemeClr val="folHlink"/>
              </a:buClr>
              <a:buSzPct val="120000"/>
              <a:buFont typeface="Wingdings"/>
              <a:buChar char="§"/>
            </a:pPr>
            <a:r>
              <a:rPr lang="en-US" sz="1700" u="sng">
                <a:solidFill>
                  <a:schemeClr val="hlink"/>
                </a:solidFill>
                <a:latin typeface="Arial"/>
                <a:ea typeface="Arial"/>
                <a:cs typeface="Arial"/>
                <a:sym typeface="Arial"/>
                <a:hlinkClick r:id="rId3"/>
              </a:rPr>
              <a:t>http://tomcat.apache.org/download-60.cgi</a:t>
            </a:r>
          </a:p>
          <a:p>
            <a:pPr lvl="2">
              <a:lnSpc>
                <a:spcPct val="80000"/>
              </a:lnSpc>
              <a:spcBef>
                <a:spcPts val="400"/>
              </a:spcBef>
              <a:buClr>
                <a:schemeClr val="folHlink"/>
              </a:buClr>
              <a:buSzPct val="98958"/>
              <a:buFont typeface="Arial"/>
              <a:buChar char="•"/>
            </a:pPr>
            <a:r>
              <a:rPr lang="en-US">
                <a:solidFill>
                  <a:schemeClr val="dk1"/>
                </a:solidFill>
                <a:latin typeface="Arial"/>
                <a:ea typeface="Arial"/>
                <a:cs typeface="Arial"/>
                <a:sym typeface="Arial"/>
              </a:rPr>
              <a:t>Windows Service Installer (6.0.20)</a:t>
            </a:r>
          </a:p>
          <a:p>
            <a:endParaRPr lang="en-US" sz="1800">
              <a:solidFill>
                <a:schemeClr val="dk1"/>
              </a:solidFill>
              <a:latin typeface="Arial"/>
              <a:ea typeface="Arial"/>
              <a:cs typeface="Arial"/>
              <a:sym typeface="Arial"/>
            </a:endParaRPr>
          </a:p>
          <a:p>
            <a:pPr lvl="1">
              <a:lnSpc>
                <a:spcPct val="80000"/>
              </a:lnSpc>
              <a:spcBef>
                <a:spcPts val="400"/>
              </a:spcBef>
              <a:buClr>
                <a:schemeClr val="folHlink"/>
              </a:buClr>
              <a:buSzPct val="105882"/>
              <a:buFont typeface="Wingdings"/>
              <a:buChar char="§"/>
            </a:pPr>
            <a:r>
              <a:rPr lang="en-US" sz="1900">
                <a:solidFill>
                  <a:schemeClr val="dk1"/>
                </a:solidFill>
                <a:latin typeface="Arial"/>
                <a:ea typeface="Arial"/>
                <a:cs typeface="Arial"/>
                <a:sym typeface="Arial"/>
              </a:rPr>
              <a:t>Prerequisite – JDK 1.6</a:t>
            </a:r>
          </a:p>
          <a:p>
            <a:pPr lvl="2">
              <a:lnSpc>
                <a:spcPct val="80000"/>
              </a:lnSpc>
              <a:spcBef>
                <a:spcPts val="400"/>
              </a:spcBef>
              <a:buClr>
                <a:schemeClr val="folHlink"/>
              </a:buClr>
              <a:buSzPct val="131944"/>
              <a:buFont typeface="Arial"/>
              <a:buChar char="•"/>
            </a:pPr>
            <a:r>
              <a:rPr lang="en-US" sz="1300">
                <a:solidFill>
                  <a:schemeClr val="dk1"/>
                </a:solidFill>
                <a:latin typeface="Arial"/>
                <a:ea typeface="Arial"/>
                <a:cs typeface="Arial"/>
                <a:sym typeface="Arial"/>
              </a:rPr>
              <a:t>JDK 6 Update 17 with Java EE</a:t>
            </a:r>
          </a:p>
          <a:p>
            <a:pPr lvl="2">
              <a:lnSpc>
                <a:spcPct val="80000"/>
              </a:lnSpc>
              <a:spcBef>
                <a:spcPts val="400"/>
              </a:spcBef>
              <a:buClr>
                <a:schemeClr val="folHlink"/>
              </a:buClr>
              <a:buSzPct val="131944"/>
              <a:buFont typeface="Arial"/>
              <a:buChar char="•"/>
            </a:pPr>
            <a:r>
              <a:rPr lang="en-US" sz="1300">
                <a:solidFill>
                  <a:schemeClr val="dk1"/>
                </a:solidFill>
                <a:latin typeface="Arial"/>
                <a:ea typeface="Arial"/>
                <a:cs typeface="Arial"/>
                <a:sym typeface="Arial"/>
              </a:rPr>
              <a:t>(</a:t>
            </a:r>
            <a:r>
              <a:rPr lang="en-US" sz="1300" u="sng">
                <a:solidFill>
                  <a:schemeClr val="hlink"/>
                </a:solidFill>
                <a:latin typeface="Arial"/>
                <a:ea typeface="Arial"/>
                <a:cs typeface="Arial"/>
                <a:sym typeface="Arial"/>
                <a:hlinkClick r:id="rId4"/>
              </a:rPr>
              <a:t>http://java.sun.com/javase/downloads/index.jsp</a:t>
            </a:r>
            <a:r>
              <a:rPr lang="en-US" sz="1300">
                <a:solidFill>
                  <a:schemeClr val="dk1"/>
                </a:solidFill>
                <a:latin typeface="Arial"/>
                <a:ea typeface="Arial"/>
                <a:cs typeface="Arial"/>
                <a:sym typeface="Arial"/>
              </a:rPr>
              <a:t>)</a:t>
            </a:r>
          </a:p>
          <a:p>
            <a:endParaRPr lang="en-US" sz="1300">
              <a:solidFill>
                <a:schemeClr val="dk1"/>
              </a:solidFill>
              <a:latin typeface="Arial"/>
              <a:ea typeface="Arial"/>
              <a:cs typeface="Arial"/>
              <a:sym typeface="Arial"/>
            </a:endParaRPr>
          </a:p>
          <a:p>
            <a:pPr>
              <a:lnSpc>
                <a:spcPct val="80000"/>
              </a:lnSpc>
              <a:spcBef>
                <a:spcPts val="1056"/>
              </a:spcBef>
              <a:buClr>
                <a:schemeClr val="folHlink"/>
              </a:buClr>
              <a:buSzPct val="92105"/>
              <a:buFont typeface="Arial"/>
              <a:buChar char="•"/>
            </a:pPr>
            <a:r>
              <a:rPr lang="en-US" sz="2100" b="1">
                <a:solidFill>
                  <a:schemeClr val="dk1"/>
                </a:solidFill>
                <a:latin typeface="Arial"/>
                <a:ea typeface="Arial"/>
                <a:cs typeface="Arial"/>
                <a:sym typeface="Arial"/>
              </a:rPr>
              <a:t>IIS – for ASP .Net</a:t>
            </a:r>
          </a:p>
        </p:txBody>
      </p:sp>
      <p:sp>
        <p:nvSpPr>
          <p:cNvPr id="88" name="Shape 88"/>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47084014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94" name="Shape 94"/>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Apache Tomcat</a:t>
            </a:r>
          </a:p>
        </p:txBody>
      </p:sp>
      <p:sp>
        <p:nvSpPr>
          <p:cNvPr id="95" name="Shape 95"/>
          <p:cNvSpPr txBox="1">
            <a:spLocks noGrp="1"/>
          </p:cNvSpPr>
          <p:nvPr>
            <p:ph type="body" idx="1"/>
          </p:nvPr>
        </p:nvSpPr>
        <p:spPr>
          <a:xfrm>
            <a:off x="508000" y="1354667"/>
            <a:ext cx="9144000" cy="5452179"/>
          </a:xfrm>
          <a:prstGeom prst="rect">
            <a:avLst/>
          </a:prstGeom>
          <a:noFill/>
          <a:ln>
            <a:noFill/>
          </a:ln>
        </p:spPr>
        <p:txBody>
          <a:bodyPr lIns="101582" tIns="50777" rIns="101582" bIns="50777" anchor="t" anchorCtr="0">
            <a:noAutofit/>
          </a:bodyPr>
          <a:lstStyle/>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Test</a:t>
            </a:r>
          </a:p>
          <a:p>
            <a:pPr lvl="1">
              <a:lnSpc>
                <a:spcPct val="80000"/>
              </a:lnSpc>
              <a:spcBef>
                <a:spcPts val="444"/>
              </a:spcBef>
              <a:buClr>
                <a:schemeClr val="folHlink"/>
              </a:buClr>
              <a:buSzPct val="100000"/>
              <a:buFont typeface="Wingdings"/>
              <a:buChar char="§"/>
            </a:pPr>
            <a:r>
              <a:rPr lang="en-US" sz="2200" u="sng">
                <a:solidFill>
                  <a:schemeClr val="hlink"/>
                </a:solidFill>
                <a:latin typeface="Arial"/>
                <a:ea typeface="Arial"/>
                <a:cs typeface="Arial"/>
                <a:sym typeface="Arial"/>
                <a:hlinkClick r:id=""/>
              </a:rPr>
              <a:t>http://127.0.0.1:8080</a:t>
            </a: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endParaRPr lang="en-US" u="sng">
              <a:solidFill>
                <a:schemeClr val="hlink"/>
              </a:solidFill>
              <a:latin typeface="Arial"/>
              <a:ea typeface="Arial"/>
              <a:cs typeface="Arial"/>
              <a:sym typeface="Arial"/>
              <a:hlinkClick r:id=""/>
            </a:endParaRPr>
          </a:p>
          <a:p>
            <a:pPr lvl="1">
              <a:lnSpc>
                <a:spcPct val="80000"/>
              </a:lnSpc>
              <a:spcBef>
                <a:spcPts val="444"/>
              </a:spcBef>
              <a:buClr>
                <a:schemeClr val="folHlink"/>
              </a:buClr>
              <a:buSzPct val="25000"/>
            </a:pPr>
            <a:r>
              <a:rPr lang="en-US" sz="2200">
                <a:solidFill>
                  <a:schemeClr val="dk1"/>
                </a:solidFill>
                <a:latin typeface="Arial"/>
                <a:ea typeface="Arial"/>
                <a:cs typeface="Arial"/>
                <a:sym typeface="Arial"/>
              </a:rPr>
              <a:t> </a:t>
            </a:r>
          </a:p>
        </p:txBody>
      </p:sp>
      <p:sp>
        <p:nvSpPr>
          <p:cNvPr id="96" name="Shape 96"/>
          <p:cNvSpPr/>
          <p:nvPr/>
        </p:nvSpPr>
        <p:spPr>
          <a:xfrm>
            <a:off x="1439334" y="2698751"/>
            <a:ext cx="6773333" cy="4921250"/>
          </a:xfrm>
          <a:prstGeom prst="rect">
            <a:avLst/>
          </a:prstGeom>
          <a:blipFill>
            <a:blip r:embed="rId3"/>
            <a:stretch>
              <a:fillRect/>
            </a:stretch>
          </a:blipFill>
        </p:spPr>
      </p:sp>
      <p:sp>
        <p:nvSpPr>
          <p:cNvPr id="97" name="Shape 97"/>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4230462153"/>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03" name="Shape 103"/>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600" cap="small">
                <a:solidFill>
                  <a:schemeClr val="dk1"/>
                </a:solidFill>
                <a:latin typeface="Verdana"/>
                <a:ea typeface="Verdana"/>
                <a:cs typeface="Verdana"/>
                <a:sym typeface="Verdana"/>
              </a:rPr>
              <a:t>Apache Tomcat </a:t>
            </a:r>
          </a:p>
        </p:txBody>
      </p:sp>
      <p:sp>
        <p:nvSpPr>
          <p:cNvPr id="104" name="Shape 104"/>
          <p:cNvSpPr txBox="1">
            <a:spLocks noGrp="1"/>
          </p:cNvSpPr>
          <p:nvPr>
            <p:ph type="body" idx="1"/>
          </p:nvPr>
        </p:nvSpPr>
        <p:spPr>
          <a:xfrm>
            <a:off x="629708" y="1947334"/>
            <a:ext cx="8890000" cy="5503333"/>
          </a:xfrm>
          <a:prstGeom prst="rect">
            <a:avLst/>
          </a:prstGeom>
          <a:noFill/>
          <a:ln>
            <a:noFill/>
          </a:ln>
        </p:spPr>
        <p:txBody>
          <a:bodyPr lIns="101582" tIns="50777" rIns="101582" bIns="50777" anchor="t" anchorCtr="0">
            <a:noAutofit/>
          </a:bodyPr>
          <a:lstStyle/>
          <a:p>
            <a:pPr>
              <a:lnSpc>
                <a:spcPct val="80000"/>
              </a:lnSpc>
              <a:spcBef>
                <a:spcPts val="1000"/>
              </a:spcBef>
              <a:buClr>
                <a:schemeClr val="folHlink"/>
              </a:buClr>
              <a:buSzPct val="98958"/>
              <a:buFont typeface="Arial"/>
              <a:buChar char="•"/>
            </a:pPr>
            <a:r>
              <a:rPr lang="en-US" sz="1800" b="1" dirty="0">
                <a:solidFill>
                  <a:schemeClr val="dk1"/>
                </a:solidFill>
                <a:latin typeface="Arial"/>
                <a:ea typeface="Arial"/>
                <a:cs typeface="Arial"/>
                <a:sym typeface="Arial"/>
              </a:rPr>
              <a:t>File Structure</a:t>
            </a:r>
          </a:p>
          <a:p>
            <a:pPr lvl="1">
              <a:lnSpc>
                <a:spcPct val="80000"/>
              </a:lnSpc>
              <a:spcBef>
                <a:spcPts val="400"/>
              </a:spcBef>
              <a:buClr>
                <a:schemeClr val="folHlink"/>
              </a:buClr>
              <a:buSzPct val="128571"/>
              <a:buFont typeface="Wingdings"/>
              <a:buChar char="§"/>
            </a:pPr>
            <a:r>
              <a:rPr lang="en-US" sz="1600" dirty="0" err="1">
                <a:solidFill>
                  <a:schemeClr val="accent2"/>
                </a:solidFill>
                <a:latin typeface="Arial"/>
                <a:ea typeface="Arial"/>
                <a:cs typeface="Arial"/>
                <a:sym typeface="Arial"/>
              </a:rPr>
              <a:t>TomcatRoot</a:t>
            </a:r>
            <a:endParaRPr lang="en-US" sz="1600" dirty="0">
              <a:solidFill>
                <a:schemeClr val="accent2"/>
              </a:solidFill>
              <a:latin typeface="Arial"/>
              <a:ea typeface="Arial"/>
              <a:cs typeface="Arial"/>
              <a:sym typeface="Arial"/>
            </a:endParaRP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C:\Program Files\Apache Software Foundation\Tomcat 6.0 (default)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/bin</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Executable files</a:t>
            </a:r>
          </a:p>
          <a:p>
            <a:pPr lvl="3">
              <a:lnSpc>
                <a:spcPct val="80000"/>
              </a:lnSpc>
              <a:spcBef>
                <a:spcPts val="400"/>
              </a:spcBef>
              <a:buClr>
                <a:schemeClr val="folHlink"/>
              </a:buClr>
              <a:buSzPct val="150000"/>
              <a:buFont typeface="Wingdings"/>
              <a:buChar char="§"/>
            </a:pPr>
            <a:r>
              <a:rPr lang="en-US" sz="1300" dirty="0">
                <a:solidFill>
                  <a:schemeClr val="dk1"/>
                </a:solidFill>
                <a:latin typeface="Arial"/>
                <a:ea typeface="Arial"/>
                <a:cs typeface="Arial"/>
                <a:sym typeface="Arial"/>
              </a:rPr>
              <a:t>Tomcat6.exe – command line mode; Tomcat6w.exe – service mode </a:t>
            </a:r>
          </a:p>
          <a:p>
            <a:endParaRPr lang="en-US" sz="13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a:t>
            </a:r>
            <a:r>
              <a:rPr lang="en-US" sz="1600" dirty="0" err="1">
                <a:solidFill>
                  <a:schemeClr val="dk1"/>
                </a:solidFill>
                <a:latin typeface="Arial"/>
                <a:ea typeface="Arial"/>
                <a:cs typeface="Arial"/>
                <a:sym typeface="Arial"/>
              </a:rPr>
              <a:t>conf</a:t>
            </a:r>
            <a:r>
              <a:rPr lang="en-US" sz="1600" dirty="0">
                <a:solidFill>
                  <a:schemeClr val="dk1"/>
                </a:solidFill>
                <a:latin typeface="Arial"/>
                <a:ea typeface="Arial"/>
                <a:cs typeface="Arial"/>
                <a:sym typeface="Arial"/>
              </a:rPr>
              <a:t> - Configuration files of Tomcat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/lib</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Libraries/APIs required to run Tomcat</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/logs - Log files</a:t>
            </a:r>
          </a:p>
          <a:p>
            <a:endParaRPr lang="en-US" sz="1600" dirty="0">
              <a:solidFill>
                <a:schemeClr val="dk1"/>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accent2"/>
                </a:solidFill>
                <a:latin typeface="Arial"/>
                <a:ea typeface="Arial"/>
                <a:cs typeface="Arial"/>
                <a:sym typeface="Arial"/>
              </a:rPr>
              <a:t>TomcatRoot</a:t>
            </a:r>
            <a:r>
              <a:rPr lang="en-US" sz="1600" dirty="0">
                <a:solidFill>
                  <a:schemeClr val="accent2"/>
                </a:solidFill>
                <a:latin typeface="Arial"/>
                <a:ea typeface="Arial"/>
                <a:cs typeface="Arial"/>
                <a:sym typeface="Arial"/>
              </a:rPr>
              <a:t>/</a:t>
            </a:r>
            <a:r>
              <a:rPr lang="en-US" sz="1600" dirty="0" err="1">
                <a:solidFill>
                  <a:schemeClr val="accent2"/>
                </a:solidFill>
                <a:latin typeface="Arial"/>
                <a:ea typeface="Arial"/>
                <a:cs typeface="Arial"/>
                <a:sym typeface="Arial"/>
              </a:rPr>
              <a:t>webapps</a:t>
            </a:r>
            <a:r>
              <a:rPr lang="en-US" sz="1600" dirty="0">
                <a:solidFill>
                  <a:schemeClr val="accent2"/>
                </a:solidFill>
                <a:latin typeface="Arial"/>
                <a:ea typeface="Arial"/>
                <a:cs typeface="Arial"/>
                <a:sym typeface="Arial"/>
              </a:rPr>
              <a:t> (http://localhost:8080/)</a:t>
            </a:r>
          </a:p>
          <a:p>
            <a:pPr lvl="2">
              <a:lnSpc>
                <a:spcPct val="80000"/>
              </a:lnSpc>
              <a:spcBef>
                <a:spcPts val="400"/>
              </a:spcBef>
              <a:buClr>
                <a:schemeClr val="folHlink"/>
              </a:buClr>
              <a:buSzPct val="113095"/>
              <a:buFont typeface="Arial"/>
              <a:buChar char="•"/>
            </a:pPr>
            <a:r>
              <a:rPr lang="en-US" sz="1600" dirty="0">
                <a:solidFill>
                  <a:schemeClr val="accent2"/>
                </a:solidFill>
                <a:latin typeface="Arial"/>
                <a:ea typeface="Arial"/>
                <a:cs typeface="Arial"/>
                <a:sym typeface="Arial"/>
              </a:rPr>
              <a:t>Application root – Put your web applications under this folder</a:t>
            </a:r>
          </a:p>
          <a:p>
            <a:endParaRPr lang="en-US" sz="1600" dirty="0">
              <a:solidFill>
                <a:schemeClr val="accent2"/>
              </a:solidFill>
              <a:latin typeface="Arial"/>
              <a:ea typeface="Arial"/>
              <a:cs typeface="Arial"/>
              <a:sym typeface="Arial"/>
            </a:endParaRPr>
          </a:p>
          <a:p>
            <a:pPr lvl="1">
              <a:lnSpc>
                <a:spcPct val="80000"/>
              </a:lnSpc>
              <a:spcBef>
                <a:spcPts val="400"/>
              </a:spcBef>
              <a:buClr>
                <a:schemeClr val="folHlink"/>
              </a:buClr>
              <a:buSzPct val="128571"/>
              <a:buFont typeface="Wingdings"/>
              <a:buChar char="§"/>
            </a:pPr>
            <a:r>
              <a:rPr lang="en-US" sz="1600" dirty="0" err="1">
                <a:solidFill>
                  <a:schemeClr val="dk1"/>
                </a:solidFill>
                <a:latin typeface="Arial"/>
                <a:ea typeface="Arial"/>
                <a:cs typeface="Arial"/>
                <a:sym typeface="Arial"/>
              </a:rPr>
              <a:t>TomcatRoot</a:t>
            </a:r>
            <a:r>
              <a:rPr lang="en-US" sz="1600" dirty="0">
                <a:solidFill>
                  <a:schemeClr val="dk1"/>
                </a:solidFill>
                <a:latin typeface="Arial"/>
                <a:ea typeface="Arial"/>
                <a:cs typeface="Arial"/>
                <a:sym typeface="Arial"/>
              </a:rPr>
              <a:t>/work</a:t>
            </a:r>
          </a:p>
          <a:p>
            <a:pPr lvl="2">
              <a:lnSpc>
                <a:spcPct val="80000"/>
              </a:lnSpc>
              <a:spcBef>
                <a:spcPts val="400"/>
              </a:spcBef>
              <a:buClr>
                <a:schemeClr val="folHlink"/>
              </a:buClr>
              <a:buSzPct val="113095"/>
              <a:buFont typeface="Arial"/>
              <a:buChar char="•"/>
            </a:pPr>
            <a:r>
              <a:rPr lang="en-US" sz="1600" dirty="0">
                <a:solidFill>
                  <a:schemeClr val="dk1"/>
                </a:solidFill>
                <a:latin typeface="Arial"/>
                <a:ea typeface="Arial"/>
                <a:cs typeface="Arial"/>
                <a:sym typeface="Arial"/>
              </a:rPr>
              <a:t>Used to store compiled JSP files (cache). </a:t>
            </a:r>
          </a:p>
          <a:p>
            <a:endParaRPr lang="en-US" sz="1600" dirty="0">
              <a:solidFill>
                <a:schemeClr val="dk1"/>
              </a:solidFill>
              <a:latin typeface="Arial"/>
              <a:ea typeface="Arial"/>
              <a:cs typeface="Arial"/>
              <a:sym typeface="Arial"/>
            </a:endParaRPr>
          </a:p>
        </p:txBody>
      </p:sp>
      <p:sp>
        <p:nvSpPr>
          <p:cNvPr id="105" name="Shape 105"/>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1778145576"/>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p:nvPr/>
        </p:nvSpPr>
        <p:spPr>
          <a:xfrm>
            <a:off x="7281334" y="6942667"/>
            <a:ext cx="2116666" cy="508000"/>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11" name="Shape 111"/>
          <p:cNvSpPr txBox="1">
            <a:spLocks noGrp="1"/>
          </p:cNvSpPr>
          <p:nvPr>
            <p:ph type="ctrTitle"/>
          </p:nvPr>
        </p:nvSpPr>
        <p:spPr>
          <a:xfrm>
            <a:off x="762000" y="1947333"/>
            <a:ext cx="8636000" cy="1633360"/>
          </a:xfrm>
          <a:prstGeom prst="rect">
            <a:avLst/>
          </a:prstGeom>
          <a:noFill/>
          <a:ln>
            <a:noFill/>
          </a:ln>
        </p:spPr>
        <p:txBody>
          <a:bodyPr lIns="101582" tIns="50777" rIns="101582" bIns="50777" anchor="ctr" anchorCtr="0">
            <a:noAutofit/>
          </a:bodyPr>
          <a:lstStyle/>
          <a:p>
            <a:pPr>
              <a:spcBef>
                <a:spcPts val="0"/>
              </a:spcBef>
              <a:buClr>
                <a:schemeClr val="folHlink"/>
              </a:buClr>
              <a:buSzPct val="25000"/>
            </a:pPr>
            <a:r>
              <a:rPr lang="en-US" sz="4000" b="1">
                <a:solidFill>
                  <a:schemeClr val="folHlink"/>
                </a:solidFill>
                <a:latin typeface="Verdana"/>
                <a:ea typeface="Verdana"/>
                <a:cs typeface="Verdana"/>
                <a:sym typeface="Verdana"/>
              </a:rPr>
              <a:t>Web Application</a:t>
            </a:r>
          </a:p>
        </p:txBody>
      </p:sp>
      <p:sp>
        <p:nvSpPr>
          <p:cNvPr id="112" name="Shape 112"/>
          <p:cNvSpPr txBox="1">
            <a:spLocks noGrp="1"/>
          </p:cNvSpPr>
          <p:nvPr>
            <p:ph type="subTitle" idx="1"/>
          </p:nvPr>
        </p:nvSpPr>
        <p:spPr>
          <a:xfrm>
            <a:off x="1524001" y="3979333"/>
            <a:ext cx="7111999" cy="1608667"/>
          </a:xfrm>
          <a:prstGeom prst="rect">
            <a:avLst/>
          </a:prstGeom>
          <a:noFill/>
          <a:ln>
            <a:noFill/>
          </a:ln>
        </p:spPr>
        <p:txBody>
          <a:bodyPr lIns="101582" tIns="50777" rIns="101582" bIns="50777" anchor="t" anchorCtr="0">
            <a:noAutofit/>
          </a:bodyPr>
          <a:lstStyle/>
          <a:p>
            <a:pPr>
              <a:spcBef>
                <a:spcPts val="0"/>
              </a:spcBef>
              <a:buClr>
                <a:schemeClr val="folHlink"/>
              </a:buClr>
              <a:buSzPct val="25000"/>
            </a:pPr>
            <a:r>
              <a:rPr lang="en-US" sz="2700" b="1">
                <a:solidFill>
                  <a:schemeClr val="folHlink"/>
                </a:solidFill>
                <a:latin typeface="Arial"/>
                <a:ea typeface="Arial"/>
                <a:cs typeface="Arial"/>
                <a:sym typeface="Arial"/>
              </a:rPr>
              <a:t>Using eclipse as an example</a:t>
            </a:r>
          </a:p>
        </p:txBody>
      </p:sp>
    </p:spTree>
    <p:extLst>
      <p:ext uri="{BB962C8B-B14F-4D97-AF65-F5344CB8AC3E}">
        <p14:creationId xmlns:p14="http://schemas.microsoft.com/office/powerpoint/2010/main" val="2753548075"/>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18" name="Shape 118"/>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19" name="Shape 119"/>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lnSpc>
                <a:spcPct val="9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Create A Web Application </a:t>
            </a:r>
          </a:p>
          <a:p>
            <a:pPr lvl="1">
              <a:lnSpc>
                <a:spcPct val="9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Eclipse -&gt; File -&gt; New -&gt; Dynamic Web Project</a:t>
            </a:r>
          </a:p>
          <a:p>
            <a:endParaRPr lang="en-US">
              <a:solidFill>
                <a:schemeClr val="dk1"/>
              </a:solidFill>
              <a:latin typeface="Arial"/>
              <a:ea typeface="Arial"/>
              <a:cs typeface="Arial"/>
              <a:sym typeface="Arial"/>
            </a:endParaRPr>
          </a:p>
          <a:p>
            <a:pPr lvl="1">
              <a:lnSpc>
                <a:spcPct val="9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Put in the project name (ex. WebApp1) -&gt; Next</a:t>
            </a:r>
          </a:p>
          <a:p>
            <a:pPr lvl="2">
              <a:lnSpc>
                <a:spcPct val="90000"/>
              </a:lnSpc>
              <a:spcBef>
                <a:spcPts val="422"/>
              </a:spcBef>
              <a:buClr>
                <a:schemeClr val="folHlink"/>
              </a:buClr>
              <a:buSzPct val="92105"/>
              <a:buFont typeface="Arial"/>
              <a:buChar char="•"/>
            </a:pPr>
            <a:r>
              <a:rPr lang="en-US" sz="2100">
                <a:solidFill>
                  <a:schemeClr val="dk1"/>
                </a:solidFill>
                <a:latin typeface="Arial"/>
                <a:ea typeface="Arial"/>
                <a:cs typeface="Arial"/>
                <a:sym typeface="Arial"/>
              </a:rPr>
              <a:t>http://localhost:8080/WebApp1/</a:t>
            </a:r>
          </a:p>
        </p:txBody>
      </p:sp>
      <p:sp>
        <p:nvSpPr>
          <p:cNvPr id="120" name="Shape 120"/>
          <p:cNvSpPr/>
          <p:nvPr/>
        </p:nvSpPr>
        <p:spPr>
          <a:xfrm>
            <a:off x="4826000" y="2032000"/>
            <a:ext cx="5185833" cy="5418667"/>
          </a:xfrm>
          <a:prstGeom prst="rect">
            <a:avLst/>
          </a:prstGeom>
          <a:blipFill>
            <a:blip r:embed="rId3"/>
            <a:stretch>
              <a:fillRect/>
            </a:stretch>
          </a:blipFill>
        </p:spPr>
      </p:sp>
      <p:sp>
        <p:nvSpPr>
          <p:cNvPr id="121" name="Shape 121"/>
          <p:cNvSpPr/>
          <p:nvPr/>
        </p:nvSpPr>
        <p:spPr>
          <a:xfrm>
            <a:off x="4910667" y="2794000"/>
            <a:ext cx="4995333" cy="423333"/>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22" name="Shape 122"/>
          <p:cNvSpPr/>
          <p:nvPr/>
        </p:nvSpPr>
        <p:spPr>
          <a:xfrm>
            <a:off x="7662333" y="7112000"/>
            <a:ext cx="719667" cy="254000"/>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23" name="Shape 12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391007144"/>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p:nvPr/>
        </p:nvSpPr>
        <p:spPr>
          <a:xfrm>
            <a:off x="7281334" y="7027333"/>
            <a:ext cx="2370666" cy="440971"/>
          </a:xfrm>
          <a:prstGeom prst="rect">
            <a:avLst/>
          </a:prstGeom>
          <a:noFill/>
          <a:ln>
            <a:noFill/>
          </a:ln>
        </p:spPr>
        <p:txBody>
          <a:bodyPr lIns="101582" tIns="50777" rIns="101582" bIns="50777" anchor="t" anchorCtr="0">
            <a:noAutofit/>
          </a:bodyPr>
          <a:lstStyle/>
          <a:p>
            <a:pPr algn="r">
              <a:buClr>
                <a:schemeClr val="dk1"/>
              </a:buClr>
              <a:buSzPct val="25000"/>
            </a:pPr>
            <a:r>
              <a:rPr lang="en-US" sz="1100">
                <a:solidFill>
                  <a:schemeClr val="dk1"/>
                </a:solidFill>
                <a:latin typeface="Verdana"/>
                <a:ea typeface="Verdana"/>
                <a:cs typeface="Verdana"/>
                <a:sym typeface="Verdana"/>
              </a:rPr>
              <a:t>*</a:t>
            </a:r>
          </a:p>
        </p:txBody>
      </p:sp>
      <p:sp>
        <p:nvSpPr>
          <p:cNvPr id="129" name="Shape 129"/>
          <p:cNvSpPr txBox="1">
            <a:spLocks noGrp="1"/>
          </p:cNvSpPr>
          <p:nvPr>
            <p:ph type="title"/>
          </p:nvPr>
        </p:nvSpPr>
        <p:spPr>
          <a:xfrm>
            <a:off x="508000" y="338667"/>
            <a:ext cx="9144000" cy="677332"/>
          </a:xfrm>
          <a:prstGeom prst="rect">
            <a:avLst/>
          </a:prstGeom>
          <a:noFill/>
          <a:ln>
            <a:noFill/>
          </a:ln>
        </p:spPr>
        <p:txBody>
          <a:bodyPr lIns="101582" tIns="50777" rIns="101582" bIns="50777" anchor="ctr" anchorCtr="0">
            <a:noAutofit/>
          </a:bodyPr>
          <a:lstStyle/>
          <a:p>
            <a:pPr algn="ctr">
              <a:spcBef>
                <a:spcPts val="0"/>
              </a:spcBef>
              <a:buClr>
                <a:schemeClr val="dk1"/>
              </a:buClr>
              <a:buSzPct val="25000"/>
            </a:pPr>
            <a:r>
              <a:rPr lang="en-US" sz="3800" cap="small">
                <a:solidFill>
                  <a:schemeClr val="dk1"/>
                </a:solidFill>
                <a:latin typeface="Verdana"/>
                <a:ea typeface="Verdana"/>
                <a:cs typeface="Verdana"/>
                <a:sym typeface="Verdana"/>
              </a:rPr>
              <a:t>Create A Web Application Project</a:t>
            </a:r>
          </a:p>
        </p:txBody>
      </p:sp>
      <p:sp>
        <p:nvSpPr>
          <p:cNvPr id="130" name="Shape 130"/>
          <p:cNvSpPr txBox="1">
            <a:spLocks noGrp="1"/>
          </p:cNvSpPr>
          <p:nvPr>
            <p:ph type="body" idx="1"/>
          </p:nvPr>
        </p:nvSpPr>
        <p:spPr>
          <a:xfrm>
            <a:off x="169334" y="1947334"/>
            <a:ext cx="4704290" cy="2793999"/>
          </a:xfrm>
          <a:prstGeom prst="rect">
            <a:avLst/>
          </a:prstGeom>
          <a:noFill/>
          <a:ln>
            <a:noFill/>
          </a:ln>
        </p:spPr>
        <p:txBody>
          <a:bodyPr lIns="101582" tIns="50777" rIns="101582" bIns="50777" anchor="t" anchorCtr="0">
            <a:noAutofit/>
          </a:bodyPr>
          <a:lstStyle/>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src</a:t>
            </a:r>
          </a:p>
          <a:p>
            <a:pPr lvl="1">
              <a:lnSpc>
                <a:spcPct val="8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The source code folder</a:t>
            </a:r>
          </a:p>
          <a:p>
            <a:endParaRPr lang="en-US">
              <a:solidFill>
                <a:schemeClr val="dk1"/>
              </a:solidFill>
              <a:latin typeface="Arial"/>
              <a:ea typeface="Arial"/>
              <a:cs typeface="Arial"/>
              <a:sym typeface="Arial"/>
            </a:endParaRPr>
          </a:p>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build\classes</a:t>
            </a:r>
          </a:p>
          <a:p>
            <a:pPr lvl="1">
              <a:lnSpc>
                <a:spcPct val="80000"/>
              </a:lnSpc>
              <a:spcBef>
                <a:spcPts val="444"/>
              </a:spcBef>
              <a:buClr>
                <a:schemeClr val="folHlink"/>
              </a:buClr>
              <a:buSzPct val="100000"/>
              <a:buFont typeface="Wingdings"/>
              <a:buChar char="§"/>
            </a:pPr>
            <a:r>
              <a:rPr lang="en-US" sz="2200">
                <a:solidFill>
                  <a:schemeClr val="dk1"/>
                </a:solidFill>
                <a:latin typeface="Arial"/>
                <a:ea typeface="Arial"/>
                <a:cs typeface="Arial"/>
                <a:sym typeface="Arial"/>
              </a:rPr>
              <a:t>The folder for compiled class files</a:t>
            </a:r>
          </a:p>
          <a:p>
            <a:endParaRPr lang="en-US">
              <a:solidFill>
                <a:schemeClr val="dk1"/>
              </a:solidFill>
              <a:latin typeface="Arial"/>
              <a:ea typeface="Arial"/>
              <a:cs typeface="Arial"/>
              <a:sym typeface="Arial"/>
            </a:endParaRPr>
          </a:p>
          <a:p>
            <a:pPr>
              <a:lnSpc>
                <a:spcPct val="80000"/>
              </a:lnSpc>
              <a:spcBef>
                <a:spcPts val="1167"/>
              </a:spcBef>
              <a:buClr>
                <a:schemeClr val="folHlink"/>
              </a:buClr>
              <a:buSzPct val="91269"/>
              <a:buFont typeface="Arial"/>
              <a:buChar char="•"/>
            </a:pPr>
            <a:r>
              <a:rPr lang="en-US" sz="2300" b="1">
                <a:solidFill>
                  <a:schemeClr val="dk1"/>
                </a:solidFill>
                <a:latin typeface="Arial"/>
                <a:ea typeface="Arial"/>
                <a:cs typeface="Arial"/>
                <a:sym typeface="Arial"/>
              </a:rPr>
              <a:t>Click Next</a:t>
            </a:r>
          </a:p>
          <a:p>
            <a:endParaRPr lang="en-US" sz="2300" b="1">
              <a:solidFill>
                <a:schemeClr val="dk1"/>
              </a:solidFill>
              <a:latin typeface="Arial"/>
              <a:ea typeface="Arial"/>
              <a:cs typeface="Arial"/>
              <a:sym typeface="Arial"/>
            </a:endParaRPr>
          </a:p>
        </p:txBody>
      </p:sp>
      <p:sp>
        <p:nvSpPr>
          <p:cNvPr id="131" name="Shape 131"/>
          <p:cNvSpPr/>
          <p:nvPr/>
        </p:nvSpPr>
        <p:spPr>
          <a:xfrm>
            <a:off x="4910667" y="1862667"/>
            <a:ext cx="4803069" cy="5757333"/>
          </a:xfrm>
          <a:prstGeom prst="rect">
            <a:avLst/>
          </a:prstGeom>
          <a:blipFill>
            <a:blip r:embed="rId3"/>
            <a:stretch>
              <a:fillRect/>
            </a:stretch>
          </a:blipFill>
        </p:spPr>
      </p:sp>
      <p:sp>
        <p:nvSpPr>
          <p:cNvPr id="132" name="Shape 132"/>
          <p:cNvSpPr/>
          <p:nvPr/>
        </p:nvSpPr>
        <p:spPr>
          <a:xfrm>
            <a:off x="7535333" y="7281334"/>
            <a:ext cx="719667" cy="169332"/>
          </a:xfrm>
          <a:prstGeom prst="rect">
            <a:avLst/>
          </a:prstGeom>
          <a:noFill/>
          <a:ln w="28575" cap="rnd">
            <a:solidFill>
              <a:srgbClr val="FF0000"/>
            </a:solidFill>
            <a:prstDash val="solid"/>
            <a:miter/>
            <a:headEnd type="none" w="med" len="med"/>
            <a:tailEnd type="none" w="med" len="med"/>
          </a:ln>
        </p:spPr>
        <p:txBody>
          <a:bodyPr lIns="101582" tIns="50777" rIns="101582" bIns="50777" anchor="ctr" anchorCtr="0">
            <a:noAutofit/>
          </a:bodyPr>
          <a:lstStyle/>
          <a:p>
            <a:endParaRPr/>
          </a:p>
        </p:txBody>
      </p:sp>
      <p:sp>
        <p:nvSpPr>
          <p:cNvPr id="133" name="Shape 133"/>
          <p:cNvSpPr txBox="1">
            <a:spLocks noGrp="1"/>
          </p:cNvSpPr>
          <p:nvPr>
            <p:ph type="sldNum" idx="4294967295"/>
          </p:nvPr>
        </p:nvSpPr>
        <p:spPr>
          <a:xfrm>
            <a:off x="7281334" y="7027333"/>
            <a:ext cx="2370666" cy="440971"/>
          </a:xfrm>
          <a:prstGeom prst="rect">
            <a:avLst/>
          </a:prstGeom>
          <a:noFill/>
          <a:ln>
            <a:noFill/>
          </a:ln>
        </p:spPr>
        <p:txBody>
          <a:bodyPr lIns="101582" tIns="50777" rIns="101582" bIns="50777" anchor="t" anchorCtr="0">
            <a:noAutofit/>
          </a:bodyPr>
          <a:lstStyle/>
          <a:p>
            <a:pPr algn="l">
              <a:buSzPct val="25000"/>
            </a:pPr>
            <a:r>
              <a:rPr lang="en-US"/>
              <a:t> </a:t>
            </a:r>
          </a:p>
        </p:txBody>
      </p:sp>
    </p:spTree>
    <p:extLst>
      <p:ext uri="{BB962C8B-B14F-4D97-AF65-F5344CB8AC3E}">
        <p14:creationId xmlns:p14="http://schemas.microsoft.com/office/powerpoint/2010/main" val="2476892443"/>
      </p:ext>
    </p:extLst>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27734</TotalTime>
  <Words>912</Words>
  <Application>Microsoft Office PowerPoint</Application>
  <PresentationFormat>Custom</PresentationFormat>
  <Paragraphs>233</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JAVA, JEE Training  Introduction to Web</vt:lpstr>
      <vt:lpstr>Architecture of Web Applications</vt:lpstr>
      <vt:lpstr>Architecture of Web Applications</vt:lpstr>
      <vt:lpstr>Web Server</vt:lpstr>
      <vt:lpstr>Apache Tomcat</vt:lpstr>
      <vt:lpstr>Apache Tomcat </vt:lpstr>
      <vt:lpstr>Web Application</vt:lpstr>
      <vt:lpstr>Create A Web Application Project</vt:lpstr>
      <vt:lpstr>Create A Web Application Project</vt:lpstr>
      <vt:lpstr>Create A Web Application Project</vt:lpstr>
      <vt:lpstr>Web Application Project – File Structure</vt:lpstr>
      <vt:lpstr>Deploy A Web Application Project</vt:lpstr>
      <vt:lpstr>Deploy A Web Application Project</vt:lpstr>
      <vt:lpstr>HTTP Request</vt:lpstr>
      <vt:lpstr>HTTP Response</vt:lpstr>
      <vt:lpstr>PowerPoint Presentation</vt:lpstr>
      <vt:lpstr>Servlets </vt:lpstr>
      <vt:lpstr>PowerPoint Presentation</vt:lpstr>
      <vt:lpstr>MODEL VIEW CONTROLLER - MVC</vt:lpstr>
      <vt:lpstr>PowerPoint Presentation</vt:lpstr>
      <vt:lpstr>Firefox plugins/add 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21</cp:revision>
  <dcterms:modified xsi:type="dcterms:W3CDTF">2014-08-05T00:11:43Z</dcterms:modified>
</cp:coreProperties>
</file>