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sldIdLst>
    <p:sldId id="256" r:id="rId2"/>
    <p:sldId id="257" r:id="rId3"/>
    <p:sldId id="281" r:id="rId4"/>
    <p:sldId id="295" r:id="rId5"/>
    <p:sldId id="258" r:id="rId6"/>
    <p:sldId id="259" r:id="rId7"/>
    <p:sldId id="261" r:id="rId8"/>
    <p:sldId id="262" r:id="rId9"/>
    <p:sldId id="263" r:id="rId10"/>
    <p:sldId id="264" r:id="rId11"/>
    <p:sldId id="266" r:id="rId12"/>
    <p:sldId id="298" r:id="rId13"/>
    <p:sldId id="267" r:id="rId14"/>
    <p:sldId id="268" r:id="rId15"/>
    <p:sldId id="269" r:id="rId16"/>
    <p:sldId id="270" r:id="rId17"/>
    <p:sldId id="275" r:id="rId18"/>
    <p:sldId id="271" r:id="rId19"/>
    <p:sldId id="273" r:id="rId20"/>
    <p:sldId id="282" r:id="rId21"/>
    <p:sldId id="274" r:id="rId22"/>
    <p:sldId id="293" r:id="rId23"/>
    <p:sldId id="283" r:id="rId24"/>
    <p:sldId id="284" r:id="rId25"/>
    <p:sldId id="276" r:id="rId26"/>
    <p:sldId id="286" r:id="rId27"/>
    <p:sldId id="277" r:id="rId28"/>
    <p:sldId id="278" r:id="rId29"/>
    <p:sldId id="279" r:id="rId30"/>
    <p:sldId id="287" r:id="rId31"/>
    <p:sldId id="288" r:id="rId32"/>
    <p:sldId id="289" r:id="rId33"/>
    <p:sldId id="290" r:id="rId34"/>
    <p:sldId id="291" r:id="rId35"/>
    <p:sldId id="292" r:id="rId36"/>
    <p:sldId id="294" r:id="rId37"/>
    <p:sldId id="296" r:id="rId38"/>
    <p:sldId id="297" r:id="rId39"/>
    <p:sldId id="299" r:id="rId40"/>
    <p:sldId id="300" r:id="rId41"/>
    <p:sldId id="302" r:id="rId42"/>
    <p:sldId id="301" r:id="rId43"/>
    <p:sldId id="280" r:id="rId44"/>
    <p:sldId id="305" r:id="rId45"/>
    <p:sldId id="303" r:id="rId46"/>
    <p:sldId id="304" r:id="rId47"/>
    <p:sldId id="310" r:id="rId48"/>
    <p:sldId id="309" r:id="rId49"/>
    <p:sldId id="311" r:id="rId50"/>
    <p:sldId id="307" r:id="rId51"/>
    <p:sldId id="313" r:id="rId52"/>
    <p:sldId id="312" r:id="rId53"/>
    <p:sldId id="314" r:id="rId54"/>
    <p:sldId id="285" r:id="rId55"/>
    <p:sldId id="315" r:id="rId56"/>
    <p:sldId id="316" r:id="rId57"/>
    <p:sldId id="260" r:id="rId5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3D6751-AEDF-4735-A234-C868C1191CB2}" type="datetimeFigureOut">
              <a:rPr lang="en-US" smtClean="0"/>
              <a:t>11/13/2014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BA252-5811-413D-A3F1-C5136112EDC8}" type="slidenum">
              <a:rPr lang="en-US" smtClean="0"/>
              <a:t>‹#›</a:t>
            </a:fld>
            <a:endParaRPr lang="en-US"/>
          </a:p>
        </p:txBody>
      </p:sp>
    </p:spTree>
    <p:extLst>
      <p:ext uri="{BB962C8B-B14F-4D97-AF65-F5344CB8AC3E}">
        <p14:creationId xmlns:p14="http://schemas.microsoft.com/office/powerpoint/2010/main" val="3239718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EBA252-5811-413D-A3F1-C5136112EDC8}" type="slidenum">
              <a:rPr lang="en-US" smtClean="0"/>
              <a:t>37</a:t>
            </a:fld>
            <a:endParaRPr lang="en-US"/>
          </a:p>
        </p:txBody>
      </p:sp>
    </p:spTree>
    <p:extLst>
      <p:ext uri="{BB962C8B-B14F-4D97-AF65-F5344CB8AC3E}">
        <p14:creationId xmlns:p14="http://schemas.microsoft.com/office/powerpoint/2010/main" val="419029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TW" smtClean="0"/>
              <a:t>Click to edit Master title style</a:t>
            </a:r>
            <a:endParaRPr lang="zh-TW"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zh-TW" altLang="en-US"/>
          </a:p>
        </p:txBody>
      </p:sp>
      <p:sp>
        <p:nvSpPr>
          <p:cNvPr id="4" name="Date Placeholder 3"/>
          <p:cNvSpPr>
            <a:spLocks noGrp="1"/>
          </p:cNvSpPr>
          <p:nvPr>
            <p:ph type="dt" sz="half" idx="10"/>
          </p:nvPr>
        </p:nvSpPr>
        <p:spPr/>
        <p:txBody>
          <a:bodyPr/>
          <a:lstStyle/>
          <a:p>
            <a:fld id="{BC3A832D-B187-46D3-A470-E7EE216566FE}" type="datetime1">
              <a:rPr lang="zh-TW" altLang="en-US" smtClean="0"/>
              <a:t>2014/11/13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4D63C55-FF28-4F75-AE9B-59F7BE228D7B}" type="slidenum">
              <a:rPr lang="zh-TW" altLang="en-US" smtClean="0"/>
              <a:t>‹#›</a:t>
            </a:fld>
            <a:endParaRPr lang="zh-TW" altLang="en-US"/>
          </a:p>
        </p:txBody>
      </p:sp>
    </p:spTree>
    <p:extLst>
      <p:ext uri="{BB962C8B-B14F-4D97-AF65-F5344CB8AC3E}">
        <p14:creationId xmlns:p14="http://schemas.microsoft.com/office/powerpoint/2010/main" val="176231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E61E96FF-8585-4B9E-8155-6CBF613657AB}" type="datetime1">
              <a:rPr lang="zh-TW" altLang="en-US" smtClean="0"/>
              <a:t>2014/11/13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4D63C55-FF28-4F75-AE9B-59F7BE228D7B}" type="slidenum">
              <a:rPr lang="zh-TW" altLang="en-US" smtClean="0"/>
              <a:t>‹#›</a:t>
            </a:fld>
            <a:endParaRPr lang="zh-TW" altLang="en-US"/>
          </a:p>
        </p:txBody>
      </p:sp>
    </p:spTree>
    <p:extLst>
      <p:ext uri="{BB962C8B-B14F-4D97-AF65-F5344CB8AC3E}">
        <p14:creationId xmlns:p14="http://schemas.microsoft.com/office/powerpoint/2010/main" val="3256980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9DEE1F5B-CFDF-41EE-AE85-46294DF05874}" type="datetime1">
              <a:rPr lang="zh-TW" altLang="en-US" smtClean="0"/>
              <a:t>2014/11/13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4D63C55-FF28-4F75-AE9B-59F7BE228D7B}" type="slidenum">
              <a:rPr lang="zh-TW" altLang="en-US" smtClean="0"/>
              <a:t>‹#›</a:t>
            </a:fld>
            <a:endParaRPr lang="zh-TW" altLang="en-US"/>
          </a:p>
        </p:txBody>
      </p:sp>
    </p:spTree>
    <p:extLst>
      <p:ext uri="{BB962C8B-B14F-4D97-AF65-F5344CB8AC3E}">
        <p14:creationId xmlns:p14="http://schemas.microsoft.com/office/powerpoint/2010/main" val="91283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32ACDE56-79CD-4A3D-B894-00EE2A9665B7}" type="datetime1">
              <a:rPr lang="zh-TW" altLang="en-US" smtClean="0"/>
              <a:t>2014/11/13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4D63C55-FF28-4F75-AE9B-59F7BE228D7B}" type="slidenum">
              <a:rPr lang="zh-TW" altLang="en-US" smtClean="0"/>
              <a:t>‹#›</a:t>
            </a:fld>
            <a:endParaRPr lang="zh-TW" altLang="en-US"/>
          </a:p>
        </p:txBody>
      </p:sp>
    </p:spTree>
    <p:extLst>
      <p:ext uri="{BB962C8B-B14F-4D97-AF65-F5344CB8AC3E}">
        <p14:creationId xmlns:p14="http://schemas.microsoft.com/office/powerpoint/2010/main" val="4186726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5A886BF6-BD18-403F-9D17-6B9FD19A839A}" type="datetime1">
              <a:rPr lang="zh-TW" altLang="en-US" smtClean="0"/>
              <a:t>2014/11/13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4D63C55-FF28-4F75-AE9B-59F7BE228D7B}" type="slidenum">
              <a:rPr lang="zh-TW" altLang="en-US" smtClean="0"/>
              <a:t>‹#›</a:t>
            </a:fld>
            <a:endParaRPr lang="zh-TW" altLang="en-US"/>
          </a:p>
        </p:txBody>
      </p:sp>
    </p:spTree>
    <p:extLst>
      <p:ext uri="{BB962C8B-B14F-4D97-AF65-F5344CB8AC3E}">
        <p14:creationId xmlns:p14="http://schemas.microsoft.com/office/powerpoint/2010/main" val="1963712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p:txBody>
          <a:bodyPr/>
          <a:lstStyle/>
          <a:p>
            <a:fld id="{53500392-23DF-451C-91DF-07C369842173}" type="datetime1">
              <a:rPr lang="zh-TW" altLang="en-US" smtClean="0"/>
              <a:t>2014/11/13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4D63C55-FF28-4F75-AE9B-59F7BE228D7B}" type="slidenum">
              <a:rPr lang="zh-TW" altLang="en-US" smtClean="0"/>
              <a:t>‹#›</a:t>
            </a:fld>
            <a:endParaRPr lang="zh-TW" altLang="en-US"/>
          </a:p>
        </p:txBody>
      </p:sp>
    </p:spTree>
    <p:extLst>
      <p:ext uri="{BB962C8B-B14F-4D97-AF65-F5344CB8AC3E}">
        <p14:creationId xmlns:p14="http://schemas.microsoft.com/office/powerpoint/2010/main" val="2767136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Date Placeholder 6"/>
          <p:cNvSpPr>
            <a:spLocks noGrp="1"/>
          </p:cNvSpPr>
          <p:nvPr>
            <p:ph type="dt" sz="half" idx="10"/>
          </p:nvPr>
        </p:nvSpPr>
        <p:spPr/>
        <p:txBody>
          <a:bodyPr/>
          <a:lstStyle/>
          <a:p>
            <a:fld id="{C2A73933-6F1C-4018-AD18-295A35745F28}" type="datetime1">
              <a:rPr lang="zh-TW" altLang="en-US" smtClean="0"/>
              <a:t>2014/11/13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4D63C55-FF28-4F75-AE9B-59F7BE228D7B}" type="slidenum">
              <a:rPr lang="zh-TW" altLang="en-US" smtClean="0"/>
              <a:t>‹#›</a:t>
            </a:fld>
            <a:endParaRPr lang="zh-TW" altLang="en-US"/>
          </a:p>
        </p:txBody>
      </p:sp>
    </p:spTree>
    <p:extLst>
      <p:ext uri="{BB962C8B-B14F-4D97-AF65-F5344CB8AC3E}">
        <p14:creationId xmlns:p14="http://schemas.microsoft.com/office/powerpoint/2010/main" val="176896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Date Placeholder 2"/>
          <p:cNvSpPr>
            <a:spLocks noGrp="1"/>
          </p:cNvSpPr>
          <p:nvPr>
            <p:ph type="dt" sz="half" idx="10"/>
          </p:nvPr>
        </p:nvSpPr>
        <p:spPr/>
        <p:txBody>
          <a:bodyPr/>
          <a:lstStyle/>
          <a:p>
            <a:fld id="{FD7BBAB9-304D-4C35-88F5-6AD4889E07DF}" type="datetime1">
              <a:rPr lang="zh-TW" altLang="en-US" smtClean="0"/>
              <a:t>2014/11/13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4D63C55-FF28-4F75-AE9B-59F7BE228D7B}" type="slidenum">
              <a:rPr lang="zh-TW" altLang="en-US" smtClean="0"/>
              <a:t>‹#›</a:t>
            </a:fld>
            <a:endParaRPr lang="zh-TW" altLang="en-US"/>
          </a:p>
        </p:txBody>
      </p:sp>
    </p:spTree>
    <p:extLst>
      <p:ext uri="{BB962C8B-B14F-4D97-AF65-F5344CB8AC3E}">
        <p14:creationId xmlns:p14="http://schemas.microsoft.com/office/powerpoint/2010/main" val="292170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327DC-206A-4BEA-941F-0B01AB5BB12D}" type="datetime1">
              <a:rPr lang="zh-TW" altLang="en-US" smtClean="0"/>
              <a:t>2014/11/13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a:t>
            </a:fld>
            <a:endParaRPr lang="zh-TW" altLang="en-US"/>
          </a:p>
        </p:txBody>
      </p:sp>
    </p:spTree>
    <p:extLst>
      <p:ext uri="{BB962C8B-B14F-4D97-AF65-F5344CB8AC3E}">
        <p14:creationId xmlns:p14="http://schemas.microsoft.com/office/powerpoint/2010/main" val="113176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7AC8E357-0186-4413-96F8-AE4DA64C1956}" type="datetime1">
              <a:rPr lang="zh-TW" altLang="en-US" smtClean="0"/>
              <a:t>2014/11/13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4D63C55-FF28-4F75-AE9B-59F7BE228D7B}" type="slidenum">
              <a:rPr lang="zh-TW" altLang="en-US" smtClean="0"/>
              <a:t>‹#›</a:t>
            </a:fld>
            <a:endParaRPr lang="zh-TW" altLang="en-US"/>
          </a:p>
        </p:txBody>
      </p:sp>
    </p:spTree>
    <p:extLst>
      <p:ext uri="{BB962C8B-B14F-4D97-AF65-F5344CB8AC3E}">
        <p14:creationId xmlns:p14="http://schemas.microsoft.com/office/powerpoint/2010/main" val="181148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08B45257-8F4A-4E1B-930B-671A7B173ABD}" type="datetime1">
              <a:rPr lang="zh-TW" altLang="en-US" smtClean="0"/>
              <a:t>2014/11/13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4D63C55-FF28-4F75-AE9B-59F7BE228D7B}" type="slidenum">
              <a:rPr lang="zh-TW" altLang="en-US" smtClean="0"/>
              <a:t>‹#›</a:t>
            </a:fld>
            <a:endParaRPr lang="zh-TW" altLang="en-US"/>
          </a:p>
        </p:txBody>
      </p:sp>
    </p:spTree>
    <p:extLst>
      <p:ext uri="{BB962C8B-B14F-4D97-AF65-F5344CB8AC3E}">
        <p14:creationId xmlns:p14="http://schemas.microsoft.com/office/powerpoint/2010/main" val="1898368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8F2A7-81CA-4FAA-B8D2-E63EFA96E814}" type="datetime1">
              <a:rPr lang="zh-TW" altLang="en-US" smtClean="0"/>
              <a:t>2014/11/13</a:t>
            </a:fld>
            <a:endParaRPr lang="zh-TW"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63C55-FF28-4F75-AE9B-59F7BE228D7B}" type="slidenum">
              <a:rPr lang="zh-TW" altLang="en-US" smtClean="0"/>
              <a:t>‹#›</a:t>
            </a:fld>
            <a:endParaRPr lang="zh-TW" altLang="en-US"/>
          </a:p>
        </p:txBody>
      </p:sp>
    </p:spTree>
    <p:extLst>
      <p:ext uri="{BB962C8B-B14F-4D97-AF65-F5344CB8AC3E}">
        <p14:creationId xmlns:p14="http://schemas.microsoft.com/office/powerpoint/2010/main" val="2018962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140.118.105.174/SVN/" TargetMode="External"/><Relationship Id="rId2" Type="http://schemas.openxmlformats.org/officeDocument/2006/relationships/hyperlink" Target="http://tortoisesvn.tigris.org/"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http://140.118.105.174/svn/ymhsieh/svnlab"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140.118.105.174/svn/_____/svnlab" TargetMode="External"/><Relationship Id="rId2" Type="http://schemas.openxmlformats.org/officeDocument/2006/relationships/hyperlink" Target="http://140.118.105.174/svn/______/svnlab"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140.118.105.174/svn/ymhsieh/svnlab" TargetMode="External"/><Relationship Id="rId2" Type="http://schemas.openxmlformats.org/officeDocument/2006/relationships/hyperlink" Target="http://140.118.105.174/svn/_____/svnla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140.118.105.174/svn/_____/svnlab/tags/tag-0.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140.118.105.174/svn/___/svnlab/trunk"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vnlab/branches/test-0.1"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tortoisesvn.net/docs/release/TortoiseSVN_en/index.html" TargetMode="External"/><Relationship Id="rId2" Type="http://schemas.openxmlformats.org/officeDocument/2006/relationships/hyperlink" Target="http://svnbook.red-bean.com/en/1.7/index.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140.118.105.174/svn/____/"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Tutorial on Subversion (SVN)</a:t>
            </a:r>
            <a:endParaRPr lang="zh-TW" altLang="en-US" dirty="0"/>
          </a:p>
        </p:txBody>
      </p:sp>
      <p:sp>
        <p:nvSpPr>
          <p:cNvPr id="3" name="Subtitle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2614800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Solution #2: copy-modify-merge</a:t>
            </a:r>
            <a:endParaRPr lang="zh-TW"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698374"/>
            <a:ext cx="3558857" cy="3456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700808"/>
            <a:ext cx="3351065" cy="3456384"/>
          </a:xfrm>
          <a:prstGeom prst="rect">
            <a:avLst/>
          </a:prstGeom>
        </p:spPr>
      </p:pic>
      <p:sp>
        <p:nvSpPr>
          <p:cNvPr id="6" name="TextBox 5"/>
          <p:cNvSpPr txBox="1"/>
          <p:nvPr/>
        </p:nvSpPr>
        <p:spPr>
          <a:xfrm>
            <a:off x="2339752" y="5373216"/>
            <a:ext cx="1413464" cy="523220"/>
          </a:xfrm>
          <a:prstGeom prst="rect">
            <a:avLst/>
          </a:prstGeom>
          <a:noFill/>
        </p:spPr>
        <p:txBody>
          <a:bodyPr wrap="none" rtlCol="0">
            <a:spAutoFit/>
          </a:bodyPr>
          <a:lstStyle/>
          <a:p>
            <a:r>
              <a:rPr lang="en-US" altLang="zh-TW" sz="2800" dirty="0" smtClean="0">
                <a:solidFill>
                  <a:srgbClr val="FF0000"/>
                </a:solidFill>
              </a:rPr>
              <a:t>Conflict!</a:t>
            </a:r>
            <a:endParaRPr lang="zh-TW" altLang="en-US" sz="2800" dirty="0">
              <a:solidFill>
                <a:srgbClr val="FF0000"/>
              </a:solidFill>
            </a:endParaRPr>
          </a:p>
        </p:txBody>
      </p:sp>
      <p:sp>
        <p:nvSpPr>
          <p:cNvPr id="7" name="TextBox 6"/>
          <p:cNvSpPr txBox="1"/>
          <p:nvPr/>
        </p:nvSpPr>
        <p:spPr>
          <a:xfrm>
            <a:off x="2627784" y="6347049"/>
            <a:ext cx="4294124" cy="400110"/>
          </a:xfrm>
          <a:prstGeom prst="rect">
            <a:avLst/>
          </a:prstGeom>
          <a:noFill/>
        </p:spPr>
        <p:txBody>
          <a:bodyPr wrap="none" rtlCol="0">
            <a:spAutoFit/>
          </a:bodyPr>
          <a:lstStyle/>
          <a:p>
            <a:r>
              <a:rPr lang="en-US" altLang="zh-TW" sz="2000" dirty="0" smtClean="0"/>
              <a:t>This is modern version control practice!</a:t>
            </a:r>
            <a:endParaRPr lang="zh-TW" altLang="en-US" sz="2000" dirty="0"/>
          </a:p>
        </p:txBody>
      </p:sp>
      <p:sp>
        <p:nvSpPr>
          <p:cNvPr id="3" name="Slide Number Placeholder 2"/>
          <p:cNvSpPr>
            <a:spLocks noGrp="1"/>
          </p:cNvSpPr>
          <p:nvPr>
            <p:ph type="sldNum" sz="quarter" idx="12"/>
          </p:nvPr>
        </p:nvSpPr>
        <p:spPr/>
        <p:txBody>
          <a:bodyPr/>
          <a:lstStyle/>
          <a:p>
            <a:fld id="{24D63C55-FF28-4F75-AE9B-59F7BE228D7B}" type="slidenum">
              <a:rPr lang="zh-TW" altLang="en-US" smtClean="0"/>
              <a:t>10</a:t>
            </a:fld>
            <a:endParaRPr lang="zh-TW" altLang="en-US"/>
          </a:p>
        </p:txBody>
      </p:sp>
    </p:spTree>
    <p:extLst>
      <p:ext uri="{BB962C8B-B14F-4D97-AF65-F5344CB8AC3E}">
        <p14:creationId xmlns:p14="http://schemas.microsoft.com/office/powerpoint/2010/main" val="363242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Repository changes </a:t>
            </a:r>
            <a:r>
              <a:rPr lang="en-US" altLang="zh-TW" dirty="0"/>
              <a:t>over time</a:t>
            </a:r>
            <a:endParaRPr lang="zh-TW"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1556792"/>
            <a:ext cx="4738179" cy="3340861"/>
          </a:xfrm>
        </p:spPr>
      </p:pic>
      <p:sp>
        <p:nvSpPr>
          <p:cNvPr id="5" name="TextBox 4"/>
          <p:cNvSpPr txBox="1"/>
          <p:nvPr/>
        </p:nvSpPr>
        <p:spPr>
          <a:xfrm>
            <a:off x="1691680" y="5293626"/>
            <a:ext cx="4808111" cy="369332"/>
          </a:xfrm>
          <a:prstGeom prst="rect">
            <a:avLst/>
          </a:prstGeom>
          <a:noFill/>
        </p:spPr>
        <p:txBody>
          <a:bodyPr wrap="none" rtlCol="0">
            <a:spAutoFit/>
          </a:bodyPr>
          <a:lstStyle/>
          <a:p>
            <a:r>
              <a:rPr lang="en-US" altLang="zh-TW" dirty="0" smtClean="0"/>
              <a:t>Sometimes, a specific repository is called a “tree”</a:t>
            </a:r>
            <a:endParaRPr lang="zh-TW" altLang="en-US" dirty="0"/>
          </a:p>
        </p:txBody>
      </p:sp>
      <p:sp>
        <p:nvSpPr>
          <p:cNvPr id="3" name="Slide Number Placeholder 2"/>
          <p:cNvSpPr>
            <a:spLocks noGrp="1"/>
          </p:cNvSpPr>
          <p:nvPr>
            <p:ph type="sldNum" sz="quarter" idx="12"/>
          </p:nvPr>
        </p:nvSpPr>
        <p:spPr/>
        <p:txBody>
          <a:bodyPr/>
          <a:lstStyle/>
          <a:p>
            <a:fld id="{24D63C55-FF28-4F75-AE9B-59F7BE228D7B}" type="slidenum">
              <a:rPr lang="zh-TW" altLang="en-US" smtClean="0"/>
              <a:t>11</a:t>
            </a:fld>
            <a:endParaRPr lang="zh-TW" altLang="en-US"/>
          </a:p>
        </p:txBody>
      </p:sp>
    </p:spTree>
    <p:extLst>
      <p:ext uri="{BB962C8B-B14F-4D97-AF65-F5344CB8AC3E}">
        <p14:creationId xmlns:p14="http://schemas.microsoft.com/office/powerpoint/2010/main" val="3099051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000" dirty="0" smtClean="0"/>
              <a:t>Part I: Basics</a:t>
            </a:r>
            <a:endParaRPr lang="en-US" sz="4000" dirty="0"/>
          </a:p>
        </p:txBody>
      </p:sp>
      <p:sp>
        <p:nvSpPr>
          <p:cNvPr id="2" name="Slide Number Placeholder 1"/>
          <p:cNvSpPr>
            <a:spLocks noGrp="1"/>
          </p:cNvSpPr>
          <p:nvPr>
            <p:ph type="sldNum" sz="quarter" idx="12"/>
          </p:nvPr>
        </p:nvSpPr>
        <p:spPr/>
        <p:txBody>
          <a:bodyPr/>
          <a:lstStyle/>
          <a:p>
            <a:fld id="{24D63C55-FF28-4F75-AE9B-59F7BE228D7B}" type="slidenum">
              <a:rPr lang="zh-TW" altLang="en-US" smtClean="0"/>
              <a:t>12</a:t>
            </a:fld>
            <a:endParaRPr lang="zh-TW" altLang="en-US"/>
          </a:p>
        </p:txBody>
      </p:sp>
    </p:spTree>
    <p:extLst>
      <p:ext uri="{BB962C8B-B14F-4D97-AF65-F5344CB8AC3E}">
        <p14:creationId xmlns:p14="http://schemas.microsoft.com/office/powerpoint/2010/main" val="849721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LAB I-0: Checkout a working copy</a:t>
            </a:r>
            <a:endParaRPr lang="zh-TW" altLang="en-US" dirty="0"/>
          </a:p>
        </p:txBody>
      </p:sp>
      <p:sp>
        <p:nvSpPr>
          <p:cNvPr id="3" name="Content Placeholder 2"/>
          <p:cNvSpPr>
            <a:spLocks noGrp="1"/>
          </p:cNvSpPr>
          <p:nvPr>
            <p:ph idx="1"/>
          </p:nvPr>
        </p:nvSpPr>
        <p:spPr/>
        <p:txBody>
          <a:bodyPr>
            <a:normAutofit/>
          </a:bodyPr>
          <a:lstStyle/>
          <a:p>
            <a:r>
              <a:rPr lang="en-US" altLang="zh-TW" sz="2400" dirty="0" err="1" smtClean="0"/>
              <a:t>TortoiseSVN</a:t>
            </a:r>
            <a:endParaRPr lang="en-US" altLang="zh-TW" sz="2400" dirty="0" smtClean="0"/>
          </a:p>
          <a:p>
            <a:r>
              <a:rPr lang="en-US" altLang="zh-TW" sz="2400" dirty="0" smtClean="0"/>
              <a:t>Official website: </a:t>
            </a:r>
            <a:r>
              <a:rPr lang="en-US" altLang="zh-TW" sz="2400" dirty="0" smtClean="0">
                <a:hlinkClick r:id="rId2"/>
              </a:rPr>
              <a:t>http</a:t>
            </a:r>
            <a:r>
              <a:rPr lang="en-US" altLang="zh-TW" sz="2400" dirty="0">
                <a:hlinkClick r:id="rId2"/>
              </a:rPr>
              <a:t>://tortoisesvn.tigris.org</a:t>
            </a:r>
            <a:r>
              <a:rPr lang="en-US" altLang="zh-TW" sz="2400" dirty="0" smtClean="0">
                <a:hlinkClick r:id="rId2"/>
              </a:rPr>
              <a:t>/</a:t>
            </a:r>
            <a:endParaRPr lang="en-US" altLang="zh-TW" sz="2400" dirty="0" smtClean="0"/>
          </a:p>
          <a:p>
            <a:r>
              <a:rPr lang="en-US" altLang="zh-TW" sz="2400" dirty="0" smtClean="0">
                <a:hlinkClick r:id="rId3"/>
              </a:rPr>
              <a:t>Download: http://140.118.105.174/SVN/</a:t>
            </a:r>
            <a:endParaRPr lang="en-US" altLang="zh-TW" sz="2400" dirty="0" smtClean="0"/>
          </a:p>
          <a:p>
            <a:endParaRPr lang="zh-TW" altLang="en-US" sz="2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768" y="3861048"/>
            <a:ext cx="4457700" cy="609600"/>
          </a:xfrm>
          <a:prstGeom prst="rect">
            <a:avLst/>
          </a:prstGeom>
        </p:spPr>
      </p:pic>
      <p:sp>
        <p:nvSpPr>
          <p:cNvPr id="4" name="Slide Number Placeholder 3"/>
          <p:cNvSpPr>
            <a:spLocks noGrp="1"/>
          </p:cNvSpPr>
          <p:nvPr>
            <p:ph type="sldNum" sz="quarter" idx="12"/>
          </p:nvPr>
        </p:nvSpPr>
        <p:spPr/>
        <p:txBody>
          <a:bodyPr/>
          <a:lstStyle/>
          <a:p>
            <a:fld id="{24D63C55-FF28-4F75-AE9B-59F7BE228D7B}" type="slidenum">
              <a:rPr lang="zh-TW" altLang="en-US" smtClean="0"/>
              <a:t>13</a:t>
            </a:fld>
            <a:endParaRPr lang="zh-TW" altLang="en-US"/>
          </a:p>
        </p:txBody>
      </p:sp>
    </p:spTree>
    <p:extLst>
      <p:ext uri="{BB962C8B-B14F-4D97-AF65-F5344CB8AC3E}">
        <p14:creationId xmlns:p14="http://schemas.microsoft.com/office/powerpoint/2010/main" val="183200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solidFill>
                  <a:srgbClr val="FF0000"/>
                </a:solidFill>
              </a:rPr>
              <a:t>C</a:t>
            </a:r>
            <a:r>
              <a:rPr lang="en-US" altLang="zh-TW" dirty="0" smtClean="0"/>
              <a:t>heck</a:t>
            </a:r>
            <a:r>
              <a:rPr lang="en-US" altLang="zh-TW" dirty="0" smtClean="0">
                <a:solidFill>
                  <a:srgbClr val="FF0000"/>
                </a:solidFill>
              </a:rPr>
              <a:t>o</a:t>
            </a:r>
            <a:r>
              <a:rPr lang="en-US" altLang="zh-TW" dirty="0" smtClean="0"/>
              <a:t>ut a working copy</a:t>
            </a:r>
            <a:endParaRPr lang="zh-TW" altLang="en-US" dirty="0"/>
          </a:p>
        </p:txBody>
      </p:sp>
      <p:sp>
        <p:nvSpPr>
          <p:cNvPr id="3" name="Content Placeholder 2"/>
          <p:cNvSpPr>
            <a:spLocks noGrp="1"/>
          </p:cNvSpPr>
          <p:nvPr>
            <p:ph idx="1"/>
          </p:nvPr>
        </p:nvSpPr>
        <p:spPr>
          <a:xfrm>
            <a:off x="457200" y="1600200"/>
            <a:ext cx="8229600" cy="2908919"/>
          </a:xfrm>
        </p:spPr>
        <p:txBody>
          <a:bodyPr>
            <a:normAutofit/>
          </a:bodyPr>
          <a:lstStyle/>
          <a:p>
            <a:pPr marL="514350" indent="-514350">
              <a:buFont typeface="+mj-lt"/>
              <a:buAutoNum type="arabicPeriod"/>
            </a:pPr>
            <a:r>
              <a:rPr lang="en-US" altLang="zh-TW" sz="2000" dirty="0" smtClean="0"/>
              <a:t>Create an empty folder “lab” on your desktop</a:t>
            </a:r>
          </a:p>
          <a:p>
            <a:pPr marL="514350" indent="-514350">
              <a:buFont typeface="+mj-lt"/>
              <a:buAutoNum type="arabicPeriod"/>
            </a:pPr>
            <a:r>
              <a:rPr lang="en-US" altLang="zh-TW" sz="2000" dirty="0" smtClean="0"/>
              <a:t>Right click on the empty folder and choose SVN Checkout</a:t>
            </a:r>
          </a:p>
          <a:p>
            <a:pPr marL="514350" indent="-514350">
              <a:buFont typeface="+mj-lt"/>
              <a:buAutoNum type="arabicPeriod"/>
            </a:pPr>
            <a:r>
              <a:rPr lang="en-US" altLang="zh-TW" sz="2000" dirty="0"/>
              <a:t>Use </a:t>
            </a:r>
            <a:r>
              <a:rPr lang="en-US" altLang="zh-TW" sz="2000" dirty="0" smtClean="0"/>
              <a:t>the following URL as the repository</a:t>
            </a:r>
            <a:br>
              <a:rPr lang="en-US" altLang="zh-TW" sz="2000" dirty="0" smtClean="0"/>
            </a:br>
            <a:r>
              <a:rPr lang="en-US" altLang="zh-TW" sz="2000" dirty="0" smtClean="0">
                <a:hlinkClick r:id="rId2"/>
              </a:rPr>
              <a:t>http</a:t>
            </a:r>
            <a:r>
              <a:rPr lang="en-US" altLang="zh-TW" sz="2000" dirty="0">
                <a:hlinkClick r:id="rId2"/>
              </a:rPr>
              <a:t>://</a:t>
            </a:r>
            <a:r>
              <a:rPr lang="en-US" altLang="zh-TW" sz="2000" dirty="0" smtClean="0">
                <a:hlinkClick r:id="rId2"/>
              </a:rPr>
              <a:t>140.118.105.174/svn/</a:t>
            </a:r>
            <a:r>
              <a:rPr lang="en-US" altLang="zh-TW" sz="2000" b="1" dirty="0" smtClean="0">
                <a:solidFill>
                  <a:srgbClr val="FF0000"/>
                </a:solidFill>
                <a:hlinkClick r:id="rId2"/>
              </a:rPr>
              <a:t>ymhsieh</a:t>
            </a:r>
            <a:r>
              <a:rPr lang="en-US" altLang="zh-TW" sz="2000" dirty="0" smtClean="0">
                <a:hlinkClick r:id="rId2"/>
              </a:rPr>
              <a:t>/svnlab</a:t>
            </a:r>
            <a:endParaRPr lang="en-US" altLang="zh-TW" sz="2000" dirty="0" smtClean="0"/>
          </a:p>
          <a:p>
            <a:pPr marL="514350" indent="-514350">
              <a:buFont typeface="+mj-lt"/>
              <a:buAutoNum type="arabicPeriod"/>
            </a:pPr>
            <a:r>
              <a:rPr lang="en-US" altLang="zh-TW" sz="2000" dirty="0" smtClean="0"/>
              <a:t>Now, the “lab” folder on your desktop is a working copy!</a:t>
            </a:r>
          </a:p>
          <a:p>
            <a:pPr marL="514350" indent="-514350">
              <a:buFont typeface="+mj-lt"/>
              <a:buAutoNum type="arabicPeriod"/>
            </a:pPr>
            <a:r>
              <a:rPr lang="en-US" altLang="zh-TW" sz="2000" dirty="0" smtClean="0"/>
              <a:t>In the working copy, you will notice a .</a:t>
            </a:r>
            <a:r>
              <a:rPr lang="en-US" altLang="zh-TW" sz="2000" dirty="0" err="1" smtClean="0"/>
              <a:t>svn</a:t>
            </a:r>
            <a:r>
              <a:rPr lang="en-US" altLang="zh-TW" sz="2000" dirty="0" smtClean="0"/>
              <a:t> folder.  The folder holds information about the working copy</a:t>
            </a:r>
          </a:p>
          <a:p>
            <a:pPr marL="514350" indent="-514350">
              <a:buFont typeface="+mj-lt"/>
              <a:buAutoNum type="arabicPeriod"/>
            </a:pPr>
            <a:r>
              <a:rPr lang="en-US" altLang="zh-TW" sz="2000" dirty="0" smtClean="0"/>
              <a:t>Now you have successfully checked out a working copy!</a:t>
            </a:r>
            <a:endParaRPr lang="zh-TW" altLang="en-US" sz="2000" dirty="0"/>
          </a:p>
        </p:txBody>
      </p:sp>
      <p:sp>
        <p:nvSpPr>
          <p:cNvPr id="6" name="Content Placeholder 2"/>
          <p:cNvSpPr txBox="1">
            <a:spLocks/>
          </p:cNvSpPr>
          <p:nvPr/>
        </p:nvSpPr>
        <p:spPr>
          <a:xfrm>
            <a:off x="457200" y="5229200"/>
            <a:ext cx="8229600" cy="16093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TW" sz="2000" u="sng" dirty="0" smtClean="0"/>
              <a:t>Linux command line version:</a:t>
            </a:r>
          </a:p>
          <a:p>
            <a:pPr marL="457200" indent="-457200">
              <a:buFont typeface="+mj-lt"/>
              <a:buAutoNum type="arabicPeriod"/>
            </a:pPr>
            <a:r>
              <a:rPr lang="en-US" altLang="zh-TW" sz="2000" dirty="0" err="1" smtClean="0"/>
              <a:t>mkdir</a:t>
            </a:r>
            <a:r>
              <a:rPr lang="en-US" altLang="zh-TW" sz="2000" dirty="0" smtClean="0"/>
              <a:t> lab</a:t>
            </a:r>
          </a:p>
          <a:p>
            <a:pPr marL="457200" indent="-457200">
              <a:buFont typeface="+mj-lt"/>
              <a:buAutoNum type="arabicPeriod"/>
            </a:pPr>
            <a:r>
              <a:rPr lang="en-US" altLang="zh-TW" sz="2000" dirty="0" err="1" smtClean="0"/>
              <a:t>svn</a:t>
            </a:r>
            <a:r>
              <a:rPr lang="en-US" altLang="zh-TW" sz="2000" dirty="0" smtClean="0"/>
              <a:t> </a:t>
            </a:r>
            <a:r>
              <a:rPr lang="en-US" altLang="zh-TW" sz="2000" b="1" dirty="0" smtClean="0">
                <a:solidFill>
                  <a:srgbClr val="FF0000"/>
                </a:solidFill>
              </a:rPr>
              <a:t>co</a:t>
            </a:r>
            <a:r>
              <a:rPr lang="en-US" altLang="zh-TW" sz="2000" dirty="0" smtClean="0"/>
              <a:t> </a:t>
            </a:r>
            <a:r>
              <a:rPr lang="en-US" altLang="zh-TW" sz="2000" dirty="0">
                <a:hlinkClick r:id="rId2"/>
              </a:rPr>
              <a:t>http://</a:t>
            </a:r>
            <a:r>
              <a:rPr lang="en-US" altLang="zh-TW" sz="2000" dirty="0" smtClean="0">
                <a:hlinkClick r:id="rId2"/>
              </a:rPr>
              <a:t>140.118.105.174/svn/</a:t>
            </a:r>
            <a:r>
              <a:rPr lang="en-US" altLang="zh-TW" sz="2000" b="1" dirty="0" smtClean="0">
                <a:solidFill>
                  <a:srgbClr val="FF0000"/>
                </a:solidFill>
                <a:hlinkClick r:id="rId2"/>
              </a:rPr>
              <a:t>ymhsieh</a:t>
            </a:r>
            <a:r>
              <a:rPr lang="en-US" altLang="zh-TW" sz="2000" dirty="0" smtClean="0">
                <a:hlinkClick r:id="rId2"/>
              </a:rPr>
              <a:t>/svnlab</a:t>
            </a:r>
            <a:r>
              <a:rPr lang="en-US" altLang="zh-TW" sz="2000" dirty="0" smtClean="0"/>
              <a:t> lab</a:t>
            </a:r>
            <a:endParaRPr lang="en-US" altLang="zh-TW" sz="2000" dirty="0"/>
          </a:p>
          <a:p>
            <a:pPr marL="457200" indent="-457200">
              <a:buFont typeface="+mj-lt"/>
              <a:buAutoNum type="arabicPeriod"/>
            </a:pPr>
            <a:endParaRPr lang="zh-TW" altLang="en-US" sz="2000" dirty="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14</a:t>
            </a:fld>
            <a:endParaRPr lang="zh-TW" altLang="en-US"/>
          </a:p>
        </p:txBody>
      </p:sp>
    </p:spTree>
    <p:extLst>
      <p:ext uri="{BB962C8B-B14F-4D97-AF65-F5344CB8AC3E}">
        <p14:creationId xmlns:p14="http://schemas.microsoft.com/office/powerpoint/2010/main" val="2318336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4577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700808"/>
            <a:ext cx="4180680" cy="1917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438" y="4005064"/>
            <a:ext cx="839152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24D63C55-FF28-4F75-AE9B-59F7BE228D7B}" type="slidenum">
              <a:rPr lang="zh-TW" altLang="en-US" smtClean="0"/>
              <a:t>15</a:t>
            </a:fld>
            <a:endParaRPr lang="zh-TW" altLang="en-US"/>
          </a:p>
        </p:txBody>
      </p:sp>
    </p:spTree>
    <p:extLst>
      <p:ext uri="{BB962C8B-B14F-4D97-AF65-F5344CB8AC3E}">
        <p14:creationId xmlns:p14="http://schemas.microsoft.com/office/powerpoint/2010/main" val="336096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working copy</a:t>
            </a:r>
            <a:endParaRPr lang="en-US" dirty="0"/>
          </a:p>
        </p:txBody>
      </p:sp>
      <p:sp>
        <p:nvSpPr>
          <p:cNvPr id="3" name="Content Placeholder 2"/>
          <p:cNvSpPr>
            <a:spLocks noGrp="1"/>
          </p:cNvSpPr>
          <p:nvPr>
            <p:ph idx="1"/>
          </p:nvPr>
        </p:nvSpPr>
        <p:spPr/>
        <p:txBody>
          <a:bodyPr>
            <a:normAutofit/>
          </a:bodyPr>
          <a:lstStyle/>
          <a:p>
            <a:r>
              <a:rPr lang="en-US" sz="2400" dirty="0" smtClean="0"/>
              <a:t>It holds information about:</a:t>
            </a:r>
          </a:p>
          <a:p>
            <a:pPr lvl="1"/>
            <a:r>
              <a:rPr lang="en-US" sz="2400" dirty="0" smtClean="0"/>
              <a:t>What revision your working copy is</a:t>
            </a:r>
          </a:p>
          <a:p>
            <a:pPr lvl="1"/>
            <a:r>
              <a:rPr lang="en-US" sz="2400" dirty="0" smtClean="0"/>
              <a:t>A timestamp recording when the local copy was last updated by the repository.</a:t>
            </a:r>
          </a:p>
          <a:p>
            <a:r>
              <a:rPr lang="en-US" sz="2400" dirty="0" smtClean="0"/>
              <a:t>A working file (a file in your working copy) can have four possible states:</a:t>
            </a:r>
          </a:p>
          <a:p>
            <a:pPr lvl="1"/>
            <a:r>
              <a:rPr lang="en-US" sz="2400" dirty="0" smtClean="0"/>
              <a:t>Unchanged and current</a:t>
            </a:r>
          </a:p>
          <a:p>
            <a:pPr lvl="1"/>
            <a:r>
              <a:rPr lang="en-US" sz="2400" dirty="0" smtClean="0"/>
              <a:t>Locally changed, and current</a:t>
            </a:r>
          </a:p>
          <a:p>
            <a:pPr lvl="1"/>
            <a:r>
              <a:rPr lang="en-US" sz="2400" dirty="0" smtClean="0"/>
              <a:t>Unchanged, and out of date</a:t>
            </a:r>
          </a:p>
          <a:p>
            <a:pPr lvl="1"/>
            <a:r>
              <a:rPr lang="en-US" sz="2400" dirty="0" smtClean="0"/>
              <a:t>Locally changed, and out of date</a:t>
            </a:r>
            <a:endParaRPr lang="en-US" sz="2400" dirty="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16</a:t>
            </a:fld>
            <a:endParaRPr lang="zh-TW" altLang="en-US"/>
          </a:p>
        </p:txBody>
      </p:sp>
    </p:spTree>
    <p:extLst>
      <p:ext uri="{BB962C8B-B14F-4D97-AF65-F5344CB8AC3E}">
        <p14:creationId xmlns:p14="http://schemas.microsoft.com/office/powerpoint/2010/main" val="2829584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sz="3600" dirty="0" smtClean="0"/>
              <a:t>LAB I-1: </a:t>
            </a:r>
            <a:r>
              <a:rPr lang="en-US" altLang="zh-TW" sz="3600" dirty="0" smtClean="0">
                <a:solidFill>
                  <a:srgbClr val="FF0000"/>
                </a:solidFill>
              </a:rPr>
              <a:t>C</a:t>
            </a:r>
            <a:r>
              <a:rPr lang="en-US" altLang="zh-TW" sz="3600" dirty="0" smtClean="0"/>
              <a:t>omm</a:t>
            </a:r>
            <a:r>
              <a:rPr lang="en-US" altLang="zh-TW" sz="3600" dirty="0" smtClean="0">
                <a:solidFill>
                  <a:srgbClr val="FF0000"/>
                </a:solidFill>
              </a:rPr>
              <a:t>i</a:t>
            </a:r>
            <a:r>
              <a:rPr lang="en-US" altLang="zh-TW" sz="3600" dirty="0" smtClean="0"/>
              <a:t>t changes into repository</a:t>
            </a:r>
            <a:endParaRPr lang="zh-TW" altLang="en-US" sz="3600" dirty="0"/>
          </a:p>
        </p:txBody>
      </p:sp>
      <p:sp>
        <p:nvSpPr>
          <p:cNvPr id="3" name="Content Placeholder 2"/>
          <p:cNvSpPr>
            <a:spLocks noGrp="1"/>
          </p:cNvSpPr>
          <p:nvPr>
            <p:ph idx="1"/>
          </p:nvPr>
        </p:nvSpPr>
        <p:spPr/>
        <p:txBody>
          <a:bodyPr>
            <a:normAutofit/>
          </a:bodyPr>
          <a:lstStyle/>
          <a:p>
            <a:r>
              <a:rPr lang="en-US" altLang="zh-TW" sz="2000" dirty="0" smtClean="0"/>
              <a:t>In your working copy, create a folder based on your username to SVN.</a:t>
            </a:r>
          </a:p>
          <a:p>
            <a:pPr lvl="1"/>
            <a:r>
              <a:rPr lang="en-US" altLang="zh-TW" sz="2000" dirty="0" smtClean="0"/>
              <a:t>What is the state of this newly created folder?</a:t>
            </a:r>
          </a:p>
          <a:p>
            <a:r>
              <a:rPr lang="en-US" altLang="zh-TW" sz="2000" dirty="0" smtClean="0"/>
              <a:t>Right click on the newly created folder, choose “</a:t>
            </a:r>
            <a:r>
              <a:rPr lang="en-US" altLang="zh-TW" sz="2000" dirty="0" err="1" smtClean="0"/>
              <a:t>TortoiseSVN</a:t>
            </a:r>
            <a:r>
              <a:rPr lang="en-US" altLang="zh-TW" sz="2000" dirty="0" smtClean="0"/>
              <a:t>” </a:t>
            </a:r>
            <a:r>
              <a:rPr lang="en-US" altLang="zh-TW" sz="2000" dirty="0" smtClean="0">
                <a:sym typeface="Wingdings" pitchFamily="2" charset="2"/>
              </a:rPr>
              <a:t> “Add”</a:t>
            </a:r>
            <a:endParaRPr lang="en-US" altLang="zh-TW" sz="2000" dirty="0" smtClean="0"/>
          </a:p>
          <a:p>
            <a:pPr lvl="1"/>
            <a:r>
              <a:rPr lang="en-US" altLang="zh-TW" sz="2000" dirty="0" smtClean="0"/>
              <a:t>This simply marks your working copy that the folder should be added to the repository when “updating”</a:t>
            </a:r>
          </a:p>
          <a:p>
            <a:r>
              <a:rPr lang="en-US" altLang="zh-TW" sz="2000" dirty="0" smtClean="0"/>
              <a:t>Right click on the “lab” or the working copy folder.</a:t>
            </a:r>
          </a:p>
          <a:p>
            <a:r>
              <a:rPr lang="en-US" altLang="zh-TW" sz="2000" dirty="0" smtClean="0"/>
              <a:t>You should have noticed that there are two additional options not shown before: “SVN </a:t>
            </a:r>
            <a:r>
              <a:rPr lang="en-US" altLang="zh-TW" sz="2000" b="1" dirty="0" smtClean="0">
                <a:solidFill>
                  <a:srgbClr val="FF0000"/>
                </a:solidFill>
              </a:rPr>
              <a:t>update”</a:t>
            </a:r>
            <a:r>
              <a:rPr lang="en-US" altLang="zh-TW" sz="2000" dirty="0" smtClean="0"/>
              <a:t> , and “SVN </a:t>
            </a:r>
            <a:r>
              <a:rPr lang="en-US" altLang="zh-TW" sz="2000" b="1" dirty="0" smtClean="0">
                <a:solidFill>
                  <a:srgbClr val="FF0000"/>
                </a:solidFill>
              </a:rPr>
              <a:t>commit”</a:t>
            </a:r>
            <a:r>
              <a:rPr lang="en-US" altLang="zh-TW" sz="2000" dirty="0" smtClean="0"/>
              <a:t>.</a:t>
            </a:r>
          </a:p>
          <a:p>
            <a:r>
              <a:rPr lang="en-US" altLang="zh-TW" sz="2000" dirty="0" smtClean="0"/>
              <a:t>choose “</a:t>
            </a:r>
            <a:r>
              <a:rPr lang="en-US" altLang="zh-TW" sz="2000" dirty="0" err="1" smtClean="0"/>
              <a:t>TortoiseSVN</a:t>
            </a:r>
            <a:r>
              <a:rPr lang="en-US" altLang="zh-TW" sz="2000" dirty="0" smtClean="0"/>
              <a:t>” </a:t>
            </a:r>
            <a:r>
              <a:rPr lang="en-US" altLang="zh-TW" sz="2000" dirty="0" smtClean="0">
                <a:sym typeface="Wingdings" pitchFamily="2" charset="2"/>
              </a:rPr>
              <a:t> “SVN commit” to commit your changes in the working copy to the repository.  Please have a habit of having of log messages when you do commit.</a:t>
            </a:r>
          </a:p>
          <a:p>
            <a:pPr lvl="1"/>
            <a:r>
              <a:rPr lang="en-US" altLang="zh-TW" sz="2000" dirty="0" smtClean="0"/>
              <a:t>Note SVN commit is a strictly upload operation</a:t>
            </a:r>
            <a:endParaRPr lang="zh-TW" altLang="en-US" sz="2000" dirty="0"/>
          </a:p>
        </p:txBody>
      </p:sp>
      <p:sp>
        <p:nvSpPr>
          <p:cNvPr id="4" name="Rectangle 3"/>
          <p:cNvSpPr/>
          <p:nvPr/>
        </p:nvSpPr>
        <p:spPr>
          <a:xfrm>
            <a:off x="7139047" y="5534561"/>
            <a:ext cx="1997968"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2000" dirty="0" smtClean="0"/>
              <a:t>cd lab </a:t>
            </a:r>
          </a:p>
          <a:p>
            <a:r>
              <a:rPr lang="en-US" altLang="zh-TW" sz="2000" dirty="0" err="1" smtClean="0"/>
              <a:t>mkdir</a:t>
            </a:r>
            <a:r>
              <a:rPr lang="en-US" altLang="zh-TW" sz="2000" dirty="0" smtClean="0"/>
              <a:t> </a:t>
            </a:r>
            <a:r>
              <a:rPr lang="en-US" altLang="zh-TW" sz="2000" dirty="0" err="1"/>
              <a:t>ymhsieh</a:t>
            </a:r>
            <a:endParaRPr lang="en-US" altLang="zh-TW" sz="2000" dirty="0"/>
          </a:p>
          <a:p>
            <a:r>
              <a:rPr lang="en-US" altLang="zh-TW" sz="2000" dirty="0" err="1"/>
              <a:t>svn</a:t>
            </a:r>
            <a:r>
              <a:rPr lang="en-US" altLang="zh-TW" sz="2000" dirty="0"/>
              <a:t> add </a:t>
            </a:r>
            <a:r>
              <a:rPr lang="en-US" altLang="zh-TW" sz="2000" dirty="0" err="1"/>
              <a:t>ymhsieh</a:t>
            </a:r>
            <a:endParaRPr lang="en-US" altLang="zh-TW" sz="2000" dirty="0"/>
          </a:p>
          <a:p>
            <a:r>
              <a:rPr lang="en-US" altLang="zh-TW" sz="2000" dirty="0" err="1"/>
              <a:t>svn</a:t>
            </a:r>
            <a:r>
              <a:rPr lang="en-US" altLang="zh-TW" sz="2000" dirty="0"/>
              <a:t> ci</a:t>
            </a:r>
            <a:endParaRPr lang="en-US" altLang="zh-TW" sz="1600" dirty="0"/>
          </a:p>
        </p:txBody>
      </p:sp>
      <p:sp>
        <p:nvSpPr>
          <p:cNvPr id="5" name="Slide Number Placeholder 4"/>
          <p:cNvSpPr>
            <a:spLocks noGrp="1"/>
          </p:cNvSpPr>
          <p:nvPr>
            <p:ph type="sldNum" sz="quarter" idx="12"/>
          </p:nvPr>
        </p:nvSpPr>
        <p:spPr/>
        <p:txBody>
          <a:bodyPr/>
          <a:lstStyle/>
          <a:p>
            <a:fld id="{24D63C55-FF28-4F75-AE9B-59F7BE228D7B}" type="slidenum">
              <a:rPr lang="zh-TW" altLang="en-US" smtClean="0"/>
              <a:t>17</a:t>
            </a:fld>
            <a:endParaRPr lang="zh-TW" altLang="en-US"/>
          </a:p>
        </p:txBody>
      </p:sp>
    </p:spTree>
    <p:extLst>
      <p:ext uri="{BB962C8B-B14F-4D97-AF65-F5344CB8AC3E}">
        <p14:creationId xmlns:p14="http://schemas.microsoft.com/office/powerpoint/2010/main" val="1772746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60" y="188640"/>
            <a:ext cx="4802080" cy="1640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639" t="14733" r="45465" b="31067"/>
          <a:stretch/>
        </p:blipFill>
        <p:spPr bwMode="auto">
          <a:xfrm>
            <a:off x="129959" y="1988840"/>
            <a:ext cx="4298025" cy="283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675" t="37030" r="68262" b="24984"/>
          <a:stretch/>
        </p:blipFill>
        <p:spPr bwMode="auto">
          <a:xfrm>
            <a:off x="6732240" y="177739"/>
            <a:ext cx="2279905" cy="3426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936" y="3702330"/>
            <a:ext cx="4737207" cy="3054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24D63C55-FF28-4F75-AE9B-59F7BE228D7B}" type="slidenum">
              <a:rPr lang="zh-TW" altLang="en-US" smtClean="0"/>
              <a:t>18</a:t>
            </a:fld>
            <a:endParaRPr lang="zh-TW" altLang="en-US"/>
          </a:p>
        </p:txBody>
      </p:sp>
    </p:spTree>
    <p:extLst>
      <p:ext uri="{BB962C8B-B14F-4D97-AF65-F5344CB8AC3E}">
        <p14:creationId xmlns:p14="http://schemas.microsoft.com/office/powerpoint/2010/main" val="4267167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LAB I-2: </a:t>
            </a:r>
            <a:r>
              <a:rPr lang="en-US" sz="3600" dirty="0" smtClean="0">
                <a:solidFill>
                  <a:srgbClr val="FF0000"/>
                </a:solidFill>
              </a:rPr>
              <a:t>Up</a:t>
            </a:r>
            <a:r>
              <a:rPr lang="en-US" sz="3600" dirty="0" smtClean="0"/>
              <a:t>date working copy</a:t>
            </a:r>
            <a:endParaRPr lang="en-US" sz="3600" dirty="0"/>
          </a:p>
        </p:txBody>
      </p:sp>
      <p:sp>
        <p:nvSpPr>
          <p:cNvPr id="3" name="Content Placeholder 2"/>
          <p:cNvSpPr>
            <a:spLocks noGrp="1"/>
          </p:cNvSpPr>
          <p:nvPr>
            <p:ph idx="1"/>
          </p:nvPr>
        </p:nvSpPr>
        <p:spPr/>
        <p:txBody>
          <a:bodyPr>
            <a:normAutofit/>
          </a:bodyPr>
          <a:lstStyle/>
          <a:p>
            <a:r>
              <a:rPr lang="en-US" sz="2000" dirty="0" smtClean="0"/>
              <a:t>Now, everyone’s working copy is different and out-of-sync with the repository because everyone has some </a:t>
            </a:r>
            <a:r>
              <a:rPr lang="en-US" sz="2000" dirty="0"/>
              <a:t>(non-conflicting) </a:t>
            </a:r>
            <a:r>
              <a:rPr lang="en-US" sz="2000" dirty="0" smtClean="0"/>
              <a:t>modifications made and committed.</a:t>
            </a:r>
          </a:p>
          <a:p>
            <a:r>
              <a:rPr lang="en-US" sz="2000" dirty="0" smtClean="0"/>
              <a:t>To bring your working copy up to date, right click on the folder containing your working copy, and choose “SVN Update”</a:t>
            </a:r>
          </a:p>
          <a:p>
            <a:r>
              <a:rPr lang="en-US" sz="2000" dirty="0" smtClean="0"/>
              <a:t>Now your working copy should be in-sync with the repository.</a:t>
            </a:r>
          </a:p>
          <a:p>
            <a:endParaRPr lang="en-US" sz="2000" dirty="0" smtClean="0"/>
          </a:p>
          <a:p>
            <a:endParaRPr lang="en-US" sz="2000" dirty="0"/>
          </a:p>
        </p:txBody>
      </p:sp>
      <p:sp>
        <p:nvSpPr>
          <p:cNvPr id="4" name="Rectangle 3"/>
          <p:cNvSpPr/>
          <p:nvPr/>
        </p:nvSpPr>
        <p:spPr>
          <a:xfrm>
            <a:off x="7139047" y="5534561"/>
            <a:ext cx="1997968"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2000" dirty="0" smtClean="0"/>
              <a:t>cd lab </a:t>
            </a:r>
          </a:p>
          <a:p>
            <a:r>
              <a:rPr lang="en-US" altLang="zh-TW" sz="2000" dirty="0" err="1" smtClean="0"/>
              <a:t>svn</a:t>
            </a:r>
            <a:r>
              <a:rPr lang="en-US" altLang="zh-TW" sz="2000" dirty="0" smtClean="0"/>
              <a:t> up</a:t>
            </a:r>
            <a:endParaRPr lang="en-US" altLang="zh-TW" sz="1600" dirty="0"/>
          </a:p>
        </p:txBody>
      </p:sp>
      <p:sp>
        <p:nvSpPr>
          <p:cNvPr id="5" name="Slide Number Placeholder 4"/>
          <p:cNvSpPr>
            <a:spLocks noGrp="1"/>
          </p:cNvSpPr>
          <p:nvPr>
            <p:ph type="sldNum" sz="quarter" idx="12"/>
          </p:nvPr>
        </p:nvSpPr>
        <p:spPr/>
        <p:txBody>
          <a:bodyPr/>
          <a:lstStyle/>
          <a:p>
            <a:fld id="{24D63C55-FF28-4F75-AE9B-59F7BE228D7B}" type="slidenum">
              <a:rPr lang="zh-TW" altLang="en-US" smtClean="0"/>
              <a:t>19</a:t>
            </a:fld>
            <a:endParaRPr lang="zh-TW" altLang="en-US"/>
          </a:p>
        </p:txBody>
      </p:sp>
    </p:spTree>
    <p:extLst>
      <p:ext uri="{BB962C8B-B14F-4D97-AF65-F5344CB8AC3E}">
        <p14:creationId xmlns:p14="http://schemas.microsoft.com/office/powerpoint/2010/main" val="388043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Outline</a:t>
            </a:r>
            <a:endParaRPr lang="zh-TW" altLang="en-US" dirty="0"/>
          </a:p>
        </p:txBody>
      </p:sp>
      <p:sp>
        <p:nvSpPr>
          <p:cNvPr id="3" name="Content Placeholder 2"/>
          <p:cNvSpPr>
            <a:spLocks noGrp="1"/>
          </p:cNvSpPr>
          <p:nvPr>
            <p:ph idx="1"/>
          </p:nvPr>
        </p:nvSpPr>
        <p:spPr/>
        <p:txBody>
          <a:bodyPr>
            <a:normAutofit/>
          </a:bodyPr>
          <a:lstStyle/>
          <a:p>
            <a:pPr marL="0" indent="0">
              <a:buNone/>
            </a:pPr>
            <a:r>
              <a:rPr lang="en-US" altLang="zh-TW" sz="2000" b="1" dirty="0" smtClean="0">
                <a:solidFill>
                  <a:srgbClr val="FF0000"/>
                </a:solidFill>
              </a:rPr>
              <a:t>Introduction</a:t>
            </a:r>
          </a:p>
          <a:p>
            <a:endParaRPr lang="en-US" altLang="zh-TW" sz="2000" dirty="0" smtClean="0"/>
          </a:p>
          <a:p>
            <a:pPr marL="0" indent="0">
              <a:buNone/>
            </a:pPr>
            <a:r>
              <a:rPr lang="en-US" altLang="zh-TW" sz="2000" b="1" dirty="0" smtClean="0">
                <a:solidFill>
                  <a:srgbClr val="FF0000"/>
                </a:solidFill>
              </a:rPr>
              <a:t>Part I: Basic</a:t>
            </a:r>
          </a:p>
          <a:p>
            <a:pPr lvl="1"/>
            <a:r>
              <a:rPr lang="en-US" altLang="zh-TW" sz="2000" dirty="0" smtClean="0"/>
              <a:t>Check out a working copy</a:t>
            </a:r>
          </a:p>
          <a:p>
            <a:pPr lvl="1"/>
            <a:r>
              <a:rPr lang="en-US" altLang="zh-TW" sz="2000" dirty="0" smtClean="0"/>
              <a:t>Work in the working copy</a:t>
            </a:r>
          </a:p>
          <a:p>
            <a:pPr lvl="1"/>
            <a:r>
              <a:rPr lang="en-US" altLang="zh-TW" sz="2000" dirty="0" smtClean="0"/>
              <a:t>Commit changes back to repository</a:t>
            </a:r>
          </a:p>
          <a:p>
            <a:pPr lvl="1"/>
            <a:r>
              <a:rPr lang="en-US" altLang="zh-TW" sz="2000" dirty="0" smtClean="0"/>
              <a:t>Update working copy</a:t>
            </a:r>
          </a:p>
          <a:p>
            <a:pPr lvl="1"/>
            <a:r>
              <a:rPr lang="en-US" altLang="zh-TW" sz="2000" dirty="0" smtClean="0"/>
              <a:t>Rename files</a:t>
            </a:r>
          </a:p>
          <a:p>
            <a:pPr lvl="1"/>
            <a:r>
              <a:rPr lang="en-US" altLang="zh-TW" sz="2000" dirty="0"/>
              <a:t>Delete </a:t>
            </a:r>
            <a:r>
              <a:rPr lang="en-US" altLang="zh-TW" sz="2000" dirty="0" smtClean="0"/>
              <a:t>files</a:t>
            </a:r>
          </a:p>
          <a:p>
            <a:pPr lvl="1"/>
            <a:r>
              <a:rPr lang="en-US" altLang="zh-TW" sz="2000" dirty="0" smtClean="0"/>
              <a:t>Reviews changes</a:t>
            </a:r>
            <a:endParaRPr lang="en-US" altLang="zh-TW" sz="2000" dirty="0"/>
          </a:p>
          <a:p>
            <a:pPr lvl="1"/>
            <a:r>
              <a:rPr lang="en-US" altLang="zh-TW" sz="2000" dirty="0" smtClean="0"/>
              <a:t>Create a repository</a:t>
            </a:r>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2</a:t>
            </a:fld>
            <a:endParaRPr lang="zh-TW" altLang="en-US"/>
          </a:p>
        </p:txBody>
      </p:sp>
    </p:spTree>
    <p:extLst>
      <p:ext uri="{BB962C8B-B14F-4D97-AF65-F5344CB8AC3E}">
        <p14:creationId xmlns:p14="http://schemas.microsoft.com/office/powerpoint/2010/main" val="4036730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LAB I-3: </a:t>
            </a:r>
            <a:r>
              <a:rPr lang="en-US" sz="3600" dirty="0" smtClean="0">
                <a:solidFill>
                  <a:srgbClr val="FF0000"/>
                </a:solidFill>
              </a:rPr>
              <a:t>Ren</a:t>
            </a:r>
            <a:r>
              <a:rPr lang="en-US" sz="3600" dirty="0" smtClean="0"/>
              <a:t>ame files</a:t>
            </a:r>
            <a:endParaRPr lang="en-US" sz="3600" dirty="0"/>
          </a:p>
        </p:txBody>
      </p:sp>
      <p:sp>
        <p:nvSpPr>
          <p:cNvPr id="3" name="Content Placeholder 2"/>
          <p:cNvSpPr>
            <a:spLocks noGrp="1"/>
          </p:cNvSpPr>
          <p:nvPr>
            <p:ph idx="1"/>
          </p:nvPr>
        </p:nvSpPr>
        <p:spPr/>
        <p:txBody>
          <a:bodyPr>
            <a:normAutofit/>
          </a:bodyPr>
          <a:lstStyle/>
          <a:p>
            <a:pPr>
              <a:spcBef>
                <a:spcPts val="1200"/>
              </a:spcBef>
            </a:pPr>
            <a:r>
              <a:rPr lang="en-US" sz="2000" dirty="0" smtClean="0"/>
              <a:t>Try rename the folder (with your SVN username) you created in your working copy.  Then, do a “SVN update”.  </a:t>
            </a:r>
            <a:r>
              <a:rPr lang="en-US" sz="2000" dirty="0" smtClean="0">
                <a:sym typeface="Wingdings" pitchFamily="2" charset="2"/>
              </a:rPr>
              <a:t> What happened?</a:t>
            </a:r>
          </a:p>
          <a:p>
            <a:pPr>
              <a:spcBef>
                <a:spcPts val="1200"/>
              </a:spcBef>
            </a:pPr>
            <a:r>
              <a:rPr lang="en-US" sz="2000" dirty="0" smtClean="0">
                <a:sym typeface="Wingdings" pitchFamily="2" charset="2"/>
              </a:rPr>
              <a:t>To really rename a file/folder from repository, right-click on the file to be renamed (have fun with SVN.txt), choose “</a:t>
            </a:r>
            <a:r>
              <a:rPr lang="en-US" sz="2000" dirty="0" err="1" smtClean="0">
                <a:sym typeface="Wingdings" pitchFamily="2" charset="2"/>
              </a:rPr>
              <a:t>TortoiseSVN</a:t>
            </a:r>
            <a:r>
              <a:rPr lang="en-US" sz="2000" dirty="0" smtClean="0">
                <a:sym typeface="Wingdings" pitchFamily="2" charset="2"/>
              </a:rPr>
              <a:t>””Rename”.</a:t>
            </a:r>
          </a:p>
          <a:p>
            <a:pPr>
              <a:spcBef>
                <a:spcPts val="1200"/>
              </a:spcBef>
            </a:pPr>
            <a:r>
              <a:rPr lang="en-US" sz="2000" dirty="0" smtClean="0">
                <a:sym typeface="Wingdings" pitchFamily="2" charset="2"/>
              </a:rPr>
              <a:t>The file/folder is renamed from your working copy after you do SVN Rename.  But the repository doesn’t know about it yet.</a:t>
            </a:r>
          </a:p>
          <a:p>
            <a:pPr>
              <a:spcBef>
                <a:spcPts val="1200"/>
              </a:spcBef>
            </a:pPr>
            <a:r>
              <a:rPr lang="en-US" sz="2000" dirty="0" smtClean="0">
                <a:sym typeface="Wingdings" pitchFamily="2" charset="2"/>
              </a:rPr>
              <a:t>Do a SVN Update, and the file/folder in the repository will be renamed.</a:t>
            </a:r>
            <a:endParaRPr lang="en-US" sz="2000" dirty="0"/>
          </a:p>
        </p:txBody>
      </p:sp>
      <p:sp>
        <p:nvSpPr>
          <p:cNvPr id="5" name="Rectangle 4"/>
          <p:cNvSpPr/>
          <p:nvPr/>
        </p:nvSpPr>
        <p:spPr>
          <a:xfrm>
            <a:off x="5508104" y="5933007"/>
            <a:ext cx="3456384"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1"/>
            <a:r>
              <a:rPr lang="en-US" altLang="zh-TW" sz="2000" dirty="0" err="1"/>
              <a:t>svn</a:t>
            </a:r>
            <a:r>
              <a:rPr lang="en-US" altLang="zh-TW" sz="2000" dirty="0"/>
              <a:t> </a:t>
            </a:r>
            <a:r>
              <a:rPr lang="en-US" altLang="zh-TW" sz="2000" dirty="0" err="1"/>
              <a:t>ren</a:t>
            </a:r>
            <a:r>
              <a:rPr lang="en-US" altLang="zh-TW" sz="2000" dirty="0"/>
              <a:t> </a:t>
            </a:r>
            <a:r>
              <a:rPr lang="en-US" altLang="zh-TW" sz="2000" dirty="0" err="1"/>
              <a:t>ymhsieh</a:t>
            </a:r>
            <a:r>
              <a:rPr lang="en-US" altLang="zh-TW" sz="2000" dirty="0"/>
              <a:t> </a:t>
            </a:r>
            <a:r>
              <a:rPr lang="en-US" altLang="zh-TW" sz="2000" dirty="0" err="1"/>
              <a:t>ymhsieha</a:t>
            </a:r>
            <a:endParaRPr lang="en-US" altLang="zh-TW" sz="2000" dirty="0"/>
          </a:p>
          <a:p>
            <a:pPr lvl="1"/>
            <a:r>
              <a:rPr lang="en-US" altLang="zh-TW" sz="2000" dirty="0" err="1"/>
              <a:t>svn</a:t>
            </a:r>
            <a:r>
              <a:rPr lang="en-US" altLang="zh-TW" sz="2000" dirty="0"/>
              <a:t> up</a:t>
            </a:r>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20</a:t>
            </a:fld>
            <a:endParaRPr lang="zh-TW" altLang="en-US"/>
          </a:p>
        </p:txBody>
      </p:sp>
    </p:spTree>
    <p:extLst>
      <p:ext uri="{BB962C8B-B14F-4D97-AF65-F5344CB8AC3E}">
        <p14:creationId xmlns:p14="http://schemas.microsoft.com/office/powerpoint/2010/main" val="742010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LAB I-4: </a:t>
            </a:r>
            <a:r>
              <a:rPr lang="en-US" sz="3600" dirty="0" smtClean="0">
                <a:solidFill>
                  <a:srgbClr val="FF0000"/>
                </a:solidFill>
              </a:rPr>
              <a:t>Del</a:t>
            </a:r>
            <a:r>
              <a:rPr lang="en-US" sz="3600" dirty="0" smtClean="0"/>
              <a:t>ete files</a:t>
            </a:r>
            <a:endParaRPr lang="en-US" sz="3600" dirty="0"/>
          </a:p>
        </p:txBody>
      </p:sp>
      <p:sp>
        <p:nvSpPr>
          <p:cNvPr id="3" name="Content Placeholder 2"/>
          <p:cNvSpPr>
            <a:spLocks noGrp="1"/>
          </p:cNvSpPr>
          <p:nvPr>
            <p:ph idx="1"/>
          </p:nvPr>
        </p:nvSpPr>
        <p:spPr/>
        <p:txBody>
          <a:bodyPr>
            <a:normAutofit/>
          </a:bodyPr>
          <a:lstStyle/>
          <a:p>
            <a:pPr>
              <a:spcBef>
                <a:spcPts val="1200"/>
              </a:spcBef>
            </a:pPr>
            <a:r>
              <a:rPr lang="en-US" sz="2400" dirty="0" smtClean="0"/>
              <a:t>Try delete the folder (your SVN username) you created in your working copy.  Then, do a “SVN update”.  </a:t>
            </a:r>
            <a:r>
              <a:rPr lang="en-US" sz="2400" dirty="0" smtClean="0">
                <a:sym typeface="Wingdings" pitchFamily="2" charset="2"/>
              </a:rPr>
              <a:t> What happened?</a:t>
            </a:r>
          </a:p>
          <a:p>
            <a:pPr>
              <a:spcBef>
                <a:spcPts val="1200"/>
              </a:spcBef>
            </a:pPr>
            <a:r>
              <a:rPr lang="en-US" sz="2400" dirty="0" smtClean="0">
                <a:sym typeface="Wingdings" pitchFamily="2" charset="2"/>
              </a:rPr>
              <a:t>To really remove a file or a folder from repository, right-click on the file to be deleted (have fun with SVN.txt), choose “</a:t>
            </a:r>
            <a:r>
              <a:rPr lang="en-US" sz="2400" dirty="0" err="1" smtClean="0">
                <a:sym typeface="Wingdings" pitchFamily="2" charset="2"/>
              </a:rPr>
              <a:t>TortoiseSVN</a:t>
            </a:r>
            <a:r>
              <a:rPr lang="en-US" sz="2400" dirty="0" smtClean="0">
                <a:sym typeface="Wingdings" pitchFamily="2" charset="2"/>
              </a:rPr>
              <a:t>””Delete”.</a:t>
            </a:r>
          </a:p>
          <a:p>
            <a:pPr>
              <a:spcBef>
                <a:spcPts val="1200"/>
              </a:spcBef>
            </a:pPr>
            <a:r>
              <a:rPr lang="en-US" sz="2400" dirty="0" smtClean="0">
                <a:sym typeface="Wingdings" pitchFamily="2" charset="2"/>
              </a:rPr>
              <a:t>The file/folder is immediately deleted from your working copy after you do SVN Delete.  But the repository doesn’t know about it yet.</a:t>
            </a:r>
          </a:p>
          <a:p>
            <a:pPr>
              <a:spcBef>
                <a:spcPts val="1200"/>
              </a:spcBef>
            </a:pPr>
            <a:r>
              <a:rPr lang="en-US" sz="2400" dirty="0" smtClean="0">
                <a:sym typeface="Wingdings" pitchFamily="2" charset="2"/>
              </a:rPr>
              <a:t>Do a SVN Update, and the file/folder in the repository will be deleted.</a:t>
            </a:r>
            <a:endParaRPr lang="en-US" sz="2400" dirty="0"/>
          </a:p>
        </p:txBody>
      </p:sp>
      <p:sp>
        <p:nvSpPr>
          <p:cNvPr id="4" name="Rectangle 3"/>
          <p:cNvSpPr/>
          <p:nvPr/>
        </p:nvSpPr>
        <p:spPr>
          <a:xfrm>
            <a:off x="5508104" y="5933007"/>
            <a:ext cx="3456384"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1"/>
            <a:r>
              <a:rPr lang="en-US" altLang="zh-TW" sz="2000" dirty="0" err="1"/>
              <a:t>svn</a:t>
            </a:r>
            <a:r>
              <a:rPr lang="en-US" altLang="zh-TW" sz="2000" dirty="0"/>
              <a:t> </a:t>
            </a:r>
            <a:r>
              <a:rPr lang="en-US" altLang="zh-TW" sz="2000" dirty="0" smtClean="0"/>
              <a:t>del </a:t>
            </a:r>
            <a:r>
              <a:rPr lang="en-US" altLang="zh-TW" sz="2000" dirty="0" err="1" smtClean="0"/>
              <a:t>ymhsieh</a:t>
            </a:r>
            <a:endParaRPr lang="en-US" altLang="zh-TW" sz="2000" dirty="0"/>
          </a:p>
          <a:p>
            <a:pPr lvl="1"/>
            <a:r>
              <a:rPr lang="en-US" altLang="zh-TW" sz="2000" dirty="0" err="1"/>
              <a:t>svn</a:t>
            </a:r>
            <a:r>
              <a:rPr lang="en-US" altLang="zh-TW" sz="2000" dirty="0"/>
              <a:t> up</a:t>
            </a:r>
          </a:p>
        </p:txBody>
      </p:sp>
      <p:sp>
        <p:nvSpPr>
          <p:cNvPr id="5" name="Slide Number Placeholder 4"/>
          <p:cNvSpPr>
            <a:spLocks noGrp="1"/>
          </p:cNvSpPr>
          <p:nvPr>
            <p:ph type="sldNum" sz="quarter" idx="12"/>
          </p:nvPr>
        </p:nvSpPr>
        <p:spPr/>
        <p:txBody>
          <a:bodyPr/>
          <a:lstStyle/>
          <a:p>
            <a:fld id="{24D63C55-FF28-4F75-AE9B-59F7BE228D7B}" type="slidenum">
              <a:rPr lang="zh-TW" altLang="en-US" smtClean="0"/>
              <a:t>21</a:t>
            </a:fld>
            <a:endParaRPr lang="zh-TW" altLang="en-US"/>
          </a:p>
        </p:txBody>
      </p:sp>
    </p:spTree>
    <p:extLst>
      <p:ext uri="{BB962C8B-B14F-4D97-AF65-F5344CB8AC3E}">
        <p14:creationId xmlns:p14="http://schemas.microsoft.com/office/powerpoint/2010/main" val="2869635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LAB I-5: Review changes</a:t>
            </a:r>
            <a:endParaRPr lang="en-US" sz="3600" dirty="0"/>
          </a:p>
        </p:txBody>
      </p:sp>
      <p:sp>
        <p:nvSpPr>
          <p:cNvPr id="3" name="Content Placeholder 2"/>
          <p:cNvSpPr>
            <a:spLocks noGrp="1"/>
          </p:cNvSpPr>
          <p:nvPr>
            <p:ph idx="1"/>
          </p:nvPr>
        </p:nvSpPr>
        <p:spPr/>
        <p:txBody>
          <a:bodyPr>
            <a:normAutofit/>
          </a:bodyPr>
          <a:lstStyle/>
          <a:p>
            <a:pPr>
              <a:spcBef>
                <a:spcPts val="1200"/>
              </a:spcBef>
            </a:pPr>
            <a:r>
              <a:rPr lang="en-US" sz="2000" dirty="0" smtClean="0"/>
              <a:t>After you have worked on your working copy, usually you want to review what you have done before you commit your changes.  There are two different kinds of review: status and differences</a:t>
            </a:r>
          </a:p>
          <a:p>
            <a:pPr>
              <a:spcBef>
                <a:spcPts val="1200"/>
              </a:spcBef>
            </a:pPr>
            <a:r>
              <a:rPr lang="en-US" sz="2000" dirty="0" smtClean="0"/>
              <a:t>Add a new file hello.txt into </a:t>
            </a:r>
            <a:r>
              <a:rPr lang="en-US" sz="2000" dirty="0" err="1" smtClean="0"/>
              <a:t>svnlab</a:t>
            </a:r>
            <a:r>
              <a:rPr lang="en-US" sz="2000" dirty="0" smtClean="0"/>
              <a:t> folder.  Right click on the </a:t>
            </a:r>
            <a:r>
              <a:rPr lang="en-US" sz="2000" dirty="0" err="1" smtClean="0"/>
              <a:t>svnlab</a:t>
            </a:r>
            <a:r>
              <a:rPr lang="en-US" sz="2000" dirty="0" smtClean="0"/>
              <a:t> folder and choose “</a:t>
            </a:r>
            <a:r>
              <a:rPr lang="en-US" sz="2000" dirty="0" err="1" smtClean="0"/>
              <a:t>TortoiseSVN</a:t>
            </a:r>
            <a:r>
              <a:rPr lang="en-US" sz="2000" dirty="0" smtClean="0"/>
              <a:t>”</a:t>
            </a:r>
            <a:r>
              <a:rPr lang="en-US" sz="2000" dirty="0" smtClean="0">
                <a:sym typeface="Wingdings" pitchFamily="2" charset="2"/>
              </a:rPr>
              <a:t>”check for modifications”.  You will then be given a list of files and folders that have </a:t>
            </a:r>
            <a:r>
              <a:rPr lang="en-US" sz="2000" dirty="0" smtClean="0">
                <a:solidFill>
                  <a:srgbClr val="FF0000"/>
                </a:solidFill>
                <a:sym typeface="Wingdings" pitchFamily="2" charset="2"/>
              </a:rPr>
              <a:t>st</a:t>
            </a:r>
            <a:r>
              <a:rPr lang="en-US" sz="2000" dirty="0" smtClean="0">
                <a:sym typeface="Wingdings" pitchFamily="2" charset="2"/>
              </a:rPr>
              <a:t>atus changes.</a:t>
            </a:r>
          </a:p>
          <a:p>
            <a:pPr>
              <a:spcBef>
                <a:spcPts val="1200"/>
              </a:spcBef>
            </a:pPr>
            <a:r>
              <a:rPr lang="en-US" sz="2000" dirty="0" smtClean="0"/>
              <a:t>To have a detailed list of changes for artifacts inside a project, right click on the artifact (e.g. hello.txt) and choose “</a:t>
            </a:r>
            <a:r>
              <a:rPr lang="en-US" sz="2000" dirty="0" err="1" smtClean="0"/>
              <a:t>TortoiseSVN</a:t>
            </a:r>
            <a:r>
              <a:rPr lang="en-US" sz="2000" dirty="0" smtClean="0"/>
              <a:t>”</a:t>
            </a:r>
            <a:r>
              <a:rPr lang="en-US" sz="2000" dirty="0" smtClean="0">
                <a:sym typeface="Wingdings" pitchFamily="2" charset="2"/>
              </a:rPr>
              <a:t>diff.</a:t>
            </a:r>
            <a:endParaRPr lang="en-US" sz="2000" dirty="0" smtClean="0"/>
          </a:p>
          <a:p>
            <a:pPr>
              <a:spcBef>
                <a:spcPts val="1200"/>
              </a:spcBef>
            </a:pPr>
            <a:endParaRPr lang="en-US" sz="2000" dirty="0"/>
          </a:p>
        </p:txBody>
      </p:sp>
      <p:sp>
        <p:nvSpPr>
          <p:cNvPr id="4" name="Rectangle 3"/>
          <p:cNvSpPr/>
          <p:nvPr/>
        </p:nvSpPr>
        <p:spPr>
          <a:xfrm>
            <a:off x="5508104" y="5933007"/>
            <a:ext cx="3456384"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1"/>
            <a:r>
              <a:rPr lang="en-US" altLang="zh-TW" sz="2000" dirty="0" err="1" smtClean="0"/>
              <a:t>svn</a:t>
            </a:r>
            <a:r>
              <a:rPr lang="en-US" altLang="zh-TW" sz="2000" dirty="0" smtClean="0"/>
              <a:t> </a:t>
            </a:r>
            <a:r>
              <a:rPr lang="en-US" altLang="zh-TW" sz="2000" dirty="0" err="1" smtClean="0"/>
              <a:t>st</a:t>
            </a:r>
            <a:endParaRPr lang="en-US" altLang="zh-TW" sz="2000" dirty="0"/>
          </a:p>
          <a:p>
            <a:pPr lvl="1"/>
            <a:r>
              <a:rPr lang="en-US" altLang="zh-TW" sz="2000" dirty="0" err="1"/>
              <a:t>svn</a:t>
            </a:r>
            <a:r>
              <a:rPr lang="en-US" altLang="zh-TW" sz="2000" dirty="0"/>
              <a:t> </a:t>
            </a:r>
            <a:r>
              <a:rPr lang="en-US" altLang="zh-TW" sz="2000" dirty="0" smtClean="0"/>
              <a:t>diff</a:t>
            </a:r>
            <a:endParaRPr lang="en-US" altLang="zh-TW" sz="2000" dirty="0"/>
          </a:p>
        </p:txBody>
      </p:sp>
      <p:sp>
        <p:nvSpPr>
          <p:cNvPr id="5" name="Slide Number Placeholder 4"/>
          <p:cNvSpPr>
            <a:spLocks noGrp="1"/>
          </p:cNvSpPr>
          <p:nvPr>
            <p:ph type="sldNum" sz="quarter" idx="12"/>
          </p:nvPr>
        </p:nvSpPr>
        <p:spPr/>
        <p:txBody>
          <a:bodyPr/>
          <a:lstStyle/>
          <a:p>
            <a:fld id="{24D63C55-FF28-4F75-AE9B-59F7BE228D7B}" type="slidenum">
              <a:rPr lang="zh-TW" altLang="en-US" smtClean="0"/>
              <a:t>22</a:t>
            </a:fld>
            <a:endParaRPr lang="zh-TW" altLang="en-US"/>
          </a:p>
        </p:txBody>
      </p:sp>
    </p:spTree>
    <p:extLst>
      <p:ext uri="{BB962C8B-B14F-4D97-AF65-F5344CB8AC3E}">
        <p14:creationId xmlns:p14="http://schemas.microsoft.com/office/powerpoint/2010/main" val="666086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LAB I-6: </a:t>
            </a:r>
            <a:r>
              <a:rPr lang="en-US" sz="3600" dirty="0" smtClean="0">
                <a:solidFill>
                  <a:srgbClr val="FF0000"/>
                </a:solidFill>
              </a:rPr>
              <a:t>Import</a:t>
            </a:r>
            <a:r>
              <a:rPr lang="en-US" sz="3600" dirty="0" smtClean="0"/>
              <a:t> Files and Directories</a:t>
            </a:r>
            <a:endParaRPr lang="en-US" sz="3600" dirty="0"/>
          </a:p>
        </p:txBody>
      </p:sp>
      <p:sp>
        <p:nvSpPr>
          <p:cNvPr id="3" name="Content Placeholder 2"/>
          <p:cNvSpPr>
            <a:spLocks noGrp="1"/>
          </p:cNvSpPr>
          <p:nvPr>
            <p:ph idx="1"/>
          </p:nvPr>
        </p:nvSpPr>
        <p:spPr>
          <a:xfrm>
            <a:off x="457200" y="1407044"/>
            <a:ext cx="8229600" cy="4525963"/>
          </a:xfrm>
        </p:spPr>
        <p:txBody>
          <a:bodyPr>
            <a:normAutofit fontScale="85000" lnSpcReduction="20000"/>
          </a:bodyPr>
          <a:lstStyle/>
          <a:p>
            <a:pPr>
              <a:lnSpc>
                <a:spcPct val="120000"/>
              </a:lnSpc>
              <a:spcBef>
                <a:spcPts val="600"/>
              </a:spcBef>
            </a:pPr>
            <a:r>
              <a:rPr lang="en-US" sz="2400" dirty="0" smtClean="0"/>
              <a:t>Each of you have your own repository under http://140.118.105.174/svn/____ </a:t>
            </a:r>
            <a:r>
              <a:rPr lang="zh-TW" altLang="en-US" sz="2400" dirty="0" smtClean="0"/>
              <a:t> </a:t>
            </a:r>
            <a:r>
              <a:rPr lang="en-US" altLang="zh-TW" sz="2400" dirty="0" smtClean="0">
                <a:sym typeface="Wingdings" pitchFamily="2" charset="2"/>
              </a:rPr>
              <a:t></a:t>
            </a:r>
            <a:r>
              <a:rPr lang="zh-TW" altLang="en-US" sz="2400" dirty="0" smtClean="0">
                <a:sym typeface="Wingdings" pitchFamily="2" charset="2"/>
              </a:rPr>
              <a:t> </a:t>
            </a:r>
            <a:r>
              <a:rPr lang="en-US" altLang="zh-TW" sz="2400" dirty="0" smtClean="0">
                <a:sym typeface="Wingdings" pitchFamily="2" charset="2"/>
              </a:rPr>
              <a:t>with your </a:t>
            </a:r>
            <a:r>
              <a:rPr lang="en-US" altLang="zh-TW" sz="2400" dirty="0" err="1" smtClean="0">
                <a:sym typeface="Wingdings" pitchFamily="2" charset="2"/>
              </a:rPr>
              <a:t>svn</a:t>
            </a:r>
            <a:r>
              <a:rPr lang="en-US" altLang="zh-TW" sz="2400" dirty="0" smtClean="0">
                <a:sym typeface="Wingdings" pitchFamily="2" charset="2"/>
              </a:rPr>
              <a:t> username</a:t>
            </a:r>
          </a:p>
          <a:p>
            <a:pPr>
              <a:lnSpc>
                <a:spcPct val="120000"/>
              </a:lnSpc>
              <a:spcBef>
                <a:spcPts val="600"/>
              </a:spcBef>
            </a:pPr>
            <a:r>
              <a:rPr lang="en-US" sz="2400" dirty="0" smtClean="0">
                <a:sym typeface="Wingdings" pitchFamily="2" charset="2"/>
              </a:rPr>
              <a:t>To get started, you need to import folders &amp; files into your repository.  This is done through import.</a:t>
            </a:r>
          </a:p>
          <a:p>
            <a:pPr>
              <a:lnSpc>
                <a:spcPct val="120000"/>
              </a:lnSpc>
              <a:spcBef>
                <a:spcPts val="600"/>
              </a:spcBef>
            </a:pPr>
            <a:r>
              <a:rPr lang="en-US" sz="2400" dirty="0" smtClean="0"/>
              <a:t>Create a new folder (</a:t>
            </a:r>
            <a:r>
              <a:rPr lang="en-US" sz="2400" dirty="0" err="1" smtClean="0"/>
              <a:t>svnlab</a:t>
            </a:r>
            <a:r>
              <a:rPr lang="en-US" sz="2400" dirty="0" smtClean="0"/>
              <a:t>) on your desktop.  Name the folder anyway you like, and create a file helloSVN.txt in the folder.</a:t>
            </a:r>
          </a:p>
          <a:p>
            <a:pPr>
              <a:lnSpc>
                <a:spcPct val="120000"/>
              </a:lnSpc>
              <a:spcBef>
                <a:spcPts val="600"/>
              </a:spcBef>
            </a:pPr>
            <a:r>
              <a:rPr lang="en-US" sz="2400" dirty="0" smtClean="0"/>
              <a:t>Note this new folder (</a:t>
            </a:r>
            <a:r>
              <a:rPr lang="en-US" sz="2400" dirty="0" err="1" smtClean="0"/>
              <a:t>svnlab</a:t>
            </a:r>
            <a:r>
              <a:rPr lang="en-US" sz="2400" dirty="0" smtClean="0"/>
              <a:t>) is un-versioned.</a:t>
            </a:r>
          </a:p>
          <a:p>
            <a:pPr>
              <a:lnSpc>
                <a:spcPct val="120000"/>
              </a:lnSpc>
              <a:spcBef>
                <a:spcPts val="600"/>
              </a:spcBef>
            </a:pPr>
            <a:r>
              <a:rPr lang="en-US" sz="2400" dirty="0" smtClean="0"/>
              <a:t>Right click on the folder, choose “</a:t>
            </a:r>
            <a:r>
              <a:rPr lang="en-US" sz="2400" dirty="0" err="1" smtClean="0"/>
              <a:t>TortoiseSVN</a:t>
            </a:r>
            <a:r>
              <a:rPr lang="en-US" sz="2400" dirty="0" smtClean="0"/>
              <a:t>”</a:t>
            </a:r>
            <a:r>
              <a:rPr lang="en-US" sz="2400" dirty="0" smtClean="0">
                <a:sym typeface="Wingdings" pitchFamily="2" charset="2"/>
              </a:rPr>
              <a:t>Import</a:t>
            </a:r>
          </a:p>
          <a:p>
            <a:pPr lvl="1">
              <a:lnSpc>
                <a:spcPct val="120000"/>
              </a:lnSpc>
              <a:spcBef>
                <a:spcPts val="600"/>
              </a:spcBef>
            </a:pPr>
            <a:r>
              <a:rPr lang="en-US" sz="2000" dirty="0" smtClean="0">
                <a:sym typeface="Wingdings" pitchFamily="2" charset="2"/>
              </a:rPr>
              <a:t>Use </a:t>
            </a:r>
            <a:r>
              <a:rPr lang="en-US" sz="2000" dirty="0" smtClean="0">
                <a:sym typeface="Wingdings" pitchFamily="2" charset="2"/>
                <a:hlinkClick r:id="rId2"/>
              </a:rPr>
              <a:t>http://140.118.105.174/svn/______/svnlab</a:t>
            </a:r>
            <a:r>
              <a:rPr lang="en-US" sz="2000" dirty="0" smtClean="0">
                <a:sym typeface="Wingdings" pitchFamily="2" charset="2"/>
              </a:rPr>
              <a:t> as the URL of repository</a:t>
            </a:r>
            <a:endParaRPr lang="en-US" sz="2000" dirty="0" smtClean="0"/>
          </a:p>
          <a:p>
            <a:pPr lvl="1">
              <a:lnSpc>
                <a:spcPct val="120000"/>
              </a:lnSpc>
              <a:spcBef>
                <a:spcPts val="600"/>
              </a:spcBef>
            </a:pPr>
            <a:r>
              <a:rPr lang="en-US" sz="2000" dirty="0" smtClean="0"/>
              <a:t>Note import immediately make changes to the repository.  Once you have successfully imported the tree, you can erase your original tree immediately.</a:t>
            </a:r>
          </a:p>
          <a:p>
            <a:pPr lvl="1">
              <a:lnSpc>
                <a:spcPct val="120000"/>
              </a:lnSpc>
              <a:spcBef>
                <a:spcPts val="600"/>
              </a:spcBef>
            </a:pPr>
            <a:r>
              <a:rPr lang="en-US" sz="2000" dirty="0" smtClean="0"/>
              <a:t>Note you cannot work in the un-versioned tree after you have imported it into repository.  You have to do a checkout and then work in the working copy.</a:t>
            </a:r>
            <a:endParaRPr lang="en-US" sz="2000" dirty="0"/>
          </a:p>
        </p:txBody>
      </p:sp>
      <p:sp>
        <p:nvSpPr>
          <p:cNvPr id="5" name="Rectangle 4"/>
          <p:cNvSpPr/>
          <p:nvPr/>
        </p:nvSpPr>
        <p:spPr>
          <a:xfrm>
            <a:off x="827584" y="5842337"/>
            <a:ext cx="7416824"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1"/>
            <a:r>
              <a:rPr lang="en-US" altLang="zh-TW" sz="2000" dirty="0" err="1" smtClean="0"/>
              <a:t>mkdir</a:t>
            </a:r>
            <a:r>
              <a:rPr lang="en-US" altLang="zh-TW" sz="2000" dirty="0" smtClean="0"/>
              <a:t> </a:t>
            </a:r>
            <a:r>
              <a:rPr lang="en-US" altLang="zh-TW" sz="2000" dirty="0" err="1" smtClean="0"/>
              <a:t>svnlab</a:t>
            </a:r>
            <a:endParaRPr lang="en-US" altLang="zh-TW" sz="2000" dirty="0" smtClean="0"/>
          </a:p>
          <a:p>
            <a:pPr lvl="1"/>
            <a:r>
              <a:rPr lang="en-US" altLang="zh-TW" sz="2000" dirty="0" smtClean="0"/>
              <a:t>vi </a:t>
            </a:r>
            <a:r>
              <a:rPr lang="en-US" altLang="zh-TW" sz="2000" dirty="0" err="1" smtClean="0"/>
              <a:t>svnlab</a:t>
            </a:r>
            <a:r>
              <a:rPr lang="en-US" altLang="zh-TW" sz="2000" dirty="0" smtClean="0"/>
              <a:t>/helloSVN.txt</a:t>
            </a:r>
          </a:p>
          <a:p>
            <a:pPr lvl="1"/>
            <a:r>
              <a:rPr lang="en-US" altLang="zh-TW" sz="2000" dirty="0" err="1" smtClean="0"/>
              <a:t>svn</a:t>
            </a:r>
            <a:r>
              <a:rPr lang="en-US" altLang="zh-TW" sz="2000" dirty="0" smtClean="0"/>
              <a:t> import </a:t>
            </a:r>
            <a:r>
              <a:rPr lang="en-US" altLang="zh-TW" sz="2000" dirty="0" smtClean="0">
                <a:hlinkClick r:id="rId3"/>
              </a:rPr>
              <a:t>http://140.118.105.174/svn/_____/svnlab</a:t>
            </a:r>
            <a:r>
              <a:rPr lang="en-US" altLang="zh-TW" sz="2000" dirty="0" smtClean="0"/>
              <a:t> </a:t>
            </a:r>
            <a:r>
              <a:rPr lang="en-US" altLang="zh-TW" sz="2000" dirty="0" err="1" smtClean="0"/>
              <a:t>svnlab</a:t>
            </a:r>
            <a:endParaRPr lang="en-US" altLang="zh-TW" sz="2000" dirty="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23</a:t>
            </a:fld>
            <a:endParaRPr lang="zh-TW" altLang="en-US"/>
          </a:p>
        </p:txBody>
      </p:sp>
    </p:spTree>
    <p:extLst>
      <p:ext uri="{BB962C8B-B14F-4D97-AF65-F5344CB8AC3E}">
        <p14:creationId xmlns:p14="http://schemas.microsoft.com/office/powerpoint/2010/main" val="160451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683" t="24171" r="43277" b="37914"/>
          <a:stretch/>
        </p:blipFill>
        <p:spPr bwMode="auto">
          <a:xfrm>
            <a:off x="3206736" y="260648"/>
            <a:ext cx="3324928" cy="2840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356992"/>
            <a:ext cx="436245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24D63C55-FF28-4F75-AE9B-59F7BE228D7B}" type="slidenum">
              <a:rPr lang="zh-TW" altLang="en-US" smtClean="0"/>
              <a:t>24</a:t>
            </a:fld>
            <a:endParaRPr lang="zh-TW" altLang="en-US"/>
          </a:p>
        </p:txBody>
      </p:sp>
    </p:spTree>
    <p:extLst>
      <p:ext uri="{BB962C8B-B14F-4D97-AF65-F5344CB8AC3E}">
        <p14:creationId xmlns:p14="http://schemas.microsoft.com/office/powerpoint/2010/main" val="3603379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Summary of Part I</a:t>
            </a:r>
            <a:endParaRPr lang="en-US" sz="3600" dirty="0"/>
          </a:p>
        </p:txBody>
      </p:sp>
      <p:sp>
        <p:nvSpPr>
          <p:cNvPr id="3" name="Content Placeholder 2"/>
          <p:cNvSpPr>
            <a:spLocks noGrp="1"/>
          </p:cNvSpPr>
          <p:nvPr>
            <p:ph idx="1"/>
          </p:nvPr>
        </p:nvSpPr>
        <p:spPr/>
        <p:txBody>
          <a:bodyPr/>
          <a:lstStyle/>
          <a:p>
            <a:r>
              <a:rPr lang="en-US" sz="2800" dirty="0" smtClean="0"/>
              <a:t>Checkout a working copy from repositories</a:t>
            </a:r>
          </a:p>
          <a:p>
            <a:r>
              <a:rPr lang="en-US" sz="2800" dirty="0" smtClean="0"/>
              <a:t>Add artifacts to the working copy</a:t>
            </a:r>
          </a:p>
          <a:p>
            <a:r>
              <a:rPr lang="en-US" sz="2800" dirty="0" smtClean="0"/>
              <a:t>Commit changes to the repository</a:t>
            </a:r>
          </a:p>
          <a:p>
            <a:r>
              <a:rPr lang="en-US" sz="2800" dirty="0" smtClean="0"/>
              <a:t>Update working copy to be in-sync with repository</a:t>
            </a:r>
          </a:p>
          <a:p>
            <a:r>
              <a:rPr lang="en-US" sz="2800" dirty="0" smtClean="0"/>
              <a:t>Remove artifacts from the repository</a:t>
            </a:r>
          </a:p>
          <a:p>
            <a:r>
              <a:rPr lang="en-US" sz="2800" dirty="0" smtClean="0"/>
              <a:t>Rename artifacts in the repository</a:t>
            </a:r>
          </a:p>
          <a:p>
            <a:r>
              <a:rPr lang="en-US" sz="2800" dirty="0" smtClean="0"/>
              <a:t>Review changes</a:t>
            </a:r>
          </a:p>
          <a:p>
            <a:r>
              <a:rPr lang="en-US" sz="2800" dirty="0" smtClean="0"/>
              <a:t>Import trees</a:t>
            </a:r>
          </a:p>
          <a:p>
            <a:pPr lvl="1"/>
            <a:endParaRPr lang="en-US" dirty="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25</a:t>
            </a:fld>
            <a:endParaRPr lang="zh-TW" altLang="en-US"/>
          </a:p>
        </p:txBody>
      </p:sp>
    </p:spTree>
    <p:extLst>
      <p:ext uri="{BB962C8B-B14F-4D97-AF65-F5344CB8AC3E}">
        <p14:creationId xmlns:p14="http://schemas.microsoft.com/office/powerpoint/2010/main" val="3136671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000" dirty="0" smtClean="0"/>
              <a:t>Part II: Working with Revisions</a:t>
            </a:r>
            <a:endParaRPr lang="en-US" sz="4000" dirty="0"/>
          </a:p>
        </p:txBody>
      </p:sp>
      <p:sp>
        <p:nvSpPr>
          <p:cNvPr id="2" name="Slide Number Placeholder 1"/>
          <p:cNvSpPr>
            <a:spLocks noGrp="1"/>
          </p:cNvSpPr>
          <p:nvPr>
            <p:ph type="sldNum" sz="quarter" idx="12"/>
          </p:nvPr>
        </p:nvSpPr>
        <p:spPr/>
        <p:txBody>
          <a:bodyPr/>
          <a:lstStyle/>
          <a:p>
            <a:fld id="{24D63C55-FF28-4F75-AE9B-59F7BE228D7B}" type="slidenum">
              <a:rPr lang="zh-TW" altLang="en-US" smtClean="0"/>
              <a:t>26</a:t>
            </a:fld>
            <a:endParaRPr lang="zh-TW" altLang="en-US"/>
          </a:p>
        </p:txBody>
      </p:sp>
    </p:spTree>
    <p:extLst>
      <p:ext uri="{BB962C8B-B14F-4D97-AF65-F5344CB8AC3E}">
        <p14:creationId xmlns:p14="http://schemas.microsoft.com/office/powerpoint/2010/main" val="676011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Working with revisions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So far, we have learned how to manipulate files as we do in file systems.  This is not very exciting.</a:t>
            </a:r>
          </a:p>
          <a:p>
            <a:r>
              <a:rPr lang="en-US" sz="2400" dirty="0" smtClean="0"/>
              <a:t>The advantage of using version control systems is that we can get the working copy at a given time, or so called revisions.  Apple gave a cool name for this function in their </a:t>
            </a:r>
            <a:r>
              <a:rPr lang="en-US" sz="2400" dirty="0" err="1" smtClean="0"/>
              <a:t>MacOS</a:t>
            </a:r>
            <a:r>
              <a:rPr lang="en-US" sz="2400" dirty="0" smtClean="0"/>
              <a:t>: Time machine.</a:t>
            </a:r>
          </a:p>
          <a:p>
            <a:r>
              <a:rPr lang="en-US" sz="2400" dirty="0" smtClean="0"/>
              <a:t>In the following labs:</a:t>
            </a:r>
          </a:p>
          <a:p>
            <a:pPr lvl="1"/>
            <a:r>
              <a:rPr lang="en-US" altLang="zh-TW" sz="2000" dirty="0" smtClean="0"/>
              <a:t>Making three revisions of a folder</a:t>
            </a:r>
          </a:p>
          <a:p>
            <a:pPr lvl="1"/>
            <a:r>
              <a:rPr lang="en-US" altLang="zh-TW" sz="2000" dirty="0" smtClean="0"/>
              <a:t>Checkout </a:t>
            </a:r>
            <a:r>
              <a:rPr lang="en-US" altLang="zh-TW" sz="2000" dirty="0"/>
              <a:t>a specific working copy by giving </a:t>
            </a:r>
            <a:r>
              <a:rPr lang="en-US" altLang="zh-TW" sz="2000" dirty="0" smtClean="0"/>
              <a:t>a revision number</a:t>
            </a:r>
          </a:p>
          <a:p>
            <a:pPr lvl="1"/>
            <a:r>
              <a:rPr lang="en-US" altLang="zh-TW" sz="2000" dirty="0" smtClean="0"/>
              <a:t>Update working copy or artifact to a specific revision</a:t>
            </a:r>
            <a:endParaRPr lang="en-US" altLang="zh-TW" sz="2000" dirty="0"/>
          </a:p>
          <a:p>
            <a:pPr lvl="1"/>
            <a:r>
              <a:rPr lang="en-US" altLang="zh-TW" sz="2000" dirty="0" smtClean="0"/>
              <a:t>Compare </a:t>
            </a:r>
            <a:r>
              <a:rPr lang="en-US" altLang="zh-TW" sz="2000" dirty="0"/>
              <a:t>different </a:t>
            </a:r>
            <a:r>
              <a:rPr lang="en-US" altLang="zh-TW" sz="2000" dirty="0" smtClean="0"/>
              <a:t>revisions of a file</a:t>
            </a:r>
            <a:endParaRPr lang="en-US" altLang="zh-TW" sz="2000" dirty="0"/>
          </a:p>
          <a:p>
            <a:pPr lvl="1"/>
            <a:r>
              <a:rPr lang="en-US" altLang="zh-TW" sz="2000" dirty="0"/>
              <a:t>Tagging a revision</a:t>
            </a:r>
          </a:p>
          <a:p>
            <a:endParaRPr lang="en-US" sz="2400" dirty="0"/>
          </a:p>
          <a:p>
            <a:endParaRPr lang="en-US" sz="2400" dirty="0" smtClean="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27</a:t>
            </a:fld>
            <a:endParaRPr lang="zh-TW" altLang="en-US"/>
          </a:p>
        </p:txBody>
      </p:sp>
    </p:spTree>
    <p:extLst>
      <p:ext uri="{BB962C8B-B14F-4D97-AF65-F5344CB8AC3E}">
        <p14:creationId xmlns:p14="http://schemas.microsoft.com/office/powerpoint/2010/main" val="499122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LAB II-0: Make three revisions</a:t>
            </a:r>
            <a:endParaRPr lang="en-US" sz="3200" dirty="0"/>
          </a:p>
        </p:txBody>
      </p:sp>
      <p:sp>
        <p:nvSpPr>
          <p:cNvPr id="3" name="Content Placeholder 2"/>
          <p:cNvSpPr>
            <a:spLocks noGrp="1"/>
          </p:cNvSpPr>
          <p:nvPr>
            <p:ph idx="1"/>
          </p:nvPr>
        </p:nvSpPr>
        <p:spPr/>
        <p:txBody>
          <a:bodyPr>
            <a:normAutofit/>
          </a:bodyPr>
          <a:lstStyle/>
          <a:p>
            <a:r>
              <a:rPr lang="en-US" sz="2000" dirty="0" smtClean="0"/>
              <a:t>In the last lab, you have imported a </a:t>
            </a:r>
            <a:r>
              <a:rPr lang="en-US" sz="2000" dirty="0" err="1" smtClean="0"/>
              <a:t>svnlab</a:t>
            </a:r>
            <a:r>
              <a:rPr lang="en-US" sz="2000" dirty="0" smtClean="0"/>
              <a:t> folder in your own repository, and an empty file helloSVN.txt in the folder. (assuming revision 1)</a:t>
            </a:r>
          </a:p>
          <a:p>
            <a:pPr marL="457200" indent="-457200">
              <a:buFont typeface="+mj-lt"/>
              <a:buAutoNum type="arabicPeriod"/>
            </a:pPr>
            <a:r>
              <a:rPr lang="en-US" sz="2000" dirty="0" smtClean="0"/>
              <a:t>Checkout the folder </a:t>
            </a:r>
            <a:r>
              <a:rPr lang="en-US" sz="2000" dirty="0" err="1" smtClean="0"/>
              <a:t>svnlab</a:t>
            </a:r>
            <a:r>
              <a:rPr lang="en-US" sz="2000" dirty="0" smtClean="0"/>
              <a:t> onto your desktop.</a:t>
            </a:r>
          </a:p>
          <a:p>
            <a:pPr marL="457200" indent="-457200">
              <a:buFont typeface="+mj-lt"/>
              <a:buAutoNum type="arabicPeriod"/>
            </a:pPr>
            <a:r>
              <a:rPr lang="en-US" sz="2000" dirty="0" smtClean="0"/>
              <a:t>Add some text (e.g. line1) to helloSVN.txt, and then commit your changes. </a:t>
            </a:r>
            <a:r>
              <a:rPr lang="en-US" sz="2000" dirty="0"/>
              <a:t>(assuming revision </a:t>
            </a:r>
            <a:r>
              <a:rPr lang="en-US" sz="2000" dirty="0" smtClean="0"/>
              <a:t>2)</a:t>
            </a:r>
          </a:p>
          <a:p>
            <a:pPr marL="457200" indent="-457200">
              <a:buFont typeface="+mj-lt"/>
              <a:buAutoNum type="arabicPeriod"/>
            </a:pPr>
            <a:r>
              <a:rPr lang="en-US" sz="2000" dirty="0" smtClean="0"/>
              <a:t>Add  more text (e.g. line2) to helloSVN.txt, and then commit your changes. </a:t>
            </a:r>
            <a:r>
              <a:rPr lang="en-US" sz="2000" dirty="0"/>
              <a:t>(assuming revision </a:t>
            </a:r>
            <a:r>
              <a:rPr lang="en-US" sz="2000" dirty="0" smtClean="0"/>
              <a:t>3)</a:t>
            </a:r>
            <a:endParaRPr lang="en-US" sz="2000" dirty="0"/>
          </a:p>
          <a:p>
            <a:pPr marL="457200" indent="-457200">
              <a:buFont typeface="+mj-lt"/>
              <a:buAutoNum type="arabicPeriod"/>
            </a:pPr>
            <a:r>
              <a:rPr lang="en-US" sz="2000" dirty="0" smtClean="0"/>
              <a:t>Add  </a:t>
            </a:r>
            <a:r>
              <a:rPr lang="en-US" sz="2000" dirty="0"/>
              <a:t>more text (e.g. </a:t>
            </a:r>
            <a:r>
              <a:rPr lang="en-US" sz="2000" dirty="0" smtClean="0"/>
              <a:t>line3) </a:t>
            </a:r>
            <a:r>
              <a:rPr lang="en-US" sz="2000" dirty="0"/>
              <a:t>to helloSVN.txt, and then commit your changes</a:t>
            </a:r>
            <a:r>
              <a:rPr lang="en-US" sz="2000" dirty="0" smtClean="0"/>
              <a:t>. </a:t>
            </a:r>
            <a:r>
              <a:rPr lang="en-US" sz="2000" dirty="0"/>
              <a:t>(assuming revision </a:t>
            </a:r>
            <a:r>
              <a:rPr lang="en-US" sz="2000" dirty="0" smtClean="0"/>
              <a:t>4).  Now the file has three lines.</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4797152"/>
            <a:ext cx="16383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868144" y="5941897"/>
            <a:ext cx="3114228"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vi </a:t>
            </a:r>
            <a:r>
              <a:rPr lang="en-US" sz="2400" dirty="0" err="1" smtClean="0"/>
              <a:t>svnlab</a:t>
            </a:r>
            <a:r>
              <a:rPr lang="en-US" sz="2400" dirty="0" smtClean="0"/>
              <a:t>/helloSVN.txt</a:t>
            </a:r>
            <a:br>
              <a:rPr lang="en-US" sz="2400" dirty="0" smtClean="0"/>
            </a:br>
            <a:r>
              <a:rPr lang="en-US" sz="2400" dirty="0" err="1" smtClean="0"/>
              <a:t>svn</a:t>
            </a:r>
            <a:r>
              <a:rPr lang="en-US" sz="2400" dirty="0" smtClean="0"/>
              <a:t> ci </a:t>
            </a:r>
            <a:r>
              <a:rPr lang="en-US" sz="2400" dirty="0" err="1" smtClean="0"/>
              <a:t>svnlab</a:t>
            </a:r>
            <a:endParaRPr lang="en-US" sz="2400" dirty="0"/>
          </a:p>
        </p:txBody>
      </p:sp>
      <p:sp>
        <p:nvSpPr>
          <p:cNvPr id="5" name="Slide Number Placeholder 4"/>
          <p:cNvSpPr>
            <a:spLocks noGrp="1"/>
          </p:cNvSpPr>
          <p:nvPr>
            <p:ph type="sldNum" sz="quarter" idx="12"/>
          </p:nvPr>
        </p:nvSpPr>
        <p:spPr/>
        <p:txBody>
          <a:bodyPr/>
          <a:lstStyle/>
          <a:p>
            <a:fld id="{24D63C55-FF28-4F75-AE9B-59F7BE228D7B}" type="slidenum">
              <a:rPr lang="zh-TW" altLang="en-US" smtClean="0"/>
              <a:t>28</a:t>
            </a:fld>
            <a:endParaRPr lang="zh-TW" altLang="en-US"/>
          </a:p>
        </p:txBody>
      </p:sp>
    </p:spTree>
    <p:extLst>
      <p:ext uri="{BB962C8B-B14F-4D97-AF65-F5344CB8AC3E}">
        <p14:creationId xmlns:p14="http://schemas.microsoft.com/office/powerpoint/2010/main" val="2707690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Lab II-1: Checkout a specific revision of entire project</a:t>
            </a:r>
            <a:endParaRPr lang="en-US" sz="3600" dirty="0"/>
          </a:p>
        </p:txBody>
      </p:sp>
      <p:sp>
        <p:nvSpPr>
          <p:cNvPr id="3" name="Content Placeholder 2"/>
          <p:cNvSpPr>
            <a:spLocks noGrp="1"/>
          </p:cNvSpPr>
          <p:nvPr>
            <p:ph idx="1"/>
          </p:nvPr>
        </p:nvSpPr>
        <p:spPr>
          <a:xfrm>
            <a:off x="457200" y="1600200"/>
            <a:ext cx="8229600" cy="4781128"/>
          </a:xfrm>
        </p:spPr>
        <p:txBody>
          <a:bodyPr>
            <a:normAutofit/>
          </a:bodyPr>
          <a:lstStyle/>
          <a:p>
            <a:pPr marL="514350" indent="-514350">
              <a:lnSpc>
                <a:spcPct val="110000"/>
              </a:lnSpc>
              <a:spcBef>
                <a:spcPts val="1200"/>
              </a:spcBef>
              <a:buFont typeface="+mj-lt"/>
              <a:buAutoNum type="arabicPeriod"/>
            </a:pPr>
            <a:r>
              <a:rPr lang="en-US" sz="2000" dirty="0" smtClean="0"/>
              <a:t>Create a new folder test</a:t>
            </a:r>
          </a:p>
          <a:p>
            <a:pPr marL="514350" indent="-514350">
              <a:lnSpc>
                <a:spcPct val="110000"/>
              </a:lnSpc>
              <a:spcBef>
                <a:spcPts val="1200"/>
              </a:spcBef>
              <a:buFont typeface="+mj-lt"/>
              <a:buAutoNum type="arabicPeriod"/>
            </a:pPr>
            <a:r>
              <a:rPr lang="en-US" sz="2000" dirty="0" smtClean="0"/>
              <a:t>Right click on the folder, choose SVN Checkout, giving it appropriate URL: </a:t>
            </a:r>
            <a:r>
              <a:rPr lang="en-US" sz="2000" dirty="0" smtClean="0">
                <a:hlinkClick r:id="rId2"/>
              </a:rPr>
              <a:t>http://140.118.105.174/svn/_____/svnlab</a:t>
            </a:r>
            <a:r>
              <a:rPr lang="en-US" sz="2000" dirty="0" smtClean="0"/>
              <a:t>; check Revision, click on “Show Log” and specify the version (e.g. revision 3)  you want to checkout.  Then click on OK.</a:t>
            </a:r>
          </a:p>
          <a:p>
            <a:pPr marL="514350" indent="-514350">
              <a:lnSpc>
                <a:spcPct val="110000"/>
              </a:lnSpc>
              <a:spcBef>
                <a:spcPts val="1200"/>
              </a:spcBef>
              <a:buFont typeface="+mj-lt"/>
              <a:buAutoNum type="arabicPeriod"/>
            </a:pPr>
            <a:r>
              <a:rPr lang="en-US" sz="2000" dirty="0" smtClean="0"/>
              <a:t>Now the folder test should be in the state of your specified revision (revision 3), and the file helloSVN.txt should have only two lines.</a:t>
            </a:r>
          </a:p>
          <a:p>
            <a:pPr marL="514350" indent="-514350">
              <a:lnSpc>
                <a:spcPct val="110000"/>
              </a:lnSpc>
              <a:spcBef>
                <a:spcPts val="1200"/>
              </a:spcBef>
              <a:buFont typeface="+mj-lt"/>
              <a:buAutoNum type="arabicPeriod"/>
            </a:pPr>
            <a:r>
              <a:rPr lang="en-US" sz="2000" dirty="0" smtClean="0"/>
              <a:t>Now try to do a SVN Update on the folder.  You should discover that the file is updated to the latest version (so called head version).  SVN Update by default update files or folders to its latest version.</a:t>
            </a:r>
          </a:p>
          <a:p>
            <a:pPr marL="514350" indent="-514350">
              <a:lnSpc>
                <a:spcPct val="110000"/>
              </a:lnSpc>
              <a:spcBef>
                <a:spcPts val="1200"/>
              </a:spcBef>
              <a:buFont typeface="+mj-lt"/>
              <a:buAutoNum type="arabicPeriod"/>
            </a:pPr>
            <a:endParaRPr lang="en-US" sz="2000" dirty="0"/>
          </a:p>
        </p:txBody>
      </p:sp>
      <p:sp>
        <p:nvSpPr>
          <p:cNvPr id="4" name="TextBox 3"/>
          <p:cNvSpPr txBox="1"/>
          <p:nvPr/>
        </p:nvSpPr>
        <p:spPr>
          <a:xfrm>
            <a:off x="1331640" y="5533120"/>
            <a:ext cx="6447599" cy="132343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000" dirty="0" err="1" smtClean="0"/>
              <a:t>mkdir</a:t>
            </a:r>
            <a:r>
              <a:rPr lang="en-US" sz="2000" dirty="0" smtClean="0"/>
              <a:t> test</a:t>
            </a:r>
          </a:p>
          <a:p>
            <a:r>
              <a:rPr lang="en-US" sz="2000" dirty="0" err="1" smtClean="0"/>
              <a:t>svn</a:t>
            </a:r>
            <a:r>
              <a:rPr lang="en-US" sz="2000" dirty="0" smtClean="0"/>
              <a:t> log http://140.118.105.174/svn/ymhsieh/svnlab</a:t>
            </a:r>
          </a:p>
          <a:p>
            <a:r>
              <a:rPr lang="en-US" sz="2000" dirty="0" err="1" smtClean="0"/>
              <a:t>svn</a:t>
            </a:r>
            <a:r>
              <a:rPr lang="en-US" sz="2000" dirty="0" smtClean="0"/>
              <a:t> co -r 3  </a:t>
            </a:r>
            <a:r>
              <a:rPr lang="en-US" sz="2000" dirty="0" smtClean="0">
                <a:hlinkClick r:id="rId3"/>
              </a:rPr>
              <a:t>http://140.118.105.174/svn/ymhsieh/svnlab</a:t>
            </a:r>
            <a:r>
              <a:rPr lang="en-US" sz="2000" dirty="0" smtClean="0"/>
              <a:t> test</a:t>
            </a:r>
          </a:p>
          <a:p>
            <a:r>
              <a:rPr lang="en-US" sz="2000" dirty="0" err="1" smtClean="0"/>
              <a:t>svn</a:t>
            </a:r>
            <a:r>
              <a:rPr lang="en-US" sz="2000" dirty="0" smtClean="0"/>
              <a:t> update test</a:t>
            </a:r>
            <a:endParaRPr lang="en-US" sz="2000" dirty="0"/>
          </a:p>
        </p:txBody>
      </p:sp>
      <p:sp>
        <p:nvSpPr>
          <p:cNvPr id="5" name="Slide Number Placeholder 4"/>
          <p:cNvSpPr>
            <a:spLocks noGrp="1"/>
          </p:cNvSpPr>
          <p:nvPr>
            <p:ph type="sldNum" sz="quarter" idx="12"/>
          </p:nvPr>
        </p:nvSpPr>
        <p:spPr/>
        <p:txBody>
          <a:bodyPr/>
          <a:lstStyle/>
          <a:p>
            <a:fld id="{24D63C55-FF28-4F75-AE9B-59F7BE228D7B}" type="slidenum">
              <a:rPr lang="zh-TW" altLang="en-US" smtClean="0"/>
              <a:t>29</a:t>
            </a:fld>
            <a:endParaRPr lang="zh-TW" altLang="en-US"/>
          </a:p>
        </p:txBody>
      </p:sp>
    </p:spTree>
    <p:extLst>
      <p:ext uri="{BB962C8B-B14F-4D97-AF65-F5344CB8AC3E}">
        <p14:creationId xmlns:p14="http://schemas.microsoft.com/office/powerpoint/2010/main" val="326754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Outline</a:t>
            </a:r>
            <a:endParaRPr lang="zh-TW" altLang="en-US" dirty="0"/>
          </a:p>
        </p:txBody>
      </p:sp>
      <p:sp>
        <p:nvSpPr>
          <p:cNvPr id="3" name="Content Placeholder 2"/>
          <p:cNvSpPr>
            <a:spLocks noGrp="1"/>
          </p:cNvSpPr>
          <p:nvPr>
            <p:ph idx="1"/>
          </p:nvPr>
        </p:nvSpPr>
        <p:spPr/>
        <p:txBody>
          <a:bodyPr>
            <a:normAutofit/>
          </a:bodyPr>
          <a:lstStyle/>
          <a:p>
            <a:pPr marL="0" indent="0">
              <a:buNone/>
            </a:pPr>
            <a:r>
              <a:rPr lang="en-US" altLang="zh-TW" sz="2000" b="1" dirty="0" smtClean="0">
                <a:solidFill>
                  <a:srgbClr val="FF0000"/>
                </a:solidFill>
              </a:rPr>
              <a:t>Part II: Working with revisions</a:t>
            </a:r>
          </a:p>
          <a:p>
            <a:pPr lvl="1"/>
            <a:r>
              <a:rPr lang="en-US" altLang="zh-TW" sz="2000" dirty="0" smtClean="0"/>
              <a:t>Making revisions</a:t>
            </a:r>
          </a:p>
          <a:p>
            <a:pPr lvl="1"/>
            <a:r>
              <a:rPr lang="en-US" altLang="zh-TW" sz="2000" dirty="0" smtClean="0"/>
              <a:t>Checkout a specific working copy by giving revision number</a:t>
            </a:r>
          </a:p>
          <a:p>
            <a:pPr lvl="1"/>
            <a:r>
              <a:rPr lang="en-US" altLang="zh-TW" sz="2000" dirty="0" smtClean="0"/>
              <a:t>Check a specific version of a file</a:t>
            </a:r>
          </a:p>
          <a:p>
            <a:pPr lvl="1"/>
            <a:r>
              <a:rPr lang="en-US" altLang="zh-TW" sz="2000" dirty="0" smtClean="0"/>
              <a:t>Compare different revisions of a file</a:t>
            </a:r>
          </a:p>
          <a:p>
            <a:pPr lvl="1"/>
            <a:r>
              <a:rPr lang="en-US" altLang="zh-TW" sz="2000" dirty="0" smtClean="0"/>
              <a:t>Tagging a revision</a:t>
            </a:r>
          </a:p>
          <a:p>
            <a:pPr lvl="1"/>
            <a:endParaRPr lang="en-US" altLang="zh-TW" sz="2000" dirty="0" smtClean="0"/>
          </a:p>
          <a:p>
            <a:pPr marL="0" indent="0">
              <a:buNone/>
            </a:pPr>
            <a:r>
              <a:rPr lang="en-US" altLang="zh-TW" sz="2000" b="1" dirty="0" smtClean="0">
                <a:solidFill>
                  <a:srgbClr val="FF0000"/>
                </a:solidFill>
              </a:rPr>
              <a:t>Part III: Branching</a:t>
            </a:r>
          </a:p>
          <a:p>
            <a:pPr lvl="1"/>
            <a:r>
              <a:rPr lang="en-US" altLang="zh-TW" sz="2000" dirty="0" smtClean="0"/>
              <a:t>Introduction</a:t>
            </a:r>
          </a:p>
          <a:p>
            <a:pPr lvl="1"/>
            <a:r>
              <a:rPr lang="en-US" altLang="zh-TW" sz="2000" dirty="0" smtClean="0"/>
              <a:t>Branching and Switching</a:t>
            </a:r>
          </a:p>
          <a:p>
            <a:pPr lvl="1"/>
            <a:r>
              <a:rPr lang="en-US" altLang="zh-TW" sz="2000" dirty="0" smtClean="0"/>
              <a:t>Merging</a:t>
            </a:r>
          </a:p>
          <a:p>
            <a:pPr lvl="1"/>
            <a:r>
              <a:rPr lang="en-US" altLang="zh-TW" sz="2000" dirty="0" smtClean="0"/>
              <a:t>Removing a branch</a:t>
            </a:r>
          </a:p>
          <a:p>
            <a:pPr lvl="1"/>
            <a:endParaRPr lang="en-US" altLang="zh-TW" sz="2000" dirty="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3</a:t>
            </a:fld>
            <a:endParaRPr lang="zh-TW" altLang="en-US"/>
          </a:p>
        </p:txBody>
      </p:sp>
    </p:spTree>
    <p:extLst>
      <p:ext uri="{BB962C8B-B14F-4D97-AF65-F5344CB8AC3E}">
        <p14:creationId xmlns:p14="http://schemas.microsoft.com/office/powerpoint/2010/main" val="1425640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9825"/>
            <a:ext cx="6096000"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332656"/>
            <a:ext cx="1872208" cy="2180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3399284"/>
            <a:ext cx="1891474" cy="1901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24D63C55-FF28-4F75-AE9B-59F7BE228D7B}" type="slidenum">
              <a:rPr lang="zh-TW" altLang="en-US" smtClean="0"/>
              <a:t>30</a:t>
            </a:fld>
            <a:endParaRPr lang="zh-TW" altLang="en-US"/>
          </a:p>
        </p:txBody>
      </p:sp>
    </p:spTree>
    <p:extLst>
      <p:ext uri="{BB962C8B-B14F-4D97-AF65-F5344CB8AC3E}">
        <p14:creationId xmlns:p14="http://schemas.microsoft.com/office/powerpoint/2010/main" val="3650691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Lab II-2: Update an artifact to a specific revision</a:t>
            </a:r>
            <a:endParaRPr lang="en-US" sz="3200" dirty="0"/>
          </a:p>
        </p:txBody>
      </p:sp>
      <p:sp>
        <p:nvSpPr>
          <p:cNvPr id="3" name="Content Placeholder 2"/>
          <p:cNvSpPr>
            <a:spLocks noGrp="1"/>
          </p:cNvSpPr>
          <p:nvPr>
            <p:ph idx="1"/>
          </p:nvPr>
        </p:nvSpPr>
        <p:spPr/>
        <p:txBody>
          <a:bodyPr>
            <a:normAutofit/>
          </a:bodyPr>
          <a:lstStyle/>
          <a:p>
            <a:pPr marL="514350" indent="-514350">
              <a:spcBef>
                <a:spcPts val="1200"/>
              </a:spcBef>
              <a:buFont typeface="+mj-lt"/>
              <a:buAutoNum type="arabicPeriod"/>
            </a:pPr>
            <a:r>
              <a:rPr lang="en-US" sz="2000" dirty="0" smtClean="0"/>
              <a:t>Right click on the file helloSVN.txt, choose “</a:t>
            </a:r>
            <a:r>
              <a:rPr lang="en-US" sz="2000" dirty="0" err="1" smtClean="0"/>
              <a:t>TortoiseSVN</a:t>
            </a:r>
            <a:r>
              <a:rPr lang="en-US" sz="2000" dirty="0" smtClean="0"/>
              <a:t>”</a:t>
            </a:r>
            <a:r>
              <a:rPr lang="en-US" sz="2000" dirty="0" smtClean="0">
                <a:sym typeface="Wingdings" pitchFamily="2" charset="2"/>
              </a:rPr>
              <a:t>”Update to revision”</a:t>
            </a:r>
          </a:p>
          <a:p>
            <a:pPr marL="514350" indent="-514350">
              <a:spcBef>
                <a:spcPts val="1200"/>
              </a:spcBef>
              <a:buFont typeface="+mj-lt"/>
              <a:buAutoNum type="arabicPeriod"/>
            </a:pPr>
            <a:r>
              <a:rPr lang="en-US" sz="2000" dirty="0" smtClean="0">
                <a:sym typeface="Wingdings" pitchFamily="2" charset="2"/>
              </a:rPr>
              <a:t>Check “Revision” and enter 1 (revision 1) and click on “OK”.</a:t>
            </a:r>
          </a:p>
          <a:p>
            <a:pPr marL="514350" indent="-514350">
              <a:spcBef>
                <a:spcPts val="1200"/>
              </a:spcBef>
              <a:buFont typeface="+mj-lt"/>
              <a:buAutoNum type="arabicPeriod"/>
            </a:pPr>
            <a:r>
              <a:rPr lang="en-US" sz="2000" dirty="0" smtClean="0">
                <a:sym typeface="Wingdings" pitchFamily="2" charset="2"/>
              </a:rPr>
              <a:t>Now the file alone should be updated to revision 1 (thus empty).</a:t>
            </a:r>
          </a:p>
          <a:p>
            <a:pPr marL="514350" indent="-514350">
              <a:spcBef>
                <a:spcPts val="1200"/>
              </a:spcBef>
              <a:buFont typeface="+mj-lt"/>
              <a:buAutoNum type="arabicPeriod"/>
            </a:pPr>
            <a:r>
              <a:rPr lang="en-US" sz="2000" dirty="0" smtClean="0"/>
              <a:t>In other words, we do not need to update the whole folder to a specific revision, you can update individual artifacts to different versions.  They don’t have to be of the same revision number.</a:t>
            </a:r>
            <a:endParaRPr lang="en-US" sz="2000" dirty="0"/>
          </a:p>
        </p:txBody>
      </p:sp>
      <p:sp>
        <p:nvSpPr>
          <p:cNvPr id="4" name="TextBox 3"/>
          <p:cNvSpPr txBox="1"/>
          <p:nvPr/>
        </p:nvSpPr>
        <p:spPr>
          <a:xfrm>
            <a:off x="1331640" y="5533120"/>
            <a:ext cx="3630802"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000" dirty="0" err="1" smtClean="0"/>
              <a:t>svn</a:t>
            </a:r>
            <a:r>
              <a:rPr lang="en-US" sz="2000" dirty="0" smtClean="0"/>
              <a:t> update -r 1 test/helloSVN.txt</a:t>
            </a:r>
            <a:endParaRPr lang="en-US" sz="2000" dirty="0"/>
          </a:p>
        </p:txBody>
      </p:sp>
      <p:sp>
        <p:nvSpPr>
          <p:cNvPr id="5" name="Slide Number Placeholder 4"/>
          <p:cNvSpPr>
            <a:spLocks noGrp="1"/>
          </p:cNvSpPr>
          <p:nvPr>
            <p:ph type="sldNum" sz="quarter" idx="12"/>
          </p:nvPr>
        </p:nvSpPr>
        <p:spPr/>
        <p:txBody>
          <a:bodyPr/>
          <a:lstStyle/>
          <a:p>
            <a:fld id="{24D63C55-FF28-4F75-AE9B-59F7BE228D7B}" type="slidenum">
              <a:rPr lang="zh-TW" altLang="en-US" smtClean="0"/>
              <a:t>31</a:t>
            </a:fld>
            <a:endParaRPr lang="zh-TW" altLang="en-US"/>
          </a:p>
        </p:txBody>
      </p:sp>
    </p:spTree>
    <p:extLst>
      <p:ext uri="{BB962C8B-B14F-4D97-AF65-F5344CB8AC3E}">
        <p14:creationId xmlns:p14="http://schemas.microsoft.com/office/powerpoint/2010/main" val="3402543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8282" t="23747" r="48691" b="14970"/>
          <a:stretch/>
        </p:blipFill>
        <p:spPr bwMode="auto">
          <a:xfrm>
            <a:off x="2555776" y="908720"/>
            <a:ext cx="4284618" cy="538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24D63C55-FF28-4F75-AE9B-59F7BE228D7B}" type="slidenum">
              <a:rPr lang="zh-TW" altLang="en-US" smtClean="0"/>
              <a:t>32</a:t>
            </a:fld>
            <a:endParaRPr lang="zh-TW" altLang="en-US"/>
          </a:p>
        </p:txBody>
      </p:sp>
    </p:spTree>
    <p:extLst>
      <p:ext uri="{BB962C8B-B14F-4D97-AF65-F5344CB8AC3E}">
        <p14:creationId xmlns:p14="http://schemas.microsoft.com/office/powerpoint/2010/main" val="2805185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Lab </a:t>
            </a:r>
            <a:r>
              <a:rPr lang="en-US" sz="3600" dirty="0" smtClean="0"/>
              <a:t>II-3:  Finding differences between revisions</a:t>
            </a:r>
            <a:endParaRPr lang="en-US" sz="3600"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000" dirty="0" smtClean="0"/>
              <a:t>Right click on the file “helloSVN.txt”, choose “</a:t>
            </a:r>
            <a:r>
              <a:rPr lang="en-US" sz="2000" dirty="0" err="1" smtClean="0"/>
              <a:t>TortoiseSVN</a:t>
            </a:r>
            <a:r>
              <a:rPr lang="en-US" sz="2000" dirty="0" smtClean="0"/>
              <a:t>”</a:t>
            </a:r>
            <a:r>
              <a:rPr lang="en-US" sz="2000" dirty="0" smtClean="0">
                <a:sym typeface="Wingdings" pitchFamily="2" charset="2"/>
              </a:rPr>
              <a:t>Revision Graph.  It shows you all revisions of the file.</a:t>
            </a:r>
          </a:p>
          <a:p>
            <a:pPr marL="514350" indent="-514350">
              <a:buFont typeface="+mj-lt"/>
              <a:buAutoNum type="arabicPeriod"/>
            </a:pPr>
            <a:r>
              <a:rPr lang="en-US" sz="2000" dirty="0" smtClean="0">
                <a:sym typeface="Wingdings" pitchFamily="2" charset="2"/>
              </a:rPr>
              <a:t>CTRL-Left click on the two versions (e.g. 1 and 3) you want to find differences, choose “SVN” compare revisions</a:t>
            </a:r>
          </a:p>
          <a:p>
            <a:pPr marL="514350" indent="-514350">
              <a:buFont typeface="+mj-lt"/>
              <a:buAutoNum type="arabicPeriod"/>
            </a:pPr>
            <a:r>
              <a:rPr lang="en-US" sz="2000" dirty="0" smtClean="0">
                <a:sym typeface="Wingdings" pitchFamily="2" charset="2"/>
              </a:rPr>
              <a:t>The result window shows you how two revisions of a file differ.</a:t>
            </a:r>
          </a:p>
          <a:p>
            <a:pPr marL="514350" indent="-514350">
              <a:buFont typeface="+mj-lt"/>
              <a:buAutoNum type="arabicPeriod"/>
            </a:pPr>
            <a:r>
              <a:rPr lang="en-US" sz="2000" dirty="0" smtClean="0"/>
              <a:t>A convenient way of finding changes to a file (by comparing with its previous version) can be found by right-clicking on the file (helloSVN.txt) and choose “Diff with previous version”.  It compares working copy with its head version in the repository.</a:t>
            </a:r>
            <a:endParaRPr lang="en-US" sz="2000" dirty="0"/>
          </a:p>
        </p:txBody>
      </p:sp>
      <p:sp>
        <p:nvSpPr>
          <p:cNvPr id="4" name="TextBox 3"/>
          <p:cNvSpPr txBox="1"/>
          <p:nvPr/>
        </p:nvSpPr>
        <p:spPr>
          <a:xfrm>
            <a:off x="1619672" y="5799167"/>
            <a:ext cx="5976664"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t>svn</a:t>
            </a:r>
            <a:r>
              <a:rPr lang="en-US" sz="2000" dirty="0" smtClean="0"/>
              <a:t> diff  -r 1:3 test/helloSVN.txt</a:t>
            </a:r>
          </a:p>
          <a:p>
            <a:r>
              <a:rPr lang="en-US" sz="2000" dirty="0" err="1" smtClean="0"/>
              <a:t>svn</a:t>
            </a:r>
            <a:r>
              <a:rPr lang="en-US" sz="2000" dirty="0" smtClean="0"/>
              <a:t> diff test/helloSVN.txt</a:t>
            </a:r>
            <a:endParaRPr lang="en-US" sz="2000" dirty="0"/>
          </a:p>
        </p:txBody>
      </p:sp>
      <p:sp>
        <p:nvSpPr>
          <p:cNvPr id="5" name="Slide Number Placeholder 4"/>
          <p:cNvSpPr>
            <a:spLocks noGrp="1"/>
          </p:cNvSpPr>
          <p:nvPr>
            <p:ph type="sldNum" sz="quarter" idx="12"/>
          </p:nvPr>
        </p:nvSpPr>
        <p:spPr/>
        <p:txBody>
          <a:bodyPr/>
          <a:lstStyle/>
          <a:p>
            <a:fld id="{24D63C55-FF28-4F75-AE9B-59F7BE228D7B}" type="slidenum">
              <a:rPr lang="zh-TW" altLang="en-US" smtClean="0"/>
              <a:t>33</a:t>
            </a:fld>
            <a:endParaRPr lang="zh-TW" altLang="en-US"/>
          </a:p>
        </p:txBody>
      </p:sp>
    </p:spTree>
    <p:extLst>
      <p:ext uri="{BB962C8B-B14F-4D97-AF65-F5344CB8AC3E}">
        <p14:creationId xmlns:p14="http://schemas.microsoft.com/office/powerpoint/2010/main" val="2987215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110" y="0"/>
            <a:ext cx="2805708" cy="291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538" t="11007" r="64960" b="42882"/>
          <a:stretch/>
        </p:blipFill>
        <p:spPr bwMode="auto">
          <a:xfrm>
            <a:off x="4328679" y="0"/>
            <a:ext cx="2803170" cy="296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188" y="3057438"/>
            <a:ext cx="6053661" cy="3796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24D63C55-FF28-4F75-AE9B-59F7BE228D7B}" type="slidenum">
              <a:rPr lang="zh-TW" altLang="en-US" smtClean="0"/>
              <a:t>34</a:t>
            </a:fld>
            <a:endParaRPr lang="zh-TW" altLang="en-US"/>
          </a:p>
        </p:txBody>
      </p:sp>
    </p:spTree>
    <p:extLst>
      <p:ext uri="{BB962C8B-B14F-4D97-AF65-F5344CB8AC3E}">
        <p14:creationId xmlns:p14="http://schemas.microsoft.com/office/powerpoint/2010/main" val="3439913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a:t>
            </a:r>
            <a:endParaRPr lang="en-US" dirty="0"/>
          </a:p>
        </p:txBody>
      </p:sp>
      <p:sp>
        <p:nvSpPr>
          <p:cNvPr id="3" name="Content Placeholder 2"/>
          <p:cNvSpPr>
            <a:spLocks noGrp="1"/>
          </p:cNvSpPr>
          <p:nvPr>
            <p:ph idx="1"/>
          </p:nvPr>
        </p:nvSpPr>
        <p:spPr/>
        <p:txBody>
          <a:bodyPr>
            <a:normAutofit/>
          </a:bodyPr>
          <a:lstStyle/>
          <a:p>
            <a:r>
              <a:rPr lang="en-US" sz="2400" dirty="0"/>
              <a:t>Tag is a snapshot of a project in time with text to describe.  For example, “release 1.0” is easier to understand than revision 4822.</a:t>
            </a:r>
          </a:p>
          <a:p>
            <a:r>
              <a:rPr lang="en-US" sz="2400" dirty="0" smtClean="0"/>
              <a:t>Tag is a way to create alternative form of revisions.  Tags are text that are easier to remember and meaningful than just numbers.</a:t>
            </a:r>
            <a:endParaRPr lang="en-US" sz="2400" dirty="0"/>
          </a:p>
          <a:p>
            <a:r>
              <a:rPr lang="en-US" sz="2400" dirty="0" smtClean="0"/>
              <a:t>It is recommended to create a folder named “tags” to store these tags.</a:t>
            </a:r>
          </a:p>
          <a:p>
            <a:r>
              <a:rPr lang="en-US" sz="2400" dirty="0" smtClean="0"/>
              <a:t>Don’t worry about making tags, they are not wasting storage space, and they don’t make duplicates.</a:t>
            </a:r>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35</a:t>
            </a:fld>
            <a:endParaRPr lang="zh-TW" altLang="en-US"/>
          </a:p>
        </p:txBody>
      </p:sp>
    </p:spTree>
    <p:extLst>
      <p:ext uri="{BB962C8B-B14F-4D97-AF65-F5344CB8AC3E}">
        <p14:creationId xmlns:p14="http://schemas.microsoft.com/office/powerpoint/2010/main" val="264253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Lab </a:t>
            </a:r>
            <a:r>
              <a:rPr lang="en-US" sz="3200" dirty="0" smtClean="0"/>
              <a:t>II-4:  Tag a project</a:t>
            </a:r>
            <a:endParaRPr lang="en-US" sz="3200"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smtClean="0"/>
              <a:t>First, create a tags folder in your working copy, and then commit all changes into repository.</a:t>
            </a:r>
          </a:p>
          <a:p>
            <a:pPr marL="457200" indent="-457200">
              <a:buFont typeface="+mj-lt"/>
              <a:buAutoNum type="arabicPeriod"/>
            </a:pPr>
            <a:r>
              <a:rPr lang="en-US" sz="2000" dirty="0" smtClean="0"/>
              <a:t>Right click on the </a:t>
            </a:r>
            <a:r>
              <a:rPr lang="en-US" sz="2000" dirty="0" err="1" smtClean="0"/>
              <a:t>svnlab</a:t>
            </a:r>
            <a:r>
              <a:rPr lang="en-US" sz="2000" dirty="0" smtClean="0"/>
              <a:t> folder, choose “</a:t>
            </a:r>
            <a:r>
              <a:rPr lang="en-US" sz="2000" dirty="0" err="1" smtClean="0"/>
              <a:t>TortoiseSVN</a:t>
            </a:r>
            <a:r>
              <a:rPr lang="en-US" sz="2000" dirty="0" smtClean="0"/>
              <a:t>”</a:t>
            </a:r>
            <a:r>
              <a:rPr lang="en-US" sz="2000" dirty="0" smtClean="0">
                <a:sym typeface="Wingdings" pitchFamily="2" charset="2"/>
              </a:rPr>
              <a:t>”Branch/tag”</a:t>
            </a:r>
          </a:p>
          <a:p>
            <a:pPr marL="457200" indent="-457200">
              <a:buFont typeface="+mj-lt"/>
              <a:buAutoNum type="arabicPeriod"/>
            </a:pPr>
            <a:r>
              <a:rPr lang="en-US" sz="2000" dirty="0" smtClean="0"/>
              <a:t>Enter “/</a:t>
            </a:r>
            <a:r>
              <a:rPr lang="en-US" sz="2000" dirty="0" err="1" smtClean="0"/>
              <a:t>svnlab</a:t>
            </a:r>
            <a:r>
              <a:rPr lang="en-US" sz="2000" dirty="0" smtClean="0"/>
              <a:t>/tags/tag-0.1” in “To path:”</a:t>
            </a:r>
          </a:p>
          <a:p>
            <a:pPr marL="457200" indent="-457200">
              <a:buFont typeface="+mj-lt"/>
              <a:buAutoNum type="arabicPeriod"/>
            </a:pPr>
            <a:r>
              <a:rPr lang="en-US" sz="2000" dirty="0" smtClean="0"/>
              <a:t>Enter some messages, and click on “OK”.  Now you just tagged the current snapshot (revision 5?) </a:t>
            </a:r>
          </a:p>
          <a:p>
            <a:pPr marL="457200" indent="-457200">
              <a:buFont typeface="+mj-lt"/>
              <a:buAutoNum type="arabicPeriod"/>
            </a:pPr>
            <a:r>
              <a:rPr lang="en-US" sz="2000" dirty="0" smtClean="0"/>
              <a:t>In the future, if you want to retrieve the snapshot, simply check out http://140.118.105.174/svn/_____/svnlab/tags/tag-0.1</a:t>
            </a:r>
            <a:endParaRPr lang="en-US" sz="2000" dirty="0"/>
          </a:p>
        </p:txBody>
      </p:sp>
      <p:sp>
        <p:nvSpPr>
          <p:cNvPr id="4" name="TextBox 3"/>
          <p:cNvSpPr txBox="1"/>
          <p:nvPr/>
        </p:nvSpPr>
        <p:spPr>
          <a:xfrm>
            <a:off x="683568" y="5073352"/>
            <a:ext cx="7611956" cy="1323439"/>
          </a:xfrm>
          <a:prstGeom prst="rect">
            <a:avLst/>
          </a:prstGeom>
          <a:noFill/>
        </p:spPr>
        <p:txBody>
          <a:bodyPr wrap="none" rtlCol="0">
            <a:spAutoFit/>
          </a:bodyPr>
          <a:lstStyle/>
          <a:p>
            <a:r>
              <a:rPr lang="en-US" sz="2000" dirty="0" err="1"/>
              <a:t>m</a:t>
            </a:r>
            <a:r>
              <a:rPr lang="en-US" sz="2000" dirty="0" err="1" smtClean="0"/>
              <a:t>kdir</a:t>
            </a:r>
            <a:r>
              <a:rPr lang="en-US" sz="2000" dirty="0" smtClean="0"/>
              <a:t> </a:t>
            </a:r>
            <a:r>
              <a:rPr lang="en-US" sz="2000" dirty="0" err="1" smtClean="0"/>
              <a:t>svnlab</a:t>
            </a:r>
            <a:r>
              <a:rPr lang="en-US" sz="2000" dirty="0" smtClean="0"/>
              <a:t>/tags; </a:t>
            </a:r>
            <a:r>
              <a:rPr lang="en-US" sz="2000" dirty="0" err="1" smtClean="0"/>
              <a:t>svn</a:t>
            </a:r>
            <a:r>
              <a:rPr lang="en-US" sz="2000" dirty="0" smtClean="0"/>
              <a:t> add </a:t>
            </a:r>
            <a:r>
              <a:rPr lang="en-US" sz="2000" dirty="0" err="1" smtClean="0"/>
              <a:t>svnlab</a:t>
            </a:r>
            <a:r>
              <a:rPr lang="en-US" sz="2000" dirty="0" smtClean="0"/>
              <a:t>/tags; </a:t>
            </a:r>
            <a:r>
              <a:rPr lang="en-US" sz="2000" dirty="0" err="1" smtClean="0"/>
              <a:t>svn</a:t>
            </a:r>
            <a:r>
              <a:rPr lang="en-US" sz="2000" dirty="0" smtClean="0"/>
              <a:t> commit </a:t>
            </a:r>
            <a:r>
              <a:rPr lang="en-US" sz="2000" dirty="0" err="1" smtClean="0"/>
              <a:t>svnlab</a:t>
            </a:r>
            <a:endParaRPr lang="en-US" sz="2000" dirty="0" smtClean="0"/>
          </a:p>
          <a:p>
            <a:r>
              <a:rPr lang="en-US" sz="2000" dirty="0" err="1" smtClean="0"/>
              <a:t>svn</a:t>
            </a:r>
            <a:r>
              <a:rPr lang="en-US" sz="2000" dirty="0" smtClean="0"/>
              <a:t> copy </a:t>
            </a:r>
            <a:r>
              <a:rPr lang="en-US" sz="2000" dirty="0" err="1" smtClean="0"/>
              <a:t>svnlab</a:t>
            </a:r>
            <a:r>
              <a:rPr lang="en-US" sz="2000" dirty="0" smtClean="0"/>
              <a:t> </a:t>
            </a:r>
            <a:r>
              <a:rPr lang="en-US" sz="2000" dirty="0" smtClean="0">
                <a:hlinkClick r:id="rId2"/>
              </a:rPr>
              <a:t>http://140.118.105.174/svn/_____/svnlab/tags/tag-0.1</a:t>
            </a:r>
            <a:endParaRPr lang="en-US" sz="2000" dirty="0" smtClean="0"/>
          </a:p>
          <a:p>
            <a:endParaRPr lang="en-US" sz="2000" dirty="0" smtClean="0"/>
          </a:p>
          <a:p>
            <a:endParaRPr lang="en-US" sz="2000" dirty="0"/>
          </a:p>
        </p:txBody>
      </p:sp>
      <p:sp>
        <p:nvSpPr>
          <p:cNvPr id="5" name="Slide Number Placeholder 4"/>
          <p:cNvSpPr>
            <a:spLocks noGrp="1"/>
          </p:cNvSpPr>
          <p:nvPr>
            <p:ph type="sldNum" sz="quarter" idx="12"/>
          </p:nvPr>
        </p:nvSpPr>
        <p:spPr/>
        <p:txBody>
          <a:bodyPr/>
          <a:lstStyle/>
          <a:p>
            <a:fld id="{24D63C55-FF28-4F75-AE9B-59F7BE228D7B}" type="slidenum">
              <a:rPr lang="zh-TW" altLang="en-US" smtClean="0"/>
              <a:t>36</a:t>
            </a:fld>
            <a:endParaRPr lang="zh-TW" altLang="en-US"/>
          </a:p>
        </p:txBody>
      </p:sp>
    </p:spTree>
    <p:extLst>
      <p:ext uri="{BB962C8B-B14F-4D97-AF65-F5344CB8AC3E}">
        <p14:creationId xmlns:p14="http://schemas.microsoft.com/office/powerpoint/2010/main" val="2666386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spcBef>
                <a:spcPts val="1200"/>
              </a:spcBef>
            </a:pPr>
            <a:r>
              <a:rPr lang="en-US" sz="2400" dirty="0"/>
              <a:t>Making three revisions of a folder</a:t>
            </a:r>
          </a:p>
          <a:p>
            <a:pPr>
              <a:spcBef>
                <a:spcPts val="1200"/>
              </a:spcBef>
            </a:pPr>
            <a:r>
              <a:rPr lang="en-US" sz="2400" dirty="0"/>
              <a:t>Checkout a specific working copy by giving a revision number</a:t>
            </a:r>
          </a:p>
          <a:p>
            <a:pPr>
              <a:spcBef>
                <a:spcPts val="1200"/>
              </a:spcBef>
            </a:pPr>
            <a:r>
              <a:rPr lang="en-US" sz="2400" dirty="0"/>
              <a:t>Update working copy or artifact to a specific revision</a:t>
            </a:r>
          </a:p>
          <a:p>
            <a:pPr>
              <a:spcBef>
                <a:spcPts val="1200"/>
              </a:spcBef>
            </a:pPr>
            <a:r>
              <a:rPr lang="en-US" sz="2400" dirty="0"/>
              <a:t>Compare different revisions of a file</a:t>
            </a:r>
          </a:p>
          <a:p>
            <a:pPr>
              <a:spcBef>
                <a:spcPts val="1200"/>
              </a:spcBef>
            </a:pPr>
            <a:r>
              <a:rPr lang="en-US" sz="2400" dirty="0"/>
              <a:t>Tagging a revision</a:t>
            </a:r>
          </a:p>
          <a:p>
            <a:pPr>
              <a:spcBef>
                <a:spcPts val="1200"/>
              </a:spcBef>
            </a:pPr>
            <a:endParaRPr lang="en-US" sz="2400" dirty="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37</a:t>
            </a:fld>
            <a:endParaRPr lang="zh-TW" altLang="en-US"/>
          </a:p>
        </p:txBody>
      </p:sp>
    </p:spTree>
    <p:extLst>
      <p:ext uri="{BB962C8B-B14F-4D97-AF65-F5344CB8AC3E}">
        <p14:creationId xmlns:p14="http://schemas.microsoft.com/office/powerpoint/2010/main" val="3092347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000" dirty="0" smtClean="0"/>
              <a:t>Part III: Branching</a:t>
            </a: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140968"/>
            <a:ext cx="5479008" cy="2304256"/>
          </a:xfrm>
          <a:prstGeom prst="rect">
            <a:avLst/>
          </a:prstGeom>
        </p:spPr>
      </p:pic>
      <p:sp>
        <p:nvSpPr>
          <p:cNvPr id="5" name="Rectangle 4"/>
          <p:cNvSpPr/>
          <p:nvPr/>
        </p:nvSpPr>
        <p:spPr>
          <a:xfrm>
            <a:off x="0" y="6492438"/>
            <a:ext cx="8172400" cy="369332"/>
          </a:xfrm>
          <a:prstGeom prst="rect">
            <a:avLst/>
          </a:prstGeom>
        </p:spPr>
        <p:txBody>
          <a:bodyPr wrap="square">
            <a:spAutoFit/>
          </a:bodyPr>
          <a:lstStyle/>
          <a:p>
            <a:r>
              <a:rPr lang="en-US" dirty="0"/>
              <a:t>http://svnbook.red-bean.com/en/1.7/svn.branchmerge.whatis.html</a:t>
            </a:r>
          </a:p>
        </p:txBody>
      </p:sp>
      <p:sp>
        <p:nvSpPr>
          <p:cNvPr id="2" name="Slide Number Placeholder 1"/>
          <p:cNvSpPr>
            <a:spLocks noGrp="1"/>
          </p:cNvSpPr>
          <p:nvPr>
            <p:ph type="sldNum" sz="quarter" idx="12"/>
          </p:nvPr>
        </p:nvSpPr>
        <p:spPr/>
        <p:txBody>
          <a:bodyPr/>
          <a:lstStyle/>
          <a:p>
            <a:fld id="{24D63C55-FF28-4F75-AE9B-59F7BE228D7B}" type="slidenum">
              <a:rPr lang="zh-TW" altLang="en-US" smtClean="0"/>
              <a:t>38</a:t>
            </a:fld>
            <a:endParaRPr lang="zh-TW" altLang="en-US"/>
          </a:p>
        </p:txBody>
      </p:sp>
    </p:spTree>
    <p:extLst>
      <p:ext uri="{BB962C8B-B14F-4D97-AF65-F5344CB8AC3E}">
        <p14:creationId xmlns:p14="http://schemas.microsoft.com/office/powerpoint/2010/main" val="3204045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en-US" dirty="0"/>
          </a:p>
        </p:txBody>
      </p:sp>
      <p:sp>
        <p:nvSpPr>
          <p:cNvPr id="3" name="Content Placeholder 2"/>
          <p:cNvSpPr>
            <a:spLocks noGrp="1"/>
          </p:cNvSpPr>
          <p:nvPr>
            <p:ph idx="1"/>
          </p:nvPr>
        </p:nvSpPr>
        <p:spPr/>
        <p:txBody>
          <a:bodyPr>
            <a:normAutofit/>
          </a:bodyPr>
          <a:lstStyle/>
          <a:p>
            <a:r>
              <a:rPr lang="en-US" sz="2400" dirty="0" smtClean="0"/>
              <a:t>For people working on large projects and collaborations, branches are often created.</a:t>
            </a:r>
          </a:p>
          <a:p>
            <a:pPr lvl="1"/>
            <a:r>
              <a:rPr lang="en-US" sz="2400" dirty="0" smtClean="0"/>
              <a:t>To avoid issues associated with big changes</a:t>
            </a:r>
          </a:p>
          <a:p>
            <a:pPr lvl="1"/>
            <a:r>
              <a:rPr lang="en-US" sz="2400" dirty="0" smtClean="0"/>
              <a:t>To keep track of different working versions</a:t>
            </a:r>
          </a:p>
          <a:p>
            <a:r>
              <a:rPr lang="en-US" sz="2400" dirty="0" smtClean="0"/>
              <a:t>Common </a:t>
            </a:r>
            <a:r>
              <a:rPr lang="en-US" sz="2400" dirty="0"/>
              <a:t>Branching Patterns</a:t>
            </a:r>
          </a:p>
          <a:p>
            <a:pPr lvl="1"/>
            <a:r>
              <a:rPr lang="en-US" sz="2400" dirty="0" smtClean="0"/>
              <a:t>Release branches</a:t>
            </a:r>
          </a:p>
          <a:p>
            <a:pPr lvl="1"/>
            <a:r>
              <a:rPr lang="en-US" sz="2400" dirty="0" smtClean="0"/>
              <a:t>Feature branches</a:t>
            </a:r>
            <a:endParaRPr lang="en-US" sz="2400" dirty="0"/>
          </a:p>
          <a:p>
            <a:endParaRPr lang="en-US" sz="2400" dirty="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39</a:t>
            </a:fld>
            <a:endParaRPr lang="zh-TW" altLang="en-US"/>
          </a:p>
        </p:txBody>
      </p:sp>
    </p:spTree>
    <p:extLst>
      <p:ext uri="{BB962C8B-B14F-4D97-AF65-F5344CB8AC3E}">
        <p14:creationId xmlns:p14="http://schemas.microsoft.com/office/powerpoint/2010/main" val="419162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Outline</a:t>
            </a:r>
            <a:endParaRPr lang="zh-TW" altLang="en-US" dirty="0"/>
          </a:p>
        </p:txBody>
      </p:sp>
      <p:sp>
        <p:nvSpPr>
          <p:cNvPr id="3" name="Content Placeholder 2"/>
          <p:cNvSpPr>
            <a:spLocks noGrp="1"/>
          </p:cNvSpPr>
          <p:nvPr>
            <p:ph idx="1"/>
          </p:nvPr>
        </p:nvSpPr>
        <p:spPr/>
        <p:txBody>
          <a:bodyPr>
            <a:normAutofit/>
          </a:bodyPr>
          <a:lstStyle/>
          <a:p>
            <a:pPr marL="0" indent="0">
              <a:buNone/>
            </a:pPr>
            <a:r>
              <a:rPr lang="en-US" altLang="zh-TW" sz="2000" b="1" smtClean="0">
                <a:solidFill>
                  <a:srgbClr val="FF0000"/>
                </a:solidFill>
              </a:rPr>
              <a:t>Part IV</a:t>
            </a:r>
            <a:r>
              <a:rPr lang="en-US" altLang="zh-TW" sz="2000" b="1" dirty="0">
                <a:solidFill>
                  <a:srgbClr val="FF0000"/>
                </a:solidFill>
              </a:rPr>
              <a:t>: Recommended practice</a:t>
            </a:r>
          </a:p>
          <a:p>
            <a:pPr lvl="1"/>
            <a:r>
              <a:rPr lang="en-US" altLang="zh-TW" sz="2000" dirty="0"/>
              <a:t>Directory structure</a:t>
            </a:r>
          </a:p>
          <a:p>
            <a:pPr lvl="1"/>
            <a:r>
              <a:rPr lang="en-US" altLang="zh-TW" sz="2000" dirty="0"/>
              <a:t>Working flow</a:t>
            </a:r>
            <a:endParaRPr lang="zh-TW" altLang="en-US" sz="2000" dirty="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4</a:t>
            </a:fld>
            <a:endParaRPr lang="zh-TW" altLang="en-US"/>
          </a:p>
        </p:txBody>
      </p:sp>
    </p:spTree>
    <p:extLst>
      <p:ext uri="{BB962C8B-B14F-4D97-AF65-F5344CB8AC3E}">
        <p14:creationId xmlns:p14="http://schemas.microsoft.com/office/powerpoint/2010/main" val="2330516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Branches</a:t>
            </a:r>
            <a:endParaRPr lang="en-US" dirty="0"/>
          </a:p>
        </p:txBody>
      </p:sp>
      <p:sp>
        <p:nvSpPr>
          <p:cNvPr id="3" name="Content Placeholder 2"/>
          <p:cNvSpPr>
            <a:spLocks noGrp="1"/>
          </p:cNvSpPr>
          <p:nvPr>
            <p:ph idx="1"/>
          </p:nvPr>
        </p:nvSpPr>
        <p:spPr/>
        <p:txBody>
          <a:bodyPr>
            <a:noAutofit/>
          </a:bodyPr>
          <a:lstStyle/>
          <a:p>
            <a:pPr marL="514350" indent="-514350">
              <a:lnSpc>
                <a:spcPct val="120000"/>
              </a:lnSpc>
              <a:spcBef>
                <a:spcPts val="600"/>
              </a:spcBef>
              <a:buFont typeface="+mj-lt"/>
              <a:buAutoNum type="arabicPeriod"/>
            </a:pPr>
            <a:r>
              <a:rPr lang="en-US" sz="1600" dirty="0"/>
              <a:t>Developers commit all new work to the trunk. Day-to-day changes are committed to /trunk: new features, bug fixes, and so on.</a:t>
            </a:r>
          </a:p>
          <a:p>
            <a:pPr marL="514350" indent="-514350">
              <a:lnSpc>
                <a:spcPct val="120000"/>
              </a:lnSpc>
              <a:spcBef>
                <a:spcPts val="600"/>
              </a:spcBef>
              <a:buFont typeface="+mj-lt"/>
              <a:buAutoNum type="arabicPeriod"/>
            </a:pPr>
            <a:r>
              <a:rPr lang="en-US" sz="1600" dirty="0" smtClean="0"/>
              <a:t>The </a:t>
            </a:r>
            <a:r>
              <a:rPr lang="en-US" sz="1600" dirty="0"/>
              <a:t>trunk is copied to a “release” branch. When the team thinks the software is ready for release (say, a 1.0 release), /trunk might be copied to /branches/1.0.</a:t>
            </a:r>
          </a:p>
          <a:p>
            <a:pPr marL="514350" indent="-514350">
              <a:lnSpc>
                <a:spcPct val="120000"/>
              </a:lnSpc>
              <a:spcBef>
                <a:spcPts val="600"/>
              </a:spcBef>
              <a:buFont typeface="+mj-lt"/>
              <a:buAutoNum type="arabicPeriod"/>
            </a:pPr>
            <a:r>
              <a:rPr lang="en-US" sz="1600" dirty="0" smtClean="0"/>
              <a:t>Teams </a:t>
            </a:r>
            <a:r>
              <a:rPr lang="en-US" sz="1600" dirty="0"/>
              <a:t>continue to work in parallel. One team begins rigorous testing of the release branch, while another team continues new work (say, for version 2.0) on /trunk. If bugs are discovered in either location, fixes are ported back and forth as necessary. At some point, however, even that process stops. The branch is “frozen” for final testing right before a release.</a:t>
            </a:r>
          </a:p>
          <a:p>
            <a:pPr marL="514350" indent="-514350">
              <a:lnSpc>
                <a:spcPct val="120000"/>
              </a:lnSpc>
              <a:spcBef>
                <a:spcPts val="600"/>
              </a:spcBef>
              <a:buFont typeface="+mj-lt"/>
              <a:buAutoNum type="arabicPeriod"/>
            </a:pPr>
            <a:r>
              <a:rPr lang="en-US" sz="1600" dirty="0" smtClean="0"/>
              <a:t>The </a:t>
            </a:r>
            <a:r>
              <a:rPr lang="en-US" sz="1600" dirty="0"/>
              <a:t>branch is tagged and released. When testing is complete, /branches/1.0 is copied to /tags/1.0.0 as a reference snapshot. The tag is packaged and released to customers.</a:t>
            </a:r>
          </a:p>
          <a:p>
            <a:pPr marL="514350" indent="-514350">
              <a:lnSpc>
                <a:spcPct val="120000"/>
              </a:lnSpc>
              <a:spcBef>
                <a:spcPts val="600"/>
              </a:spcBef>
              <a:buFont typeface="+mj-lt"/>
              <a:buAutoNum type="arabicPeriod"/>
            </a:pPr>
            <a:r>
              <a:rPr lang="en-US" sz="1600" dirty="0" smtClean="0"/>
              <a:t>The </a:t>
            </a:r>
            <a:r>
              <a:rPr lang="en-US" sz="1600" dirty="0"/>
              <a:t>branch is maintained over time. While work continues on /trunk for version 2.0, bug fixes continue to be ported from /trunk to /branches/1.0. When enough bug fixes have accumulated, management may decide to do a 1.0.1 release: /branches/1.0 is copied to /tags/1.0.1, and the tag is packaged and released.</a:t>
            </a:r>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40</a:t>
            </a:fld>
            <a:endParaRPr lang="zh-TW" altLang="en-US"/>
          </a:p>
        </p:txBody>
      </p:sp>
    </p:spTree>
    <p:extLst>
      <p:ext uri="{BB962C8B-B14F-4D97-AF65-F5344CB8AC3E}">
        <p14:creationId xmlns:p14="http://schemas.microsoft.com/office/powerpoint/2010/main" val="2218463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Branches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76811"/>
            <a:ext cx="8229600" cy="3172740"/>
          </a:xfrm>
        </p:spPr>
      </p:pic>
      <p:sp>
        <p:nvSpPr>
          <p:cNvPr id="5" name="Rectangle 4"/>
          <p:cNvSpPr/>
          <p:nvPr/>
        </p:nvSpPr>
        <p:spPr>
          <a:xfrm>
            <a:off x="179512" y="6318612"/>
            <a:ext cx="8352928" cy="369332"/>
          </a:xfrm>
          <a:prstGeom prst="rect">
            <a:avLst/>
          </a:prstGeom>
        </p:spPr>
        <p:txBody>
          <a:bodyPr wrap="square">
            <a:spAutoFit/>
          </a:bodyPr>
          <a:lstStyle/>
          <a:p>
            <a:r>
              <a:rPr lang="en-US" dirty="0"/>
              <a:t>http://paulhammant.com/blog/branch_by_abstraction.html</a:t>
            </a:r>
          </a:p>
        </p:txBody>
      </p:sp>
      <p:sp>
        <p:nvSpPr>
          <p:cNvPr id="3" name="Slide Number Placeholder 2"/>
          <p:cNvSpPr>
            <a:spLocks noGrp="1"/>
          </p:cNvSpPr>
          <p:nvPr>
            <p:ph type="sldNum" sz="quarter" idx="12"/>
          </p:nvPr>
        </p:nvSpPr>
        <p:spPr/>
        <p:txBody>
          <a:bodyPr/>
          <a:lstStyle/>
          <a:p>
            <a:fld id="{24D63C55-FF28-4F75-AE9B-59F7BE228D7B}" type="slidenum">
              <a:rPr lang="zh-TW" altLang="en-US" smtClean="0"/>
              <a:t>41</a:t>
            </a:fld>
            <a:endParaRPr lang="zh-TW" altLang="en-US"/>
          </a:p>
        </p:txBody>
      </p:sp>
    </p:spTree>
    <p:extLst>
      <p:ext uri="{BB962C8B-B14F-4D97-AF65-F5344CB8AC3E}">
        <p14:creationId xmlns:p14="http://schemas.microsoft.com/office/powerpoint/2010/main" val="1537995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Branches</a:t>
            </a:r>
            <a:endParaRPr lang="en-US" dirty="0"/>
          </a:p>
        </p:txBody>
      </p:sp>
      <p:sp>
        <p:nvSpPr>
          <p:cNvPr id="3" name="Content Placeholder 2"/>
          <p:cNvSpPr>
            <a:spLocks noGrp="1"/>
          </p:cNvSpPr>
          <p:nvPr>
            <p:ph idx="1"/>
          </p:nvPr>
        </p:nvSpPr>
        <p:spPr>
          <a:xfrm>
            <a:off x="457200" y="1600200"/>
            <a:ext cx="4906888" cy="4525963"/>
          </a:xfrm>
        </p:spPr>
        <p:txBody>
          <a:bodyPr>
            <a:normAutofit/>
          </a:bodyPr>
          <a:lstStyle/>
          <a:p>
            <a:r>
              <a:rPr lang="en-US" sz="2000" dirty="0" smtClean="0"/>
              <a:t>A feature branch is a </a:t>
            </a:r>
            <a:r>
              <a:rPr lang="en-US" sz="2000" dirty="0"/>
              <a:t>temporary branch created to work on a complex change without interfering with the stability of /trunk</a:t>
            </a:r>
            <a:r>
              <a:rPr lang="en-US" sz="2000" dirty="0" smtClean="0"/>
              <a:t>.</a:t>
            </a:r>
          </a:p>
          <a:p>
            <a:r>
              <a:rPr lang="en-US" sz="2000" dirty="0" smtClean="0"/>
              <a:t>Feature/experimental </a:t>
            </a:r>
            <a:r>
              <a:rPr lang="en-US" sz="2000" dirty="0"/>
              <a:t>branches are born, used for a while, merged back to the trunk, and then ultimately deleted. They have a finite span of usefulness.</a:t>
            </a:r>
            <a:endParaRPr lang="en-US" sz="2000" dirty="0" smtClean="0"/>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1268760"/>
            <a:ext cx="3518519" cy="4924896"/>
          </a:xfrm>
          <a:prstGeom prst="rect">
            <a:avLst/>
          </a:prstGeom>
        </p:spPr>
      </p:pic>
      <p:sp>
        <p:nvSpPr>
          <p:cNvPr id="5" name="Slide Number Placeholder 4"/>
          <p:cNvSpPr>
            <a:spLocks noGrp="1"/>
          </p:cNvSpPr>
          <p:nvPr>
            <p:ph type="sldNum" sz="quarter" idx="12"/>
          </p:nvPr>
        </p:nvSpPr>
        <p:spPr/>
        <p:txBody>
          <a:bodyPr/>
          <a:lstStyle/>
          <a:p>
            <a:fld id="{24D63C55-FF28-4F75-AE9B-59F7BE228D7B}" type="slidenum">
              <a:rPr lang="zh-TW" altLang="en-US" smtClean="0"/>
              <a:t>42</a:t>
            </a:fld>
            <a:endParaRPr lang="zh-TW" altLang="en-US"/>
          </a:p>
        </p:txBody>
      </p:sp>
    </p:spTree>
    <p:extLst>
      <p:ext uri="{BB962C8B-B14F-4D97-AF65-F5344CB8AC3E}">
        <p14:creationId xmlns:p14="http://schemas.microsoft.com/office/powerpoint/2010/main" val="144146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Directory Structure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844824"/>
            <a:ext cx="2488572" cy="3570560"/>
          </a:xfrm>
        </p:spPr>
      </p:pic>
      <p:sp>
        <p:nvSpPr>
          <p:cNvPr id="5" name="TextBox 4"/>
          <p:cNvSpPr txBox="1"/>
          <p:nvPr/>
        </p:nvSpPr>
        <p:spPr>
          <a:xfrm>
            <a:off x="3491880" y="1598028"/>
            <a:ext cx="4807983" cy="1631216"/>
          </a:xfrm>
          <a:prstGeom prst="rect">
            <a:avLst/>
          </a:prstGeom>
          <a:noFill/>
        </p:spPr>
        <p:txBody>
          <a:bodyPr wrap="none" rtlCol="0">
            <a:spAutoFit/>
          </a:bodyPr>
          <a:lstStyle/>
          <a:p>
            <a:r>
              <a:rPr lang="en-US" sz="2000" dirty="0" smtClean="0"/>
              <a:t>For each of the project, it is recommended </a:t>
            </a:r>
            <a:br>
              <a:rPr lang="en-US" sz="2000" dirty="0" smtClean="0"/>
            </a:br>
            <a:r>
              <a:rPr lang="en-US" sz="2000" dirty="0" smtClean="0"/>
              <a:t>to have three folders:</a:t>
            </a:r>
          </a:p>
          <a:p>
            <a:pPr marL="285750" indent="-285750">
              <a:buFont typeface="Arial" pitchFamily="34" charset="0"/>
              <a:buChar char="•"/>
            </a:pPr>
            <a:r>
              <a:rPr lang="en-US" sz="2000" dirty="0" smtClean="0"/>
              <a:t>trunk: holds the mainline of development</a:t>
            </a:r>
          </a:p>
          <a:p>
            <a:pPr marL="285750" indent="-285750">
              <a:buFont typeface="Arial" pitchFamily="34" charset="0"/>
              <a:buChar char="•"/>
            </a:pPr>
            <a:r>
              <a:rPr lang="en-US" sz="2000" dirty="0" smtClean="0"/>
              <a:t>branch: holds branches of the project</a:t>
            </a:r>
          </a:p>
          <a:p>
            <a:pPr marL="285750" indent="-285750">
              <a:buFont typeface="Arial" pitchFamily="34" charset="0"/>
              <a:buChar char="•"/>
            </a:pPr>
            <a:r>
              <a:rPr lang="en-US" sz="2000" dirty="0" smtClean="0"/>
              <a:t>Tags: holds tags of the project</a:t>
            </a:r>
            <a:endParaRPr lang="en-US" sz="2000" dirty="0"/>
          </a:p>
        </p:txBody>
      </p:sp>
      <p:sp>
        <p:nvSpPr>
          <p:cNvPr id="3" name="Slide Number Placeholder 2"/>
          <p:cNvSpPr>
            <a:spLocks noGrp="1"/>
          </p:cNvSpPr>
          <p:nvPr>
            <p:ph type="sldNum" sz="quarter" idx="12"/>
          </p:nvPr>
        </p:nvSpPr>
        <p:spPr/>
        <p:txBody>
          <a:bodyPr/>
          <a:lstStyle/>
          <a:p>
            <a:fld id="{24D63C55-FF28-4F75-AE9B-59F7BE228D7B}" type="slidenum">
              <a:rPr lang="zh-TW" altLang="en-US" smtClean="0"/>
              <a:t>43</a:t>
            </a:fld>
            <a:endParaRPr lang="zh-TW" altLang="en-US"/>
          </a:p>
        </p:txBody>
      </p:sp>
    </p:spTree>
    <p:extLst>
      <p:ext uri="{BB962C8B-B14F-4D97-AF65-F5344CB8AC3E}">
        <p14:creationId xmlns:p14="http://schemas.microsoft.com/office/powerpoint/2010/main" val="12975184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LAB III</a:t>
            </a:r>
            <a:endParaRPr lang="en-US" dirty="0"/>
          </a:p>
        </p:txBody>
      </p:sp>
      <p:sp>
        <p:nvSpPr>
          <p:cNvPr id="3" name="Content Placeholder 2"/>
          <p:cNvSpPr>
            <a:spLocks noGrp="1"/>
          </p:cNvSpPr>
          <p:nvPr>
            <p:ph idx="1"/>
          </p:nvPr>
        </p:nvSpPr>
        <p:spPr/>
        <p:txBody>
          <a:bodyPr/>
          <a:lstStyle/>
          <a:p>
            <a:r>
              <a:rPr lang="en-US" dirty="0" smtClean="0"/>
              <a:t>Creating recommended layout</a:t>
            </a:r>
          </a:p>
          <a:p>
            <a:r>
              <a:rPr lang="en-US" dirty="0" smtClean="0"/>
              <a:t>Branching and switching</a:t>
            </a:r>
          </a:p>
          <a:p>
            <a:r>
              <a:rPr lang="en-US" dirty="0" smtClean="0"/>
              <a:t>Merging</a:t>
            </a:r>
          </a:p>
          <a:p>
            <a:r>
              <a:rPr lang="en-US" dirty="0" err="1" smtClean="0"/>
              <a:t>Removeing</a:t>
            </a:r>
            <a:r>
              <a:rPr lang="en-US" dirty="0" smtClean="0"/>
              <a:t> a branch</a:t>
            </a:r>
            <a:endParaRPr lang="en-US" dirty="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44</a:t>
            </a:fld>
            <a:endParaRPr lang="zh-TW" altLang="en-US"/>
          </a:p>
        </p:txBody>
      </p:sp>
    </p:spTree>
    <p:extLst>
      <p:ext uri="{BB962C8B-B14F-4D97-AF65-F5344CB8AC3E}">
        <p14:creationId xmlns:p14="http://schemas.microsoft.com/office/powerpoint/2010/main" val="3693234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Lab III-0: Prepare recommended tree structure</a:t>
            </a:r>
            <a:endParaRPr lang="en-US" sz="3200" dirty="0"/>
          </a:p>
        </p:txBody>
      </p:sp>
      <p:sp>
        <p:nvSpPr>
          <p:cNvPr id="3" name="Content Placeholder 2"/>
          <p:cNvSpPr>
            <a:spLocks noGrp="1"/>
          </p:cNvSpPr>
          <p:nvPr>
            <p:ph idx="1"/>
          </p:nvPr>
        </p:nvSpPr>
        <p:spPr/>
        <p:txBody>
          <a:bodyPr>
            <a:normAutofit/>
          </a:bodyPr>
          <a:lstStyle/>
          <a:p>
            <a:r>
              <a:rPr lang="en-US" sz="2400" dirty="0" smtClean="0"/>
              <a:t>We have already created tags for holding “tags” of the project “</a:t>
            </a:r>
            <a:r>
              <a:rPr lang="en-US" sz="2400" dirty="0" err="1" smtClean="0"/>
              <a:t>svnlab</a:t>
            </a:r>
            <a:r>
              <a:rPr lang="en-US" sz="2400" dirty="0" smtClean="0"/>
              <a:t>”.  Please create and add “trunk” and “branches” in your working copy of </a:t>
            </a:r>
            <a:r>
              <a:rPr lang="en-US" sz="2400" dirty="0" err="1" smtClean="0"/>
              <a:t>svnlab</a:t>
            </a:r>
            <a:r>
              <a:rPr lang="en-US" sz="2400" dirty="0" smtClean="0"/>
              <a:t>, and then commit changes to the repository.</a:t>
            </a:r>
          </a:p>
          <a:p>
            <a:endParaRPr lang="en-US" sz="2400" dirty="0" smtClean="0"/>
          </a:p>
          <a:p>
            <a:r>
              <a:rPr lang="en-US" sz="2400" dirty="0" smtClean="0"/>
              <a:t>From now on for this “</a:t>
            </a:r>
            <a:r>
              <a:rPr lang="en-US" sz="2400" dirty="0" err="1" smtClean="0"/>
              <a:t>svnlab</a:t>
            </a:r>
            <a:r>
              <a:rPr lang="en-US" sz="2400" dirty="0" smtClean="0"/>
              <a:t>” project, you should work in your trunk folder, and occasionally make tags and branches.</a:t>
            </a:r>
            <a:endParaRPr lang="en-US" sz="2400" dirty="0"/>
          </a:p>
        </p:txBody>
      </p:sp>
      <p:sp>
        <p:nvSpPr>
          <p:cNvPr id="4" name="TextBox 3"/>
          <p:cNvSpPr txBox="1"/>
          <p:nvPr/>
        </p:nvSpPr>
        <p:spPr>
          <a:xfrm>
            <a:off x="2699792" y="4869160"/>
            <a:ext cx="3264420" cy="193899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err="1" smtClean="0"/>
              <a:t>mkdir</a:t>
            </a:r>
            <a:r>
              <a:rPr lang="en-US" sz="2400" dirty="0" smtClean="0"/>
              <a:t> </a:t>
            </a:r>
            <a:r>
              <a:rPr lang="en-US" sz="2400" dirty="0" err="1" smtClean="0"/>
              <a:t>svnlab</a:t>
            </a:r>
            <a:r>
              <a:rPr lang="en-US" sz="2400" dirty="0" smtClean="0"/>
              <a:t>/trunk</a:t>
            </a:r>
          </a:p>
          <a:p>
            <a:r>
              <a:rPr lang="en-US" sz="2400" dirty="0" err="1" smtClean="0"/>
              <a:t>mkdir</a:t>
            </a:r>
            <a:r>
              <a:rPr lang="en-US" sz="2400" dirty="0" smtClean="0"/>
              <a:t> </a:t>
            </a:r>
            <a:r>
              <a:rPr lang="en-US" sz="2400" dirty="0" err="1" smtClean="0"/>
              <a:t>svnlab</a:t>
            </a:r>
            <a:r>
              <a:rPr lang="en-US" sz="2400" dirty="0" smtClean="0"/>
              <a:t>/branches</a:t>
            </a:r>
          </a:p>
          <a:p>
            <a:r>
              <a:rPr lang="en-US" sz="2400" dirty="0" err="1" smtClean="0"/>
              <a:t>svn</a:t>
            </a:r>
            <a:r>
              <a:rPr lang="en-US" sz="2400" dirty="0" smtClean="0"/>
              <a:t> add </a:t>
            </a:r>
            <a:r>
              <a:rPr lang="en-US" sz="2400" dirty="0" err="1" smtClean="0"/>
              <a:t>svnlab</a:t>
            </a:r>
            <a:r>
              <a:rPr lang="en-US" sz="2400" dirty="0" smtClean="0"/>
              <a:t>/trunk</a:t>
            </a:r>
          </a:p>
          <a:p>
            <a:r>
              <a:rPr lang="en-US" sz="2400" dirty="0" err="1" smtClean="0"/>
              <a:t>svn</a:t>
            </a:r>
            <a:r>
              <a:rPr lang="en-US" sz="2400" dirty="0" smtClean="0"/>
              <a:t> add </a:t>
            </a:r>
            <a:r>
              <a:rPr lang="en-US" sz="2400" dirty="0" err="1" smtClean="0"/>
              <a:t>svnlab</a:t>
            </a:r>
            <a:r>
              <a:rPr lang="en-US" sz="2400" dirty="0" smtClean="0"/>
              <a:t>/branches</a:t>
            </a:r>
          </a:p>
          <a:p>
            <a:r>
              <a:rPr lang="en-US" sz="2400" dirty="0" err="1" smtClean="0"/>
              <a:t>svn</a:t>
            </a:r>
            <a:r>
              <a:rPr lang="en-US" sz="2400" dirty="0" smtClean="0"/>
              <a:t> ci </a:t>
            </a:r>
            <a:r>
              <a:rPr lang="en-US" sz="2400" dirty="0" err="1" smtClean="0"/>
              <a:t>svnlab</a:t>
            </a:r>
            <a:endParaRPr lang="en-US" sz="2400" dirty="0"/>
          </a:p>
        </p:txBody>
      </p:sp>
      <p:sp>
        <p:nvSpPr>
          <p:cNvPr id="5" name="Slide Number Placeholder 4"/>
          <p:cNvSpPr>
            <a:spLocks noGrp="1"/>
          </p:cNvSpPr>
          <p:nvPr>
            <p:ph type="sldNum" sz="quarter" idx="12"/>
          </p:nvPr>
        </p:nvSpPr>
        <p:spPr/>
        <p:txBody>
          <a:bodyPr/>
          <a:lstStyle/>
          <a:p>
            <a:fld id="{24D63C55-FF28-4F75-AE9B-59F7BE228D7B}" type="slidenum">
              <a:rPr lang="zh-TW" altLang="en-US" smtClean="0"/>
              <a:t>45</a:t>
            </a:fld>
            <a:endParaRPr lang="zh-TW" altLang="en-US"/>
          </a:p>
        </p:txBody>
      </p:sp>
    </p:spTree>
    <p:extLst>
      <p:ext uri="{BB962C8B-B14F-4D97-AF65-F5344CB8AC3E}">
        <p14:creationId xmlns:p14="http://schemas.microsoft.com/office/powerpoint/2010/main" val="3415864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LAB III-1</a:t>
            </a:r>
            <a:r>
              <a:rPr lang="en-US" sz="3200" smtClean="0"/>
              <a:t>: Branching &amp; Switching</a:t>
            </a:r>
            <a:endParaRPr lang="en-US" sz="3200" dirty="0"/>
          </a:p>
        </p:txBody>
      </p:sp>
      <p:sp>
        <p:nvSpPr>
          <p:cNvPr id="3" name="Content Placeholder 2"/>
          <p:cNvSpPr>
            <a:spLocks noGrp="1"/>
          </p:cNvSpPr>
          <p:nvPr>
            <p:ph idx="1"/>
          </p:nvPr>
        </p:nvSpPr>
        <p:spPr>
          <a:xfrm>
            <a:off x="457200" y="1600200"/>
            <a:ext cx="8229600" cy="5069160"/>
          </a:xfrm>
        </p:spPr>
        <p:txBody>
          <a:bodyPr>
            <a:normAutofit/>
          </a:bodyPr>
          <a:lstStyle/>
          <a:p>
            <a:pPr marL="457200" indent="-457200">
              <a:spcBef>
                <a:spcPts val="600"/>
              </a:spcBef>
              <a:buFont typeface="+mj-lt"/>
              <a:buAutoNum type="arabicPeriod"/>
            </a:pPr>
            <a:r>
              <a:rPr lang="en-US" sz="2000" dirty="0" smtClean="0"/>
              <a:t>Create a file “fun with branches.txt” in </a:t>
            </a:r>
            <a:r>
              <a:rPr lang="en-US" sz="2000" smtClean="0"/>
              <a:t>the “trunk” </a:t>
            </a:r>
            <a:r>
              <a:rPr lang="en-US" sz="2000" dirty="0" smtClean="0"/>
              <a:t>folder, add it and then commit changes to the repository.</a:t>
            </a:r>
          </a:p>
          <a:p>
            <a:pPr marL="457200" indent="-457200">
              <a:spcBef>
                <a:spcPts val="600"/>
              </a:spcBef>
              <a:buFont typeface="+mj-lt"/>
              <a:buAutoNum type="arabicPeriod"/>
            </a:pPr>
            <a:r>
              <a:rPr lang="en-US" sz="2000" dirty="0" smtClean="0"/>
              <a:t>Right click on </a:t>
            </a:r>
            <a:r>
              <a:rPr lang="en-US" sz="2000" smtClean="0"/>
              <a:t>the “trunk” folder</a:t>
            </a:r>
            <a:r>
              <a:rPr lang="en-US" sz="2000" dirty="0" smtClean="0"/>
              <a:t>, choose “</a:t>
            </a:r>
            <a:r>
              <a:rPr lang="en-US" sz="2000" dirty="0" err="1" smtClean="0"/>
              <a:t>TortoiseSVN</a:t>
            </a:r>
            <a:r>
              <a:rPr lang="en-US" sz="2000" dirty="0" smtClean="0"/>
              <a:t>” </a:t>
            </a:r>
            <a:r>
              <a:rPr lang="en-US" sz="2000" dirty="0" smtClean="0">
                <a:sym typeface="Wingdings" pitchFamily="2" charset="2"/>
              </a:rPr>
              <a:t> “Branch/tag”, and put “/</a:t>
            </a:r>
            <a:r>
              <a:rPr lang="en-US" sz="2000" dirty="0" err="1" smtClean="0">
                <a:sym typeface="Wingdings" pitchFamily="2" charset="2"/>
              </a:rPr>
              <a:t>svnlab</a:t>
            </a:r>
            <a:r>
              <a:rPr lang="en-US" sz="2000" dirty="0" smtClean="0">
                <a:sym typeface="Wingdings" pitchFamily="2" charset="2"/>
              </a:rPr>
              <a:t>/branches/test-0.1” in the “To path:”, write some log messages, and click on “OK”.  </a:t>
            </a:r>
          </a:p>
          <a:p>
            <a:pPr marL="457200" indent="-457200">
              <a:spcBef>
                <a:spcPts val="600"/>
              </a:spcBef>
              <a:buFont typeface="+mj-lt"/>
              <a:buAutoNum type="arabicPeriod"/>
            </a:pPr>
            <a:r>
              <a:rPr lang="en-US" sz="2000" dirty="0" smtClean="0">
                <a:sym typeface="Wingdings" pitchFamily="2" charset="2"/>
              </a:rPr>
              <a:t>The above command creates the branch, but the working copy still belongs to the trunk.  To work on the branch, right-click on the “trunk” folder, choose “</a:t>
            </a:r>
            <a:r>
              <a:rPr lang="en-US" sz="2000" dirty="0" err="1" smtClean="0">
                <a:sym typeface="Wingdings" pitchFamily="2" charset="2"/>
              </a:rPr>
              <a:t>TortoiseSVN</a:t>
            </a:r>
            <a:r>
              <a:rPr lang="en-US" sz="2000" dirty="0" smtClean="0">
                <a:sym typeface="Wingdings" pitchFamily="2" charset="2"/>
              </a:rPr>
              <a:t>”switch, enter “/</a:t>
            </a:r>
            <a:r>
              <a:rPr lang="en-US" sz="2000" dirty="0" err="1" smtClean="0">
                <a:sym typeface="Wingdings" pitchFamily="2" charset="2"/>
              </a:rPr>
              <a:t>svnlab</a:t>
            </a:r>
            <a:r>
              <a:rPr lang="en-US" sz="2000" dirty="0" smtClean="0">
                <a:sym typeface="Wingdings" pitchFamily="2" charset="2"/>
              </a:rPr>
              <a:t>/branches/test-0.1” in “To path:”, and click on “OK”.  From now on, changes in the trunk folder of your working copy stays in the branch test-0.1.  the switch can also be achieved by checking “Switch working copy to new </a:t>
            </a:r>
            <a:r>
              <a:rPr lang="en-US" sz="2000" smtClean="0">
                <a:sym typeface="Wingdings" pitchFamily="2" charset="2"/>
              </a:rPr>
              <a:t>branch/tag”</a:t>
            </a:r>
          </a:p>
          <a:p>
            <a:pPr marL="457200" indent="-457200">
              <a:spcBef>
                <a:spcPts val="600"/>
              </a:spcBef>
              <a:buFont typeface="+mj-lt"/>
              <a:buAutoNum type="arabicPeriod"/>
            </a:pPr>
            <a:r>
              <a:rPr lang="en-US" sz="2000" smtClean="0">
                <a:sym typeface="Wingdings" pitchFamily="2" charset="2"/>
              </a:rPr>
              <a:t>You may use “Revision Graph” to visualize brances.</a:t>
            </a:r>
            <a:endParaRPr lang="en-US" sz="2000" dirty="0" smtClean="0">
              <a:sym typeface="Wingdings" pitchFamily="2" charset="2"/>
            </a:endParaRPr>
          </a:p>
          <a:p>
            <a:pPr marL="457200" indent="-457200">
              <a:spcBef>
                <a:spcPts val="600"/>
              </a:spcBef>
              <a:buFont typeface="+mj-lt"/>
              <a:buAutoNum type="arabicPeriod"/>
            </a:pPr>
            <a:r>
              <a:rPr lang="en-US" sz="2000" smtClean="0"/>
              <a:t>We can now continue work in the trunk, but the trunk in the working copy belongs to the test-0.1 branch development.</a:t>
            </a:r>
            <a:endParaRPr lang="en-US" sz="2000" dirty="0" smtClean="0"/>
          </a:p>
          <a:p>
            <a:pPr marL="457200" indent="-457200">
              <a:spcBef>
                <a:spcPts val="600"/>
              </a:spcBef>
              <a:buFont typeface="+mj-lt"/>
              <a:buAutoNum type="arabicPeriod"/>
            </a:pPr>
            <a:endParaRPr lang="en-US" sz="2000" dirty="0" smtClean="0"/>
          </a:p>
          <a:p>
            <a:pPr marL="457200" indent="-457200">
              <a:spcBef>
                <a:spcPts val="600"/>
              </a:spcBef>
              <a:buFont typeface="+mj-lt"/>
              <a:buAutoNum type="arabicPeriod"/>
            </a:pPr>
            <a:endParaRPr lang="en-US" sz="2000" dirty="0" smtClean="0"/>
          </a:p>
          <a:p>
            <a:pPr marL="457200" indent="-457200">
              <a:spcBef>
                <a:spcPts val="600"/>
              </a:spcBef>
              <a:buFont typeface="+mj-lt"/>
              <a:buAutoNum type="arabicPeriod"/>
            </a:pPr>
            <a:endParaRPr lang="en-US" sz="2000" dirty="0" smtClean="0"/>
          </a:p>
          <a:p>
            <a:pPr marL="457200" indent="-457200">
              <a:spcBef>
                <a:spcPts val="600"/>
              </a:spcBef>
              <a:buFont typeface="+mj-lt"/>
              <a:buAutoNum type="arabicPeriod"/>
            </a:pPr>
            <a:endParaRPr lang="en-US" sz="2000" dirty="0"/>
          </a:p>
        </p:txBody>
      </p:sp>
      <p:sp>
        <p:nvSpPr>
          <p:cNvPr id="5" name="Slide Number Placeholder 4"/>
          <p:cNvSpPr>
            <a:spLocks noGrp="1"/>
          </p:cNvSpPr>
          <p:nvPr>
            <p:ph type="sldNum" sz="quarter" idx="12"/>
          </p:nvPr>
        </p:nvSpPr>
        <p:spPr/>
        <p:txBody>
          <a:bodyPr/>
          <a:lstStyle/>
          <a:p>
            <a:fld id="{24D63C55-FF28-4F75-AE9B-59F7BE228D7B}" type="slidenum">
              <a:rPr lang="zh-TW" altLang="en-US" smtClean="0"/>
              <a:t>46</a:t>
            </a:fld>
            <a:endParaRPr lang="zh-TW" altLang="en-US"/>
          </a:p>
        </p:txBody>
      </p:sp>
    </p:spTree>
    <p:extLst>
      <p:ext uri="{BB962C8B-B14F-4D97-AF65-F5344CB8AC3E}">
        <p14:creationId xmlns:p14="http://schemas.microsoft.com/office/powerpoint/2010/main" val="487952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LAB III-1</a:t>
            </a:r>
            <a:r>
              <a:rPr lang="en-US" sz="3200" smtClean="0"/>
              <a:t>: Branching and Switching</a:t>
            </a:r>
            <a:endParaRPr lang="en-US" sz="3200" dirty="0"/>
          </a:p>
        </p:txBody>
      </p:sp>
      <p:sp>
        <p:nvSpPr>
          <p:cNvPr id="5" name="TextBox 4"/>
          <p:cNvSpPr txBox="1"/>
          <p:nvPr/>
        </p:nvSpPr>
        <p:spPr>
          <a:xfrm>
            <a:off x="460051" y="2564904"/>
            <a:ext cx="8280920"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smtClean="0"/>
              <a:t>cd svnlab</a:t>
            </a:r>
          </a:p>
          <a:p>
            <a:r>
              <a:rPr lang="en-US" sz="2000" smtClean="0"/>
              <a:t>vi trunk/fun </a:t>
            </a:r>
            <a:r>
              <a:rPr lang="en-US" sz="2000" dirty="0" smtClean="0"/>
              <a:t>with branches.txt</a:t>
            </a:r>
          </a:p>
          <a:p>
            <a:r>
              <a:rPr lang="en-US" sz="2000" dirty="0" err="1" smtClean="0"/>
              <a:t>svn</a:t>
            </a:r>
            <a:r>
              <a:rPr lang="en-US" sz="2000" dirty="0" smtClean="0"/>
              <a:t> </a:t>
            </a:r>
            <a:r>
              <a:rPr lang="en-US" sz="2000" smtClean="0"/>
              <a:t>add “trunk/fun with branches.txt”</a:t>
            </a:r>
            <a:endParaRPr lang="en-US" sz="2000" dirty="0" smtClean="0"/>
          </a:p>
          <a:p>
            <a:r>
              <a:rPr lang="en-US" sz="2000" dirty="0" err="1" smtClean="0"/>
              <a:t>svn</a:t>
            </a:r>
            <a:r>
              <a:rPr lang="en-US" sz="2000" dirty="0" smtClean="0"/>
              <a:t> </a:t>
            </a:r>
            <a:r>
              <a:rPr lang="en-US" sz="2000" smtClean="0"/>
              <a:t>ci trunk</a:t>
            </a:r>
            <a:endParaRPr lang="en-US" sz="2000" dirty="0" smtClean="0"/>
          </a:p>
          <a:p>
            <a:r>
              <a:rPr lang="en-US" sz="2000" dirty="0" smtClean="0"/>
              <a:t>Export base=</a:t>
            </a:r>
            <a:r>
              <a:rPr lang="en-US" sz="2000" dirty="0"/>
              <a:t>http://140.118.105.174/svn/___/</a:t>
            </a:r>
            <a:r>
              <a:rPr lang="en-US" sz="2000" dirty="0" smtClean="0"/>
              <a:t>svnlab</a:t>
            </a:r>
          </a:p>
          <a:p>
            <a:r>
              <a:rPr lang="en-US" sz="2000" dirty="0" err="1" smtClean="0"/>
              <a:t>svn</a:t>
            </a:r>
            <a:r>
              <a:rPr lang="en-US" sz="2000" dirty="0" smtClean="0"/>
              <a:t> copy </a:t>
            </a:r>
            <a:r>
              <a:rPr lang="en-US" sz="2000" smtClean="0">
                <a:hlinkClick r:id="rId2"/>
              </a:rPr>
              <a:t>$base</a:t>
            </a:r>
            <a:r>
              <a:rPr lang="en-US" sz="2000" smtClean="0"/>
              <a:t>/trunk $base/branches/test-0.1</a:t>
            </a:r>
          </a:p>
          <a:p>
            <a:r>
              <a:rPr lang="en-US" sz="2000" smtClean="0"/>
              <a:t>cd trunk</a:t>
            </a:r>
            <a:endParaRPr lang="en-US" sz="2000" dirty="0" smtClean="0"/>
          </a:p>
          <a:p>
            <a:r>
              <a:rPr lang="en-US" sz="2000" smtClean="0"/>
              <a:t>svn switch $base/branches/test-0.1</a:t>
            </a:r>
            <a:endParaRPr lang="en-US" sz="2000" dirty="0"/>
          </a:p>
        </p:txBody>
      </p:sp>
      <p:sp>
        <p:nvSpPr>
          <p:cNvPr id="6" name="Slide Number Placeholder 5"/>
          <p:cNvSpPr>
            <a:spLocks noGrp="1"/>
          </p:cNvSpPr>
          <p:nvPr>
            <p:ph type="sldNum" sz="quarter" idx="12"/>
          </p:nvPr>
        </p:nvSpPr>
        <p:spPr/>
        <p:txBody>
          <a:bodyPr/>
          <a:lstStyle/>
          <a:p>
            <a:fld id="{24D63C55-FF28-4F75-AE9B-59F7BE228D7B}" type="slidenum">
              <a:rPr lang="zh-TW" altLang="en-US" smtClean="0"/>
              <a:t>47</a:t>
            </a:fld>
            <a:endParaRPr lang="zh-TW" altLang="en-US"/>
          </a:p>
        </p:txBody>
      </p:sp>
    </p:spTree>
    <p:extLst>
      <p:ext uri="{BB962C8B-B14F-4D97-AF65-F5344CB8AC3E}">
        <p14:creationId xmlns:p14="http://schemas.microsoft.com/office/powerpoint/2010/main" val="1904840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t>LAB III-2: Merging</a:t>
            </a:r>
            <a:endParaRPr lang="en-US" sz="3200"/>
          </a:p>
        </p:txBody>
      </p:sp>
      <p:sp>
        <p:nvSpPr>
          <p:cNvPr id="3" name="Content Placeholder 2"/>
          <p:cNvSpPr>
            <a:spLocks noGrp="1"/>
          </p:cNvSpPr>
          <p:nvPr>
            <p:ph idx="1"/>
          </p:nvPr>
        </p:nvSpPr>
        <p:spPr/>
        <p:txBody>
          <a:bodyPr>
            <a:normAutofit lnSpcReduction="10000"/>
          </a:bodyPr>
          <a:lstStyle/>
          <a:p>
            <a:pPr marL="0" indent="0">
              <a:buNone/>
            </a:pPr>
            <a:r>
              <a:rPr lang="en-US" sz="2000" smtClean="0"/>
              <a:t>Sometimes we need to merge two branches or branches with trunks (e.g. feature branches).</a:t>
            </a:r>
          </a:p>
          <a:p>
            <a:pPr marL="457200" indent="-457200">
              <a:buFont typeface="+mj-lt"/>
              <a:buAutoNum type="arabicPeriod"/>
            </a:pPr>
            <a:r>
              <a:rPr lang="en-US" sz="2000" smtClean="0"/>
              <a:t>Let’s put some more files (test1.txt, test2.txt) into the “trunk” folder, and commit these changes to the repository.</a:t>
            </a:r>
          </a:p>
          <a:p>
            <a:pPr lvl="1"/>
            <a:r>
              <a:rPr lang="en-US" sz="2000"/>
              <a:t>Note the file is added after branching and switching.  </a:t>
            </a:r>
          </a:p>
          <a:p>
            <a:pPr lvl="1"/>
            <a:r>
              <a:rPr lang="en-US" sz="2000"/>
              <a:t>In other words, this file belongs to the test-0.1 branch,.   The main trunk does not have this file!</a:t>
            </a:r>
          </a:p>
          <a:p>
            <a:pPr marL="457200" indent="-457200">
              <a:buFont typeface="+mj-lt"/>
              <a:buAutoNum type="arabicPeriod"/>
            </a:pPr>
            <a:r>
              <a:rPr lang="en-US" sz="2000" smtClean="0"/>
              <a:t>Let’s reintegrate changes in the test-0.1 branch into the main development trunk.  Before we can do this, we first need to switch our trunk to the main development trunk. (TortoiseSVN</a:t>
            </a:r>
            <a:r>
              <a:rPr lang="en-US" sz="2000" smtClean="0">
                <a:sym typeface="Wingdings" pitchFamily="2" charset="2"/>
              </a:rPr>
              <a:t>switch)</a:t>
            </a:r>
            <a:endParaRPr lang="en-US" sz="2000" smtClean="0"/>
          </a:p>
          <a:p>
            <a:pPr marL="457200" indent="-457200">
              <a:buFont typeface="+mj-lt"/>
              <a:buAutoNum type="arabicPeriod"/>
            </a:pPr>
            <a:r>
              <a:rPr lang="en-US" sz="2000" smtClean="0"/>
              <a:t>Right click on the “trunk” folder, choose “TortoiseSVN” </a:t>
            </a:r>
            <a:r>
              <a:rPr lang="en-US" sz="2000" smtClean="0">
                <a:sym typeface="Wingdings" pitchFamily="2" charset="2"/>
              </a:rPr>
              <a:t> “Merge”.  You will be given three different merge types.  Let’s choose “merge two trees”. From: </a:t>
            </a:r>
            <a:r>
              <a:rPr lang="en-US" sz="2000" smtClean="0">
                <a:sym typeface="Wingdings" pitchFamily="2" charset="2"/>
                <a:hlinkClick r:id="rId2"/>
              </a:rPr>
              <a:t>“http://.../svnlab/branches/test-0.1</a:t>
            </a:r>
            <a:r>
              <a:rPr lang="en-US" sz="2000" smtClean="0">
                <a:sym typeface="Wingdings" pitchFamily="2" charset="2"/>
              </a:rPr>
              <a:t>”, to: “http://.../svnlab/trunk”.</a:t>
            </a:r>
            <a:endParaRPr lang="en-US" sz="2000" smtClean="0"/>
          </a:p>
          <a:p>
            <a:pPr marL="457200" indent="-457200">
              <a:buFont typeface="+mj-lt"/>
              <a:buAutoNum type="arabicPeriod"/>
            </a:pPr>
            <a:endParaRPr lang="en-US" sz="2000" smtClean="0"/>
          </a:p>
          <a:p>
            <a:endParaRPr lang="en-US" sz="2000" smtClean="0"/>
          </a:p>
          <a:p>
            <a:endParaRPr lang="en-US" sz="2000" smtClean="0"/>
          </a:p>
          <a:p>
            <a:endParaRPr lang="en-US" sz="200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48</a:t>
            </a:fld>
            <a:endParaRPr lang="zh-TW" altLang="en-US"/>
          </a:p>
        </p:txBody>
      </p:sp>
    </p:spTree>
    <p:extLst>
      <p:ext uri="{BB962C8B-B14F-4D97-AF65-F5344CB8AC3E}">
        <p14:creationId xmlns:p14="http://schemas.microsoft.com/office/powerpoint/2010/main" val="3571831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D63C55-FF28-4F75-AE9B-59F7BE228D7B}" type="slidenum">
              <a:rPr lang="zh-TW" altLang="en-US" smtClean="0"/>
              <a:t>49</a:t>
            </a:fld>
            <a:endParaRPr lang="zh-TW" alt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49530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628800"/>
            <a:ext cx="49530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0389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Introduction</a:t>
            </a:r>
            <a:endParaRPr lang="zh-TW" altLang="en-US" dirty="0"/>
          </a:p>
        </p:txBody>
      </p:sp>
      <p:sp>
        <p:nvSpPr>
          <p:cNvPr id="3" name="Content Placeholder 2"/>
          <p:cNvSpPr>
            <a:spLocks noGrp="1"/>
          </p:cNvSpPr>
          <p:nvPr>
            <p:ph idx="1"/>
          </p:nvPr>
        </p:nvSpPr>
        <p:spPr/>
        <p:txBody>
          <a:bodyPr>
            <a:normAutofit fontScale="92500"/>
          </a:bodyPr>
          <a:lstStyle/>
          <a:p>
            <a:r>
              <a:rPr lang="en-US" altLang="zh-TW" sz="2400" dirty="0" smtClean="0"/>
              <a:t>Subversion (SVN)</a:t>
            </a:r>
          </a:p>
          <a:p>
            <a:pPr lvl="1"/>
            <a:r>
              <a:rPr lang="en-US" altLang="zh-TW" sz="2400" dirty="0" smtClean="0"/>
              <a:t>open source </a:t>
            </a:r>
            <a:r>
              <a:rPr lang="en-US" altLang="zh-TW" sz="2400" u="sng" dirty="0" smtClean="0">
                <a:solidFill>
                  <a:srgbClr val="FF0000"/>
                </a:solidFill>
              </a:rPr>
              <a:t>version control system</a:t>
            </a:r>
          </a:p>
          <a:p>
            <a:pPr lvl="1"/>
            <a:r>
              <a:rPr lang="en-US" altLang="zh-TW" sz="2400" dirty="0" smtClean="0"/>
              <a:t>manages files and directories, and the changes made to them, over time.</a:t>
            </a:r>
          </a:p>
          <a:p>
            <a:pPr lvl="1"/>
            <a:r>
              <a:rPr lang="en-US" altLang="zh-TW" sz="2400" dirty="0" smtClean="0"/>
              <a:t>time machine</a:t>
            </a:r>
          </a:p>
          <a:p>
            <a:r>
              <a:rPr lang="en-US" altLang="zh-TW" sz="2400" dirty="0" smtClean="0"/>
              <a:t>Why?</a:t>
            </a:r>
          </a:p>
          <a:p>
            <a:pPr lvl="1"/>
            <a:r>
              <a:rPr lang="en-US" altLang="zh-TW" sz="2400" dirty="0" smtClean="0"/>
              <a:t>Avoid making mistakes (e.g. it was correct three days ago)</a:t>
            </a:r>
          </a:p>
          <a:p>
            <a:pPr lvl="1"/>
            <a:r>
              <a:rPr lang="en-US" altLang="zh-TW" sz="2400" dirty="0" smtClean="0"/>
              <a:t>Collaboration</a:t>
            </a:r>
          </a:p>
          <a:p>
            <a:r>
              <a:rPr lang="en-US" altLang="zh-TW" sz="2400" dirty="0" smtClean="0"/>
              <a:t>Documentation</a:t>
            </a:r>
          </a:p>
          <a:p>
            <a:pPr lvl="1"/>
            <a:r>
              <a:rPr lang="en-US" altLang="zh-TW" sz="2400" dirty="0" smtClean="0">
                <a:hlinkClick r:id="rId2"/>
              </a:rPr>
              <a:t>http://svnbook.red-bean.com/en/1.7/index.html</a:t>
            </a:r>
            <a:endParaRPr lang="en-US" altLang="zh-TW" sz="2400" dirty="0" smtClean="0"/>
          </a:p>
          <a:p>
            <a:pPr lvl="1"/>
            <a:r>
              <a:rPr lang="en-US" altLang="zh-TW" sz="2400" dirty="0">
                <a:hlinkClick r:id="rId3"/>
              </a:rPr>
              <a:t>http://</a:t>
            </a:r>
            <a:r>
              <a:rPr lang="en-US" altLang="zh-TW" sz="2400" dirty="0" smtClean="0">
                <a:hlinkClick r:id="rId3"/>
              </a:rPr>
              <a:t>tortoisesvn.net/docs/release/TortoiseSVN_en/index.html</a:t>
            </a:r>
            <a:endParaRPr lang="en-US" altLang="zh-TW" sz="2400" dirty="0" smtClean="0"/>
          </a:p>
          <a:p>
            <a:pPr lvl="1"/>
            <a:endParaRPr lang="en-US" altLang="zh-TW" sz="2400" dirty="0" smtClean="0"/>
          </a:p>
          <a:p>
            <a:pPr lvl="1"/>
            <a:endParaRPr lang="zh-TW" altLang="en-US" sz="2400" dirty="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5</a:t>
            </a:fld>
            <a:endParaRPr lang="zh-TW" altLang="en-US"/>
          </a:p>
        </p:txBody>
      </p:sp>
    </p:spTree>
    <p:extLst>
      <p:ext uri="{BB962C8B-B14F-4D97-AF65-F5344CB8AC3E}">
        <p14:creationId xmlns:p14="http://schemas.microsoft.com/office/powerpoint/2010/main" val="3247777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LAB III-3: removing a branch</a:t>
            </a:r>
            <a:endParaRPr lang="en-US" sz="3200" dirty="0"/>
          </a:p>
        </p:txBody>
      </p:sp>
      <p:sp>
        <p:nvSpPr>
          <p:cNvPr id="3" name="Content Placeholder 2"/>
          <p:cNvSpPr>
            <a:spLocks noGrp="1"/>
          </p:cNvSpPr>
          <p:nvPr>
            <p:ph idx="1"/>
          </p:nvPr>
        </p:nvSpPr>
        <p:spPr/>
        <p:txBody>
          <a:bodyPr>
            <a:normAutofit/>
          </a:bodyPr>
          <a:lstStyle/>
          <a:p>
            <a:r>
              <a:rPr lang="en-US" sz="2400" smtClean="0"/>
              <a:t>Removing branches is often done for feature branches once they have reached maturity and have been integrated back to the trunk.</a:t>
            </a:r>
          </a:p>
          <a:p>
            <a:pPr marL="457200" indent="-457200">
              <a:buFont typeface="+mj-lt"/>
              <a:buAutoNum type="arabicPeriod"/>
            </a:pPr>
            <a:r>
              <a:rPr lang="en-US" sz="2400" smtClean="0"/>
              <a:t>In the branches folder, find the branch (e.g. test-0.1) you want to delete.</a:t>
            </a:r>
          </a:p>
          <a:p>
            <a:pPr marL="457200" indent="-457200">
              <a:buFont typeface="+mj-lt"/>
              <a:buAutoNum type="arabicPeriod"/>
            </a:pPr>
            <a:r>
              <a:rPr lang="en-US" sz="2400" smtClean="0"/>
              <a:t>Right click on the folder, choose “TortoiseSVN”</a:t>
            </a:r>
            <a:r>
              <a:rPr lang="en-US" sz="2400" smtClean="0">
                <a:sym typeface="Wingdings" pitchFamily="2" charset="2"/>
              </a:rPr>
              <a:t>”Delete”</a:t>
            </a:r>
          </a:p>
          <a:p>
            <a:pPr marL="457200" indent="-457200">
              <a:buFont typeface="+mj-lt"/>
              <a:buAutoNum type="arabicPeriod"/>
            </a:pPr>
            <a:r>
              <a:rPr lang="en-US" sz="2400" smtClean="0"/>
              <a:t>This is done in your working copy.  Thus you need to commit changes to the repository.</a:t>
            </a:r>
          </a:p>
          <a:p>
            <a:endParaRPr lang="en-US" sz="240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50</a:t>
            </a:fld>
            <a:endParaRPr lang="zh-TW" altLang="en-US"/>
          </a:p>
        </p:txBody>
      </p:sp>
    </p:spTree>
    <p:extLst>
      <p:ext uri="{BB962C8B-B14F-4D97-AF65-F5344CB8AC3E}">
        <p14:creationId xmlns:p14="http://schemas.microsoft.com/office/powerpoint/2010/main" val="3995269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US" dirty="0" smtClean="0"/>
              <a:t>Creating recommended layout</a:t>
            </a:r>
          </a:p>
          <a:p>
            <a:r>
              <a:rPr lang="en-US" dirty="0" smtClean="0"/>
              <a:t>Branching and switching</a:t>
            </a:r>
          </a:p>
          <a:p>
            <a:r>
              <a:rPr lang="en-US" dirty="0" smtClean="0"/>
              <a:t>Merging</a:t>
            </a:r>
          </a:p>
          <a:p>
            <a:r>
              <a:rPr lang="en-US" dirty="0" err="1" smtClean="0"/>
              <a:t>Removeing</a:t>
            </a:r>
            <a:r>
              <a:rPr lang="en-US" dirty="0" smtClean="0"/>
              <a:t> a branch</a:t>
            </a:r>
            <a:endParaRPr lang="en-US" dirty="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51</a:t>
            </a:fld>
            <a:endParaRPr lang="zh-TW" altLang="en-US"/>
          </a:p>
        </p:txBody>
      </p:sp>
    </p:spTree>
    <p:extLst>
      <p:ext uri="{BB962C8B-B14F-4D97-AF65-F5344CB8AC3E}">
        <p14:creationId xmlns:p14="http://schemas.microsoft.com/office/powerpoint/2010/main" val="26270214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000" smtClean="0"/>
              <a:t>Part IV: Recommended Practices</a:t>
            </a:r>
            <a:endParaRPr lang="en-US" sz="400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52</a:t>
            </a:fld>
            <a:endParaRPr lang="zh-TW" altLang="en-US"/>
          </a:p>
        </p:txBody>
      </p:sp>
    </p:spTree>
    <p:extLst>
      <p:ext uri="{BB962C8B-B14F-4D97-AF65-F5344CB8AC3E}">
        <p14:creationId xmlns:p14="http://schemas.microsoft.com/office/powerpoint/2010/main" val="48478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Directory structure</a:t>
            </a:r>
            <a:endParaRPr lang="en-US"/>
          </a:p>
        </p:txBody>
      </p:sp>
      <p:sp>
        <p:nvSpPr>
          <p:cNvPr id="3" name="Content Placeholder 2"/>
          <p:cNvSpPr>
            <a:spLocks noGrp="1"/>
          </p:cNvSpPr>
          <p:nvPr>
            <p:ph idx="1"/>
          </p:nvPr>
        </p:nvSpPr>
        <p:spPr/>
        <p:txBody>
          <a:bodyPr>
            <a:normAutofit/>
          </a:bodyPr>
          <a:lstStyle/>
          <a:p>
            <a:r>
              <a:rPr lang="en-US" sz="2400" smtClean="0"/>
              <a:t>In your repository (</a:t>
            </a:r>
            <a:r>
              <a:rPr lang="en-US" sz="2400" smtClean="0">
                <a:hlinkClick r:id="rId2"/>
              </a:rPr>
              <a:t>http://140.118.105.174/svn/____/</a:t>
            </a:r>
            <a:r>
              <a:rPr lang="en-US" sz="2400" smtClean="0"/>
              <a:t>), create a folder for each of your project.</a:t>
            </a:r>
          </a:p>
          <a:p>
            <a:endParaRPr lang="en-US" sz="2400" smtClean="0"/>
          </a:p>
          <a:p>
            <a:r>
              <a:rPr lang="en-US" sz="2400" smtClean="0"/>
              <a:t>In each project’s folder, create “tags”, “branches”, and “trunk” folders.</a:t>
            </a:r>
            <a:endParaRPr lang="en-US" sz="240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53</a:t>
            </a:fld>
            <a:endParaRPr lang="zh-TW" altLang="en-US"/>
          </a:p>
        </p:txBody>
      </p:sp>
    </p:spTree>
    <p:extLst>
      <p:ext uri="{BB962C8B-B14F-4D97-AF65-F5344CB8AC3E}">
        <p14:creationId xmlns:p14="http://schemas.microsoft.com/office/powerpoint/2010/main" val="2351562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Workflow</a:t>
            </a:r>
            <a:endParaRPr lang="en-US" dirty="0"/>
          </a:p>
        </p:txBody>
      </p:sp>
      <p:sp>
        <p:nvSpPr>
          <p:cNvPr id="3" name="Content Placeholder 2"/>
          <p:cNvSpPr>
            <a:spLocks noGrp="1"/>
          </p:cNvSpPr>
          <p:nvPr>
            <p:ph idx="1"/>
          </p:nvPr>
        </p:nvSpPr>
        <p:spPr>
          <a:xfrm>
            <a:off x="457200" y="1268760"/>
            <a:ext cx="8229600" cy="4525963"/>
          </a:xfrm>
        </p:spPr>
        <p:txBody>
          <a:bodyPr>
            <a:noAutofit/>
          </a:bodyPr>
          <a:lstStyle/>
          <a:p>
            <a:pPr marL="514350" indent="-514350">
              <a:spcBef>
                <a:spcPts val="600"/>
              </a:spcBef>
              <a:buFont typeface="+mj-lt"/>
              <a:buAutoNum type="arabicPeriod"/>
            </a:pPr>
            <a:r>
              <a:rPr lang="en-US" sz="2000" dirty="0"/>
              <a:t>Update your working copy. This involves the use of the </a:t>
            </a:r>
            <a:r>
              <a:rPr lang="en-US" sz="2000" dirty="0" err="1"/>
              <a:t>svn</a:t>
            </a:r>
            <a:r>
              <a:rPr lang="en-US" sz="2000" dirty="0"/>
              <a:t> update command.</a:t>
            </a:r>
          </a:p>
          <a:p>
            <a:pPr marL="514350" indent="-514350">
              <a:spcBef>
                <a:spcPts val="600"/>
              </a:spcBef>
              <a:buFont typeface="+mj-lt"/>
              <a:buAutoNum type="arabicPeriod"/>
            </a:pPr>
            <a:r>
              <a:rPr lang="en-US" sz="2000" dirty="0" smtClean="0"/>
              <a:t>Make </a:t>
            </a:r>
            <a:r>
              <a:rPr lang="en-US" sz="2000" dirty="0"/>
              <a:t>your changes. The most common changes that you'll make are edits to the contents of your existing files. But sometimes you need to add, remove, copy and move files and directories—the </a:t>
            </a:r>
            <a:r>
              <a:rPr lang="en-US" sz="2000" dirty="0" err="1"/>
              <a:t>svn</a:t>
            </a:r>
            <a:r>
              <a:rPr lang="en-US" sz="2000" dirty="0"/>
              <a:t> add, </a:t>
            </a:r>
            <a:r>
              <a:rPr lang="en-US" sz="2000" dirty="0" err="1"/>
              <a:t>svn</a:t>
            </a:r>
            <a:r>
              <a:rPr lang="en-US" sz="2000" dirty="0"/>
              <a:t> delete, </a:t>
            </a:r>
            <a:r>
              <a:rPr lang="en-US" sz="2000" dirty="0" err="1"/>
              <a:t>svn</a:t>
            </a:r>
            <a:r>
              <a:rPr lang="en-US" sz="2000" dirty="0"/>
              <a:t> copy, and </a:t>
            </a:r>
            <a:r>
              <a:rPr lang="en-US" sz="2000" dirty="0" err="1"/>
              <a:t>svn</a:t>
            </a:r>
            <a:r>
              <a:rPr lang="en-US" sz="2000" dirty="0"/>
              <a:t> move commands handle those sorts of structural changes within the working copy.</a:t>
            </a:r>
          </a:p>
          <a:p>
            <a:pPr marL="514350" indent="-514350">
              <a:spcBef>
                <a:spcPts val="600"/>
              </a:spcBef>
              <a:buFont typeface="+mj-lt"/>
              <a:buAutoNum type="arabicPeriod"/>
            </a:pPr>
            <a:r>
              <a:rPr lang="en-US" sz="2000" dirty="0" smtClean="0"/>
              <a:t>Review </a:t>
            </a:r>
            <a:r>
              <a:rPr lang="en-US" sz="2000" dirty="0"/>
              <a:t>your changes. The </a:t>
            </a:r>
            <a:r>
              <a:rPr lang="en-US" sz="2000" dirty="0" err="1"/>
              <a:t>svn</a:t>
            </a:r>
            <a:r>
              <a:rPr lang="en-US" sz="2000" dirty="0"/>
              <a:t> status and </a:t>
            </a:r>
            <a:r>
              <a:rPr lang="en-US" sz="2000" dirty="0" err="1"/>
              <a:t>svn</a:t>
            </a:r>
            <a:r>
              <a:rPr lang="en-US" sz="2000" dirty="0"/>
              <a:t> diff commands are critical to reviewing the changes you've made in your working copy.</a:t>
            </a:r>
          </a:p>
          <a:p>
            <a:pPr marL="514350" indent="-514350">
              <a:spcBef>
                <a:spcPts val="600"/>
              </a:spcBef>
              <a:buFont typeface="+mj-lt"/>
              <a:buAutoNum type="arabicPeriod"/>
            </a:pPr>
            <a:r>
              <a:rPr lang="en-US" sz="2000" dirty="0" smtClean="0"/>
              <a:t>Fix </a:t>
            </a:r>
            <a:r>
              <a:rPr lang="en-US" sz="2000" dirty="0"/>
              <a:t>your mistakes. Nobody's perfect, so as you review your changes, you may spot something that's not quite right. Sometimes the easiest way to fix a mistake is start all over again from scratch. The </a:t>
            </a:r>
            <a:r>
              <a:rPr lang="en-US" sz="2000" dirty="0" err="1"/>
              <a:t>svn</a:t>
            </a:r>
            <a:r>
              <a:rPr lang="en-US" sz="2000" dirty="0"/>
              <a:t> revert command restores a file or directory to its unmodified </a:t>
            </a:r>
            <a:r>
              <a:rPr lang="en-US" sz="2000"/>
              <a:t>state</a:t>
            </a:r>
            <a:r>
              <a:rPr lang="en-US" sz="2000" smtClean="0"/>
              <a:t>.</a:t>
            </a:r>
            <a:endParaRPr lang="en-US" sz="2000" dirty="0"/>
          </a:p>
        </p:txBody>
      </p:sp>
      <p:sp>
        <p:nvSpPr>
          <p:cNvPr id="4" name="Rectangle 3"/>
          <p:cNvSpPr/>
          <p:nvPr/>
        </p:nvSpPr>
        <p:spPr>
          <a:xfrm>
            <a:off x="7840" y="6503932"/>
            <a:ext cx="8956648" cy="369332"/>
          </a:xfrm>
          <a:prstGeom prst="rect">
            <a:avLst/>
          </a:prstGeom>
        </p:spPr>
        <p:txBody>
          <a:bodyPr wrap="square">
            <a:spAutoFit/>
          </a:bodyPr>
          <a:lstStyle/>
          <a:p>
            <a:r>
              <a:rPr lang="en-US" dirty="0"/>
              <a:t>http://svnbook.red-bean.com/en/1.7/svn.tour.cycle.html</a:t>
            </a:r>
          </a:p>
        </p:txBody>
      </p:sp>
      <p:sp>
        <p:nvSpPr>
          <p:cNvPr id="5" name="Slide Number Placeholder 4"/>
          <p:cNvSpPr>
            <a:spLocks noGrp="1"/>
          </p:cNvSpPr>
          <p:nvPr>
            <p:ph type="sldNum" sz="quarter" idx="12"/>
          </p:nvPr>
        </p:nvSpPr>
        <p:spPr/>
        <p:txBody>
          <a:bodyPr/>
          <a:lstStyle/>
          <a:p>
            <a:fld id="{24D63C55-FF28-4F75-AE9B-59F7BE228D7B}" type="slidenum">
              <a:rPr lang="zh-TW" altLang="en-US" smtClean="0"/>
              <a:t>54</a:t>
            </a:fld>
            <a:endParaRPr lang="zh-TW" altLang="en-US"/>
          </a:p>
        </p:txBody>
      </p:sp>
    </p:spTree>
    <p:extLst>
      <p:ext uri="{BB962C8B-B14F-4D97-AF65-F5344CB8AC3E}">
        <p14:creationId xmlns:p14="http://schemas.microsoft.com/office/powerpoint/2010/main" val="12510398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Recommended Workflow</a:t>
            </a:r>
          </a:p>
        </p:txBody>
      </p:sp>
      <p:sp>
        <p:nvSpPr>
          <p:cNvPr id="3" name="Content Placeholder 2"/>
          <p:cNvSpPr>
            <a:spLocks noGrp="1"/>
          </p:cNvSpPr>
          <p:nvPr>
            <p:ph idx="1"/>
          </p:nvPr>
        </p:nvSpPr>
        <p:spPr/>
        <p:txBody>
          <a:bodyPr>
            <a:normAutofit/>
          </a:bodyPr>
          <a:lstStyle/>
          <a:p>
            <a:pPr marL="514350" indent="-514350">
              <a:spcBef>
                <a:spcPts val="600"/>
              </a:spcBef>
              <a:buFont typeface="+mj-lt"/>
              <a:buAutoNum type="arabicPeriod" startAt="5"/>
            </a:pPr>
            <a:r>
              <a:rPr lang="en-US" sz="2000"/>
              <a:t>Resolve any conflicts (merge others' changes). In the time it takes you to make and review your changes, others might have made and published changes, too. You'll want to integrate their changes into your working copy to avoid the potential out-of-dateness scenarios when you attempt to publish your own. Again, the svn update command is the way to do this. If this results in local conflicts, you'll need to resolve those using the svn resolve command.</a:t>
            </a:r>
          </a:p>
          <a:p>
            <a:pPr marL="514350" indent="-514350">
              <a:spcBef>
                <a:spcPts val="600"/>
              </a:spcBef>
              <a:buFont typeface="+mj-lt"/>
              <a:buAutoNum type="arabicPeriod" startAt="5"/>
            </a:pPr>
            <a:r>
              <a:rPr lang="en-US" sz="2000"/>
              <a:t>Publish (commit) your changes. The svn commit command transmits your changes to the repository where, if they are accepted, they create the newest versions of all the things you modified. Now others can see your work, too!</a:t>
            </a:r>
          </a:p>
          <a:p>
            <a:pPr marL="514350" indent="-514350">
              <a:spcBef>
                <a:spcPts val="600"/>
              </a:spcBef>
              <a:buFont typeface="+mj-lt"/>
              <a:buAutoNum type="arabicPeriod" startAt="5"/>
            </a:pPr>
            <a:endParaRPr lang="en-US" sz="2000"/>
          </a:p>
          <a:p>
            <a:pPr marL="514350" indent="-514350">
              <a:spcBef>
                <a:spcPts val="600"/>
              </a:spcBef>
              <a:buFont typeface="+mj-lt"/>
              <a:buAutoNum type="arabicPeriod" startAt="5"/>
            </a:pPr>
            <a:endParaRPr lang="en-US" sz="2000"/>
          </a:p>
          <a:p>
            <a:pPr>
              <a:spcBef>
                <a:spcPts val="600"/>
              </a:spcBef>
            </a:pPr>
            <a:endParaRPr lang="en-US" sz="200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55</a:t>
            </a:fld>
            <a:endParaRPr lang="zh-TW" altLang="en-US"/>
          </a:p>
        </p:txBody>
      </p:sp>
      <p:sp>
        <p:nvSpPr>
          <p:cNvPr id="5" name="Rectangle 4"/>
          <p:cNvSpPr/>
          <p:nvPr/>
        </p:nvSpPr>
        <p:spPr>
          <a:xfrm>
            <a:off x="7840" y="6503932"/>
            <a:ext cx="8956648" cy="369332"/>
          </a:xfrm>
          <a:prstGeom prst="rect">
            <a:avLst/>
          </a:prstGeom>
        </p:spPr>
        <p:txBody>
          <a:bodyPr wrap="square">
            <a:spAutoFit/>
          </a:bodyPr>
          <a:lstStyle/>
          <a:p>
            <a:r>
              <a:rPr lang="en-US" dirty="0"/>
              <a:t>http://svnbook.red-bean.com/en/1.7/svn.tour.cycle.html</a:t>
            </a:r>
          </a:p>
        </p:txBody>
      </p:sp>
    </p:spTree>
    <p:extLst>
      <p:ext uri="{BB962C8B-B14F-4D97-AF65-F5344CB8AC3E}">
        <p14:creationId xmlns:p14="http://schemas.microsoft.com/office/powerpoint/2010/main" val="9443755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56</a:t>
            </a:fld>
            <a:endParaRPr lang="zh-TW" altLang="en-US"/>
          </a:p>
        </p:txBody>
      </p:sp>
    </p:spTree>
    <p:extLst>
      <p:ext uri="{BB962C8B-B14F-4D97-AF65-F5344CB8AC3E}">
        <p14:creationId xmlns:p14="http://schemas.microsoft.com/office/powerpoint/2010/main" val="36383331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SVN Components</a:t>
            </a:r>
            <a:endParaRPr lang="zh-TW" altLang="en-US" dirty="0"/>
          </a:p>
        </p:txBody>
      </p:sp>
      <p:sp>
        <p:nvSpPr>
          <p:cNvPr id="4" name="Rectangle 3"/>
          <p:cNvSpPr/>
          <p:nvPr/>
        </p:nvSpPr>
        <p:spPr>
          <a:xfrm>
            <a:off x="467544" y="1551114"/>
            <a:ext cx="8280920" cy="4524315"/>
          </a:xfrm>
          <a:prstGeom prst="rect">
            <a:avLst/>
          </a:prstGeom>
        </p:spPr>
        <p:txBody>
          <a:bodyPr wrap="square">
            <a:spAutoFit/>
          </a:bodyPr>
          <a:lstStyle/>
          <a:p>
            <a:r>
              <a:rPr lang="en-US" altLang="zh-TW" dirty="0" err="1" smtClean="0">
                <a:solidFill>
                  <a:srgbClr val="FF0000"/>
                </a:solidFill>
              </a:rPr>
              <a:t>svn</a:t>
            </a:r>
            <a:r>
              <a:rPr lang="en-US" altLang="zh-TW" dirty="0" smtClean="0"/>
              <a:t>: The command-line client program</a:t>
            </a:r>
          </a:p>
          <a:p>
            <a:r>
              <a:rPr lang="en-US" altLang="zh-TW" dirty="0" err="1" smtClean="0">
                <a:solidFill>
                  <a:srgbClr val="FF0000"/>
                </a:solidFill>
              </a:rPr>
              <a:t>svnversion</a:t>
            </a:r>
            <a:r>
              <a:rPr lang="en-US" altLang="zh-TW" dirty="0" smtClean="0"/>
              <a:t>: A program for reporting the state (in terms of revisions of the items present) of a working copy</a:t>
            </a:r>
          </a:p>
          <a:p>
            <a:r>
              <a:rPr lang="en-US" altLang="zh-TW" dirty="0" err="1" smtClean="0">
                <a:solidFill>
                  <a:srgbClr val="FF0000"/>
                </a:solidFill>
              </a:rPr>
              <a:t>svnlook</a:t>
            </a:r>
            <a:r>
              <a:rPr lang="en-US" altLang="zh-TW" dirty="0" smtClean="0"/>
              <a:t>: A tool for directly inspecting a Subversion repository</a:t>
            </a:r>
          </a:p>
          <a:p>
            <a:r>
              <a:rPr lang="en-US" altLang="zh-TW" dirty="0" err="1" smtClean="0">
                <a:solidFill>
                  <a:srgbClr val="FF0000"/>
                </a:solidFill>
              </a:rPr>
              <a:t>svnadmin</a:t>
            </a:r>
            <a:r>
              <a:rPr lang="en-US" altLang="zh-TW" dirty="0" smtClean="0"/>
              <a:t>: A tool for creating, tweaking, or repairing a Subversion repository</a:t>
            </a:r>
          </a:p>
          <a:p>
            <a:r>
              <a:rPr lang="en-US" altLang="zh-TW" dirty="0" err="1" smtClean="0">
                <a:solidFill>
                  <a:srgbClr val="FF0000"/>
                </a:solidFill>
              </a:rPr>
              <a:t>mod_dav_svn</a:t>
            </a:r>
            <a:r>
              <a:rPr lang="en-US" altLang="zh-TW" dirty="0" smtClean="0"/>
              <a:t>: A plug-in module for the Apache HTTP Server, used to make your repository available to others over a network</a:t>
            </a:r>
          </a:p>
          <a:p>
            <a:r>
              <a:rPr lang="en-US" altLang="zh-TW" dirty="0" err="1" smtClean="0">
                <a:solidFill>
                  <a:srgbClr val="FF0000"/>
                </a:solidFill>
              </a:rPr>
              <a:t>svnserve</a:t>
            </a:r>
            <a:r>
              <a:rPr lang="en-US" altLang="zh-TW" dirty="0" smtClean="0"/>
              <a:t>: A custom standalone server program, runnable as a daemon process or </a:t>
            </a:r>
            <a:r>
              <a:rPr lang="en-US" altLang="zh-TW" dirty="0" err="1" smtClean="0"/>
              <a:t>invokable</a:t>
            </a:r>
            <a:r>
              <a:rPr lang="en-US" altLang="zh-TW" dirty="0" smtClean="0"/>
              <a:t> by SSH; another way to make your repository available to others over a network</a:t>
            </a:r>
          </a:p>
          <a:p>
            <a:r>
              <a:rPr lang="en-US" altLang="zh-TW" dirty="0" err="1" smtClean="0">
                <a:solidFill>
                  <a:srgbClr val="FF0000"/>
                </a:solidFill>
              </a:rPr>
              <a:t>svndumpfilter</a:t>
            </a:r>
            <a:r>
              <a:rPr lang="en-US" altLang="zh-TW" dirty="0" smtClean="0"/>
              <a:t>: A program for filtering Subversion repository dump streams</a:t>
            </a:r>
          </a:p>
          <a:p>
            <a:r>
              <a:rPr lang="en-US" altLang="zh-TW" dirty="0" err="1" smtClean="0">
                <a:solidFill>
                  <a:srgbClr val="FF0000"/>
                </a:solidFill>
              </a:rPr>
              <a:t>svnsync</a:t>
            </a:r>
            <a:r>
              <a:rPr lang="en-US" altLang="zh-TW" dirty="0" smtClean="0"/>
              <a:t>: A program for incrementally mirroring one repository to another over a network</a:t>
            </a:r>
          </a:p>
          <a:p>
            <a:r>
              <a:rPr lang="en-US" altLang="zh-TW" dirty="0" err="1" smtClean="0">
                <a:solidFill>
                  <a:srgbClr val="FF0000"/>
                </a:solidFill>
              </a:rPr>
              <a:t>svnrdump</a:t>
            </a:r>
            <a:r>
              <a:rPr lang="en-US" altLang="zh-TW" dirty="0" smtClean="0"/>
              <a:t>: A program for performing repository history dumps and loads over a network</a:t>
            </a:r>
          </a:p>
          <a:p>
            <a:endParaRPr lang="en-US" altLang="zh-TW" dirty="0"/>
          </a:p>
        </p:txBody>
      </p:sp>
      <p:sp>
        <p:nvSpPr>
          <p:cNvPr id="5" name="Rectangle 4"/>
          <p:cNvSpPr/>
          <p:nvPr/>
        </p:nvSpPr>
        <p:spPr>
          <a:xfrm>
            <a:off x="35496" y="6488668"/>
            <a:ext cx="8712968" cy="369332"/>
          </a:xfrm>
          <a:prstGeom prst="rect">
            <a:avLst/>
          </a:prstGeom>
        </p:spPr>
        <p:txBody>
          <a:bodyPr wrap="square">
            <a:spAutoFit/>
          </a:bodyPr>
          <a:lstStyle/>
          <a:p>
            <a:r>
              <a:rPr lang="en-US" altLang="zh-TW" dirty="0" smtClean="0"/>
              <a:t>http://svnbook.red-bean.com/en/1.7/svn.intro.whatis.html</a:t>
            </a:r>
            <a:endParaRPr lang="zh-TW" altLang="en-US" dirty="0"/>
          </a:p>
        </p:txBody>
      </p:sp>
      <p:sp>
        <p:nvSpPr>
          <p:cNvPr id="3" name="Slide Number Placeholder 2"/>
          <p:cNvSpPr>
            <a:spLocks noGrp="1"/>
          </p:cNvSpPr>
          <p:nvPr>
            <p:ph type="sldNum" sz="quarter" idx="12"/>
          </p:nvPr>
        </p:nvSpPr>
        <p:spPr/>
        <p:txBody>
          <a:bodyPr/>
          <a:lstStyle/>
          <a:p>
            <a:fld id="{24D63C55-FF28-4F75-AE9B-59F7BE228D7B}" type="slidenum">
              <a:rPr lang="zh-TW" altLang="en-US" smtClean="0"/>
              <a:t>57</a:t>
            </a:fld>
            <a:endParaRPr lang="zh-TW" altLang="en-US"/>
          </a:p>
        </p:txBody>
      </p:sp>
    </p:spTree>
    <p:extLst>
      <p:ext uri="{BB962C8B-B14F-4D97-AF65-F5344CB8AC3E}">
        <p14:creationId xmlns:p14="http://schemas.microsoft.com/office/powerpoint/2010/main" val="320999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sz="3600" dirty="0" smtClean="0"/>
              <a:t>Subversion’s architecture</a:t>
            </a:r>
            <a:endParaRPr lang="zh-TW" altLang="en-US" sz="36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268760"/>
            <a:ext cx="4392488" cy="5028582"/>
          </a:xfrm>
        </p:spPr>
      </p:pic>
      <p:sp>
        <p:nvSpPr>
          <p:cNvPr id="8" name="Rectangle 7"/>
          <p:cNvSpPr/>
          <p:nvPr/>
        </p:nvSpPr>
        <p:spPr>
          <a:xfrm>
            <a:off x="0" y="6485968"/>
            <a:ext cx="7668344" cy="369332"/>
          </a:xfrm>
          <a:prstGeom prst="rect">
            <a:avLst/>
          </a:prstGeom>
        </p:spPr>
        <p:txBody>
          <a:bodyPr wrap="square">
            <a:spAutoFit/>
          </a:bodyPr>
          <a:lstStyle/>
          <a:p>
            <a:r>
              <a:rPr lang="en-US" altLang="zh-TW" dirty="0" smtClean="0"/>
              <a:t>http://svnbook.red-bean.com/en/1.7/svn.intro.whatis.html</a:t>
            </a:r>
            <a:endParaRPr lang="zh-TW" altLang="en-US" dirty="0"/>
          </a:p>
        </p:txBody>
      </p:sp>
      <p:sp>
        <p:nvSpPr>
          <p:cNvPr id="9" name="TextBox 8"/>
          <p:cNvSpPr txBox="1"/>
          <p:nvPr/>
        </p:nvSpPr>
        <p:spPr>
          <a:xfrm>
            <a:off x="4611797" y="1341008"/>
            <a:ext cx="4474495" cy="1477328"/>
          </a:xfrm>
          <a:prstGeom prst="rect">
            <a:avLst/>
          </a:prstGeom>
          <a:noFill/>
        </p:spPr>
        <p:txBody>
          <a:bodyPr wrap="none" rtlCol="0">
            <a:spAutoFit/>
          </a:bodyPr>
          <a:lstStyle/>
          <a:p>
            <a:r>
              <a:rPr lang="en-US" altLang="zh-TW" dirty="0" smtClean="0">
                <a:solidFill>
                  <a:srgbClr val="FF0000"/>
                </a:solidFill>
              </a:rPr>
              <a:t>DAV</a:t>
            </a:r>
            <a:r>
              <a:rPr lang="en-US" altLang="zh-TW" dirty="0" smtClean="0"/>
              <a:t>: Distributed Authoring and Versioning</a:t>
            </a:r>
          </a:p>
          <a:p>
            <a:endParaRPr lang="en-US" altLang="zh-TW" dirty="0"/>
          </a:p>
          <a:p>
            <a:r>
              <a:rPr lang="en-US" altLang="zh-TW" dirty="0" smtClean="0">
                <a:solidFill>
                  <a:srgbClr val="FF0000"/>
                </a:solidFill>
              </a:rPr>
              <a:t>Repository</a:t>
            </a:r>
            <a:r>
              <a:rPr lang="en-US" altLang="zh-TW" dirty="0" smtClean="0"/>
              <a:t>: central store of that system's data</a:t>
            </a:r>
          </a:p>
          <a:p>
            <a:endParaRPr lang="en-US" altLang="zh-TW" dirty="0"/>
          </a:p>
          <a:p>
            <a:endParaRPr lang="zh-TW" altLang="en-US" dirty="0"/>
          </a:p>
        </p:txBody>
      </p:sp>
      <p:sp>
        <p:nvSpPr>
          <p:cNvPr id="3" name="Slide Number Placeholder 2"/>
          <p:cNvSpPr>
            <a:spLocks noGrp="1"/>
          </p:cNvSpPr>
          <p:nvPr>
            <p:ph type="sldNum" sz="quarter" idx="12"/>
          </p:nvPr>
        </p:nvSpPr>
        <p:spPr/>
        <p:txBody>
          <a:bodyPr/>
          <a:lstStyle/>
          <a:p>
            <a:fld id="{24D63C55-FF28-4F75-AE9B-59F7BE228D7B}" type="slidenum">
              <a:rPr lang="zh-TW" altLang="en-US" smtClean="0"/>
              <a:t>6</a:t>
            </a:fld>
            <a:endParaRPr lang="zh-TW" altLang="en-US"/>
          </a:p>
        </p:txBody>
      </p:sp>
    </p:spTree>
    <p:extLst>
      <p:ext uri="{BB962C8B-B14F-4D97-AF65-F5344CB8AC3E}">
        <p14:creationId xmlns:p14="http://schemas.microsoft.com/office/powerpoint/2010/main" val="3556853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Definitions</a:t>
            </a:r>
            <a:endParaRPr lang="zh-TW" altLang="en-US" dirty="0"/>
          </a:p>
        </p:txBody>
      </p:sp>
      <p:sp>
        <p:nvSpPr>
          <p:cNvPr id="3" name="Content Placeholder 2"/>
          <p:cNvSpPr>
            <a:spLocks noGrp="1"/>
          </p:cNvSpPr>
          <p:nvPr>
            <p:ph idx="1"/>
          </p:nvPr>
        </p:nvSpPr>
        <p:spPr/>
        <p:txBody>
          <a:bodyPr>
            <a:normAutofit/>
          </a:bodyPr>
          <a:lstStyle/>
          <a:p>
            <a:r>
              <a:rPr lang="en-US" altLang="zh-TW" sz="2400" dirty="0" smtClean="0">
                <a:solidFill>
                  <a:srgbClr val="FF0000"/>
                </a:solidFill>
              </a:rPr>
              <a:t>Repository</a:t>
            </a:r>
            <a:r>
              <a:rPr lang="en-US" altLang="zh-TW" sz="2400" dirty="0" smtClean="0"/>
              <a:t>: central store of that system's data</a:t>
            </a:r>
            <a:br>
              <a:rPr lang="en-US" altLang="zh-TW" sz="2400" dirty="0" smtClean="0"/>
            </a:br>
            <a:endParaRPr lang="en-US" altLang="zh-TW" sz="2400" dirty="0" smtClean="0"/>
          </a:p>
          <a:p>
            <a:r>
              <a:rPr lang="en-US" altLang="zh-TW" sz="2400" dirty="0">
                <a:solidFill>
                  <a:srgbClr val="FF0000"/>
                </a:solidFill>
              </a:rPr>
              <a:t>w</a:t>
            </a:r>
            <a:r>
              <a:rPr lang="en-US" altLang="zh-TW" sz="2400" dirty="0" smtClean="0">
                <a:solidFill>
                  <a:srgbClr val="FF0000"/>
                </a:solidFill>
              </a:rPr>
              <a:t>orking copy</a:t>
            </a:r>
            <a:r>
              <a:rPr lang="en-US" altLang="zh-TW" sz="2400" dirty="0" smtClean="0"/>
              <a:t>:  a local copy of a particular version of a user's VCS-managed data upon which that user is free to work</a:t>
            </a:r>
          </a:p>
          <a:p>
            <a:endParaRPr lang="en-US" altLang="zh-TW" sz="2400" dirty="0"/>
          </a:p>
          <a:p>
            <a:r>
              <a:rPr lang="en-US" altLang="zh-TW" sz="2400" dirty="0" smtClean="0"/>
              <a:t>All version control systems solve </a:t>
            </a:r>
          </a:p>
          <a:p>
            <a:pPr lvl="1"/>
            <a:r>
              <a:rPr lang="en-US" altLang="zh-TW" sz="2000" dirty="0" smtClean="0"/>
              <a:t>how will the system allow users to share information, but prevent them from accidentally stepping on each other's feet? It's all too easy for users to accidentally overwrite each other's changes in the repository.</a:t>
            </a:r>
            <a:endParaRPr lang="zh-TW" altLang="en-US" sz="2000" dirty="0"/>
          </a:p>
        </p:txBody>
      </p:sp>
      <p:sp>
        <p:nvSpPr>
          <p:cNvPr id="4" name="Slide Number Placeholder 3"/>
          <p:cNvSpPr>
            <a:spLocks noGrp="1"/>
          </p:cNvSpPr>
          <p:nvPr>
            <p:ph type="sldNum" sz="quarter" idx="12"/>
          </p:nvPr>
        </p:nvSpPr>
        <p:spPr/>
        <p:txBody>
          <a:bodyPr/>
          <a:lstStyle/>
          <a:p>
            <a:fld id="{24D63C55-FF28-4F75-AE9B-59F7BE228D7B}" type="slidenum">
              <a:rPr lang="zh-TW" altLang="en-US" smtClean="0"/>
              <a:t>7</a:t>
            </a:fld>
            <a:endParaRPr lang="zh-TW" altLang="en-US"/>
          </a:p>
        </p:txBody>
      </p:sp>
    </p:spTree>
    <p:extLst>
      <p:ext uri="{BB962C8B-B14F-4D97-AF65-F5344CB8AC3E}">
        <p14:creationId xmlns:p14="http://schemas.microsoft.com/office/powerpoint/2010/main" val="22197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Problem to avoid </a:t>
            </a:r>
            <a:endParaRPr lang="zh-TW"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6424" y="1729095"/>
            <a:ext cx="4611151" cy="4268172"/>
          </a:xfrm>
        </p:spPr>
      </p:pic>
      <p:sp>
        <p:nvSpPr>
          <p:cNvPr id="5" name="Rectangle 4"/>
          <p:cNvSpPr/>
          <p:nvPr/>
        </p:nvSpPr>
        <p:spPr>
          <a:xfrm>
            <a:off x="0" y="6488668"/>
            <a:ext cx="8964488" cy="369332"/>
          </a:xfrm>
          <a:prstGeom prst="rect">
            <a:avLst/>
          </a:prstGeom>
        </p:spPr>
        <p:txBody>
          <a:bodyPr wrap="square">
            <a:spAutoFit/>
          </a:bodyPr>
          <a:lstStyle/>
          <a:p>
            <a:r>
              <a:rPr lang="en-US" altLang="zh-TW" dirty="0" smtClean="0"/>
              <a:t>http://svnbook.red-bean.com/en/1.7/svn.basic.version-control-basics.html</a:t>
            </a:r>
            <a:endParaRPr lang="zh-TW" altLang="en-US" dirty="0"/>
          </a:p>
        </p:txBody>
      </p:sp>
      <p:sp>
        <p:nvSpPr>
          <p:cNvPr id="3" name="Slide Number Placeholder 2"/>
          <p:cNvSpPr>
            <a:spLocks noGrp="1"/>
          </p:cNvSpPr>
          <p:nvPr>
            <p:ph type="sldNum" sz="quarter" idx="12"/>
          </p:nvPr>
        </p:nvSpPr>
        <p:spPr/>
        <p:txBody>
          <a:bodyPr/>
          <a:lstStyle/>
          <a:p>
            <a:fld id="{24D63C55-FF28-4F75-AE9B-59F7BE228D7B}" type="slidenum">
              <a:rPr lang="zh-TW" altLang="en-US" smtClean="0"/>
              <a:t>8</a:t>
            </a:fld>
            <a:endParaRPr lang="zh-TW" altLang="en-US"/>
          </a:p>
        </p:txBody>
      </p:sp>
    </p:spTree>
    <p:extLst>
      <p:ext uri="{BB962C8B-B14F-4D97-AF65-F5344CB8AC3E}">
        <p14:creationId xmlns:p14="http://schemas.microsoft.com/office/powerpoint/2010/main" val="3504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Solution #1: lock-modify-unlock</a:t>
            </a:r>
            <a:endParaRPr lang="zh-TW"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5099" y="1600200"/>
            <a:ext cx="4153801" cy="4525963"/>
          </a:xfrm>
        </p:spPr>
      </p:pic>
      <p:sp>
        <p:nvSpPr>
          <p:cNvPr id="3" name="Slide Number Placeholder 2"/>
          <p:cNvSpPr>
            <a:spLocks noGrp="1"/>
          </p:cNvSpPr>
          <p:nvPr>
            <p:ph type="sldNum" sz="quarter" idx="12"/>
          </p:nvPr>
        </p:nvSpPr>
        <p:spPr/>
        <p:txBody>
          <a:bodyPr/>
          <a:lstStyle/>
          <a:p>
            <a:fld id="{24D63C55-FF28-4F75-AE9B-59F7BE228D7B}" type="slidenum">
              <a:rPr lang="zh-TW" altLang="en-US" smtClean="0"/>
              <a:t>9</a:t>
            </a:fld>
            <a:endParaRPr lang="zh-TW" altLang="en-US"/>
          </a:p>
        </p:txBody>
      </p:sp>
    </p:spTree>
    <p:extLst>
      <p:ext uri="{BB962C8B-B14F-4D97-AF65-F5344CB8AC3E}">
        <p14:creationId xmlns:p14="http://schemas.microsoft.com/office/powerpoint/2010/main" val="1747422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1424</TotalTime>
  <Words>3445</Words>
  <Application>Microsoft Office PowerPoint</Application>
  <PresentationFormat>On-screen Show (4:3)</PresentationFormat>
  <Paragraphs>362</Paragraphs>
  <Slides>57</Slides>
  <Notes>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Tutorial on Subversion (SVN)</vt:lpstr>
      <vt:lpstr>Outline</vt:lpstr>
      <vt:lpstr>Outline</vt:lpstr>
      <vt:lpstr>Outline</vt:lpstr>
      <vt:lpstr>Introduction</vt:lpstr>
      <vt:lpstr>Subversion’s architecture</vt:lpstr>
      <vt:lpstr>Definitions</vt:lpstr>
      <vt:lpstr>Problem to avoid </vt:lpstr>
      <vt:lpstr>Solution #1: lock-modify-unlock</vt:lpstr>
      <vt:lpstr>Solution #2: copy-modify-merge</vt:lpstr>
      <vt:lpstr>Repository changes over time</vt:lpstr>
      <vt:lpstr>PowerPoint Presentation</vt:lpstr>
      <vt:lpstr>LAB I-0: Checkout a working copy</vt:lpstr>
      <vt:lpstr>Checkout a working copy</vt:lpstr>
      <vt:lpstr>PowerPoint Presentation</vt:lpstr>
      <vt:lpstr>The working copy</vt:lpstr>
      <vt:lpstr>LAB I-1: Commit changes into repository</vt:lpstr>
      <vt:lpstr>PowerPoint Presentation</vt:lpstr>
      <vt:lpstr>LAB I-2: Update working copy</vt:lpstr>
      <vt:lpstr>LAB I-3: Rename files</vt:lpstr>
      <vt:lpstr>LAB I-4: Delete files</vt:lpstr>
      <vt:lpstr>LAB I-5: Review changes</vt:lpstr>
      <vt:lpstr>LAB I-6: Import Files and Directories</vt:lpstr>
      <vt:lpstr>PowerPoint Presentation</vt:lpstr>
      <vt:lpstr>Summary of Part I</vt:lpstr>
      <vt:lpstr>PowerPoint Presentation</vt:lpstr>
      <vt:lpstr>Part II: Working with revisions</vt:lpstr>
      <vt:lpstr>LAB II-0: Make three revisions</vt:lpstr>
      <vt:lpstr>Lab II-1: Checkout a specific revision of entire project</vt:lpstr>
      <vt:lpstr>PowerPoint Presentation</vt:lpstr>
      <vt:lpstr>Lab II-2: Update an artifact to a specific revision</vt:lpstr>
      <vt:lpstr>PowerPoint Presentation</vt:lpstr>
      <vt:lpstr>Lab II-3:  Finding differences between revisions</vt:lpstr>
      <vt:lpstr>PowerPoint Presentation</vt:lpstr>
      <vt:lpstr>Tags</vt:lpstr>
      <vt:lpstr>Lab II-4:  Tag a project</vt:lpstr>
      <vt:lpstr>Summary</vt:lpstr>
      <vt:lpstr>PowerPoint Presentation</vt:lpstr>
      <vt:lpstr>Branches</vt:lpstr>
      <vt:lpstr>Release Branches</vt:lpstr>
      <vt:lpstr>Release Branches</vt:lpstr>
      <vt:lpstr>Feature Branches</vt:lpstr>
      <vt:lpstr>Recommended Directory Structure</vt:lpstr>
      <vt:lpstr>Outline of LAB III</vt:lpstr>
      <vt:lpstr>Lab III-0: Prepare recommended tree structure</vt:lpstr>
      <vt:lpstr>LAB III-1: Branching &amp; Switching</vt:lpstr>
      <vt:lpstr>LAB III-1: Branching and Switching</vt:lpstr>
      <vt:lpstr>LAB III-2: Merging</vt:lpstr>
      <vt:lpstr>PowerPoint Presentation</vt:lpstr>
      <vt:lpstr>LAB III-3: removing a branch</vt:lpstr>
      <vt:lpstr>Summary</vt:lpstr>
      <vt:lpstr>PowerPoint Presentation</vt:lpstr>
      <vt:lpstr>Directory structure</vt:lpstr>
      <vt:lpstr>Recommended Workflow</vt:lpstr>
      <vt:lpstr>Recommended Workflow</vt:lpstr>
      <vt:lpstr>PowerPoint Presentation</vt:lpstr>
      <vt:lpstr>SVN Components</vt:lpstr>
    </vt:vector>
  </TitlesOfParts>
  <Company>NTUST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on Subversion (SVN)</dc:title>
  <dc:creator>Yo-Ming Hsieh</dc:creator>
  <cp:lastModifiedBy>harinath</cp:lastModifiedBy>
  <cp:revision>80</cp:revision>
  <dcterms:created xsi:type="dcterms:W3CDTF">2012-02-03T01:30:00Z</dcterms:created>
  <dcterms:modified xsi:type="dcterms:W3CDTF">2014-11-13T03:28:38Z</dcterms:modified>
</cp:coreProperties>
</file>