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6" r:id="rId20"/>
    <p:sldId id="284" r:id="rId21"/>
    <p:sldId id="285" r:id="rId22"/>
    <p:sldId id="277" r:id="rId23"/>
    <p:sldId id="286" r:id="rId24"/>
    <p:sldId id="278" r:id="rId25"/>
    <p:sldId id="279" r:id="rId26"/>
    <p:sldId id="281" r:id="rId27"/>
    <p:sldId id="283" r:id="rId28"/>
    <p:sldId id="282" r:id="rId29"/>
    <p:sldId id="280" r:id="rId30"/>
    <p:sldId id="272" r:id="rId31"/>
    <p:sldId id="273" r:id="rId32"/>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200" y="-19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11/13/2014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7" name="Shape 11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4" name="Shape 1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1" name="Shape 13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8" name="Shape 13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4" name="Shape 15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0" name="Shape 16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2" name="Shape 9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8" name="Shape 9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4" name="Shape 10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1" name="Shape 11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11/13/2014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11/13/2014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11/13/2014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11/13/2014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s-wiziq-batch2.googlecode.com/svn/tru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uml-diagrams.org/examples/java-6-thread-state-machine-diagram-example.html" TargetMode="External"/><Relationship Id="rId2" Type="http://schemas.openxmlformats.org/officeDocument/2006/relationships/hyperlink" Target="http://enos.itcollege.ee/~jpoial/docs/tutorial/essential/threads/lifecycle.html" TargetMode="Externa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hyperlink" Target="http://java.dzone.com/articles/java-thread-retained-memory" TargetMode="External"/><Relationship Id="rId4" Type="http://schemas.openxmlformats.org/officeDocument/2006/relationships/hyperlink" Target="https://blog.codecentric.de/en/2010/01/the-java-memory-architecture-1-ac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n.wikipedia.org/wiki/Sun_Microsystems" TargetMode="External"/><Relationship Id="rId4" Type="http://schemas.openxmlformats.org/officeDocument/2006/relationships/hyperlink" Target="http://en.wikipedia.org/wiki/James_Gosl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com/en/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821860" y="3466234"/>
            <a:ext cx="5068454" cy="844550"/>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smtClean="0">
                <a:solidFill>
                  <a:srgbClr val="990000"/>
                </a:solidFill>
                <a:latin typeface="Arial"/>
                <a:ea typeface="Arial"/>
                <a:cs typeface="Arial"/>
                <a:sym typeface="Arial"/>
              </a:rPr>
              <a:t>Basic Java training</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How does Java run</a:t>
            </a:r>
            <a:r>
              <a:rPr lang="en-US" dirty="0" smtClean="0">
                <a:solidFill>
                  <a:schemeClr val="dk1"/>
                </a:solidFill>
                <a:latin typeface="Calibri"/>
                <a:ea typeface="Calibri"/>
                <a:cs typeface="Calibri"/>
                <a:sym typeface="Calibri"/>
              </a:rPr>
              <a:t>?</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Platform independency)</a:t>
            </a:r>
          </a:p>
        </p:txBody>
      </p:sp>
      <p:sp>
        <p:nvSpPr>
          <p:cNvPr id="114" name="Shape 114"/>
          <p:cNvSpPr/>
          <p:nvPr/>
        </p:nvSpPr>
        <p:spPr>
          <a:xfrm>
            <a:off x="1862667" y="2032000"/>
            <a:ext cx="6773333" cy="4630208"/>
          </a:xfrm>
          <a:prstGeom prst="rect">
            <a:avLst/>
          </a:prstGeom>
          <a:blipFill>
            <a:blip r:embed="rId3"/>
            <a:stretch>
              <a:fillRect/>
            </a:stretch>
          </a:blipFill>
        </p:spPr>
      </p:sp>
    </p:spTree>
    <p:extLst>
      <p:ext uri="{BB962C8B-B14F-4D97-AF65-F5344CB8AC3E}">
        <p14:creationId xmlns:p14="http://schemas.microsoft.com/office/powerpoint/2010/main" val="190378691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orientation</a:t>
            </a:r>
          </a:p>
        </p:txBody>
      </p:sp>
      <p:sp>
        <p:nvSpPr>
          <p:cNvPr id="120" name="Shape 120"/>
          <p:cNvSpPr txBox="1">
            <a:spLocks noGrp="1"/>
          </p:cNvSpPr>
          <p:nvPr>
            <p:ph type="body" idx="1"/>
          </p:nvPr>
        </p:nvSpPr>
        <p:spPr>
          <a:xfrm>
            <a:off x="508000" y="1210909"/>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dirty="0">
                <a:solidFill>
                  <a:schemeClr val="dk1"/>
                </a:solidFill>
                <a:latin typeface="Calibri"/>
                <a:ea typeface="Calibri"/>
                <a:cs typeface="Calibri"/>
                <a:sym typeface="Calibri"/>
              </a:rPr>
              <a:t>It is about human perception of things.</a:t>
            </a:r>
          </a:p>
          <a:p>
            <a:pPr>
              <a:spcBef>
                <a:spcPts val="711"/>
              </a:spcBef>
              <a:buClr>
                <a:schemeClr val="dk1"/>
              </a:buClr>
              <a:buSzPct val="98958"/>
            </a:pPr>
            <a:r>
              <a:rPr lang="en-US" dirty="0">
                <a:solidFill>
                  <a:schemeClr val="dk1"/>
                </a:solidFill>
                <a:latin typeface="Calibri"/>
                <a:ea typeface="Calibri"/>
                <a:cs typeface="Calibri"/>
                <a:sym typeface="Calibri"/>
              </a:rPr>
              <a:t>When we see something we focus on essentials details and not the low level details.</a:t>
            </a:r>
          </a:p>
          <a:p>
            <a:pPr>
              <a:spcBef>
                <a:spcPts val="711"/>
              </a:spcBef>
              <a:buClr>
                <a:schemeClr val="dk1"/>
              </a:buClr>
              <a:buSzPct val="25000"/>
              <a:buNone/>
            </a:pPr>
            <a:r>
              <a:rPr lang="en-US" dirty="0">
                <a:solidFill>
                  <a:schemeClr val="dk1"/>
                </a:solidFill>
                <a:latin typeface="Calibri"/>
                <a:ea typeface="Calibri"/>
                <a:cs typeface="Calibri"/>
                <a:sym typeface="Calibri"/>
              </a:rPr>
              <a:t>	Ex: </a:t>
            </a:r>
          </a:p>
        </p:txBody>
      </p:sp>
      <p:sp>
        <p:nvSpPr>
          <p:cNvPr id="121" name="Shape 121"/>
          <p:cNvSpPr/>
          <p:nvPr/>
        </p:nvSpPr>
        <p:spPr>
          <a:xfrm>
            <a:off x="1778000" y="3725333"/>
            <a:ext cx="6180666" cy="2980971"/>
          </a:xfrm>
          <a:prstGeom prst="rect">
            <a:avLst/>
          </a:prstGeom>
          <a:blipFill>
            <a:blip r:embed="rId3"/>
            <a:stretch>
              <a:fillRect/>
            </a:stretch>
          </a:blipFill>
        </p:spPr>
      </p:sp>
    </p:spTree>
    <p:extLst>
      <p:ext uri="{BB962C8B-B14F-4D97-AF65-F5344CB8AC3E}">
        <p14:creationId xmlns:p14="http://schemas.microsoft.com/office/powerpoint/2010/main" val="3615755508"/>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27" name="Shape 127"/>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sz="3200" dirty="0">
                <a:solidFill>
                  <a:schemeClr val="dk1"/>
                </a:solidFill>
                <a:latin typeface="Calibri"/>
                <a:ea typeface="Calibri"/>
                <a:cs typeface="Calibri"/>
                <a:sym typeface="Calibri"/>
              </a:rPr>
              <a:t>Class and </a:t>
            </a:r>
            <a:r>
              <a:rPr lang="en-US" sz="3200" dirty="0" smtClean="0">
                <a:solidFill>
                  <a:schemeClr val="dk1"/>
                </a:solidFill>
                <a:latin typeface="Calibri"/>
                <a:ea typeface="Calibri"/>
                <a:cs typeface="Calibri"/>
                <a:sym typeface="Calibri"/>
              </a:rPr>
              <a:t>Object (Abstraction and Encapsulation)</a:t>
            </a:r>
            <a:endParaRPr lang="en-US" sz="3200" dirty="0">
              <a:solidFill>
                <a:schemeClr val="dk1"/>
              </a:solidFill>
              <a:latin typeface="Calibri"/>
              <a:ea typeface="Calibri"/>
              <a:cs typeface="Calibri"/>
              <a:sym typeface="Calibri"/>
            </a:endParaRPr>
          </a:p>
        </p:txBody>
      </p:sp>
      <p:sp>
        <p:nvSpPr>
          <p:cNvPr id="128" name="Shape 128"/>
          <p:cNvSpPr/>
          <p:nvPr/>
        </p:nvSpPr>
        <p:spPr>
          <a:xfrm>
            <a:off x="592667" y="2370667"/>
            <a:ext cx="8710082" cy="4025193"/>
          </a:xfrm>
          <a:prstGeom prst="rect">
            <a:avLst/>
          </a:prstGeom>
          <a:blipFill>
            <a:blip r:embed="rId3"/>
            <a:stretch>
              <a:fillRect/>
            </a:stretch>
          </a:blipFill>
        </p:spPr>
      </p:sp>
    </p:spTree>
    <p:extLst>
      <p:ext uri="{BB962C8B-B14F-4D97-AF65-F5344CB8AC3E}">
        <p14:creationId xmlns:p14="http://schemas.microsoft.com/office/powerpoint/2010/main" val="175546700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34" name="Shape 134"/>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a:solidFill>
                  <a:schemeClr val="dk1"/>
                </a:solidFill>
                <a:latin typeface="Calibri"/>
                <a:ea typeface="Calibri"/>
                <a:cs typeface="Calibri"/>
                <a:sym typeface="Calibri"/>
              </a:rPr>
              <a:t>Inheritance</a:t>
            </a:r>
          </a:p>
        </p:txBody>
      </p:sp>
      <p:sp>
        <p:nvSpPr>
          <p:cNvPr id="135" name="Shape 135"/>
          <p:cNvSpPr/>
          <p:nvPr/>
        </p:nvSpPr>
        <p:spPr>
          <a:xfrm>
            <a:off x="3048000" y="2709333"/>
            <a:ext cx="2822222" cy="2864556"/>
          </a:xfrm>
          <a:prstGeom prst="rect">
            <a:avLst/>
          </a:prstGeom>
          <a:blipFill>
            <a:blip r:embed="rId3"/>
            <a:stretch>
              <a:fillRect/>
            </a:stretch>
          </a:blipFill>
        </p:spPr>
      </p:sp>
    </p:spTree>
    <p:extLst>
      <p:ext uri="{BB962C8B-B14F-4D97-AF65-F5344CB8AC3E}">
        <p14:creationId xmlns:p14="http://schemas.microsoft.com/office/powerpoint/2010/main" val="11218548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41" name="Shape 141"/>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a:solidFill>
                  <a:schemeClr val="dk1"/>
                </a:solidFill>
                <a:latin typeface="Calibri"/>
                <a:ea typeface="Calibri"/>
                <a:cs typeface="Calibri"/>
                <a:sym typeface="Calibri"/>
              </a:rPr>
              <a:t>Polymorphism</a:t>
            </a:r>
          </a:p>
          <a:p>
            <a:endParaRPr lang="en-US">
              <a:solidFill>
                <a:schemeClr val="dk1"/>
              </a:solidFill>
              <a:latin typeface="Calibri"/>
              <a:ea typeface="Calibri"/>
              <a:cs typeface="Calibri"/>
              <a:sym typeface="Calibri"/>
            </a:endParaRPr>
          </a:p>
        </p:txBody>
      </p:sp>
      <p:sp>
        <p:nvSpPr>
          <p:cNvPr id="142" name="Shape 142"/>
          <p:cNvSpPr/>
          <p:nvPr/>
        </p:nvSpPr>
        <p:spPr>
          <a:xfrm>
            <a:off x="2540000" y="2963334"/>
            <a:ext cx="5778500" cy="4042832"/>
          </a:xfrm>
          <a:prstGeom prst="rect">
            <a:avLst/>
          </a:prstGeom>
          <a:blipFill>
            <a:blip r:embed="rId3"/>
            <a:stretch>
              <a:fillRect/>
            </a:stretch>
          </a:blipFill>
        </p:spPr>
      </p:sp>
    </p:spTree>
    <p:extLst>
      <p:ext uri="{BB962C8B-B14F-4D97-AF65-F5344CB8AC3E}">
        <p14:creationId xmlns:p14="http://schemas.microsoft.com/office/powerpoint/2010/main" val="1552559088"/>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Java Topics</a:t>
            </a:r>
          </a:p>
        </p:txBody>
      </p:sp>
      <p:sp>
        <p:nvSpPr>
          <p:cNvPr id="148" name="Shape 148"/>
          <p:cNvSpPr txBox="1"/>
          <p:nvPr/>
        </p:nvSpPr>
        <p:spPr>
          <a:xfrm>
            <a:off x="254000" y="1796472"/>
            <a:ext cx="5145264"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dirty="0"/>
              <a:t>Environment setup – JDK, Eclipse, SVN </a:t>
            </a:r>
            <a:r>
              <a:rPr lang="en-US" sz="2700" dirty="0" err="1"/>
              <a:t>etc</a:t>
            </a:r>
            <a:endParaRPr lang="en-US" sz="2700" dirty="0"/>
          </a:p>
          <a:p>
            <a:pPr marL="825492" lvl="1" indent="-388052">
              <a:lnSpc>
                <a:spcPct val="95000"/>
              </a:lnSpc>
              <a:buClr>
                <a:srgbClr val="000000"/>
              </a:buClr>
              <a:buSzPct val="100694"/>
              <a:buFont typeface="Arial"/>
              <a:buChar char="•"/>
            </a:pPr>
            <a:r>
              <a:rPr lang="en-US" sz="2700" dirty="0"/>
              <a:t>Java programming basics</a:t>
            </a:r>
          </a:p>
          <a:p>
            <a:pPr marL="825492" lvl="1" indent="-388052">
              <a:lnSpc>
                <a:spcPct val="95000"/>
              </a:lnSpc>
              <a:buClr>
                <a:srgbClr val="000000"/>
              </a:buClr>
              <a:buSzPct val="100694"/>
              <a:buFont typeface="Arial"/>
              <a:buChar char="•"/>
            </a:pPr>
            <a:r>
              <a:rPr lang="en-US" sz="2700" dirty="0"/>
              <a:t>Object oriented concepts</a:t>
            </a:r>
          </a:p>
          <a:p>
            <a:pPr marL="825492" lvl="1" indent="-388052">
              <a:lnSpc>
                <a:spcPct val="95000"/>
              </a:lnSpc>
              <a:buClr>
                <a:srgbClr val="000000"/>
              </a:buClr>
              <a:buSzPct val="100694"/>
              <a:buFont typeface="Arial"/>
              <a:buChar char="•"/>
            </a:pPr>
            <a:r>
              <a:rPr lang="en-US" sz="2700" dirty="0"/>
              <a:t>Class and Object</a:t>
            </a:r>
          </a:p>
          <a:p>
            <a:pPr marL="825492" lvl="1" indent="-388052">
              <a:lnSpc>
                <a:spcPct val="95000"/>
              </a:lnSpc>
              <a:buClr>
                <a:srgbClr val="000000"/>
              </a:buClr>
              <a:buSzPct val="100694"/>
              <a:buFont typeface="Arial"/>
              <a:buChar char="•"/>
            </a:pPr>
            <a:r>
              <a:rPr lang="en-US" sz="2700" dirty="0"/>
              <a:t>Java I/O</a:t>
            </a:r>
          </a:p>
          <a:p>
            <a:pPr marL="825492" lvl="1" indent="-388052">
              <a:lnSpc>
                <a:spcPct val="95000"/>
              </a:lnSpc>
              <a:buClr>
                <a:srgbClr val="000000"/>
              </a:buClr>
              <a:buSzPct val="100694"/>
              <a:buFont typeface="Arial"/>
              <a:buChar char="•"/>
            </a:pPr>
            <a:r>
              <a:rPr lang="en-US" sz="2700" dirty="0"/>
              <a:t>Exceptions</a:t>
            </a:r>
          </a:p>
          <a:p>
            <a:pPr marL="825492" lvl="1" indent="-388052">
              <a:lnSpc>
                <a:spcPct val="95000"/>
              </a:lnSpc>
              <a:buClr>
                <a:srgbClr val="000000"/>
              </a:buClr>
              <a:buSzPct val="100694"/>
              <a:buFont typeface="Arial"/>
              <a:buChar char="•"/>
            </a:pPr>
            <a:r>
              <a:rPr lang="en-US" sz="2700" dirty="0"/>
              <a:t>Threads </a:t>
            </a:r>
          </a:p>
          <a:p>
            <a:pPr marL="825492" lvl="1" indent="-388052">
              <a:lnSpc>
                <a:spcPct val="95000"/>
              </a:lnSpc>
              <a:buClr>
                <a:srgbClr val="000000"/>
              </a:buClr>
              <a:buSzPct val="100694"/>
              <a:buFont typeface="Arial"/>
              <a:buChar char="•"/>
            </a:pPr>
            <a:r>
              <a:rPr lang="en-US" sz="2700" dirty="0"/>
              <a:t>Collections</a:t>
            </a:r>
          </a:p>
          <a:p>
            <a:pPr marL="825492" lvl="1" indent="-388052">
              <a:lnSpc>
                <a:spcPct val="95000"/>
              </a:lnSpc>
              <a:buClr>
                <a:srgbClr val="000000"/>
              </a:buClr>
              <a:buSzPct val="100694"/>
              <a:buFont typeface="Arial"/>
              <a:buChar char="•"/>
            </a:pPr>
            <a:r>
              <a:rPr lang="en-US" sz="2700" dirty="0"/>
              <a:t>Annotations, Generics</a:t>
            </a:r>
          </a:p>
          <a:p>
            <a:pPr marL="825492" lvl="1" indent="-388052">
              <a:lnSpc>
                <a:spcPct val="95000"/>
              </a:lnSpc>
              <a:buClr>
                <a:srgbClr val="000000"/>
              </a:buClr>
              <a:buSzPct val="100694"/>
              <a:buFont typeface="Arial"/>
              <a:buChar char="•"/>
            </a:pPr>
            <a:r>
              <a:rPr lang="en-US" sz="2700" dirty="0"/>
              <a:t>Reflection API - optional</a:t>
            </a:r>
          </a:p>
          <a:p>
            <a:pPr marL="825492" lvl="1" indent="-388052">
              <a:lnSpc>
                <a:spcPct val="95000"/>
              </a:lnSpc>
              <a:buClr>
                <a:srgbClr val="000000"/>
              </a:buClr>
              <a:buSzPct val="100694"/>
              <a:buFont typeface="Arial"/>
              <a:buChar char="•"/>
            </a:pPr>
            <a:r>
              <a:rPr lang="en-US" sz="2700" dirty="0"/>
              <a:t> </a:t>
            </a:r>
          </a:p>
        </p:txBody>
      </p:sp>
    </p:spTree>
    <p:extLst>
      <p:ext uri="{BB962C8B-B14F-4D97-AF65-F5344CB8AC3E}">
        <p14:creationId xmlns:p14="http://schemas.microsoft.com/office/powerpoint/2010/main" val="563005887"/>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Setup</a:t>
            </a:r>
            <a:endParaRPr lang="en-US" dirty="0"/>
          </a:p>
        </p:txBody>
      </p:sp>
      <p:sp>
        <p:nvSpPr>
          <p:cNvPr id="3" name="Content Placeholder 2"/>
          <p:cNvSpPr>
            <a:spLocks noGrp="1"/>
          </p:cNvSpPr>
          <p:nvPr>
            <p:ph idx="1"/>
          </p:nvPr>
        </p:nvSpPr>
        <p:spPr/>
        <p:txBody>
          <a:bodyPr/>
          <a:lstStyle/>
          <a:p>
            <a:r>
              <a:rPr lang="en-US" dirty="0" smtClean="0"/>
              <a:t>JDK</a:t>
            </a:r>
          </a:p>
          <a:p>
            <a:r>
              <a:rPr lang="en-US" dirty="0" smtClean="0"/>
              <a:t>Eclipse</a:t>
            </a:r>
          </a:p>
          <a:p>
            <a:r>
              <a:rPr lang="en-US" dirty="0" smtClean="0"/>
              <a:t>Eclipse Plugins (SVN)</a:t>
            </a:r>
          </a:p>
          <a:p>
            <a:r>
              <a:rPr lang="en-US" dirty="0" smtClean="0"/>
              <a:t>Google </a:t>
            </a:r>
            <a:r>
              <a:rPr lang="en-US" dirty="0">
                <a:hlinkClick r:id="rId2"/>
              </a:rPr>
              <a:t>code </a:t>
            </a:r>
            <a:r>
              <a:rPr lang="en-US" dirty="0" smtClean="0">
                <a:hlinkClick r:id="rId2"/>
              </a:rPr>
              <a:t>project</a:t>
            </a:r>
            <a:endParaRPr lang="en-US" dirty="0" smtClean="0"/>
          </a:p>
          <a:p>
            <a:endParaRPr lang="en-US" dirty="0"/>
          </a:p>
        </p:txBody>
      </p:sp>
    </p:spTree>
    <p:extLst>
      <p:ext uri="{BB962C8B-B14F-4D97-AF65-F5344CB8AC3E}">
        <p14:creationId xmlns:p14="http://schemas.microsoft.com/office/powerpoint/2010/main" val="1809426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Development Tools</a:t>
            </a:r>
          </a:p>
        </p:txBody>
      </p:sp>
      <p:sp>
        <p:nvSpPr>
          <p:cNvPr id="157" name="Shape 157"/>
          <p:cNvSpPr txBox="1"/>
          <p:nvPr/>
        </p:nvSpPr>
        <p:spPr>
          <a:xfrm>
            <a:off x="931334" y="1608667"/>
            <a:ext cx="8466666"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a:t>JDK </a:t>
            </a:r>
          </a:p>
          <a:p>
            <a:pPr marL="825492" lvl="1" indent="-388052">
              <a:lnSpc>
                <a:spcPct val="95000"/>
              </a:lnSpc>
              <a:buClr>
                <a:srgbClr val="000000"/>
              </a:buClr>
              <a:buSzPct val="100694"/>
              <a:buFont typeface="Arial"/>
              <a:buChar char="•"/>
            </a:pPr>
            <a:r>
              <a:rPr lang="en-US" sz="2700"/>
              <a:t>IDE - Eclipse/Netbeans</a:t>
            </a:r>
          </a:p>
          <a:p>
            <a:pPr marL="825492" lvl="1" indent="-388052">
              <a:lnSpc>
                <a:spcPct val="95000"/>
              </a:lnSpc>
              <a:buClr>
                <a:srgbClr val="000000"/>
              </a:buClr>
              <a:buSzPct val="100694"/>
              <a:buFont typeface="Arial"/>
              <a:buChar char="•"/>
            </a:pPr>
            <a:r>
              <a:rPr lang="en-US" sz="2700"/>
              <a:t>SCM Tools -SVN/ GIT</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Unit test frameworks – Junit, Test NG etc</a:t>
            </a:r>
          </a:p>
          <a:p>
            <a:pPr marL="825492" lvl="1" indent="-388052">
              <a:lnSpc>
                <a:spcPct val="95000"/>
              </a:lnSpc>
              <a:buClr>
                <a:srgbClr val="000000"/>
              </a:buClr>
              <a:buSzPct val="100694"/>
              <a:buFont typeface="Arial"/>
              <a:buChar char="•"/>
            </a:pPr>
            <a:r>
              <a:rPr lang="en-US" sz="2700"/>
              <a:t>Requirement Analysis – Use cases</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Design – UML Tools, Visio/Dia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Code coverage tools – Eclipse plugins like emma </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Bug tracking tools – Bugzilla/JIRA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Wiki softwares – Confluence/media wiki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Java frameworks – Apache commons, log4j,spring, hibernate, struts etc</a:t>
            </a:r>
          </a:p>
        </p:txBody>
      </p:sp>
    </p:spTree>
    <p:extLst>
      <p:ext uri="{BB962C8B-B14F-4D97-AF65-F5344CB8AC3E}">
        <p14:creationId xmlns:p14="http://schemas.microsoft.com/office/powerpoint/2010/main" val="46631132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49" y="1898073"/>
            <a:ext cx="9451323" cy="483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3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unchify.com/wp-content/uploads/2013/04/Data-Types-and-Data-Structures-Crunchif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992" y="2161309"/>
            <a:ext cx="7907771" cy="447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8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lvl="0" indent="0" algn="l" rtl="0">
              <a:lnSpc>
                <a:spcPct val="119922"/>
              </a:lnSpc>
              <a:spcBef>
                <a:spcPts val="0"/>
              </a:spcBef>
              <a:spcAft>
                <a:spcPts val="0"/>
              </a:spcAft>
              <a:buNone/>
            </a:pPr>
            <a:r>
              <a:rPr lang="en-US" sz="3555">
                <a:solidFill>
                  <a:srgbClr val="990000"/>
                </a:solidFill>
              </a:rPr>
              <a:t>What we offer</a:t>
            </a:r>
          </a:p>
        </p:txBody>
      </p:sp>
      <p:sp>
        <p:nvSpPr>
          <p:cNvPr id="28" name="Shape 28"/>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lvl="0" indent="0" algn="l" rtl="0">
              <a:lnSpc>
                <a:spcPct val="119791"/>
              </a:lnSpc>
              <a:spcBef>
                <a:spcPts val="0"/>
              </a:spcBef>
              <a:spcAft>
                <a:spcPts val="0"/>
              </a:spcAft>
              <a:buNone/>
            </a:pPr>
            <a:r>
              <a:rPr lang="en-US" sz="2666" dirty="0"/>
              <a:t>Customized courses on</a:t>
            </a:r>
            <a:r>
              <a:rPr lang="en-US" sz="2666" dirty="0">
                <a:solidFill>
                  <a:srgbClr val="000000"/>
                </a:solidFill>
                <a:latin typeface="Arial"/>
                <a:ea typeface="Arial"/>
                <a:cs typeface="Arial"/>
                <a:sym typeface="Arial"/>
              </a:rPr>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smtClean="0"/>
              <a:t>Basic </a:t>
            </a:r>
            <a:r>
              <a:rPr lang="en-US" sz="2666" dirty="0"/>
              <a:t>Java and advance Java (JEE)</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Spring framework</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Hibernate, </a:t>
            </a:r>
            <a:r>
              <a:rPr lang="en-US" sz="2666" dirty="0" err="1"/>
              <a:t>Mybatis</a:t>
            </a:r>
            <a:endParaRPr lang="en-US" sz="2666" dirty="0"/>
          </a:p>
          <a:p>
            <a:pPr marL="381000" marR="0" lvl="0" indent="-220133" algn="l" rtl="0">
              <a:lnSpc>
                <a:spcPct val="119792"/>
              </a:lnSpc>
              <a:spcBef>
                <a:spcPts val="479"/>
              </a:spcBef>
              <a:spcAft>
                <a:spcPts val="0"/>
              </a:spcAft>
              <a:buClr>
                <a:srgbClr val="000000"/>
              </a:buClr>
              <a:buSzPct val="164609"/>
              <a:buFont typeface="Arial"/>
              <a:buChar char="•"/>
            </a:pPr>
            <a:r>
              <a:rPr lang="en-US" sz="2666" dirty="0"/>
              <a:t>Mule ESB</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Build tools (Ant, Maven, </a:t>
            </a:r>
            <a:r>
              <a:rPr lang="en-US" sz="2666" dirty="0" err="1"/>
              <a:t>Gradle</a:t>
            </a:r>
            <a:r>
              <a:rPr lang="en-US" sz="2666" dirty="0"/>
              <a:t>, Jenkins, </a:t>
            </a:r>
            <a:r>
              <a:rPr lang="en-US" sz="2666" dirty="0" err="1"/>
              <a:t>Teamcity</a:t>
            </a:r>
            <a:r>
              <a:rPr lang="en-US" sz="2666" dirty="0"/>
              <a:t> </a:t>
            </a:r>
            <a:r>
              <a:rPr lang="en-US" sz="2666" dirty="0" err="1"/>
              <a:t>etc</a:t>
            </a:r>
            <a:r>
              <a:rPr lang="en-US" sz="2666" dirty="0"/>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Agile </a:t>
            </a:r>
            <a:r>
              <a:rPr lang="en-US" sz="2666" dirty="0" err="1"/>
              <a:t>methologies</a:t>
            </a:r>
            <a:r>
              <a:rPr lang="en-US" sz="2666" dirty="0"/>
              <a:t>(Scrum)</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QA (Functional, Automation, PEN testing)</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Projects and product </a:t>
            </a:r>
            <a:r>
              <a:rPr lang="en-US" sz="2666" dirty="0" err="1"/>
              <a:t>dev</a:t>
            </a:r>
            <a:r>
              <a:rPr lang="en-US" sz="2666" dirty="0"/>
              <a:t>(</a:t>
            </a:r>
            <a:r>
              <a:rPr lang="en-US" sz="2666" dirty="0" err="1"/>
              <a:t>Design,develop</a:t>
            </a:r>
            <a:r>
              <a:rPr lang="en-US" sz="2666" dirty="0"/>
              <a:t>, maintain)</a:t>
            </a:r>
          </a:p>
          <a:p>
            <a:endParaRPr lang="en-US" sz="2666"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8000" y="1778000"/>
            <a:ext cx="9144000" cy="5994400"/>
          </a:xfrm>
        </p:spPr>
        <p:txBody>
          <a:bodyPr/>
          <a:lstStyle/>
          <a:p>
            <a:r>
              <a:rPr lang="en-US" dirty="0" smtClean="0"/>
              <a:t>Byte is 8 bit number.</a:t>
            </a:r>
          </a:p>
          <a:p>
            <a:r>
              <a:rPr lang="en-US" dirty="0" smtClean="0"/>
              <a:t>8 bits = 11111111   (2*2*2*2  2*2*2*2)=256</a:t>
            </a:r>
          </a:p>
          <a:p>
            <a:r>
              <a:rPr lang="en-US" dirty="0" smtClean="0"/>
              <a:t>1  bit is for sign, this leave us 7 bits.</a:t>
            </a:r>
          </a:p>
          <a:p>
            <a:r>
              <a:rPr lang="en-US" dirty="0" smtClean="0"/>
              <a:t>7 bits = 2 power 7= 128</a:t>
            </a:r>
          </a:p>
          <a:p>
            <a:r>
              <a:rPr lang="en-US" dirty="0" smtClean="0"/>
              <a:t>0 -1 , 1- 2,…. 127 will be 128</a:t>
            </a:r>
            <a:r>
              <a:rPr lang="en-US" baseline="30000" dirty="0" smtClean="0"/>
              <a:t>th</a:t>
            </a:r>
            <a:r>
              <a:rPr lang="en-US" dirty="0" smtClean="0"/>
              <a:t> number.</a:t>
            </a:r>
          </a:p>
          <a:p>
            <a:r>
              <a:rPr lang="en-US" dirty="0" smtClean="0"/>
              <a:t>-128 to 1</a:t>
            </a:r>
          </a:p>
          <a:p>
            <a:r>
              <a:rPr lang="en-US" dirty="0" smtClean="0"/>
              <a:t>Range is -128 to 127</a:t>
            </a:r>
          </a:p>
          <a:p>
            <a:r>
              <a:rPr lang="en-US" dirty="0" smtClean="0"/>
              <a:t>Numbers get rotated or cycled if it is not the range. 129 = -127</a:t>
            </a:r>
          </a:p>
          <a:p>
            <a:endParaRPr lang="en-US" dirty="0"/>
          </a:p>
        </p:txBody>
      </p:sp>
    </p:spTree>
    <p:extLst>
      <p:ext uri="{BB962C8B-B14F-4D97-AF65-F5344CB8AC3E}">
        <p14:creationId xmlns:p14="http://schemas.microsoft.com/office/powerpoint/2010/main" val="3442709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                           -60                </a:t>
            </a:r>
            <a:endParaRPr lang="en-US" dirty="0"/>
          </a:p>
          <a:p>
            <a:pPr marL="0" indent="0">
              <a:buNone/>
            </a:pPr>
            <a:r>
              <a:rPr lang="en-US" dirty="0" smtClean="0"/>
              <a:t> </a:t>
            </a:r>
          </a:p>
          <a:p>
            <a:pPr marL="0" indent="0">
              <a:buNone/>
            </a:pPr>
            <a:endParaRPr lang="en-US" dirty="0"/>
          </a:p>
          <a:p>
            <a:pPr marL="0" indent="0">
              <a:buNone/>
            </a:pPr>
            <a:r>
              <a:rPr lang="en-US" dirty="0" smtClean="0"/>
              <a:t>             0                                     -1   -128</a:t>
            </a:r>
          </a:p>
          <a:p>
            <a:pPr marL="0" indent="0">
              <a:buNone/>
            </a:pPr>
            <a:r>
              <a:rPr lang="en-US" dirty="0"/>
              <a:t> </a:t>
            </a:r>
            <a:r>
              <a:rPr lang="en-US" dirty="0" smtClean="0"/>
              <a:t>                                                            127</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60                                  90</a:t>
            </a:r>
          </a:p>
        </p:txBody>
      </p:sp>
      <p:sp>
        <p:nvSpPr>
          <p:cNvPr id="4" name="Oval 3"/>
          <p:cNvSpPr/>
          <p:nvPr/>
        </p:nvSpPr>
        <p:spPr>
          <a:xfrm>
            <a:off x="2175164" y="2826327"/>
            <a:ext cx="3810000" cy="3768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09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3611"/>
            <a:ext cx="9144000" cy="1270000"/>
          </a:xfrm>
        </p:spPr>
        <p:txBody>
          <a:bodyPr/>
          <a:lstStyle/>
          <a:p>
            <a:r>
              <a:rPr lang="en-US" dirty="0" smtClean="0"/>
              <a:t>Access </a:t>
            </a:r>
            <a:r>
              <a:rPr lang="en-US" dirty="0" err="1" smtClean="0"/>
              <a:t>Specifiers</a:t>
            </a:r>
            <a:endParaRPr lang="en-US" dirty="0"/>
          </a:p>
        </p:txBody>
      </p:sp>
      <p:pic>
        <p:nvPicPr>
          <p:cNvPr id="1026" name="Picture 2" descr="http://i.stack.imgur.com/ENg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 y="3129476"/>
            <a:ext cx="9148618" cy="4947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otoquiz.com/web-coding/wp-content/uploads/2011/03/java-member-access-level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255" y="1365556"/>
            <a:ext cx="5652654" cy="177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953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reeform 3"/>
          <p:cNvSpPr/>
          <p:nvPr/>
        </p:nvSpPr>
        <p:spPr>
          <a:xfrm>
            <a:off x="2105891" y="1911927"/>
            <a:ext cx="6220691" cy="4253346"/>
          </a:xfrm>
          <a:custGeom>
            <a:avLst/>
            <a:gdLst>
              <a:gd name="connsiteX0" fmla="*/ 3629891 w 6220691"/>
              <a:gd name="connsiteY0" fmla="*/ 3422073 h 4253346"/>
              <a:gd name="connsiteX1" fmla="*/ 2632364 w 6220691"/>
              <a:gd name="connsiteY1" fmla="*/ 3408218 h 4253346"/>
              <a:gd name="connsiteX2" fmla="*/ 2576945 w 6220691"/>
              <a:gd name="connsiteY2" fmla="*/ 3380509 h 4253346"/>
              <a:gd name="connsiteX3" fmla="*/ 2313709 w 6220691"/>
              <a:gd name="connsiteY3" fmla="*/ 3297382 h 4253346"/>
              <a:gd name="connsiteX4" fmla="*/ 2105891 w 6220691"/>
              <a:gd name="connsiteY4" fmla="*/ 3200400 h 4253346"/>
              <a:gd name="connsiteX5" fmla="*/ 1953491 w 6220691"/>
              <a:gd name="connsiteY5" fmla="*/ 3158837 h 4253346"/>
              <a:gd name="connsiteX6" fmla="*/ 1648691 w 6220691"/>
              <a:gd name="connsiteY6" fmla="*/ 3061855 h 4253346"/>
              <a:gd name="connsiteX7" fmla="*/ 1191491 w 6220691"/>
              <a:gd name="connsiteY7" fmla="*/ 2854037 h 4253346"/>
              <a:gd name="connsiteX8" fmla="*/ 748145 w 6220691"/>
              <a:gd name="connsiteY8" fmla="*/ 2604655 h 4253346"/>
              <a:gd name="connsiteX9" fmla="*/ 304800 w 6220691"/>
              <a:gd name="connsiteY9" fmla="*/ 2258291 h 4253346"/>
              <a:gd name="connsiteX10" fmla="*/ 138545 w 6220691"/>
              <a:gd name="connsiteY10" fmla="*/ 2105891 h 4253346"/>
              <a:gd name="connsiteX11" fmla="*/ 96982 w 6220691"/>
              <a:gd name="connsiteY11" fmla="*/ 2050473 h 4253346"/>
              <a:gd name="connsiteX12" fmla="*/ 83127 w 6220691"/>
              <a:gd name="connsiteY12" fmla="*/ 1995055 h 4253346"/>
              <a:gd name="connsiteX13" fmla="*/ 69273 w 6220691"/>
              <a:gd name="connsiteY13" fmla="*/ 1925782 h 4253346"/>
              <a:gd name="connsiteX14" fmla="*/ 41564 w 6220691"/>
              <a:gd name="connsiteY14" fmla="*/ 1856509 h 4253346"/>
              <a:gd name="connsiteX15" fmla="*/ 27709 w 6220691"/>
              <a:gd name="connsiteY15" fmla="*/ 1759528 h 4253346"/>
              <a:gd name="connsiteX16" fmla="*/ 0 w 6220691"/>
              <a:gd name="connsiteY16" fmla="*/ 1593273 h 4253346"/>
              <a:gd name="connsiteX17" fmla="*/ 13854 w 6220691"/>
              <a:gd name="connsiteY17" fmla="*/ 1219200 h 4253346"/>
              <a:gd name="connsiteX18" fmla="*/ 41564 w 6220691"/>
              <a:gd name="connsiteY18" fmla="*/ 1080655 h 4253346"/>
              <a:gd name="connsiteX19" fmla="*/ 83127 w 6220691"/>
              <a:gd name="connsiteY19" fmla="*/ 1052946 h 4253346"/>
              <a:gd name="connsiteX20" fmla="*/ 152400 w 6220691"/>
              <a:gd name="connsiteY20" fmla="*/ 969818 h 4253346"/>
              <a:gd name="connsiteX21" fmla="*/ 207818 w 6220691"/>
              <a:gd name="connsiteY21" fmla="*/ 942109 h 4253346"/>
              <a:gd name="connsiteX22" fmla="*/ 429491 w 6220691"/>
              <a:gd name="connsiteY22" fmla="*/ 803564 h 4253346"/>
              <a:gd name="connsiteX23" fmla="*/ 471054 w 6220691"/>
              <a:gd name="connsiteY23" fmla="*/ 789709 h 4253346"/>
              <a:gd name="connsiteX24" fmla="*/ 637309 w 6220691"/>
              <a:gd name="connsiteY24" fmla="*/ 748146 h 4253346"/>
              <a:gd name="connsiteX25" fmla="*/ 969818 w 6220691"/>
              <a:gd name="connsiteY25" fmla="*/ 678873 h 4253346"/>
              <a:gd name="connsiteX26" fmla="*/ 1039091 w 6220691"/>
              <a:gd name="connsiteY26" fmla="*/ 665018 h 4253346"/>
              <a:gd name="connsiteX27" fmla="*/ 1177636 w 6220691"/>
              <a:gd name="connsiteY27" fmla="*/ 623455 h 4253346"/>
              <a:gd name="connsiteX28" fmla="*/ 1219200 w 6220691"/>
              <a:gd name="connsiteY28" fmla="*/ 609600 h 4253346"/>
              <a:gd name="connsiteX29" fmla="*/ 1385454 w 6220691"/>
              <a:gd name="connsiteY29" fmla="*/ 568037 h 4253346"/>
              <a:gd name="connsiteX30" fmla="*/ 1510145 w 6220691"/>
              <a:gd name="connsiteY30" fmla="*/ 512618 h 4253346"/>
              <a:gd name="connsiteX31" fmla="*/ 1593273 w 6220691"/>
              <a:gd name="connsiteY31" fmla="*/ 471055 h 4253346"/>
              <a:gd name="connsiteX32" fmla="*/ 1773382 w 6220691"/>
              <a:gd name="connsiteY32" fmla="*/ 415637 h 4253346"/>
              <a:gd name="connsiteX33" fmla="*/ 2008909 w 6220691"/>
              <a:gd name="connsiteY33" fmla="*/ 304800 h 4253346"/>
              <a:gd name="connsiteX34" fmla="*/ 2161309 w 6220691"/>
              <a:gd name="connsiteY34" fmla="*/ 277091 h 4253346"/>
              <a:gd name="connsiteX35" fmla="*/ 2313709 w 6220691"/>
              <a:gd name="connsiteY35" fmla="*/ 221673 h 4253346"/>
              <a:gd name="connsiteX36" fmla="*/ 2424545 w 6220691"/>
              <a:gd name="connsiteY36" fmla="*/ 193964 h 4253346"/>
              <a:gd name="connsiteX37" fmla="*/ 2563091 w 6220691"/>
              <a:gd name="connsiteY37" fmla="*/ 152400 h 4253346"/>
              <a:gd name="connsiteX38" fmla="*/ 2632364 w 6220691"/>
              <a:gd name="connsiteY38" fmla="*/ 124691 h 4253346"/>
              <a:gd name="connsiteX39" fmla="*/ 2770909 w 6220691"/>
              <a:gd name="connsiteY39" fmla="*/ 96982 h 4253346"/>
              <a:gd name="connsiteX40" fmla="*/ 2937164 w 6220691"/>
              <a:gd name="connsiteY40" fmla="*/ 55418 h 4253346"/>
              <a:gd name="connsiteX41" fmla="*/ 3075709 w 6220691"/>
              <a:gd name="connsiteY41" fmla="*/ 41564 h 4253346"/>
              <a:gd name="connsiteX42" fmla="*/ 3699164 w 6220691"/>
              <a:gd name="connsiteY42" fmla="*/ 0 h 4253346"/>
              <a:gd name="connsiteX43" fmla="*/ 4253345 w 6220691"/>
              <a:gd name="connsiteY43" fmla="*/ 13855 h 4253346"/>
              <a:gd name="connsiteX44" fmla="*/ 4405745 w 6220691"/>
              <a:gd name="connsiteY44" fmla="*/ 27709 h 4253346"/>
              <a:gd name="connsiteX45" fmla="*/ 4599709 w 6220691"/>
              <a:gd name="connsiteY45" fmla="*/ 69273 h 4253346"/>
              <a:gd name="connsiteX46" fmla="*/ 4724400 w 6220691"/>
              <a:gd name="connsiteY46" fmla="*/ 124691 h 4253346"/>
              <a:gd name="connsiteX47" fmla="*/ 4793673 w 6220691"/>
              <a:gd name="connsiteY47" fmla="*/ 152400 h 4253346"/>
              <a:gd name="connsiteX48" fmla="*/ 4849091 w 6220691"/>
              <a:gd name="connsiteY48" fmla="*/ 193964 h 4253346"/>
              <a:gd name="connsiteX49" fmla="*/ 4959927 w 6220691"/>
              <a:gd name="connsiteY49" fmla="*/ 263237 h 4253346"/>
              <a:gd name="connsiteX50" fmla="*/ 5167745 w 6220691"/>
              <a:gd name="connsiteY50" fmla="*/ 387928 h 4253346"/>
              <a:gd name="connsiteX51" fmla="*/ 5569527 w 6220691"/>
              <a:gd name="connsiteY51" fmla="*/ 803564 h 4253346"/>
              <a:gd name="connsiteX52" fmla="*/ 5652654 w 6220691"/>
              <a:gd name="connsiteY52" fmla="*/ 886691 h 4253346"/>
              <a:gd name="connsiteX53" fmla="*/ 5818909 w 6220691"/>
              <a:gd name="connsiteY53" fmla="*/ 1122218 h 4253346"/>
              <a:gd name="connsiteX54" fmla="*/ 5902036 w 6220691"/>
              <a:gd name="connsiteY54" fmla="*/ 1288473 h 4253346"/>
              <a:gd name="connsiteX55" fmla="*/ 5957454 w 6220691"/>
              <a:gd name="connsiteY55" fmla="*/ 1371600 h 4253346"/>
              <a:gd name="connsiteX56" fmla="*/ 6054436 w 6220691"/>
              <a:gd name="connsiteY56" fmla="*/ 1662546 h 4253346"/>
              <a:gd name="connsiteX57" fmla="*/ 6082145 w 6220691"/>
              <a:gd name="connsiteY57" fmla="*/ 1745673 h 4253346"/>
              <a:gd name="connsiteX58" fmla="*/ 6165273 w 6220691"/>
              <a:gd name="connsiteY58" fmla="*/ 2036618 h 4253346"/>
              <a:gd name="connsiteX59" fmla="*/ 6220691 w 6220691"/>
              <a:gd name="connsiteY59" fmla="*/ 2549237 h 4253346"/>
              <a:gd name="connsiteX60" fmla="*/ 6206836 w 6220691"/>
              <a:gd name="connsiteY60" fmla="*/ 3366655 h 4253346"/>
              <a:gd name="connsiteX61" fmla="*/ 6179127 w 6220691"/>
              <a:gd name="connsiteY61" fmla="*/ 3422073 h 4253346"/>
              <a:gd name="connsiteX62" fmla="*/ 6096000 w 6220691"/>
              <a:gd name="connsiteY62" fmla="*/ 3616037 h 4253346"/>
              <a:gd name="connsiteX63" fmla="*/ 6068291 w 6220691"/>
              <a:gd name="connsiteY63" fmla="*/ 3671455 h 4253346"/>
              <a:gd name="connsiteX64" fmla="*/ 5957454 w 6220691"/>
              <a:gd name="connsiteY64" fmla="*/ 3810000 h 4253346"/>
              <a:gd name="connsiteX65" fmla="*/ 5777345 w 6220691"/>
              <a:gd name="connsiteY65" fmla="*/ 3976255 h 4253346"/>
              <a:gd name="connsiteX66" fmla="*/ 5611091 w 6220691"/>
              <a:gd name="connsiteY66" fmla="*/ 4087091 h 4253346"/>
              <a:gd name="connsiteX67" fmla="*/ 5569527 w 6220691"/>
              <a:gd name="connsiteY67" fmla="*/ 4128655 h 4253346"/>
              <a:gd name="connsiteX68" fmla="*/ 5417127 w 6220691"/>
              <a:gd name="connsiteY68" fmla="*/ 4184073 h 4253346"/>
              <a:gd name="connsiteX69" fmla="*/ 5361709 w 6220691"/>
              <a:gd name="connsiteY69" fmla="*/ 4211782 h 4253346"/>
              <a:gd name="connsiteX70" fmla="*/ 5264727 w 6220691"/>
              <a:gd name="connsiteY70" fmla="*/ 4225637 h 4253346"/>
              <a:gd name="connsiteX71" fmla="*/ 5153891 w 6220691"/>
              <a:gd name="connsiteY71" fmla="*/ 4253346 h 4253346"/>
              <a:gd name="connsiteX72" fmla="*/ 4752109 w 6220691"/>
              <a:gd name="connsiteY72" fmla="*/ 4239491 h 4253346"/>
              <a:gd name="connsiteX73" fmla="*/ 4502727 w 6220691"/>
              <a:gd name="connsiteY73" fmla="*/ 4197928 h 4253346"/>
              <a:gd name="connsiteX74" fmla="*/ 4281054 w 6220691"/>
              <a:gd name="connsiteY74" fmla="*/ 4170218 h 4253346"/>
              <a:gd name="connsiteX75" fmla="*/ 4142509 w 6220691"/>
              <a:gd name="connsiteY75" fmla="*/ 4128655 h 4253346"/>
              <a:gd name="connsiteX76" fmla="*/ 4100945 w 6220691"/>
              <a:gd name="connsiteY76" fmla="*/ 4100946 h 4253346"/>
              <a:gd name="connsiteX77" fmla="*/ 4059382 w 6220691"/>
              <a:gd name="connsiteY77" fmla="*/ 4087091 h 4253346"/>
              <a:gd name="connsiteX78" fmla="*/ 3920836 w 6220691"/>
              <a:gd name="connsiteY78" fmla="*/ 4003964 h 4253346"/>
              <a:gd name="connsiteX79" fmla="*/ 3920836 w 6220691"/>
              <a:gd name="connsiteY79" fmla="*/ 4003964 h 4253346"/>
              <a:gd name="connsiteX80" fmla="*/ 3768436 w 6220691"/>
              <a:gd name="connsiteY80" fmla="*/ 3920837 h 4253346"/>
              <a:gd name="connsiteX81" fmla="*/ 3657600 w 6220691"/>
              <a:gd name="connsiteY81" fmla="*/ 3837709 h 4253346"/>
              <a:gd name="connsiteX82" fmla="*/ 3602182 w 6220691"/>
              <a:gd name="connsiteY82" fmla="*/ 3796146 h 4253346"/>
              <a:gd name="connsiteX83" fmla="*/ 3560618 w 6220691"/>
              <a:gd name="connsiteY83" fmla="*/ 3782291 h 4253346"/>
              <a:gd name="connsiteX84" fmla="*/ 3519054 w 6220691"/>
              <a:gd name="connsiteY84" fmla="*/ 3740728 h 4253346"/>
              <a:gd name="connsiteX85" fmla="*/ 3477491 w 6220691"/>
              <a:gd name="connsiteY85" fmla="*/ 3726873 h 4253346"/>
              <a:gd name="connsiteX86" fmla="*/ 3435927 w 6220691"/>
              <a:gd name="connsiteY86" fmla="*/ 3699164 h 4253346"/>
              <a:gd name="connsiteX87" fmla="*/ 3352800 w 6220691"/>
              <a:gd name="connsiteY87" fmla="*/ 3602182 h 4253346"/>
              <a:gd name="connsiteX88" fmla="*/ 3283527 w 6220691"/>
              <a:gd name="connsiteY88" fmla="*/ 3532909 h 4253346"/>
              <a:gd name="connsiteX89" fmla="*/ 3200400 w 6220691"/>
              <a:gd name="connsiteY89" fmla="*/ 3449782 h 4253346"/>
              <a:gd name="connsiteX90" fmla="*/ 3172691 w 6220691"/>
              <a:gd name="connsiteY90" fmla="*/ 3449782 h 425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20691" h="4253346">
                <a:moveTo>
                  <a:pt x="3629891" y="3422073"/>
                </a:moveTo>
                <a:cubicBezTo>
                  <a:pt x="3263103" y="3544336"/>
                  <a:pt x="3515392" y="3471292"/>
                  <a:pt x="2632364" y="3408218"/>
                </a:cubicBezTo>
                <a:cubicBezTo>
                  <a:pt x="2611763" y="3406747"/>
                  <a:pt x="2596452" y="3387294"/>
                  <a:pt x="2576945" y="3380509"/>
                </a:cubicBezTo>
                <a:cubicBezTo>
                  <a:pt x="2490036" y="3350280"/>
                  <a:pt x="2397093" y="3336295"/>
                  <a:pt x="2313709" y="3297382"/>
                </a:cubicBezTo>
                <a:cubicBezTo>
                  <a:pt x="2244436" y="3265055"/>
                  <a:pt x="2177240" y="3227842"/>
                  <a:pt x="2105891" y="3200400"/>
                </a:cubicBezTo>
                <a:cubicBezTo>
                  <a:pt x="2056745" y="3181498"/>
                  <a:pt x="2003883" y="3174107"/>
                  <a:pt x="1953491" y="3158837"/>
                </a:cubicBezTo>
                <a:cubicBezTo>
                  <a:pt x="1851454" y="3127917"/>
                  <a:pt x="1748258" y="3099987"/>
                  <a:pt x="1648691" y="3061855"/>
                </a:cubicBezTo>
                <a:cubicBezTo>
                  <a:pt x="1285297" y="2922683"/>
                  <a:pt x="1408343" y="2956086"/>
                  <a:pt x="1191491" y="2854037"/>
                </a:cubicBezTo>
                <a:cubicBezTo>
                  <a:pt x="982096" y="2755497"/>
                  <a:pt x="1026570" y="2802084"/>
                  <a:pt x="748145" y="2604655"/>
                </a:cubicBezTo>
                <a:cubicBezTo>
                  <a:pt x="595167" y="2496180"/>
                  <a:pt x="444965" y="2382882"/>
                  <a:pt x="304800" y="2258291"/>
                </a:cubicBezTo>
                <a:cubicBezTo>
                  <a:pt x="303208" y="2256876"/>
                  <a:pt x="170899" y="2143638"/>
                  <a:pt x="138545" y="2105891"/>
                </a:cubicBezTo>
                <a:cubicBezTo>
                  <a:pt x="123518" y="2088359"/>
                  <a:pt x="110836" y="2068946"/>
                  <a:pt x="96982" y="2050473"/>
                </a:cubicBezTo>
                <a:cubicBezTo>
                  <a:pt x="92364" y="2032000"/>
                  <a:pt x="87258" y="2013643"/>
                  <a:pt x="83127" y="1995055"/>
                </a:cubicBezTo>
                <a:cubicBezTo>
                  <a:pt x="78019" y="1972067"/>
                  <a:pt x="76039" y="1948337"/>
                  <a:pt x="69273" y="1925782"/>
                </a:cubicBezTo>
                <a:cubicBezTo>
                  <a:pt x="62127" y="1901961"/>
                  <a:pt x="50800" y="1879600"/>
                  <a:pt x="41564" y="1856509"/>
                </a:cubicBezTo>
                <a:cubicBezTo>
                  <a:pt x="36946" y="1824182"/>
                  <a:pt x="32802" y="1791784"/>
                  <a:pt x="27709" y="1759528"/>
                </a:cubicBezTo>
                <a:cubicBezTo>
                  <a:pt x="18947" y="1704033"/>
                  <a:pt x="0" y="1593273"/>
                  <a:pt x="0" y="1593273"/>
                </a:cubicBezTo>
                <a:cubicBezTo>
                  <a:pt x="4618" y="1468582"/>
                  <a:pt x="6306" y="1343748"/>
                  <a:pt x="13854" y="1219200"/>
                </a:cubicBezTo>
                <a:cubicBezTo>
                  <a:pt x="13868" y="1218973"/>
                  <a:pt x="32400" y="1094401"/>
                  <a:pt x="41564" y="1080655"/>
                </a:cubicBezTo>
                <a:cubicBezTo>
                  <a:pt x="50800" y="1066801"/>
                  <a:pt x="71353" y="1064720"/>
                  <a:pt x="83127" y="1052946"/>
                </a:cubicBezTo>
                <a:cubicBezTo>
                  <a:pt x="104076" y="1031997"/>
                  <a:pt x="124459" y="988446"/>
                  <a:pt x="152400" y="969818"/>
                </a:cubicBezTo>
                <a:cubicBezTo>
                  <a:pt x="169584" y="958362"/>
                  <a:pt x="190304" y="953055"/>
                  <a:pt x="207818" y="942109"/>
                </a:cubicBezTo>
                <a:cubicBezTo>
                  <a:pt x="295327" y="887416"/>
                  <a:pt x="344247" y="840098"/>
                  <a:pt x="429491" y="803564"/>
                </a:cubicBezTo>
                <a:cubicBezTo>
                  <a:pt x="442914" y="797811"/>
                  <a:pt x="456943" y="793472"/>
                  <a:pt x="471054" y="789709"/>
                </a:cubicBezTo>
                <a:cubicBezTo>
                  <a:pt x="526249" y="774990"/>
                  <a:pt x="584271" y="769361"/>
                  <a:pt x="637309" y="748146"/>
                </a:cubicBezTo>
                <a:cubicBezTo>
                  <a:pt x="806026" y="680660"/>
                  <a:pt x="621418" y="748555"/>
                  <a:pt x="969818" y="678873"/>
                </a:cubicBezTo>
                <a:cubicBezTo>
                  <a:pt x="992909" y="674255"/>
                  <a:pt x="1016338" y="671086"/>
                  <a:pt x="1039091" y="665018"/>
                </a:cubicBezTo>
                <a:cubicBezTo>
                  <a:pt x="1085678" y="652595"/>
                  <a:pt x="1131553" y="637634"/>
                  <a:pt x="1177636" y="623455"/>
                </a:cubicBezTo>
                <a:cubicBezTo>
                  <a:pt x="1191594" y="619160"/>
                  <a:pt x="1205032" y="613142"/>
                  <a:pt x="1219200" y="609600"/>
                </a:cubicBezTo>
                <a:cubicBezTo>
                  <a:pt x="1464581" y="548255"/>
                  <a:pt x="1061465" y="660606"/>
                  <a:pt x="1385454" y="568037"/>
                </a:cubicBezTo>
                <a:cubicBezTo>
                  <a:pt x="1507706" y="486536"/>
                  <a:pt x="1312314" y="611531"/>
                  <a:pt x="1510145" y="512618"/>
                </a:cubicBezTo>
                <a:cubicBezTo>
                  <a:pt x="1537854" y="498764"/>
                  <a:pt x="1564509" y="482561"/>
                  <a:pt x="1593273" y="471055"/>
                </a:cubicBezTo>
                <a:cubicBezTo>
                  <a:pt x="1672589" y="439329"/>
                  <a:pt x="1703031" y="433224"/>
                  <a:pt x="1773382" y="415637"/>
                </a:cubicBezTo>
                <a:cubicBezTo>
                  <a:pt x="1853211" y="355765"/>
                  <a:pt x="1882595" y="325852"/>
                  <a:pt x="2008909" y="304800"/>
                </a:cubicBezTo>
                <a:cubicBezTo>
                  <a:pt x="2026175" y="301922"/>
                  <a:pt x="2139172" y="284009"/>
                  <a:pt x="2161309" y="277091"/>
                </a:cubicBezTo>
                <a:cubicBezTo>
                  <a:pt x="2212903" y="260968"/>
                  <a:pt x="2262164" y="237950"/>
                  <a:pt x="2313709" y="221673"/>
                </a:cubicBezTo>
                <a:cubicBezTo>
                  <a:pt x="2350024" y="210205"/>
                  <a:pt x="2388069" y="204907"/>
                  <a:pt x="2424545" y="193964"/>
                </a:cubicBezTo>
                <a:cubicBezTo>
                  <a:pt x="2470727" y="180109"/>
                  <a:pt x="2517350" y="167647"/>
                  <a:pt x="2563091" y="152400"/>
                </a:cubicBezTo>
                <a:cubicBezTo>
                  <a:pt x="2586685" y="144535"/>
                  <a:pt x="2608334" y="131099"/>
                  <a:pt x="2632364" y="124691"/>
                </a:cubicBezTo>
                <a:cubicBezTo>
                  <a:pt x="2677870" y="112556"/>
                  <a:pt x="2724984" y="107420"/>
                  <a:pt x="2770909" y="96982"/>
                </a:cubicBezTo>
                <a:cubicBezTo>
                  <a:pt x="2826612" y="84322"/>
                  <a:pt x="2880961" y="65637"/>
                  <a:pt x="2937164" y="55418"/>
                </a:cubicBezTo>
                <a:cubicBezTo>
                  <a:pt x="2982827" y="47116"/>
                  <a:pt x="3029419" y="44931"/>
                  <a:pt x="3075709" y="41564"/>
                </a:cubicBezTo>
                <a:lnTo>
                  <a:pt x="3699164" y="0"/>
                </a:lnTo>
                <a:lnTo>
                  <a:pt x="4253345" y="13855"/>
                </a:lnTo>
                <a:cubicBezTo>
                  <a:pt x="4304315" y="15854"/>
                  <a:pt x="4355048" y="22076"/>
                  <a:pt x="4405745" y="27709"/>
                </a:cubicBezTo>
                <a:cubicBezTo>
                  <a:pt x="4478146" y="35754"/>
                  <a:pt x="4530902" y="43470"/>
                  <a:pt x="4599709" y="69273"/>
                </a:cubicBezTo>
                <a:cubicBezTo>
                  <a:pt x="4642297" y="85243"/>
                  <a:pt x="4682594" y="106774"/>
                  <a:pt x="4724400" y="124691"/>
                </a:cubicBezTo>
                <a:cubicBezTo>
                  <a:pt x="4747259" y="134488"/>
                  <a:pt x="4771933" y="140322"/>
                  <a:pt x="4793673" y="152400"/>
                </a:cubicBezTo>
                <a:cubicBezTo>
                  <a:pt x="4813858" y="163614"/>
                  <a:pt x="4829878" y="181155"/>
                  <a:pt x="4849091" y="193964"/>
                </a:cubicBezTo>
                <a:cubicBezTo>
                  <a:pt x="4885341" y="218131"/>
                  <a:pt x="4922100" y="241621"/>
                  <a:pt x="4959927" y="263237"/>
                </a:cubicBezTo>
                <a:cubicBezTo>
                  <a:pt x="5054853" y="317480"/>
                  <a:pt x="5070298" y="303191"/>
                  <a:pt x="5167745" y="387928"/>
                </a:cubicBezTo>
                <a:cubicBezTo>
                  <a:pt x="5264892" y="472403"/>
                  <a:pt x="5485753" y="715801"/>
                  <a:pt x="5569527" y="803564"/>
                </a:cubicBezTo>
                <a:cubicBezTo>
                  <a:pt x="5596584" y="831910"/>
                  <a:pt x="5628174" y="856092"/>
                  <a:pt x="5652654" y="886691"/>
                </a:cubicBezTo>
                <a:cubicBezTo>
                  <a:pt x="5723608" y="975382"/>
                  <a:pt x="5750395" y="1004765"/>
                  <a:pt x="5818909" y="1122218"/>
                </a:cubicBezTo>
                <a:cubicBezTo>
                  <a:pt x="5850129" y="1175737"/>
                  <a:pt x="5871946" y="1234311"/>
                  <a:pt x="5902036" y="1288473"/>
                </a:cubicBezTo>
                <a:cubicBezTo>
                  <a:pt x="5918209" y="1317584"/>
                  <a:pt x="5944889" y="1340759"/>
                  <a:pt x="5957454" y="1371600"/>
                </a:cubicBezTo>
                <a:cubicBezTo>
                  <a:pt x="5996024" y="1466273"/>
                  <a:pt x="6022109" y="1565564"/>
                  <a:pt x="6054436" y="1662546"/>
                </a:cubicBezTo>
                <a:cubicBezTo>
                  <a:pt x="6063672" y="1690255"/>
                  <a:pt x="6074619" y="1717451"/>
                  <a:pt x="6082145" y="1745673"/>
                </a:cubicBezTo>
                <a:cubicBezTo>
                  <a:pt x="6145090" y="1981713"/>
                  <a:pt x="6114893" y="1885477"/>
                  <a:pt x="6165273" y="2036618"/>
                </a:cubicBezTo>
                <a:cubicBezTo>
                  <a:pt x="6215220" y="2419548"/>
                  <a:pt x="6199204" y="2248427"/>
                  <a:pt x="6220691" y="2549237"/>
                </a:cubicBezTo>
                <a:cubicBezTo>
                  <a:pt x="6216073" y="2821710"/>
                  <a:pt x="6219798" y="3094452"/>
                  <a:pt x="6206836" y="3366655"/>
                </a:cubicBezTo>
                <a:cubicBezTo>
                  <a:pt x="6205854" y="3387285"/>
                  <a:pt x="6185658" y="3402480"/>
                  <a:pt x="6179127" y="3422073"/>
                </a:cubicBezTo>
                <a:cubicBezTo>
                  <a:pt x="6113386" y="3619298"/>
                  <a:pt x="6262648" y="3306548"/>
                  <a:pt x="6096000" y="3616037"/>
                </a:cubicBezTo>
                <a:cubicBezTo>
                  <a:pt x="6086208" y="3634221"/>
                  <a:pt x="6078538" y="3653523"/>
                  <a:pt x="6068291" y="3671455"/>
                </a:cubicBezTo>
                <a:cubicBezTo>
                  <a:pt x="6040805" y="3719554"/>
                  <a:pt x="5990454" y="3774250"/>
                  <a:pt x="5957454" y="3810000"/>
                </a:cubicBezTo>
                <a:cubicBezTo>
                  <a:pt x="5911947" y="3859300"/>
                  <a:pt x="5830493" y="3937093"/>
                  <a:pt x="5777345" y="3976255"/>
                </a:cubicBezTo>
                <a:cubicBezTo>
                  <a:pt x="5723725" y="4015764"/>
                  <a:pt x="5658187" y="4039995"/>
                  <a:pt x="5611091" y="4087091"/>
                </a:cubicBezTo>
                <a:cubicBezTo>
                  <a:pt x="5597236" y="4100946"/>
                  <a:pt x="5586728" y="4119273"/>
                  <a:pt x="5569527" y="4128655"/>
                </a:cubicBezTo>
                <a:cubicBezTo>
                  <a:pt x="5452698" y="4192380"/>
                  <a:pt x="5493281" y="4151435"/>
                  <a:pt x="5417127" y="4184073"/>
                </a:cubicBezTo>
                <a:cubicBezTo>
                  <a:pt x="5398144" y="4192209"/>
                  <a:pt x="5381634" y="4206348"/>
                  <a:pt x="5361709" y="4211782"/>
                </a:cubicBezTo>
                <a:cubicBezTo>
                  <a:pt x="5330204" y="4220374"/>
                  <a:pt x="5296938" y="4220268"/>
                  <a:pt x="5264727" y="4225637"/>
                </a:cubicBezTo>
                <a:cubicBezTo>
                  <a:pt x="5197847" y="4236784"/>
                  <a:pt x="5207429" y="4235499"/>
                  <a:pt x="5153891" y="4253346"/>
                </a:cubicBezTo>
                <a:cubicBezTo>
                  <a:pt x="5019964" y="4248728"/>
                  <a:pt x="4885633" y="4250855"/>
                  <a:pt x="4752109" y="4239491"/>
                </a:cubicBezTo>
                <a:cubicBezTo>
                  <a:pt x="4668139" y="4232345"/>
                  <a:pt x="4585854" y="4211783"/>
                  <a:pt x="4502727" y="4197928"/>
                </a:cubicBezTo>
                <a:cubicBezTo>
                  <a:pt x="4373807" y="4176441"/>
                  <a:pt x="4447573" y="4186870"/>
                  <a:pt x="4281054" y="4170218"/>
                </a:cubicBezTo>
                <a:cubicBezTo>
                  <a:pt x="4234994" y="4158704"/>
                  <a:pt x="4185880" y="4147931"/>
                  <a:pt x="4142509" y="4128655"/>
                </a:cubicBezTo>
                <a:cubicBezTo>
                  <a:pt x="4127293" y="4121892"/>
                  <a:pt x="4115838" y="4108393"/>
                  <a:pt x="4100945" y="4100946"/>
                </a:cubicBezTo>
                <a:cubicBezTo>
                  <a:pt x="4087883" y="4094415"/>
                  <a:pt x="4072240" y="4094015"/>
                  <a:pt x="4059382" y="4087091"/>
                </a:cubicBezTo>
                <a:cubicBezTo>
                  <a:pt x="4011963" y="4061557"/>
                  <a:pt x="3967018" y="4031673"/>
                  <a:pt x="3920836" y="4003964"/>
                </a:cubicBezTo>
                <a:lnTo>
                  <a:pt x="3920836" y="4003964"/>
                </a:lnTo>
                <a:cubicBezTo>
                  <a:pt x="3808360" y="3923624"/>
                  <a:pt x="3862395" y="3944326"/>
                  <a:pt x="3768436" y="3920837"/>
                </a:cubicBezTo>
                <a:lnTo>
                  <a:pt x="3657600" y="3837709"/>
                </a:lnTo>
                <a:cubicBezTo>
                  <a:pt x="3639127" y="3823855"/>
                  <a:pt x="3624088" y="3803448"/>
                  <a:pt x="3602182" y="3796146"/>
                </a:cubicBezTo>
                <a:lnTo>
                  <a:pt x="3560618" y="3782291"/>
                </a:lnTo>
                <a:cubicBezTo>
                  <a:pt x="3546763" y="3768437"/>
                  <a:pt x="3535357" y="3751596"/>
                  <a:pt x="3519054" y="3740728"/>
                </a:cubicBezTo>
                <a:cubicBezTo>
                  <a:pt x="3506903" y="3732627"/>
                  <a:pt x="3490553" y="3733404"/>
                  <a:pt x="3477491" y="3726873"/>
                </a:cubicBezTo>
                <a:cubicBezTo>
                  <a:pt x="3462598" y="3719426"/>
                  <a:pt x="3449782" y="3708400"/>
                  <a:pt x="3435927" y="3699164"/>
                </a:cubicBezTo>
                <a:cubicBezTo>
                  <a:pt x="3372313" y="3603742"/>
                  <a:pt x="3453588" y="3719769"/>
                  <a:pt x="3352800" y="3602182"/>
                </a:cubicBezTo>
                <a:cubicBezTo>
                  <a:pt x="3291224" y="3530343"/>
                  <a:pt x="3363576" y="3586274"/>
                  <a:pt x="3283527" y="3532909"/>
                </a:cubicBezTo>
                <a:cubicBezTo>
                  <a:pt x="3256053" y="3496276"/>
                  <a:pt x="3243813" y="3467147"/>
                  <a:pt x="3200400" y="3449782"/>
                </a:cubicBezTo>
                <a:cubicBezTo>
                  <a:pt x="3191824" y="3446352"/>
                  <a:pt x="3181927" y="3449782"/>
                  <a:pt x="3172691" y="3449782"/>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Oval 4"/>
          <p:cNvSpPr/>
          <p:nvPr/>
        </p:nvSpPr>
        <p:spPr>
          <a:xfrm>
            <a:off x="2840182" y="2784764"/>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3837709" y="2514600"/>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4883727" y="2389909"/>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033654" y="2500745"/>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90945" y="4038600"/>
            <a:ext cx="1814946" cy="317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7927" y="3726873"/>
            <a:ext cx="1717964" cy="311727"/>
          </a:xfrm>
          <a:prstGeom prst="rect">
            <a:avLst/>
          </a:prstGeom>
          <a:noFill/>
        </p:spPr>
        <p:txBody>
          <a:bodyPr wrap="square" rtlCol="0">
            <a:spAutoFit/>
          </a:bodyPr>
          <a:lstStyle/>
          <a:p>
            <a:r>
              <a:rPr lang="en-US" dirty="0" smtClean="0"/>
              <a:t>P.C.B</a:t>
            </a:r>
            <a:endParaRPr lang="en-US" dirty="0"/>
          </a:p>
        </p:txBody>
      </p:sp>
      <p:sp>
        <p:nvSpPr>
          <p:cNvPr id="11" name="Rectangle 10"/>
          <p:cNvSpPr/>
          <p:nvPr/>
        </p:nvSpPr>
        <p:spPr>
          <a:xfrm>
            <a:off x="508000" y="6885709"/>
            <a:ext cx="1279236" cy="332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hello</a:t>
            </a:r>
            <a:endParaRPr lang="en-US" dirty="0"/>
          </a:p>
        </p:txBody>
      </p:sp>
      <p:cxnSp>
        <p:nvCxnSpPr>
          <p:cNvPr id="13" name="Elbow Connector 12"/>
          <p:cNvCxnSpPr>
            <a:stCxn id="11" idx="3"/>
            <a:endCxn id="5" idx="4"/>
          </p:cNvCxnSpPr>
          <p:nvPr/>
        </p:nvCxnSpPr>
        <p:spPr>
          <a:xfrm flipV="1">
            <a:off x="1787236" y="3325091"/>
            <a:ext cx="1385455" cy="372687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3"/>
            <a:endCxn id="6" idx="4"/>
          </p:cNvCxnSpPr>
          <p:nvPr/>
        </p:nvCxnSpPr>
        <p:spPr>
          <a:xfrm flipV="1">
            <a:off x="1787236" y="3054927"/>
            <a:ext cx="2382982" cy="399703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715491" y="5053445"/>
            <a:ext cx="900545" cy="8485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840182" y="5053445"/>
            <a:ext cx="665018" cy="100099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47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pic>
        <p:nvPicPr>
          <p:cNvPr id="1026" name="Picture 2" descr="http://doc.sumy.ua/prog/java/langref/figs/jlrf09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4" y="1206717"/>
            <a:ext cx="7712363" cy="58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54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03563" y="3560619"/>
            <a:ext cx="1149927" cy="7481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Exceptions</a:t>
            </a:r>
            <a:endParaRPr lang="en-US" dirty="0"/>
          </a:p>
        </p:txBody>
      </p:sp>
      <p:pic>
        <p:nvPicPr>
          <p:cNvPr id="2050" name="Picture 2" descr="[Graphic: Fig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349216"/>
            <a:ext cx="8746836" cy="527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76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Threads are light weight processes.</a:t>
            </a:r>
          </a:p>
          <a:p>
            <a:r>
              <a:rPr lang="en-US" dirty="0" smtClean="0"/>
              <a:t>They share resources of the parent.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References: </a:t>
            </a:r>
            <a:r>
              <a:rPr lang="en-US" dirty="0" smtClean="0">
                <a:hlinkClick r:id="rId2"/>
              </a:rPr>
              <a:t>link 1</a:t>
            </a:r>
            <a:r>
              <a:rPr lang="en-US" dirty="0" smtClean="0"/>
              <a:t>  </a:t>
            </a:r>
            <a:r>
              <a:rPr lang="en-US" dirty="0" smtClean="0">
                <a:hlinkClick r:id="rId3"/>
              </a:rPr>
              <a:t>link 2 </a:t>
            </a:r>
            <a:r>
              <a:rPr lang="en-US" dirty="0" smtClean="0"/>
              <a:t> </a:t>
            </a:r>
            <a:r>
              <a:rPr lang="en-US" dirty="0" smtClean="0">
                <a:hlinkClick r:id="rId4"/>
              </a:rPr>
              <a:t>memory </a:t>
            </a:r>
            <a:r>
              <a:rPr lang="en-US" dirty="0" err="1" smtClean="0">
                <a:hlinkClick r:id="rId4"/>
              </a:rPr>
              <a:t>mgmt</a:t>
            </a:r>
            <a:r>
              <a:rPr lang="en-US" dirty="0" smtClean="0"/>
              <a:t> </a:t>
            </a:r>
            <a:r>
              <a:rPr lang="en-US" dirty="0" smtClean="0">
                <a:hlinkClick r:id="rId5"/>
              </a:rPr>
              <a:t>dzone</a:t>
            </a:r>
            <a:endParaRPr lang="en-US" dirty="0" smtClean="0"/>
          </a:p>
        </p:txBody>
      </p:sp>
      <p:pic>
        <p:nvPicPr>
          <p:cNvPr id="2050" name="Picture 2" descr="Thread st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587" y="3261303"/>
            <a:ext cx="40100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13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model </a:t>
            </a:r>
            <a:r>
              <a:rPr lang="en-US" dirty="0" err="1" smtClean="0"/>
              <a:t>model</a:t>
            </a:r>
            <a:endParaRPr lang="en-US" dirty="0"/>
          </a:p>
        </p:txBody>
      </p:sp>
      <p:pic>
        <p:nvPicPr>
          <p:cNvPr id="4098" name="Picture 2" descr="sun-hotspot-memor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73" y="2327564"/>
            <a:ext cx="6460259" cy="399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27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6" y="375485"/>
            <a:ext cx="9144000" cy="1270000"/>
          </a:xfrm>
        </p:spPr>
        <p:txBody>
          <a:bodyPr/>
          <a:lstStyle/>
          <a:p>
            <a:r>
              <a:rPr lang="en-US" dirty="0" smtClean="0"/>
              <a:t>Java threads – Memory model      </a:t>
            </a:r>
            <a:endParaRPr lang="en-US" dirty="0"/>
          </a:p>
        </p:txBody>
      </p:sp>
      <p:pic>
        <p:nvPicPr>
          <p:cNvPr id="3074" name="Picture 2" descr="http://blog.codecentric.de/wp-content/uploads/2009/12/java-memory-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25" y="1828800"/>
            <a:ext cx="9200860" cy="5001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10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rotocol state machine example - Thread States and Life Cycle in Java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45617" cy="705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37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Overview</a:t>
            </a:r>
          </a:p>
        </p:txBody>
      </p:sp>
      <p:sp>
        <p:nvSpPr>
          <p:cNvPr id="34" name="Shape 34"/>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dirty="0">
                <a:solidFill>
                  <a:srgbClr val="000000"/>
                </a:solidFill>
                <a:latin typeface="Arial"/>
                <a:ea typeface="Arial"/>
                <a:cs typeface="Arial"/>
                <a:sym typeface="Arial"/>
              </a:rPr>
              <a:t>This course is intended for people who:</a:t>
            </a:r>
          </a:p>
          <a:p>
            <a:pPr marL="381000" marR="0" lvl="0" indent="-220133" algn="l" rtl="0">
              <a:lnSpc>
                <a:spcPct val="119792"/>
              </a:lnSpc>
              <a:spcBef>
                <a:spcPts val="479"/>
              </a:spcBef>
              <a:spcAft>
                <a:spcPts val="0"/>
              </a:spcAft>
              <a:buClr>
                <a:srgbClr val="000000"/>
              </a:buClr>
              <a:buSzPct val="164609"/>
              <a:buFont typeface="Arial"/>
              <a:buChar char="•"/>
            </a:pPr>
            <a:r>
              <a:rPr lang="en-US" sz="2666" dirty="0" err="1">
                <a:solidFill>
                  <a:srgbClr val="000000"/>
                </a:solidFill>
                <a:latin typeface="Arial"/>
                <a:ea typeface="Arial"/>
                <a:cs typeface="Arial"/>
                <a:sym typeface="Arial"/>
              </a:rPr>
              <a:t>B.Sc</a:t>
            </a:r>
            <a:r>
              <a:rPr lang="en-US" sz="2666" dirty="0">
                <a:solidFill>
                  <a:srgbClr val="000000"/>
                </a:solidFill>
                <a:latin typeface="Arial"/>
                <a:ea typeface="Arial"/>
                <a:cs typeface="Arial"/>
                <a:sym typeface="Arial"/>
              </a:rPr>
              <a:t>/</a:t>
            </a:r>
            <a:r>
              <a:rPr lang="en-US" sz="2666" dirty="0" err="1">
                <a:solidFill>
                  <a:srgbClr val="000000"/>
                </a:solidFill>
                <a:latin typeface="Arial"/>
                <a:ea typeface="Arial"/>
                <a:cs typeface="Arial"/>
                <a:sym typeface="Arial"/>
              </a:rPr>
              <a:t>B.Tech</a:t>
            </a:r>
            <a:r>
              <a:rPr lang="en-US" sz="2666" dirty="0">
                <a:solidFill>
                  <a:srgbClr val="000000"/>
                </a:solidFill>
                <a:latin typeface="Arial"/>
                <a:ea typeface="Arial"/>
                <a:cs typeface="Arial"/>
                <a:sym typeface="Arial"/>
              </a:rPr>
              <a:t> / M.C.A </a:t>
            </a:r>
            <a:r>
              <a:rPr lang="en-US" sz="2666" dirty="0" err="1">
                <a:solidFill>
                  <a:srgbClr val="000000"/>
                </a:solidFill>
                <a:latin typeface="Arial"/>
                <a:ea typeface="Arial"/>
                <a:cs typeface="Arial"/>
                <a:sym typeface="Arial"/>
              </a:rPr>
              <a:t>Freshers</a:t>
            </a:r>
            <a:r>
              <a:rPr lang="en-US" sz="2666" dirty="0">
                <a:solidFill>
                  <a:srgbClr val="000000"/>
                </a:solidFill>
                <a:latin typeface="Arial"/>
                <a:ea typeface="Arial"/>
                <a:cs typeface="Arial"/>
                <a:sym typeface="Arial"/>
              </a:rPr>
              <a:t>/Students</a:t>
            </a:r>
          </a:p>
          <a:p>
            <a:pPr marL="381000" marR="0" lvl="0" indent="-220133" algn="l" rtl="0">
              <a:lnSpc>
                <a:spcPct val="119792"/>
              </a:lnSpc>
              <a:spcBef>
                <a:spcPts val="479"/>
              </a:spcBef>
              <a:spcAft>
                <a:spcPts val="0"/>
              </a:spcAft>
              <a:buClr>
                <a:srgbClr val="000000"/>
              </a:buClr>
              <a:buSzPct val="164609"/>
              <a:buFont typeface="Arial"/>
              <a:buChar char="•"/>
            </a:pPr>
            <a:r>
              <a:rPr lang="en-US" sz="2666" dirty="0">
                <a:solidFill>
                  <a:srgbClr val="000000"/>
                </a:solidFill>
                <a:latin typeface="Arial"/>
                <a:ea typeface="Arial"/>
                <a:cs typeface="Arial"/>
                <a:sym typeface="Arial"/>
              </a:rPr>
              <a:t>IT Professionals (Non Java technologies</a:t>
            </a:r>
            <a:r>
              <a:rPr lang="en-US" sz="2666" dirty="0" smtClean="0">
                <a:solidFill>
                  <a:srgbClr val="000000"/>
                </a:solidFill>
                <a:latin typeface="Arial"/>
                <a:ea typeface="Arial"/>
                <a:cs typeface="Arial"/>
                <a:sym typeface="Arial"/>
              </a:rPr>
              <a:t>)</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Projects </a:t>
            </a:r>
            <a:r>
              <a:rPr lang="en-US" dirty="0" smtClean="0">
                <a:solidFill>
                  <a:schemeClr val="dk1"/>
                </a:solidFill>
                <a:latin typeface="Calibri"/>
                <a:ea typeface="Calibri"/>
                <a:cs typeface="Calibri"/>
                <a:sym typeface="Calibri"/>
              </a:rPr>
              <a:t>– Java -FYI</a:t>
            </a:r>
            <a:endParaRPr lang="en-US" dirty="0">
              <a:solidFill>
                <a:schemeClr val="dk1"/>
              </a:solidFill>
              <a:latin typeface="Calibri"/>
              <a:ea typeface="Calibri"/>
              <a:cs typeface="Calibri"/>
              <a:sym typeface="Calibri"/>
            </a:endParaRPr>
          </a:p>
        </p:txBody>
      </p:sp>
      <p:sp>
        <p:nvSpPr>
          <p:cNvPr id="163" name="Shape 163"/>
          <p:cNvSpPr txBox="1">
            <a:spLocks noGrp="1"/>
          </p:cNvSpPr>
          <p:nvPr>
            <p:ph type="body" idx="1"/>
          </p:nvPr>
        </p:nvSpPr>
        <p:spPr>
          <a:xfrm>
            <a:off x="592667" y="1524000"/>
            <a:ext cx="9144000" cy="5926666"/>
          </a:xfrm>
          <a:prstGeom prst="rect">
            <a:avLst/>
          </a:prstGeom>
          <a:noFill/>
          <a:ln>
            <a:noFill/>
          </a:ln>
        </p:spPr>
        <p:txBody>
          <a:bodyPr lIns="101582" tIns="50777" rIns="101582" bIns="50777" anchor="t" anchorCtr="0">
            <a:noAutofit/>
          </a:bodyPr>
          <a:lstStyle/>
          <a:p>
            <a:pPr>
              <a:spcBef>
                <a:spcPts val="711"/>
              </a:spcBef>
              <a:buClr>
                <a:schemeClr val="dk1"/>
              </a:buClr>
              <a:buSzPct val="126666"/>
            </a:pPr>
            <a:r>
              <a:rPr lang="en-US" sz="1800" dirty="0">
                <a:solidFill>
                  <a:schemeClr val="dk1"/>
                </a:solidFill>
                <a:latin typeface="Calibri"/>
                <a:ea typeface="Calibri"/>
                <a:cs typeface="Calibri"/>
                <a:sym typeface="Calibri"/>
              </a:rPr>
              <a:t>Common Objectives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 How to design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How to write a proper and better code</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Database design</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Meet timelines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Unit testing - Optional</a:t>
            </a:r>
          </a:p>
          <a:p>
            <a:pPr>
              <a:spcBef>
                <a:spcPts val="711"/>
              </a:spcBef>
              <a:buClr>
                <a:schemeClr val="dk1"/>
              </a:buClr>
              <a:buSzPct val="126666"/>
            </a:pPr>
            <a:r>
              <a:rPr lang="en-US" sz="1800" dirty="0">
                <a:solidFill>
                  <a:schemeClr val="dk1"/>
                </a:solidFill>
                <a:latin typeface="Calibri"/>
                <a:ea typeface="Calibri"/>
                <a:cs typeface="Calibri"/>
                <a:sym typeface="Calibri"/>
              </a:rPr>
              <a:t>Desktop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Java swing framework /JFC</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Layouts and other UI elements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Event handling -&gt; wonderful exposure if understood properly</a:t>
            </a:r>
          </a:p>
          <a:p>
            <a:pPr>
              <a:spcBef>
                <a:spcPts val="711"/>
              </a:spcBef>
              <a:buClr>
                <a:schemeClr val="dk1"/>
              </a:buClr>
              <a:buSzPct val="126666"/>
            </a:pPr>
            <a:r>
              <a:rPr lang="en-US" sz="1800" dirty="0">
                <a:solidFill>
                  <a:schemeClr val="dk1"/>
                </a:solidFill>
                <a:latin typeface="Calibri"/>
                <a:ea typeface="Calibri"/>
                <a:cs typeface="Calibri"/>
                <a:sym typeface="Calibri"/>
              </a:rPr>
              <a:t>Web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web and http protocol</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GET, POST methods, session, application contexts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HTML, </a:t>
            </a:r>
            <a:r>
              <a:rPr lang="en-US" sz="1800" dirty="0" err="1">
                <a:solidFill>
                  <a:schemeClr val="dk1"/>
                </a:solidFill>
                <a:latin typeface="Calibri"/>
                <a:ea typeface="Calibri"/>
                <a:cs typeface="Calibri"/>
                <a:sym typeface="Calibri"/>
              </a:rPr>
              <a:t>Javascript</a:t>
            </a:r>
            <a:r>
              <a:rPr lang="en-US" sz="1800" dirty="0">
                <a:solidFill>
                  <a:schemeClr val="dk1"/>
                </a:solidFill>
                <a:latin typeface="Calibri"/>
                <a:ea typeface="Calibri"/>
                <a:cs typeface="Calibri"/>
                <a:sym typeface="Calibri"/>
              </a:rPr>
              <a:t>, CSS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Servlets, JSP, Struts framework (optional but industry likes the experience)</a:t>
            </a:r>
          </a:p>
          <a:p>
            <a:endParaRPr lang="en-US" sz="1800" dirty="0">
              <a:solidFill>
                <a:schemeClr val="dk1"/>
              </a:solidFill>
              <a:latin typeface="Calibri"/>
              <a:ea typeface="Calibri"/>
              <a:cs typeface="Calibri"/>
              <a:sym typeface="Calibri"/>
            </a:endParaRPr>
          </a:p>
          <a:p>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39655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Pre-requisites</a:t>
            </a:r>
          </a:p>
        </p:txBody>
      </p:sp>
      <p:sp>
        <p:nvSpPr>
          <p:cNvPr id="40" name="Shape 40"/>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Before taking this course, the student must have successfully completed the following pre-requisites: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Computer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Working programming knowledge (C, C++ etc)</a:t>
            </a:r>
          </a:p>
          <a:p>
            <a:endParaRPr lang="en-US" sz="2666">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Outcomes</a:t>
            </a:r>
          </a:p>
        </p:txBody>
      </p:sp>
      <p:sp>
        <p:nvSpPr>
          <p:cNvPr id="46" name="Shape 46"/>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Upon completion of this course, you will be able to:</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Concepts of Object Oriented Programming</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Java - programming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Important java core modules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JEE (Java Enterprise Edition) - important components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Advanced Java frameworks </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Spring, Hibernate</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Struts 2, Spring MVC</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Junit/Test NG</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What is Java?</a:t>
            </a:r>
          </a:p>
        </p:txBody>
      </p:sp>
      <p:sp>
        <p:nvSpPr>
          <p:cNvPr id="88" name="Shape 88"/>
          <p:cNvSpPr txBox="1">
            <a:spLocks noGrp="1"/>
          </p:cNvSpPr>
          <p:nvPr>
            <p:ph type="body" idx="1"/>
          </p:nvPr>
        </p:nvSpPr>
        <p:spPr>
          <a:xfrm>
            <a:off x="508000" y="1270001"/>
            <a:ext cx="9144000" cy="3471332"/>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sz="3200" b="1" dirty="0">
                <a:solidFill>
                  <a:schemeClr val="dk1"/>
                </a:solidFill>
                <a:latin typeface="Calibri"/>
                <a:ea typeface="Calibri"/>
                <a:cs typeface="Calibri"/>
                <a:sym typeface="Calibri"/>
              </a:rPr>
              <a:t>Java</a:t>
            </a:r>
            <a:r>
              <a:rPr lang="en-US" sz="3200" dirty="0">
                <a:solidFill>
                  <a:schemeClr val="dk1"/>
                </a:solidFill>
                <a:latin typeface="Calibri"/>
                <a:ea typeface="Calibri"/>
                <a:cs typeface="Calibri"/>
                <a:sym typeface="Calibri"/>
              </a:rPr>
              <a:t> is a </a:t>
            </a:r>
            <a:r>
              <a:rPr lang="en-US" sz="3200" u="sng" dirty="0">
                <a:solidFill>
                  <a:schemeClr val="hlink"/>
                </a:solidFill>
                <a:latin typeface="Calibri"/>
                <a:ea typeface="Calibri"/>
                <a:cs typeface="Calibri"/>
                <a:sym typeface="Calibri"/>
                <a:hlinkClick r:id="rId3"/>
              </a:rPr>
              <a:t>programming language</a:t>
            </a:r>
            <a:r>
              <a:rPr lang="en-US" sz="3200" dirty="0">
                <a:solidFill>
                  <a:schemeClr val="dk1"/>
                </a:solidFill>
                <a:latin typeface="Calibri"/>
                <a:ea typeface="Calibri"/>
                <a:cs typeface="Calibri"/>
                <a:sym typeface="Calibri"/>
              </a:rPr>
              <a:t> originally developed by </a:t>
            </a:r>
            <a:r>
              <a:rPr lang="en-US" sz="3200" u="sng" dirty="0">
                <a:solidFill>
                  <a:schemeClr val="hlink"/>
                </a:solidFill>
                <a:latin typeface="Calibri"/>
                <a:ea typeface="Calibri"/>
                <a:cs typeface="Calibri"/>
                <a:sym typeface="Calibri"/>
                <a:hlinkClick r:id="rId4"/>
              </a:rPr>
              <a:t>James Gosling</a:t>
            </a:r>
            <a:r>
              <a:rPr lang="en-US" sz="3200" dirty="0">
                <a:solidFill>
                  <a:schemeClr val="dk1"/>
                </a:solidFill>
                <a:latin typeface="Calibri"/>
                <a:ea typeface="Calibri"/>
                <a:cs typeface="Calibri"/>
                <a:sym typeface="Calibri"/>
              </a:rPr>
              <a:t> at </a:t>
            </a:r>
            <a:r>
              <a:rPr lang="en-US" sz="3200" u="sng" dirty="0">
                <a:solidFill>
                  <a:schemeClr val="hlink"/>
                </a:solidFill>
                <a:latin typeface="Calibri"/>
                <a:ea typeface="Calibri"/>
                <a:cs typeface="Calibri"/>
                <a:sym typeface="Calibri"/>
                <a:hlinkClick r:id="rId5"/>
              </a:rPr>
              <a:t>Sun Microsystems</a:t>
            </a:r>
            <a:r>
              <a:rPr lang="en-US" sz="3200" dirty="0">
                <a:solidFill>
                  <a:schemeClr val="dk1"/>
                </a:solidFill>
                <a:latin typeface="Calibri"/>
                <a:ea typeface="Calibri"/>
                <a:cs typeface="Calibri"/>
                <a:sym typeface="Calibri"/>
              </a:rPr>
              <a:t>. Now Oracle has taken Over Sun</a:t>
            </a:r>
          </a:p>
          <a:p>
            <a:pPr>
              <a:spcBef>
                <a:spcPts val="711"/>
              </a:spcBef>
              <a:buClr>
                <a:schemeClr val="dk1"/>
              </a:buClr>
              <a:buSzPct val="98958"/>
            </a:pPr>
            <a:r>
              <a:rPr lang="en-US" sz="3200" dirty="0">
                <a:solidFill>
                  <a:schemeClr val="dk1"/>
                </a:solidFill>
                <a:latin typeface="Calibri"/>
                <a:ea typeface="Calibri"/>
                <a:cs typeface="Calibri"/>
                <a:sym typeface="Calibri"/>
              </a:rPr>
              <a:t>Java is platform independent. Write once and run anywhere (windows, Unix, Linux, Mac </a:t>
            </a:r>
            <a:r>
              <a:rPr lang="en-US" sz="3200" dirty="0" err="1">
                <a:solidFill>
                  <a:schemeClr val="dk1"/>
                </a:solidFill>
                <a:latin typeface="Calibri"/>
                <a:ea typeface="Calibri"/>
                <a:cs typeface="Calibri"/>
                <a:sym typeface="Calibri"/>
              </a:rPr>
              <a:t>etc</a:t>
            </a:r>
            <a:r>
              <a:rPr lang="en-US" sz="3200" dirty="0">
                <a:solidFill>
                  <a:schemeClr val="dk1"/>
                </a:solidFill>
                <a:latin typeface="Calibri"/>
                <a:ea typeface="Calibri"/>
                <a:cs typeface="Calibri"/>
                <a:sym typeface="Calibri"/>
              </a:rPr>
              <a:t>)</a:t>
            </a:r>
          </a:p>
          <a:p>
            <a:pPr>
              <a:spcBef>
                <a:spcPts val="711"/>
              </a:spcBef>
              <a:buClr>
                <a:schemeClr val="dk1"/>
              </a:buClr>
              <a:buSzPct val="98958"/>
            </a:pPr>
            <a:r>
              <a:rPr lang="en-US" sz="3200" dirty="0">
                <a:solidFill>
                  <a:schemeClr val="dk1"/>
                </a:solidFill>
                <a:latin typeface="Calibri"/>
                <a:ea typeface="Calibri"/>
                <a:cs typeface="Calibri"/>
                <a:sym typeface="Calibri"/>
              </a:rPr>
              <a:t>Java is found everywhere</a:t>
            </a:r>
          </a:p>
          <a:p>
            <a:endParaRPr lang="en-US" dirty="0">
              <a:solidFill>
                <a:schemeClr val="dk1"/>
              </a:solidFill>
              <a:latin typeface="Calibri"/>
              <a:ea typeface="Calibri"/>
              <a:cs typeface="Calibri"/>
              <a:sym typeface="Calibri"/>
            </a:endParaRPr>
          </a:p>
        </p:txBody>
      </p:sp>
      <p:sp>
        <p:nvSpPr>
          <p:cNvPr id="89" name="Shape 89"/>
          <p:cNvSpPr/>
          <p:nvPr/>
        </p:nvSpPr>
        <p:spPr>
          <a:xfrm>
            <a:off x="2878667" y="4730751"/>
            <a:ext cx="4762500" cy="2889250"/>
          </a:xfrm>
          <a:prstGeom prst="rect">
            <a:avLst/>
          </a:prstGeom>
          <a:blipFill>
            <a:blip r:embed="rId6"/>
            <a:stretch>
              <a:fillRect/>
            </a:stretch>
          </a:blipFill>
        </p:spPr>
      </p:sp>
    </p:spTree>
    <p:extLst>
      <p:ext uri="{BB962C8B-B14F-4D97-AF65-F5344CB8AC3E}">
        <p14:creationId xmlns:p14="http://schemas.microsoft.com/office/powerpoint/2010/main" val="20107065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sz="3600" dirty="0">
                <a:solidFill>
                  <a:schemeClr val="dk1"/>
                </a:solidFill>
                <a:latin typeface="Calibri"/>
                <a:ea typeface="Calibri"/>
                <a:cs typeface="Calibri"/>
                <a:sym typeface="Calibri"/>
              </a:rPr>
              <a:t>JDK and JRE – The low level </a:t>
            </a:r>
            <a:r>
              <a:rPr lang="en-US" dirty="0" smtClean="0">
                <a:solidFill>
                  <a:schemeClr val="dk1"/>
                </a:solidFill>
                <a:latin typeface="Calibri"/>
                <a:ea typeface="Calibri"/>
                <a:cs typeface="Calibri"/>
                <a:sym typeface="Calibri"/>
              </a:rPr>
              <a:t>details</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Do not worry if you don’t get it fully)</a:t>
            </a:r>
          </a:p>
        </p:txBody>
      </p:sp>
      <p:sp>
        <p:nvSpPr>
          <p:cNvPr id="95" name="Shape 95"/>
          <p:cNvSpPr/>
          <p:nvPr/>
        </p:nvSpPr>
        <p:spPr>
          <a:xfrm>
            <a:off x="814917" y="2079626"/>
            <a:ext cx="8530167" cy="4423833"/>
          </a:xfrm>
          <a:prstGeom prst="rect">
            <a:avLst/>
          </a:prstGeom>
          <a:blipFill>
            <a:blip r:embed="rId3"/>
            <a:stretch>
              <a:fillRect/>
            </a:stretch>
          </a:blipFill>
        </p:spPr>
      </p:sp>
    </p:spTree>
    <p:extLst>
      <p:ext uri="{BB962C8B-B14F-4D97-AF65-F5344CB8AC3E}">
        <p14:creationId xmlns:p14="http://schemas.microsoft.com/office/powerpoint/2010/main" val="238221419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Java – release history</a:t>
            </a:r>
          </a:p>
        </p:txBody>
      </p:sp>
      <p:sp>
        <p:nvSpPr>
          <p:cNvPr id="101" name="Shape 101"/>
          <p:cNvSpPr txBox="1"/>
          <p:nvPr/>
        </p:nvSpPr>
        <p:spPr>
          <a:xfrm>
            <a:off x="508001" y="1608667"/>
            <a:ext cx="8551332" cy="5061213"/>
          </a:xfrm>
          <a:prstGeom prst="rect">
            <a:avLst/>
          </a:prstGeom>
          <a:solidFill>
            <a:schemeClr val="lt1"/>
          </a:solidFill>
          <a:ln w="25400" cap="flat">
            <a:solidFill>
              <a:schemeClr val="dk1"/>
            </a:solidFill>
            <a:prstDash val="solid"/>
            <a:round/>
            <a:headEnd type="none" w="med" len="med"/>
            <a:tailEnd type="none" w="med" len="med"/>
          </a:ln>
        </p:spPr>
        <p:txBody>
          <a:bodyPr lIns="101582" tIns="50777" rIns="101582" bIns="50777" anchor="t" anchorCtr="0">
            <a:noAutofit/>
          </a:bodyPr>
          <a:lstStyle/>
          <a:p>
            <a:pPr>
              <a:buSzPct val="25000"/>
            </a:pPr>
            <a:r>
              <a:rPr lang="en-US" sz="2000" dirty="0">
                <a:solidFill>
                  <a:schemeClr val="dk1"/>
                </a:solidFill>
              </a:rPr>
              <a:t>
JDK 1.0  -  23</a:t>
            </a:r>
            <a:r>
              <a:rPr lang="en-US" sz="2000" baseline="30000" dirty="0">
                <a:solidFill>
                  <a:schemeClr val="dk1"/>
                </a:solidFill>
              </a:rPr>
              <a:t>rd</a:t>
            </a:r>
            <a:r>
              <a:rPr lang="en-US" sz="2000" dirty="0">
                <a:solidFill>
                  <a:schemeClr val="dk1"/>
                </a:solidFill>
              </a:rPr>
              <a:t> Jan 1996 (code named as </a:t>
            </a:r>
            <a:r>
              <a:rPr lang="en-US" sz="2000" b="1" i="1" dirty="0">
                <a:solidFill>
                  <a:schemeClr val="dk1"/>
                </a:solidFill>
              </a:rPr>
              <a:t>Oak</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1.1  19</a:t>
            </a:r>
            <a:r>
              <a:rPr lang="en-US" sz="2000" baseline="30000" dirty="0">
                <a:solidFill>
                  <a:schemeClr val="dk1"/>
                </a:solidFill>
              </a:rPr>
              <a:t>TH</a:t>
            </a:r>
            <a:r>
              <a:rPr lang="en-US" sz="2000" dirty="0">
                <a:solidFill>
                  <a:schemeClr val="dk1"/>
                </a:solidFill>
              </a:rPr>
              <a:t> Feb 1997</a:t>
            </a:r>
          </a:p>
          <a:p>
            <a:endParaRPr lang="en-US" sz="2000" dirty="0">
              <a:solidFill>
                <a:schemeClr val="dk1"/>
              </a:solidFill>
            </a:endParaRPr>
          </a:p>
          <a:p>
            <a:pPr>
              <a:buSzPct val="25000"/>
            </a:pPr>
            <a:r>
              <a:rPr lang="en-US" sz="2000" dirty="0">
                <a:solidFill>
                  <a:schemeClr val="dk1"/>
                </a:solidFill>
              </a:rPr>
              <a:t>JDK 1.2  8</a:t>
            </a:r>
            <a:r>
              <a:rPr lang="en-US" sz="2000" baseline="30000" dirty="0">
                <a:solidFill>
                  <a:schemeClr val="dk1"/>
                </a:solidFill>
              </a:rPr>
              <a:t>Th</a:t>
            </a:r>
            <a:r>
              <a:rPr lang="en-US" sz="2000" dirty="0">
                <a:solidFill>
                  <a:schemeClr val="dk1"/>
                </a:solidFill>
              </a:rPr>
              <a:t> Dec 1998 (</a:t>
            </a:r>
            <a:r>
              <a:rPr lang="en-US" sz="2000" b="1" i="1" dirty="0">
                <a:solidFill>
                  <a:schemeClr val="dk1"/>
                </a:solidFill>
              </a:rPr>
              <a:t>Playground</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1.3 8</a:t>
            </a:r>
            <a:r>
              <a:rPr lang="en-US" sz="2000" baseline="30000" dirty="0">
                <a:solidFill>
                  <a:schemeClr val="dk1"/>
                </a:solidFill>
              </a:rPr>
              <a:t>th</a:t>
            </a:r>
            <a:r>
              <a:rPr lang="en-US" sz="2000" dirty="0">
                <a:solidFill>
                  <a:schemeClr val="dk1"/>
                </a:solidFill>
              </a:rPr>
              <a:t> May 2000 (</a:t>
            </a:r>
            <a:r>
              <a:rPr lang="en-US" sz="2000" b="1" i="1" dirty="0">
                <a:solidFill>
                  <a:schemeClr val="dk1"/>
                </a:solidFill>
              </a:rPr>
              <a:t>Kestrel</a:t>
            </a:r>
            <a:r>
              <a:rPr lang="en-US" sz="2000" dirty="0">
                <a:solidFill>
                  <a:schemeClr val="dk1"/>
                </a:solidFill>
              </a:rPr>
              <a:t>)</a:t>
            </a:r>
          </a:p>
          <a:p>
            <a:endParaRPr lang="en-US" sz="2000" dirty="0">
              <a:solidFill>
                <a:schemeClr val="dk1"/>
              </a:solidFill>
            </a:endParaRPr>
          </a:p>
          <a:p>
            <a:pPr>
              <a:buSzPct val="25000"/>
            </a:pPr>
            <a:r>
              <a:rPr lang="en-US" sz="2000" dirty="0" smtClean="0">
                <a:solidFill>
                  <a:schemeClr val="dk1"/>
                </a:solidFill>
              </a:rPr>
              <a:t>JDK </a:t>
            </a:r>
            <a:r>
              <a:rPr lang="en-US" sz="2000" dirty="0">
                <a:solidFill>
                  <a:schemeClr val="dk1"/>
                </a:solidFill>
              </a:rPr>
              <a:t>1.4 6</a:t>
            </a:r>
            <a:r>
              <a:rPr lang="en-US" sz="2000" baseline="30000" dirty="0">
                <a:solidFill>
                  <a:schemeClr val="dk1"/>
                </a:solidFill>
              </a:rPr>
              <a:t>th</a:t>
            </a:r>
            <a:r>
              <a:rPr lang="en-US" sz="2000" dirty="0">
                <a:solidFill>
                  <a:schemeClr val="dk1"/>
                </a:solidFill>
              </a:rPr>
              <a:t> Feb 2002 (</a:t>
            </a:r>
            <a:r>
              <a:rPr lang="en-US" sz="2000" b="1" i="1" dirty="0">
                <a:solidFill>
                  <a:schemeClr val="dk1"/>
                </a:solidFill>
              </a:rPr>
              <a:t>Merlin</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5.0  30</a:t>
            </a:r>
            <a:r>
              <a:rPr lang="en-US" sz="2000" baseline="30000" dirty="0">
                <a:solidFill>
                  <a:schemeClr val="dk1"/>
                </a:solidFill>
              </a:rPr>
              <a:t>th</a:t>
            </a:r>
            <a:r>
              <a:rPr lang="en-US" sz="2000" dirty="0">
                <a:solidFill>
                  <a:schemeClr val="dk1"/>
                </a:solidFill>
              </a:rPr>
              <a:t> Sept 2004 (</a:t>
            </a:r>
            <a:r>
              <a:rPr lang="en-US" sz="2000" b="1" i="1" dirty="0">
                <a:solidFill>
                  <a:schemeClr val="dk1"/>
                </a:solidFill>
              </a:rPr>
              <a:t>Tiger</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6  11 De 2006 (</a:t>
            </a:r>
            <a:r>
              <a:rPr lang="en-US" sz="2000" b="1" i="1" dirty="0">
                <a:solidFill>
                  <a:schemeClr val="dk1"/>
                </a:solidFill>
              </a:rPr>
              <a:t>Mustang</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7   07 July 2011 (</a:t>
            </a:r>
            <a:r>
              <a:rPr lang="en-US" sz="2000" b="1" i="1" dirty="0">
                <a:solidFill>
                  <a:schemeClr val="dk1"/>
                </a:solidFill>
              </a:rPr>
              <a:t>Dolphin</a:t>
            </a:r>
            <a:r>
              <a:rPr lang="en-US" sz="2000" dirty="0">
                <a:solidFill>
                  <a:schemeClr val="dk1"/>
                </a:solidFill>
              </a:rPr>
              <a:t>)</a:t>
            </a:r>
          </a:p>
        </p:txBody>
      </p:sp>
    </p:spTree>
    <p:extLst>
      <p:ext uri="{BB962C8B-B14F-4D97-AF65-F5344CB8AC3E}">
        <p14:creationId xmlns:p14="http://schemas.microsoft.com/office/powerpoint/2010/main" val="71700342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Who uses Java?</a:t>
            </a:r>
          </a:p>
        </p:txBody>
      </p:sp>
      <p:sp>
        <p:nvSpPr>
          <p:cNvPr id="107" name="Shape 107"/>
          <p:cNvSpPr/>
          <p:nvPr/>
        </p:nvSpPr>
        <p:spPr>
          <a:xfrm>
            <a:off x="1185334" y="1758597"/>
            <a:ext cx="8551332" cy="4616097"/>
          </a:xfrm>
          <a:prstGeom prst="rect">
            <a:avLst/>
          </a:prstGeom>
          <a:noFill/>
          <a:ln>
            <a:noFill/>
          </a:ln>
        </p:spPr>
        <p:txBody>
          <a:bodyPr lIns="101582" tIns="50777" rIns="101582" bIns="50777" anchor="t" anchorCtr="0">
            <a:noAutofit/>
          </a:bodyPr>
          <a:lstStyle/>
          <a:p>
            <a:pPr>
              <a:buClr>
                <a:schemeClr val="dk1"/>
              </a:buClr>
              <a:buSzPct val="100694"/>
              <a:buFont typeface="Arial"/>
              <a:buChar char="•"/>
            </a:pPr>
            <a:r>
              <a:rPr lang="en-US" sz="2700">
                <a:solidFill>
                  <a:schemeClr val="dk1"/>
                </a:solidFill>
                <a:latin typeface="Calibri"/>
                <a:ea typeface="Calibri"/>
                <a:cs typeface="Calibri"/>
                <a:sym typeface="Calibri"/>
              </a:rPr>
              <a:t>1.1 billion desktops run java</a:t>
            </a:r>
          </a:p>
          <a:p>
            <a:pPr>
              <a:buClr>
                <a:schemeClr val="dk1"/>
              </a:buClr>
              <a:buSzPct val="100694"/>
              <a:buFont typeface="Arial"/>
              <a:buChar char="•"/>
            </a:pPr>
            <a:r>
              <a:rPr lang="en-US" sz="2700">
                <a:solidFill>
                  <a:schemeClr val="dk1"/>
                </a:solidFill>
                <a:latin typeface="Calibri"/>
                <a:ea typeface="Calibri"/>
                <a:cs typeface="Calibri"/>
                <a:sym typeface="Calibri"/>
              </a:rPr>
              <a:t>930 million Java Runtime Environment downloads each year</a:t>
            </a:r>
          </a:p>
          <a:p>
            <a:pPr>
              <a:buClr>
                <a:schemeClr val="dk1"/>
              </a:buClr>
              <a:buSzPct val="100694"/>
              <a:buFont typeface="Arial"/>
              <a:buChar char="•"/>
            </a:pPr>
            <a:r>
              <a:rPr lang="en-US" sz="2700">
                <a:solidFill>
                  <a:schemeClr val="dk1"/>
                </a:solidFill>
                <a:latin typeface="Calibri"/>
                <a:ea typeface="Calibri"/>
                <a:cs typeface="Calibri"/>
                <a:sym typeface="Calibri"/>
              </a:rPr>
              <a:t>3 billion mobile phones run Java</a:t>
            </a:r>
          </a:p>
          <a:p>
            <a:pPr>
              <a:buClr>
                <a:schemeClr val="dk1"/>
              </a:buClr>
              <a:buSzPct val="100694"/>
              <a:buFont typeface="Arial"/>
              <a:buChar char="•"/>
            </a:pPr>
            <a:r>
              <a:rPr lang="en-US" sz="2700">
                <a:solidFill>
                  <a:schemeClr val="dk1"/>
                </a:solidFill>
                <a:latin typeface="Calibri"/>
                <a:ea typeface="Calibri"/>
                <a:cs typeface="Calibri"/>
                <a:sym typeface="Calibri"/>
              </a:rPr>
              <a:t>31 times more Java phones ship every year than Apple and Android combined</a:t>
            </a:r>
          </a:p>
          <a:p>
            <a:pPr>
              <a:buClr>
                <a:schemeClr val="dk1"/>
              </a:buClr>
              <a:buSzPct val="100694"/>
              <a:buFont typeface="Arial"/>
              <a:buChar char="•"/>
            </a:pPr>
            <a:r>
              <a:rPr lang="en-US" sz="2700">
                <a:solidFill>
                  <a:schemeClr val="dk1"/>
                </a:solidFill>
                <a:latin typeface="Calibri"/>
                <a:ea typeface="Calibri"/>
                <a:cs typeface="Calibri"/>
                <a:sym typeface="Calibri"/>
              </a:rPr>
              <a:t>100% of all Blu-ray players run Java</a:t>
            </a:r>
          </a:p>
          <a:p>
            <a:pPr>
              <a:buClr>
                <a:schemeClr val="dk1"/>
              </a:buClr>
              <a:buSzPct val="100694"/>
              <a:buFont typeface="Arial"/>
              <a:buChar char="•"/>
            </a:pPr>
            <a:r>
              <a:rPr lang="en-US" sz="2700">
                <a:solidFill>
                  <a:schemeClr val="dk1"/>
                </a:solidFill>
                <a:latin typeface="Calibri"/>
                <a:ea typeface="Calibri"/>
                <a:cs typeface="Calibri"/>
                <a:sym typeface="Calibri"/>
              </a:rPr>
              <a:t>1.4 billion Java Cards are manufactured each year</a:t>
            </a:r>
          </a:p>
          <a:p>
            <a:pPr>
              <a:buClr>
                <a:schemeClr val="dk1"/>
              </a:buClr>
              <a:buSzPct val="100694"/>
              <a:buFont typeface="Arial"/>
              <a:buChar char="•"/>
            </a:pPr>
            <a:r>
              <a:rPr lang="en-US" sz="2700">
                <a:solidFill>
                  <a:schemeClr val="dk1"/>
                </a:solidFill>
                <a:latin typeface="Calibri"/>
                <a:ea typeface="Calibri"/>
                <a:cs typeface="Calibri"/>
                <a:sym typeface="Calibri"/>
              </a:rPr>
              <a:t>Java powers set-top boxes, printers, Web cams, games, car navigation systems, lottery terminals, medical devices, parking payment stations, and more.</a:t>
            </a:r>
          </a:p>
        </p:txBody>
      </p:sp>
      <p:sp>
        <p:nvSpPr>
          <p:cNvPr id="108" name="Shape 108"/>
          <p:cNvSpPr txBox="1"/>
          <p:nvPr/>
        </p:nvSpPr>
        <p:spPr>
          <a:xfrm>
            <a:off x="4910667" y="6858000"/>
            <a:ext cx="4910666" cy="410987"/>
          </a:xfrm>
          <a:prstGeom prst="rect">
            <a:avLst/>
          </a:prstGeom>
          <a:noFill/>
          <a:ln>
            <a:noFill/>
          </a:ln>
        </p:spPr>
        <p:txBody>
          <a:bodyPr lIns="101582" tIns="50777" rIns="101582" bIns="50777" anchor="t" anchorCtr="0">
            <a:noAutofit/>
          </a:bodyPr>
          <a:lstStyle/>
          <a:p>
            <a:pPr>
              <a:buSzPct val="25000"/>
            </a:pPr>
            <a:r>
              <a:rPr lang="en-US" sz="2000">
                <a:solidFill>
                  <a:schemeClr val="dk1"/>
                </a:solidFill>
                <a:latin typeface="Calibri"/>
                <a:ea typeface="Calibri"/>
                <a:cs typeface="Calibri"/>
                <a:sym typeface="Calibri"/>
              </a:rPr>
              <a:t>Source: </a:t>
            </a:r>
            <a:r>
              <a:rPr lang="en-US" sz="2000" u="sng">
                <a:solidFill>
                  <a:schemeClr val="hlink"/>
                </a:solidFill>
                <a:latin typeface="Calibri"/>
                <a:ea typeface="Calibri"/>
                <a:cs typeface="Calibri"/>
                <a:sym typeface="Calibri"/>
                <a:hlinkClick r:id="rId3"/>
              </a:rPr>
              <a:t>http://www.java.com/en/about/</a:t>
            </a:r>
            <a:r>
              <a:rPr lang="en-US" sz="200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81522150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17953</TotalTime>
  <Words>822</Words>
  <Application>Microsoft Office PowerPoint</Application>
  <PresentationFormat>Custom</PresentationFormat>
  <Paragraphs>162</Paragraphs>
  <Slides>31</Slides>
  <Notes>18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Basic Java training</vt:lpstr>
      <vt:lpstr>What we offer</vt:lpstr>
      <vt:lpstr>Course Overview</vt:lpstr>
      <vt:lpstr>Pre-requisites</vt:lpstr>
      <vt:lpstr>Course Outcomes</vt:lpstr>
      <vt:lpstr>What is Java?</vt:lpstr>
      <vt:lpstr>JDK and JRE – The low level details (Do not worry if you don’t get it fully)</vt:lpstr>
      <vt:lpstr>Java – release history</vt:lpstr>
      <vt:lpstr>Who uses Java?</vt:lpstr>
      <vt:lpstr>How does Java run? (Platform independency)</vt:lpstr>
      <vt:lpstr>Object orientation</vt:lpstr>
      <vt:lpstr>Object oriented concepts</vt:lpstr>
      <vt:lpstr>Object oriented concepts</vt:lpstr>
      <vt:lpstr>Object oriented concepts</vt:lpstr>
      <vt:lpstr>Java Topics</vt:lpstr>
      <vt:lpstr>Tools and Setup</vt:lpstr>
      <vt:lpstr>Development Tools</vt:lpstr>
      <vt:lpstr>Basic Data Types</vt:lpstr>
      <vt:lpstr>PowerPoint Presentation</vt:lpstr>
      <vt:lpstr>PowerPoint Presentation</vt:lpstr>
      <vt:lpstr>PowerPoint Presentation</vt:lpstr>
      <vt:lpstr>Access Specifiers</vt:lpstr>
      <vt:lpstr>PowerPoint Presentation</vt:lpstr>
      <vt:lpstr>Errors</vt:lpstr>
      <vt:lpstr>Exceptions</vt:lpstr>
      <vt:lpstr>Threads</vt:lpstr>
      <vt:lpstr>Java model model</vt:lpstr>
      <vt:lpstr>Java threads – Memory model      </vt:lpstr>
      <vt:lpstr>PowerPoint Presentation</vt:lpstr>
      <vt:lpstr>Projects – Java -FYI</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32</cp:revision>
  <dcterms:modified xsi:type="dcterms:W3CDTF">2014-11-13T03:28:59Z</dcterms:modified>
</cp:coreProperties>
</file>