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6" r:id="rId20"/>
    <p:sldId id="284" r:id="rId21"/>
    <p:sldId id="285" r:id="rId22"/>
    <p:sldId id="277" r:id="rId23"/>
    <p:sldId id="278" r:id="rId24"/>
    <p:sldId id="279" r:id="rId25"/>
    <p:sldId id="281" r:id="rId26"/>
    <p:sldId id="283" r:id="rId27"/>
    <p:sldId id="282" r:id="rId28"/>
    <p:sldId id="280" r:id="rId29"/>
    <p:sldId id="272" r:id="rId30"/>
    <p:sldId id="273" r:id="rId31"/>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200" y="216"/>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4/18/2014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7" name="Shape 11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4" name="Shape 1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1" name="Shape 13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8" name="Shape 13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4" name="Shape 15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0" name="Shape 16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2" name="Shape 9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8" name="Shape 9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4" name="Shape 10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1" name="Shape 11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4/18/2014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4/18/2014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4/18/2014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4/18/2014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s-wiziq-batch2.googlecode.com/svn/tru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uml-diagrams.org/examples/java-6-thread-state-machine-diagram-example.html" TargetMode="External"/><Relationship Id="rId2" Type="http://schemas.openxmlformats.org/officeDocument/2006/relationships/hyperlink" Target="http://enos.itcollege.ee/~jpoial/docs/tutorial/essential/threads/lifecycle.html" TargetMode="Externa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hyperlink" Target="http://java.dzone.com/articles/java-thread-retained-memory" TargetMode="External"/><Relationship Id="rId4" Type="http://schemas.openxmlformats.org/officeDocument/2006/relationships/hyperlink" Target="https://blog.codecentric.de/en/2010/01/the-java-memory-architecture-1-ac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n.wikipedia.org/wiki/Sun_Microsystems" TargetMode="External"/><Relationship Id="rId4" Type="http://schemas.openxmlformats.org/officeDocument/2006/relationships/hyperlink" Target="http://en.wikipedia.org/wiki/James_Gosl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com/en/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821860" y="3466234"/>
            <a:ext cx="5068454" cy="844550"/>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smtClean="0">
                <a:solidFill>
                  <a:srgbClr val="990000"/>
                </a:solidFill>
                <a:latin typeface="Arial"/>
                <a:ea typeface="Arial"/>
                <a:cs typeface="Arial"/>
                <a:sym typeface="Arial"/>
              </a:rPr>
              <a:t>Basic Java training</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How does Java run</a:t>
            </a:r>
            <a:r>
              <a:rPr lang="en-US" dirty="0" smtClean="0">
                <a:solidFill>
                  <a:schemeClr val="dk1"/>
                </a:solidFill>
                <a:latin typeface="Calibri"/>
                <a:ea typeface="Calibri"/>
                <a:cs typeface="Calibri"/>
                <a:sym typeface="Calibri"/>
              </a:rPr>
              <a:t>?</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Platform independency)</a:t>
            </a:r>
          </a:p>
        </p:txBody>
      </p:sp>
      <p:sp>
        <p:nvSpPr>
          <p:cNvPr id="114" name="Shape 114"/>
          <p:cNvSpPr/>
          <p:nvPr/>
        </p:nvSpPr>
        <p:spPr>
          <a:xfrm>
            <a:off x="1862667" y="2032000"/>
            <a:ext cx="6773333" cy="4630208"/>
          </a:xfrm>
          <a:prstGeom prst="rect">
            <a:avLst/>
          </a:prstGeom>
          <a:blipFill>
            <a:blip r:embed="rId3"/>
            <a:stretch>
              <a:fillRect/>
            </a:stretch>
          </a:blipFill>
        </p:spPr>
      </p:sp>
    </p:spTree>
    <p:extLst>
      <p:ext uri="{BB962C8B-B14F-4D97-AF65-F5344CB8AC3E}">
        <p14:creationId xmlns:p14="http://schemas.microsoft.com/office/powerpoint/2010/main" val="190378691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orientation</a:t>
            </a:r>
          </a:p>
        </p:txBody>
      </p:sp>
      <p:sp>
        <p:nvSpPr>
          <p:cNvPr id="120" name="Shape 120"/>
          <p:cNvSpPr txBox="1">
            <a:spLocks noGrp="1"/>
          </p:cNvSpPr>
          <p:nvPr>
            <p:ph type="body" idx="1"/>
          </p:nvPr>
        </p:nvSpPr>
        <p:spPr>
          <a:xfrm>
            <a:off x="508000" y="1210909"/>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dirty="0">
                <a:solidFill>
                  <a:schemeClr val="dk1"/>
                </a:solidFill>
                <a:latin typeface="Calibri"/>
                <a:ea typeface="Calibri"/>
                <a:cs typeface="Calibri"/>
                <a:sym typeface="Calibri"/>
              </a:rPr>
              <a:t>It is about human perception of things.</a:t>
            </a:r>
          </a:p>
          <a:p>
            <a:pPr>
              <a:spcBef>
                <a:spcPts val="711"/>
              </a:spcBef>
              <a:buClr>
                <a:schemeClr val="dk1"/>
              </a:buClr>
              <a:buSzPct val="98958"/>
            </a:pPr>
            <a:r>
              <a:rPr lang="en-US" dirty="0">
                <a:solidFill>
                  <a:schemeClr val="dk1"/>
                </a:solidFill>
                <a:latin typeface="Calibri"/>
                <a:ea typeface="Calibri"/>
                <a:cs typeface="Calibri"/>
                <a:sym typeface="Calibri"/>
              </a:rPr>
              <a:t>When we see something we focus on essentials details and not the low level details.</a:t>
            </a:r>
          </a:p>
          <a:p>
            <a:pPr>
              <a:spcBef>
                <a:spcPts val="711"/>
              </a:spcBef>
              <a:buClr>
                <a:schemeClr val="dk1"/>
              </a:buClr>
              <a:buSzPct val="25000"/>
              <a:buNone/>
            </a:pPr>
            <a:r>
              <a:rPr lang="en-US" dirty="0">
                <a:solidFill>
                  <a:schemeClr val="dk1"/>
                </a:solidFill>
                <a:latin typeface="Calibri"/>
                <a:ea typeface="Calibri"/>
                <a:cs typeface="Calibri"/>
                <a:sym typeface="Calibri"/>
              </a:rPr>
              <a:t>	Ex: </a:t>
            </a:r>
          </a:p>
        </p:txBody>
      </p:sp>
      <p:sp>
        <p:nvSpPr>
          <p:cNvPr id="121" name="Shape 121"/>
          <p:cNvSpPr/>
          <p:nvPr/>
        </p:nvSpPr>
        <p:spPr>
          <a:xfrm>
            <a:off x="1778000" y="3725333"/>
            <a:ext cx="6180666" cy="2980971"/>
          </a:xfrm>
          <a:prstGeom prst="rect">
            <a:avLst/>
          </a:prstGeom>
          <a:blipFill>
            <a:blip r:embed="rId3"/>
            <a:stretch>
              <a:fillRect/>
            </a:stretch>
          </a:blipFill>
        </p:spPr>
      </p:sp>
    </p:spTree>
    <p:extLst>
      <p:ext uri="{BB962C8B-B14F-4D97-AF65-F5344CB8AC3E}">
        <p14:creationId xmlns:p14="http://schemas.microsoft.com/office/powerpoint/2010/main" val="3615755508"/>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27" name="Shape 127"/>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sz="3200" dirty="0">
                <a:solidFill>
                  <a:schemeClr val="dk1"/>
                </a:solidFill>
                <a:latin typeface="Calibri"/>
                <a:ea typeface="Calibri"/>
                <a:cs typeface="Calibri"/>
                <a:sym typeface="Calibri"/>
              </a:rPr>
              <a:t>Class and </a:t>
            </a:r>
            <a:r>
              <a:rPr lang="en-US" sz="3200" dirty="0" smtClean="0">
                <a:solidFill>
                  <a:schemeClr val="dk1"/>
                </a:solidFill>
                <a:latin typeface="Calibri"/>
                <a:ea typeface="Calibri"/>
                <a:cs typeface="Calibri"/>
                <a:sym typeface="Calibri"/>
              </a:rPr>
              <a:t>Object (Abstraction and Encapsulation)</a:t>
            </a:r>
            <a:endParaRPr lang="en-US" sz="3200" dirty="0">
              <a:solidFill>
                <a:schemeClr val="dk1"/>
              </a:solidFill>
              <a:latin typeface="Calibri"/>
              <a:ea typeface="Calibri"/>
              <a:cs typeface="Calibri"/>
              <a:sym typeface="Calibri"/>
            </a:endParaRPr>
          </a:p>
        </p:txBody>
      </p:sp>
      <p:sp>
        <p:nvSpPr>
          <p:cNvPr id="128" name="Shape 128"/>
          <p:cNvSpPr/>
          <p:nvPr/>
        </p:nvSpPr>
        <p:spPr>
          <a:xfrm>
            <a:off x="592667" y="2370667"/>
            <a:ext cx="8710082" cy="4025193"/>
          </a:xfrm>
          <a:prstGeom prst="rect">
            <a:avLst/>
          </a:prstGeom>
          <a:blipFill>
            <a:blip r:embed="rId3"/>
            <a:stretch>
              <a:fillRect/>
            </a:stretch>
          </a:blipFill>
        </p:spPr>
      </p:sp>
    </p:spTree>
    <p:extLst>
      <p:ext uri="{BB962C8B-B14F-4D97-AF65-F5344CB8AC3E}">
        <p14:creationId xmlns:p14="http://schemas.microsoft.com/office/powerpoint/2010/main" val="175546700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34" name="Shape 134"/>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a:solidFill>
                  <a:schemeClr val="dk1"/>
                </a:solidFill>
                <a:latin typeface="Calibri"/>
                <a:ea typeface="Calibri"/>
                <a:cs typeface="Calibri"/>
                <a:sym typeface="Calibri"/>
              </a:rPr>
              <a:t>Inheritance</a:t>
            </a:r>
          </a:p>
        </p:txBody>
      </p:sp>
      <p:sp>
        <p:nvSpPr>
          <p:cNvPr id="135" name="Shape 135"/>
          <p:cNvSpPr/>
          <p:nvPr/>
        </p:nvSpPr>
        <p:spPr>
          <a:xfrm>
            <a:off x="3048000" y="2709333"/>
            <a:ext cx="2822222" cy="2864556"/>
          </a:xfrm>
          <a:prstGeom prst="rect">
            <a:avLst/>
          </a:prstGeom>
          <a:blipFill>
            <a:blip r:embed="rId3"/>
            <a:stretch>
              <a:fillRect/>
            </a:stretch>
          </a:blipFill>
        </p:spPr>
      </p:sp>
    </p:spTree>
    <p:extLst>
      <p:ext uri="{BB962C8B-B14F-4D97-AF65-F5344CB8AC3E}">
        <p14:creationId xmlns:p14="http://schemas.microsoft.com/office/powerpoint/2010/main" val="11218548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41" name="Shape 141"/>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a:solidFill>
                  <a:schemeClr val="dk1"/>
                </a:solidFill>
                <a:latin typeface="Calibri"/>
                <a:ea typeface="Calibri"/>
                <a:cs typeface="Calibri"/>
                <a:sym typeface="Calibri"/>
              </a:rPr>
              <a:t>Polymorphism</a:t>
            </a:r>
          </a:p>
          <a:p>
            <a:endParaRPr lang="en-US">
              <a:solidFill>
                <a:schemeClr val="dk1"/>
              </a:solidFill>
              <a:latin typeface="Calibri"/>
              <a:ea typeface="Calibri"/>
              <a:cs typeface="Calibri"/>
              <a:sym typeface="Calibri"/>
            </a:endParaRPr>
          </a:p>
        </p:txBody>
      </p:sp>
      <p:sp>
        <p:nvSpPr>
          <p:cNvPr id="142" name="Shape 142"/>
          <p:cNvSpPr/>
          <p:nvPr/>
        </p:nvSpPr>
        <p:spPr>
          <a:xfrm>
            <a:off x="2540000" y="2963334"/>
            <a:ext cx="5778500" cy="4042832"/>
          </a:xfrm>
          <a:prstGeom prst="rect">
            <a:avLst/>
          </a:prstGeom>
          <a:blipFill>
            <a:blip r:embed="rId3"/>
            <a:stretch>
              <a:fillRect/>
            </a:stretch>
          </a:blipFill>
        </p:spPr>
      </p:sp>
    </p:spTree>
    <p:extLst>
      <p:ext uri="{BB962C8B-B14F-4D97-AF65-F5344CB8AC3E}">
        <p14:creationId xmlns:p14="http://schemas.microsoft.com/office/powerpoint/2010/main" val="155255908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Java Topics</a:t>
            </a:r>
          </a:p>
        </p:txBody>
      </p:sp>
      <p:sp>
        <p:nvSpPr>
          <p:cNvPr id="148" name="Shape 148"/>
          <p:cNvSpPr txBox="1"/>
          <p:nvPr/>
        </p:nvSpPr>
        <p:spPr>
          <a:xfrm>
            <a:off x="254000" y="1796472"/>
            <a:ext cx="5145264"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dirty="0"/>
              <a:t>Environment setup – JDK, Eclipse, SVN </a:t>
            </a:r>
            <a:r>
              <a:rPr lang="en-US" sz="2700" dirty="0" err="1"/>
              <a:t>etc</a:t>
            </a:r>
            <a:endParaRPr lang="en-US" sz="2700" dirty="0"/>
          </a:p>
          <a:p>
            <a:pPr marL="825492" lvl="1" indent="-388052">
              <a:lnSpc>
                <a:spcPct val="95000"/>
              </a:lnSpc>
              <a:buClr>
                <a:srgbClr val="000000"/>
              </a:buClr>
              <a:buSzPct val="100694"/>
              <a:buFont typeface="Arial"/>
              <a:buChar char="•"/>
            </a:pPr>
            <a:r>
              <a:rPr lang="en-US" sz="2700" dirty="0"/>
              <a:t>Java programming basics</a:t>
            </a:r>
          </a:p>
          <a:p>
            <a:pPr marL="825492" lvl="1" indent="-388052">
              <a:lnSpc>
                <a:spcPct val="95000"/>
              </a:lnSpc>
              <a:buClr>
                <a:srgbClr val="000000"/>
              </a:buClr>
              <a:buSzPct val="100694"/>
              <a:buFont typeface="Arial"/>
              <a:buChar char="•"/>
            </a:pPr>
            <a:r>
              <a:rPr lang="en-US" sz="2700" dirty="0"/>
              <a:t>Object oriented concepts</a:t>
            </a:r>
          </a:p>
          <a:p>
            <a:pPr marL="825492" lvl="1" indent="-388052">
              <a:lnSpc>
                <a:spcPct val="95000"/>
              </a:lnSpc>
              <a:buClr>
                <a:srgbClr val="000000"/>
              </a:buClr>
              <a:buSzPct val="100694"/>
              <a:buFont typeface="Arial"/>
              <a:buChar char="•"/>
            </a:pPr>
            <a:r>
              <a:rPr lang="en-US" sz="2700" dirty="0"/>
              <a:t>Class and Object</a:t>
            </a:r>
          </a:p>
          <a:p>
            <a:pPr marL="825492" lvl="1" indent="-388052">
              <a:lnSpc>
                <a:spcPct val="95000"/>
              </a:lnSpc>
              <a:buClr>
                <a:srgbClr val="000000"/>
              </a:buClr>
              <a:buSzPct val="100694"/>
              <a:buFont typeface="Arial"/>
              <a:buChar char="•"/>
            </a:pPr>
            <a:r>
              <a:rPr lang="en-US" sz="2700" dirty="0"/>
              <a:t>Java I/O</a:t>
            </a:r>
          </a:p>
          <a:p>
            <a:pPr marL="825492" lvl="1" indent="-388052">
              <a:lnSpc>
                <a:spcPct val="95000"/>
              </a:lnSpc>
              <a:buClr>
                <a:srgbClr val="000000"/>
              </a:buClr>
              <a:buSzPct val="100694"/>
              <a:buFont typeface="Arial"/>
              <a:buChar char="•"/>
            </a:pPr>
            <a:r>
              <a:rPr lang="en-US" sz="2700" dirty="0"/>
              <a:t>Exceptions</a:t>
            </a:r>
          </a:p>
          <a:p>
            <a:pPr marL="825492" lvl="1" indent="-388052">
              <a:lnSpc>
                <a:spcPct val="95000"/>
              </a:lnSpc>
              <a:buClr>
                <a:srgbClr val="000000"/>
              </a:buClr>
              <a:buSzPct val="100694"/>
              <a:buFont typeface="Arial"/>
              <a:buChar char="•"/>
            </a:pPr>
            <a:r>
              <a:rPr lang="en-US" sz="2700" dirty="0"/>
              <a:t>Threads </a:t>
            </a:r>
          </a:p>
          <a:p>
            <a:pPr marL="825492" lvl="1" indent="-388052">
              <a:lnSpc>
                <a:spcPct val="95000"/>
              </a:lnSpc>
              <a:buClr>
                <a:srgbClr val="000000"/>
              </a:buClr>
              <a:buSzPct val="100694"/>
              <a:buFont typeface="Arial"/>
              <a:buChar char="•"/>
            </a:pPr>
            <a:r>
              <a:rPr lang="en-US" sz="2700" dirty="0"/>
              <a:t>Collections</a:t>
            </a:r>
          </a:p>
          <a:p>
            <a:pPr marL="825492" lvl="1" indent="-388052">
              <a:lnSpc>
                <a:spcPct val="95000"/>
              </a:lnSpc>
              <a:buClr>
                <a:srgbClr val="000000"/>
              </a:buClr>
              <a:buSzPct val="100694"/>
              <a:buFont typeface="Arial"/>
              <a:buChar char="•"/>
            </a:pPr>
            <a:r>
              <a:rPr lang="en-US" sz="2700" dirty="0"/>
              <a:t>Annotations, Generics</a:t>
            </a:r>
          </a:p>
          <a:p>
            <a:pPr marL="825492" lvl="1" indent="-388052">
              <a:lnSpc>
                <a:spcPct val="95000"/>
              </a:lnSpc>
              <a:buClr>
                <a:srgbClr val="000000"/>
              </a:buClr>
              <a:buSzPct val="100694"/>
              <a:buFont typeface="Arial"/>
              <a:buChar char="•"/>
            </a:pPr>
            <a:r>
              <a:rPr lang="en-US" sz="2700" dirty="0"/>
              <a:t>Reflection API - optional</a:t>
            </a:r>
          </a:p>
          <a:p>
            <a:pPr marL="825492" lvl="1" indent="-388052">
              <a:lnSpc>
                <a:spcPct val="95000"/>
              </a:lnSpc>
              <a:buClr>
                <a:srgbClr val="000000"/>
              </a:buClr>
              <a:buSzPct val="100694"/>
              <a:buFont typeface="Arial"/>
              <a:buChar char="•"/>
            </a:pPr>
            <a:r>
              <a:rPr lang="en-US" sz="2700" dirty="0"/>
              <a:t> </a:t>
            </a:r>
          </a:p>
        </p:txBody>
      </p:sp>
    </p:spTree>
    <p:extLst>
      <p:ext uri="{BB962C8B-B14F-4D97-AF65-F5344CB8AC3E}">
        <p14:creationId xmlns:p14="http://schemas.microsoft.com/office/powerpoint/2010/main" val="56300588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Setup</a:t>
            </a:r>
            <a:endParaRPr lang="en-US" dirty="0"/>
          </a:p>
        </p:txBody>
      </p:sp>
      <p:sp>
        <p:nvSpPr>
          <p:cNvPr id="3" name="Content Placeholder 2"/>
          <p:cNvSpPr>
            <a:spLocks noGrp="1"/>
          </p:cNvSpPr>
          <p:nvPr>
            <p:ph idx="1"/>
          </p:nvPr>
        </p:nvSpPr>
        <p:spPr/>
        <p:txBody>
          <a:bodyPr/>
          <a:lstStyle/>
          <a:p>
            <a:r>
              <a:rPr lang="en-US" dirty="0" smtClean="0"/>
              <a:t>JDK</a:t>
            </a:r>
          </a:p>
          <a:p>
            <a:r>
              <a:rPr lang="en-US" dirty="0" smtClean="0"/>
              <a:t>Eclipse</a:t>
            </a:r>
          </a:p>
          <a:p>
            <a:r>
              <a:rPr lang="en-US" dirty="0" smtClean="0"/>
              <a:t>Eclipse Plugins (SVN)</a:t>
            </a:r>
          </a:p>
          <a:p>
            <a:r>
              <a:rPr lang="en-US" dirty="0" smtClean="0"/>
              <a:t>Google </a:t>
            </a:r>
            <a:r>
              <a:rPr lang="en-US" dirty="0">
                <a:hlinkClick r:id="rId2"/>
              </a:rPr>
              <a:t>code </a:t>
            </a:r>
            <a:r>
              <a:rPr lang="en-US" dirty="0" smtClean="0">
                <a:hlinkClick r:id="rId2"/>
              </a:rPr>
              <a:t>project</a:t>
            </a:r>
            <a:endParaRPr lang="en-US" dirty="0" smtClean="0"/>
          </a:p>
          <a:p>
            <a:endParaRPr lang="en-US" dirty="0"/>
          </a:p>
        </p:txBody>
      </p:sp>
    </p:spTree>
    <p:extLst>
      <p:ext uri="{BB962C8B-B14F-4D97-AF65-F5344CB8AC3E}">
        <p14:creationId xmlns:p14="http://schemas.microsoft.com/office/powerpoint/2010/main" val="180942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Development Tools</a:t>
            </a:r>
          </a:p>
        </p:txBody>
      </p:sp>
      <p:sp>
        <p:nvSpPr>
          <p:cNvPr id="157" name="Shape 157"/>
          <p:cNvSpPr txBox="1"/>
          <p:nvPr/>
        </p:nvSpPr>
        <p:spPr>
          <a:xfrm>
            <a:off x="931334" y="1608667"/>
            <a:ext cx="8466666"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a:t>JDK </a:t>
            </a:r>
          </a:p>
          <a:p>
            <a:pPr marL="825492" lvl="1" indent="-388052">
              <a:lnSpc>
                <a:spcPct val="95000"/>
              </a:lnSpc>
              <a:buClr>
                <a:srgbClr val="000000"/>
              </a:buClr>
              <a:buSzPct val="100694"/>
              <a:buFont typeface="Arial"/>
              <a:buChar char="•"/>
            </a:pPr>
            <a:r>
              <a:rPr lang="en-US" sz="2700"/>
              <a:t>IDE - Eclipse/Netbeans</a:t>
            </a:r>
          </a:p>
          <a:p>
            <a:pPr marL="825492" lvl="1" indent="-388052">
              <a:lnSpc>
                <a:spcPct val="95000"/>
              </a:lnSpc>
              <a:buClr>
                <a:srgbClr val="000000"/>
              </a:buClr>
              <a:buSzPct val="100694"/>
              <a:buFont typeface="Arial"/>
              <a:buChar char="•"/>
            </a:pPr>
            <a:r>
              <a:rPr lang="en-US" sz="2700"/>
              <a:t>SCM Tools -SVN/ GIT</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Unit test frameworks – Junit, Test NG etc</a:t>
            </a:r>
          </a:p>
          <a:p>
            <a:pPr marL="825492" lvl="1" indent="-388052">
              <a:lnSpc>
                <a:spcPct val="95000"/>
              </a:lnSpc>
              <a:buClr>
                <a:srgbClr val="000000"/>
              </a:buClr>
              <a:buSzPct val="100694"/>
              <a:buFont typeface="Arial"/>
              <a:buChar char="•"/>
            </a:pPr>
            <a:r>
              <a:rPr lang="en-US" sz="2700"/>
              <a:t>Requirement Analysis – Use cases</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Design – UML Tools, Visio/Dia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Code coverage tools – Eclipse plugins like emma </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Bug tracking tools – Bugzilla/JIRA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Wiki softwares – Confluence/media wiki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Java frameworks – Apache commons, log4j,spring, hibernate, struts etc</a:t>
            </a:r>
          </a:p>
        </p:txBody>
      </p:sp>
    </p:spTree>
    <p:extLst>
      <p:ext uri="{BB962C8B-B14F-4D97-AF65-F5344CB8AC3E}">
        <p14:creationId xmlns:p14="http://schemas.microsoft.com/office/powerpoint/2010/main" val="466311327"/>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49" y="1898073"/>
            <a:ext cx="9451323" cy="483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3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unchify.com/wp-content/uploads/2013/04/Data-Types-and-Data-Structures-Crunchif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992" y="2161309"/>
            <a:ext cx="7907771" cy="447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lvl="0" indent="0" algn="l" rtl="0">
              <a:lnSpc>
                <a:spcPct val="119922"/>
              </a:lnSpc>
              <a:spcBef>
                <a:spcPts val="0"/>
              </a:spcBef>
              <a:spcAft>
                <a:spcPts val="0"/>
              </a:spcAft>
              <a:buNone/>
            </a:pPr>
            <a:r>
              <a:rPr lang="en-US" sz="3555">
                <a:solidFill>
                  <a:srgbClr val="990000"/>
                </a:solidFill>
              </a:rPr>
              <a:t>What we offer</a:t>
            </a:r>
          </a:p>
        </p:txBody>
      </p:sp>
      <p:sp>
        <p:nvSpPr>
          <p:cNvPr id="28" name="Shape 28"/>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lvl="0" indent="0" algn="l" rtl="0">
              <a:lnSpc>
                <a:spcPct val="119791"/>
              </a:lnSpc>
              <a:spcBef>
                <a:spcPts val="0"/>
              </a:spcBef>
              <a:spcAft>
                <a:spcPts val="0"/>
              </a:spcAft>
              <a:buNone/>
            </a:pPr>
            <a:r>
              <a:rPr lang="en-US" sz="2666" dirty="0"/>
              <a:t>Customized courses on</a:t>
            </a:r>
            <a:r>
              <a:rPr lang="en-US" sz="2666" dirty="0">
                <a:solidFill>
                  <a:srgbClr val="000000"/>
                </a:solidFill>
                <a:latin typeface="Arial"/>
                <a:ea typeface="Arial"/>
                <a:cs typeface="Arial"/>
                <a:sym typeface="Arial"/>
              </a:rPr>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smtClean="0"/>
              <a:t>Basic </a:t>
            </a:r>
            <a:r>
              <a:rPr lang="en-US" sz="2666" dirty="0"/>
              <a:t>Java and advance Java (JEE)</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Spring framework</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Hibernate, </a:t>
            </a:r>
            <a:r>
              <a:rPr lang="en-US" sz="2666" dirty="0" err="1"/>
              <a:t>Mybatis</a:t>
            </a:r>
            <a:endParaRPr lang="en-US" sz="2666" dirty="0"/>
          </a:p>
          <a:p>
            <a:pPr marL="381000" marR="0" lvl="0" indent="-220133" algn="l" rtl="0">
              <a:lnSpc>
                <a:spcPct val="119792"/>
              </a:lnSpc>
              <a:spcBef>
                <a:spcPts val="479"/>
              </a:spcBef>
              <a:spcAft>
                <a:spcPts val="0"/>
              </a:spcAft>
              <a:buClr>
                <a:srgbClr val="000000"/>
              </a:buClr>
              <a:buSzPct val="164609"/>
              <a:buFont typeface="Arial"/>
              <a:buChar char="•"/>
            </a:pPr>
            <a:r>
              <a:rPr lang="en-US" sz="2666" dirty="0"/>
              <a:t>Mule ESB</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Build tools (Ant, Maven, </a:t>
            </a:r>
            <a:r>
              <a:rPr lang="en-US" sz="2666" dirty="0" err="1"/>
              <a:t>Gradle</a:t>
            </a:r>
            <a:r>
              <a:rPr lang="en-US" sz="2666" dirty="0"/>
              <a:t>, Jenkins, </a:t>
            </a:r>
            <a:r>
              <a:rPr lang="en-US" sz="2666" dirty="0" err="1"/>
              <a:t>Teamcity</a:t>
            </a:r>
            <a:r>
              <a:rPr lang="en-US" sz="2666" dirty="0"/>
              <a:t> </a:t>
            </a:r>
            <a:r>
              <a:rPr lang="en-US" sz="2666" dirty="0" err="1"/>
              <a:t>etc</a:t>
            </a:r>
            <a:r>
              <a:rPr lang="en-US" sz="2666" dirty="0"/>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Agile </a:t>
            </a:r>
            <a:r>
              <a:rPr lang="en-US" sz="2666" dirty="0" err="1"/>
              <a:t>methologies</a:t>
            </a:r>
            <a:r>
              <a:rPr lang="en-US" sz="2666" dirty="0"/>
              <a:t>(Scrum)</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QA (Functional, Automation, PEN testing)</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Projects and product </a:t>
            </a:r>
            <a:r>
              <a:rPr lang="en-US" sz="2666" dirty="0" err="1"/>
              <a:t>dev</a:t>
            </a:r>
            <a:r>
              <a:rPr lang="en-US" sz="2666" dirty="0"/>
              <a:t>(</a:t>
            </a:r>
            <a:r>
              <a:rPr lang="en-US" sz="2666" dirty="0" err="1"/>
              <a:t>Design,develop</a:t>
            </a:r>
            <a:r>
              <a:rPr lang="en-US" sz="2666" dirty="0"/>
              <a:t>, maintain)</a:t>
            </a:r>
          </a:p>
          <a:p>
            <a:endParaRPr lang="en-US" sz="2666" dirty="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8000" y="1778000"/>
            <a:ext cx="9144000" cy="5994400"/>
          </a:xfrm>
        </p:spPr>
        <p:txBody>
          <a:bodyPr/>
          <a:lstStyle/>
          <a:p>
            <a:r>
              <a:rPr lang="en-US" dirty="0" smtClean="0"/>
              <a:t>Byte is 8 bit number.</a:t>
            </a:r>
          </a:p>
          <a:p>
            <a:r>
              <a:rPr lang="en-US" dirty="0" smtClean="0"/>
              <a:t>8 bits = 11111111   (2*2*2*2  2*2*2*2)=256</a:t>
            </a:r>
          </a:p>
          <a:p>
            <a:r>
              <a:rPr lang="en-US" dirty="0" smtClean="0"/>
              <a:t>1  bit is for sign, this leave us 7 bits.</a:t>
            </a:r>
          </a:p>
          <a:p>
            <a:r>
              <a:rPr lang="en-US" dirty="0" smtClean="0"/>
              <a:t>7 bits = 2 power 7= 128</a:t>
            </a:r>
          </a:p>
          <a:p>
            <a:r>
              <a:rPr lang="en-US" dirty="0" smtClean="0"/>
              <a:t>0 -1 , 1- 2,…. 127 will be 128</a:t>
            </a:r>
            <a:r>
              <a:rPr lang="en-US" baseline="30000" dirty="0" smtClean="0"/>
              <a:t>th</a:t>
            </a:r>
            <a:r>
              <a:rPr lang="en-US" dirty="0" smtClean="0"/>
              <a:t> number.</a:t>
            </a:r>
          </a:p>
          <a:p>
            <a:r>
              <a:rPr lang="en-US" dirty="0" smtClean="0"/>
              <a:t>-128 to 1</a:t>
            </a:r>
          </a:p>
          <a:p>
            <a:r>
              <a:rPr lang="en-US" dirty="0" smtClean="0"/>
              <a:t>Range is -128 to 127</a:t>
            </a:r>
          </a:p>
          <a:p>
            <a:r>
              <a:rPr lang="en-US" dirty="0" smtClean="0"/>
              <a:t>Numbers get rotated or cycled if it is not the range. 129 = -127</a:t>
            </a:r>
          </a:p>
          <a:p>
            <a:endParaRPr lang="en-US" dirty="0"/>
          </a:p>
        </p:txBody>
      </p:sp>
    </p:spTree>
    <p:extLst>
      <p:ext uri="{BB962C8B-B14F-4D97-AF65-F5344CB8AC3E}">
        <p14:creationId xmlns:p14="http://schemas.microsoft.com/office/powerpoint/2010/main" val="3442709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                           -60                </a:t>
            </a:r>
            <a:endParaRPr lang="en-US" dirty="0"/>
          </a:p>
          <a:p>
            <a:pPr marL="0" indent="0">
              <a:buNone/>
            </a:pPr>
            <a:r>
              <a:rPr lang="en-US" dirty="0" smtClean="0"/>
              <a:t> </a:t>
            </a:r>
          </a:p>
          <a:p>
            <a:pPr marL="0" indent="0">
              <a:buNone/>
            </a:pPr>
            <a:endParaRPr lang="en-US" dirty="0"/>
          </a:p>
          <a:p>
            <a:pPr marL="0" indent="0">
              <a:buNone/>
            </a:pPr>
            <a:r>
              <a:rPr lang="en-US" dirty="0" smtClean="0"/>
              <a:t>             0                                     -1   -128</a:t>
            </a:r>
          </a:p>
          <a:p>
            <a:pPr marL="0" indent="0">
              <a:buNone/>
            </a:pPr>
            <a:r>
              <a:rPr lang="en-US" dirty="0"/>
              <a:t> </a:t>
            </a:r>
            <a:r>
              <a:rPr lang="en-US" dirty="0" smtClean="0"/>
              <a:t>                                                            127</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60                                  90</a:t>
            </a:r>
          </a:p>
        </p:txBody>
      </p:sp>
      <p:sp>
        <p:nvSpPr>
          <p:cNvPr id="4" name="Oval 3"/>
          <p:cNvSpPr/>
          <p:nvPr/>
        </p:nvSpPr>
        <p:spPr>
          <a:xfrm>
            <a:off x="2175164" y="2826327"/>
            <a:ext cx="3810000" cy="3768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093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3611"/>
            <a:ext cx="9144000" cy="1270000"/>
          </a:xfrm>
        </p:spPr>
        <p:txBody>
          <a:bodyPr/>
          <a:lstStyle/>
          <a:p>
            <a:r>
              <a:rPr lang="en-US" dirty="0" smtClean="0"/>
              <a:t>Access </a:t>
            </a:r>
            <a:r>
              <a:rPr lang="en-US" dirty="0" err="1" smtClean="0"/>
              <a:t>Specifiers</a:t>
            </a:r>
            <a:endParaRPr lang="en-US" dirty="0"/>
          </a:p>
        </p:txBody>
      </p:sp>
      <p:pic>
        <p:nvPicPr>
          <p:cNvPr id="1026" name="Picture 2" descr="http://i.stack.imgur.com/ENg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 y="3129476"/>
            <a:ext cx="9148618" cy="4947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otoquiz.com/web-coding/wp-content/uploads/2011/03/java-member-access-level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255" y="1365556"/>
            <a:ext cx="5652654" cy="177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953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pic>
        <p:nvPicPr>
          <p:cNvPr id="1026" name="Picture 2" descr="http://doc.sumy.ua/prog/java/langref/figs/jlrf09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4" y="1206717"/>
            <a:ext cx="7712363" cy="58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54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03563" y="3560619"/>
            <a:ext cx="1149927" cy="7481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Exceptions</a:t>
            </a:r>
            <a:endParaRPr lang="en-US" dirty="0"/>
          </a:p>
        </p:txBody>
      </p:sp>
      <p:pic>
        <p:nvPicPr>
          <p:cNvPr id="2050" name="Picture 2" descr="[Graphic: Fig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349216"/>
            <a:ext cx="8746836" cy="527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76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Threads are light weight processes.</a:t>
            </a:r>
          </a:p>
          <a:p>
            <a:r>
              <a:rPr lang="en-US" dirty="0" smtClean="0"/>
              <a:t>They share resources of the parent.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References: </a:t>
            </a:r>
            <a:r>
              <a:rPr lang="en-US" dirty="0" smtClean="0">
                <a:hlinkClick r:id="rId2"/>
              </a:rPr>
              <a:t>link 1</a:t>
            </a:r>
            <a:r>
              <a:rPr lang="en-US" dirty="0" smtClean="0"/>
              <a:t>  </a:t>
            </a:r>
            <a:r>
              <a:rPr lang="en-US" dirty="0" smtClean="0">
                <a:hlinkClick r:id="rId3"/>
              </a:rPr>
              <a:t>link 2 </a:t>
            </a:r>
            <a:r>
              <a:rPr lang="en-US" dirty="0" smtClean="0"/>
              <a:t> </a:t>
            </a:r>
            <a:r>
              <a:rPr lang="en-US" dirty="0" smtClean="0">
                <a:hlinkClick r:id="rId4"/>
              </a:rPr>
              <a:t>memory </a:t>
            </a:r>
            <a:r>
              <a:rPr lang="en-US" dirty="0" err="1" smtClean="0">
                <a:hlinkClick r:id="rId4"/>
              </a:rPr>
              <a:t>mgmt</a:t>
            </a:r>
            <a:r>
              <a:rPr lang="en-US" dirty="0" smtClean="0"/>
              <a:t> </a:t>
            </a:r>
            <a:r>
              <a:rPr lang="en-US" dirty="0" smtClean="0">
                <a:hlinkClick r:id="rId5"/>
              </a:rPr>
              <a:t>dzone</a:t>
            </a:r>
            <a:endParaRPr lang="en-US" dirty="0" smtClean="0"/>
          </a:p>
        </p:txBody>
      </p:sp>
      <p:pic>
        <p:nvPicPr>
          <p:cNvPr id="2050" name="Picture 2" descr="Thread st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587" y="3261303"/>
            <a:ext cx="40100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13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model </a:t>
            </a:r>
            <a:r>
              <a:rPr lang="en-US" dirty="0" err="1" smtClean="0"/>
              <a:t>model</a:t>
            </a:r>
            <a:endParaRPr lang="en-US" dirty="0"/>
          </a:p>
        </p:txBody>
      </p:sp>
      <p:pic>
        <p:nvPicPr>
          <p:cNvPr id="4098" name="Picture 2" descr="sun-hotspot-memor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73" y="2327564"/>
            <a:ext cx="6460259" cy="399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2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6" y="375485"/>
            <a:ext cx="9144000" cy="1270000"/>
          </a:xfrm>
        </p:spPr>
        <p:txBody>
          <a:bodyPr/>
          <a:lstStyle/>
          <a:p>
            <a:r>
              <a:rPr lang="en-US" dirty="0" smtClean="0"/>
              <a:t>Java threads – Memory model      </a:t>
            </a:r>
            <a:endParaRPr lang="en-US" dirty="0"/>
          </a:p>
        </p:txBody>
      </p:sp>
      <p:pic>
        <p:nvPicPr>
          <p:cNvPr id="3074" name="Picture 2" descr="http://blog.codecentric.de/wp-content/uploads/2009/12/java-memory-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25" y="1828800"/>
            <a:ext cx="9200860" cy="5001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10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rotocol state machine example - Thread States and Life Cycle in Java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45617" cy="705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37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Projects </a:t>
            </a:r>
            <a:r>
              <a:rPr lang="en-US" dirty="0" smtClean="0">
                <a:solidFill>
                  <a:schemeClr val="dk1"/>
                </a:solidFill>
                <a:latin typeface="Calibri"/>
                <a:ea typeface="Calibri"/>
                <a:cs typeface="Calibri"/>
                <a:sym typeface="Calibri"/>
              </a:rPr>
              <a:t>– Java -FYI</a:t>
            </a:r>
            <a:endParaRPr lang="en-US" dirty="0">
              <a:solidFill>
                <a:schemeClr val="dk1"/>
              </a:solidFill>
              <a:latin typeface="Calibri"/>
              <a:ea typeface="Calibri"/>
              <a:cs typeface="Calibri"/>
              <a:sym typeface="Calibri"/>
            </a:endParaRPr>
          </a:p>
        </p:txBody>
      </p:sp>
      <p:sp>
        <p:nvSpPr>
          <p:cNvPr id="163" name="Shape 163"/>
          <p:cNvSpPr txBox="1">
            <a:spLocks noGrp="1"/>
          </p:cNvSpPr>
          <p:nvPr>
            <p:ph type="body" idx="1"/>
          </p:nvPr>
        </p:nvSpPr>
        <p:spPr>
          <a:xfrm>
            <a:off x="592667" y="1524000"/>
            <a:ext cx="9144000" cy="5926666"/>
          </a:xfrm>
          <a:prstGeom prst="rect">
            <a:avLst/>
          </a:prstGeom>
          <a:noFill/>
          <a:ln>
            <a:noFill/>
          </a:ln>
        </p:spPr>
        <p:txBody>
          <a:bodyPr lIns="101582" tIns="50777" rIns="101582" bIns="50777" anchor="t" anchorCtr="0">
            <a:noAutofit/>
          </a:bodyPr>
          <a:lstStyle/>
          <a:p>
            <a:pPr>
              <a:spcBef>
                <a:spcPts val="711"/>
              </a:spcBef>
              <a:buClr>
                <a:schemeClr val="dk1"/>
              </a:buClr>
              <a:buSzPct val="126666"/>
            </a:pPr>
            <a:r>
              <a:rPr lang="en-US" sz="1800" dirty="0">
                <a:solidFill>
                  <a:schemeClr val="dk1"/>
                </a:solidFill>
                <a:latin typeface="Calibri"/>
                <a:ea typeface="Calibri"/>
                <a:cs typeface="Calibri"/>
                <a:sym typeface="Calibri"/>
              </a:rPr>
              <a:t>Common Objectives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 How to design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How to write a proper and better code</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Database design</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Meet timelines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Unit testing - Optional</a:t>
            </a:r>
          </a:p>
          <a:p>
            <a:pPr>
              <a:spcBef>
                <a:spcPts val="711"/>
              </a:spcBef>
              <a:buClr>
                <a:schemeClr val="dk1"/>
              </a:buClr>
              <a:buSzPct val="126666"/>
            </a:pPr>
            <a:r>
              <a:rPr lang="en-US" sz="1800" dirty="0">
                <a:solidFill>
                  <a:schemeClr val="dk1"/>
                </a:solidFill>
                <a:latin typeface="Calibri"/>
                <a:ea typeface="Calibri"/>
                <a:cs typeface="Calibri"/>
                <a:sym typeface="Calibri"/>
              </a:rPr>
              <a:t>Desktop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Java swing framework /JFC</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Layouts and other UI elements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Event handling -&gt; wonderful exposure if understood properly</a:t>
            </a:r>
          </a:p>
          <a:p>
            <a:pPr>
              <a:spcBef>
                <a:spcPts val="711"/>
              </a:spcBef>
              <a:buClr>
                <a:schemeClr val="dk1"/>
              </a:buClr>
              <a:buSzPct val="126666"/>
            </a:pPr>
            <a:r>
              <a:rPr lang="en-US" sz="1800" dirty="0">
                <a:solidFill>
                  <a:schemeClr val="dk1"/>
                </a:solidFill>
                <a:latin typeface="Calibri"/>
                <a:ea typeface="Calibri"/>
                <a:cs typeface="Calibri"/>
                <a:sym typeface="Calibri"/>
              </a:rPr>
              <a:t>Web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web and http protocol</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GET, POST methods, session, application contexts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HTML, </a:t>
            </a:r>
            <a:r>
              <a:rPr lang="en-US" sz="1800" dirty="0" err="1">
                <a:solidFill>
                  <a:schemeClr val="dk1"/>
                </a:solidFill>
                <a:latin typeface="Calibri"/>
                <a:ea typeface="Calibri"/>
                <a:cs typeface="Calibri"/>
                <a:sym typeface="Calibri"/>
              </a:rPr>
              <a:t>Javascript</a:t>
            </a:r>
            <a:r>
              <a:rPr lang="en-US" sz="1800" dirty="0">
                <a:solidFill>
                  <a:schemeClr val="dk1"/>
                </a:solidFill>
                <a:latin typeface="Calibri"/>
                <a:ea typeface="Calibri"/>
                <a:cs typeface="Calibri"/>
                <a:sym typeface="Calibri"/>
              </a:rPr>
              <a:t>, CSS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Servlets, JSP, Struts framework (optional but industry likes the experience)</a:t>
            </a:r>
          </a:p>
          <a:p>
            <a:endParaRPr lang="en-US" sz="1800" dirty="0">
              <a:solidFill>
                <a:schemeClr val="dk1"/>
              </a:solidFill>
              <a:latin typeface="Calibri"/>
              <a:ea typeface="Calibri"/>
              <a:cs typeface="Calibri"/>
              <a:sym typeface="Calibri"/>
            </a:endParaRPr>
          </a:p>
          <a:p>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396557"/>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Overview</a:t>
            </a:r>
          </a:p>
        </p:txBody>
      </p:sp>
      <p:sp>
        <p:nvSpPr>
          <p:cNvPr id="34" name="Shape 34"/>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dirty="0">
                <a:solidFill>
                  <a:srgbClr val="000000"/>
                </a:solidFill>
                <a:latin typeface="Arial"/>
                <a:ea typeface="Arial"/>
                <a:cs typeface="Arial"/>
                <a:sym typeface="Arial"/>
              </a:rPr>
              <a:t>This course is intended for people who:</a:t>
            </a:r>
          </a:p>
          <a:p>
            <a:pPr marL="381000" marR="0" lvl="0" indent="-220133" algn="l" rtl="0">
              <a:lnSpc>
                <a:spcPct val="119792"/>
              </a:lnSpc>
              <a:spcBef>
                <a:spcPts val="479"/>
              </a:spcBef>
              <a:spcAft>
                <a:spcPts val="0"/>
              </a:spcAft>
              <a:buClr>
                <a:srgbClr val="000000"/>
              </a:buClr>
              <a:buSzPct val="164609"/>
              <a:buFont typeface="Arial"/>
              <a:buChar char="•"/>
            </a:pPr>
            <a:r>
              <a:rPr lang="en-US" sz="2666" dirty="0" err="1">
                <a:solidFill>
                  <a:srgbClr val="000000"/>
                </a:solidFill>
                <a:latin typeface="Arial"/>
                <a:ea typeface="Arial"/>
                <a:cs typeface="Arial"/>
                <a:sym typeface="Arial"/>
              </a:rPr>
              <a:t>B.Sc</a:t>
            </a:r>
            <a:r>
              <a:rPr lang="en-US" sz="2666" dirty="0">
                <a:solidFill>
                  <a:srgbClr val="000000"/>
                </a:solidFill>
                <a:latin typeface="Arial"/>
                <a:ea typeface="Arial"/>
                <a:cs typeface="Arial"/>
                <a:sym typeface="Arial"/>
              </a:rPr>
              <a:t>/</a:t>
            </a:r>
            <a:r>
              <a:rPr lang="en-US" sz="2666" dirty="0" err="1">
                <a:solidFill>
                  <a:srgbClr val="000000"/>
                </a:solidFill>
                <a:latin typeface="Arial"/>
                <a:ea typeface="Arial"/>
                <a:cs typeface="Arial"/>
                <a:sym typeface="Arial"/>
              </a:rPr>
              <a:t>B.Tech</a:t>
            </a:r>
            <a:r>
              <a:rPr lang="en-US" sz="2666" dirty="0">
                <a:solidFill>
                  <a:srgbClr val="000000"/>
                </a:solidFill>
                <a:latin typeface="Arial"/>
                <a:ea typeface="Arial"/>
                <a:cs typeface="Arial"/>
                <a:sym typeface="Arial"/>
              </a:rPr>
              <a:t> / M.C.A </a:t>
            </a:r>
            <a:r>
              <a:rPr lang="en-US" sz="2666" dirty="0" err="1">
                <a:solidFill>
                  <a:srgbClr val="000000"/>
                </a:solidFill>
                <a:latin typeface="Arial"/>
                <a:ea typeface="Arial"/>
                <a:cs typeface="Arial"/>
                <a:sym typeface="Arial"/>
              </a:rPr>
              <a:t>Freshers</a:t>
            </a:r>
            <a:r>
              <a:rPr lang="en-US" sz="2666" dirty="0">
                <a:solidFill>
                  <a:srgbClr val="000000"/>
                </a:solidFill>
                <a:latin typeface="Arial"/>
                <a:ea typeface="Arial"/>
                <a:cs typeface="Arial"/>
                <a:sym typeface="Arial"/>
              </a:rPr>
              <a:t>/Students</a:t>
            </a:r>
          </a:p>
          <a:p>
            <a:pPr marL="381000" marR="0" lvl="0" indent="-220133" algn="l" rtl="0">
              <a:lnSpc>
                <a:spcPct val="119792"/>
              </a:lnSpc>
              <a:spcBef>
                <a:spcPts val="479"/>
              </a:spcBef>
              <a:spcAft>
                <a:spcPts val="0"/>
              </a:spcAft>
              <a:buClr>
                <a:srgbClr val="000000"/>
              </a:buClr>
              <a:buSzPct val="164609"/>
              <a:buFont typeface="Arial"/>
              <a:buChar char="•"/>
            </a:pPr>
            <a:r>
              <a:rPr lang="en-US" sz="2666" dirty="0">
                <a:solidFill>
                  <a:srgbClr val="000000"/>
                </a:solidFill>
                <a:latin typeface="Arial"/>
                <a:ea typeface="Arial"/>
                <a:cs typeface="Arial"/>
                <a:sym typeface="Arial"/>
              </a:rPr>
              <a:t>IT Professionals (Non Java technologies</a:t>
            </a:r>
            <a:r>
              <a:rPr lang="en-US" sz="2666" dirty="0" smtClean="0">
                <a:solidFill>
                  <a:srgbClr val="000000"/>
                </a:solidFill>
                <a:latin typeface="Arial"/>
                <a:ea typeface="Arial"/>
                <a:cs typeface="Arial"/>
                <a:sym typeface="Arial"/>
              </a:rPr>
              <a: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Pre-requisites</a:t>
            </a:r>
          </a:p>
        </p:txBody>
      </p:sp>
      <p:sp>
        <p:nvSpPr>
          <p:cNvPr id="40" name="Shape 40"/>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Before taking this course, the student must have successfully completed the following pre-requisites: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Computer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Working programming knowledge (C, C++ etc)</a:t>
            </a:r>
          </a:p>
          <a:p>
            <a:endParaRPr lang="en-US" sz="2666">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Outcomes</a:t>
            </a:r>
          </a:p>
        </p:txBody>
      </p:sp>
      <p:sp>
        <p:nvSpPr>
          <p:cNvPr id="46" name="Shape 46"/>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Upon completion of this course, you will be able to:</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Concepts of Object Oriented Programming</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Java - programming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Important java core modules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JEE (Java Enterprise Edition) - important components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Advanced Java frameworks </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Spring, Hibernate</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Struts 2, Spring MVC</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Junit/Test NG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What is Java?</a:t>
            </a:r>
          </a:p>
        </p:txBody>
      </p:sp>
      <p:sp>
        <p:nvSpPr>
          <p:cNvPr id="88" name="Shape 88"/>
          <p:cNvSpPr txBox="1">
            <a:spLocks noGrp="1"/>
          </p:cNvSpPr>
          <p:nvPr>
            <p:ph type="body" idx="1"/>
          </p:nvPr>
        </p:nvSpPr>
        <p:spPr>
          <a:xfrm>
            <a:off x="508000" y="1270001"/>
            <a:ext cx="9144000" cy="3471332"/>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sz="3200" b="1" dirty="0">
                <a:solidFill>
                  <a:schemeClr val="dk1"/>
                </a:solidFill>
                <a:latin typeface="Calibri"/>
                <a:ea typeface="Calibri"/>
                <a:cs typeface="Calibri"/>
                <a:sym typeface="Calibri"/>
              </a:rPr>
              <a:t>Java</a:t>
            </a:r>
            <a:r>
              <a:rPr lang="en-US" sz="3200" dirty="0">
                <a:solidFill>
                  <a:schemeClr val="dk1"/>
                </a:solidFill>
                <a:latin typeface="Calibri"/>
                <a:ea typeface="Calibri"/>
                <a:cs typeface="Calibri"/>
                <a:sym typeface="Calibri"/>
              </a:rPr>
              <a:t> is a </a:t>
            </a:r>
            <a:r>
              <a:rPr lang="en-US" sz="3200" u="sng" dirty="0">
                <a:solidFill>
                  <a:schemeClr val="hlink"/>
                </a:solidFill>
                <a:latin typeface="Calibri"/>
                <a:ea typeface="Calibri"/>
                <a:cs typeface="Calibri"/>
                <a:sym typeface="Calibri"/>
                <a:hlinkClick r:id="rId3"/>
              </a:rPr>
              <a:t>programming language</a:t>
            </a:r>
            <a:r>
              <a:rPr lang="en-US" sz="3200" dirty="0">
                <a:solidFill>
                  <a:schemeClr val="dk1"/>
                </a:solidFill>
                <a:latin typeface="Calibri"/>
                <a:ea typeface="Calibri"/>
                <a:cs typeface="Calibri"/>
                <a:sym typeface="Calibri"/>
              </a:rPr>
              <a:t> originally developed by </a:t>
            </a:r>
            <a:r>
              <a:rPr lang="en-US" sz="3200" u="sng" dirty="0">
                <a:solidFill>
                  <a:schemeClr val="hlink"/>
                </a:solidFill>
                <a:latin typeface="Calibri"/>
                <a:ea typeface="Calibri"/>
                <a:cs typeface="Calibri"/>
                <a:sym typeface="Calibri"/>
                <a:hlinkClick r:id="rId4"/>
              </a:rPr>
              <a:t>James Gosling</a:t>
            </a:r>
            <a:r>
              <a:rPr lang="en-US" sz="3200" dirty="0">
                <a:solidFill>
                  <a:schemeClr val="dk1"/>
                </a:solidFill>
                <a:latin typeface="Calibri"/>
                <a:ea typeface="Calibri"/>
                <a:cs typeface="Calibri"/>
                <a:sym typeface="Calibri"/>
              </a:rPr>
              <a:t> at </a:t>
            </a:r>
            <a:r>
              <a:rPr lang="en-US" sz="3200" u="sng" dirty="0">
                <a:solidFill>
                  <a:schemeClr val="hlink"/>
                </a:solidFill>
                <a:latin typeface="Calibri"/>
                <a:ea typeface="Calibri"/>
                <a:cs typeface="Calibri"/>
                <a:sym typeface="Calibri"/>
                <a:hlinkClick r:id="rId5"/>
              </a:rPr>
              <a:t>Sun Microsystems</a:t>
            </a:r>
            <a:r>
              <a:rPr lang="en-US" sz="3200" dirty="0">
                <a:solidFill>
                  <a:schemeClr val="dk1"/>
                </a:solidFill>
                <a:latin typeface="Calibri"/>
                <a:ea typeface="Calibri"/>
                <a:cs typeface="Calibri"/>
                <a:sym typeface="Calibri"/>
              </a:rPr>
              <a:t>. Now Oracle has taken Over Sun</a:t>
            </a:r>
          </a:p>
          <a:p>
            <a:pPr>
              <a:spcBef>
                <a:spcPts val="711"/>
              </a:spcBef>
              <a:buClr>
                <a:schemeClr val="dk1"/>
              </a:buClr>
              <a:buSzPct val="98958"/>
            </a:pPr>
            <a:r>
              <a:rPr lang="en-US" sz="3200" dirty="0">
                <a:solidFill>
                  <a:schemeClr val="dk1"/>
                </a:solidFill>
                <a:latin typeface="Calibri"/>
                <a:ea typeface="Calibri"/>
                <a:cs typeface="Calibri"/>
                <a:sym typeface="Calibri"/>
              </a:rPr>
              <a:t>Java is platform independent. Write once and run anywhere (windows, Unix, Linux, Mac </a:t>
            </a:r>
            <a:r>
              <a:rPr lang="en-US" sz="3200" dirty="0" err="1">
                <a:solidFill>
                  <a:schemeClr val="dk1"/>
                </a:solidFill>
                <a:latin typeface="Calibri"/>
                <a:ea typeface="Calibri"/>
                <a:cs typeface="Calibri"/>
                <a:sym typeface="Calibri"/>
              </a:rPr>
              <a:t>etc</a:t>
            </a:r>
            <a:r>
              <a:rPr lang="en-US" sz="3200" dirty="0">
                <a:solidFill>
                  <a:schemeClr val="dk1"/>
                </a:solidFill>
                <a:latin typeface="Calibri"/>
                <a:ea typeface="Calibri"/>
                <a:cs typeface="Calibri"/>
                <a:sym typeface="Calibri"/>
              </a:rPr>
              <a:t>)</a:t>
            </a:r>
          </a:p>
          <a:p>
            <a:pPr>
              <a:spcBef>
                <a:spcPts val="711"/>
              </a:spcBef>
              <a:buClr>
                <a:schemeClr val="dk1"/>
              </a:buClr>
              <a:buSzPct val="98958"/>
            </a:pPr>
            <a:r>
              <a:rPr lang="en-US" sz="3200" dirty="0">
                <a:solidFill>
                  <a:schemeClr val="dk1"/>
                </a:solidFill>
                <a:latin typeface="Calibri"/>
                <a:ea typeface="Calibri"/>
                <a:cs typeface="Calibri"/>
                <a:sym typeface="Calibri"/>
              </a:rPr>
              <a:t>Java is found everywhere</a:t>
            </a:r>
          </a:p>
          <a:p>
            <a:endParaRPr lang="en-US" dirty="0">
              <a:solidFill>
                <a:schemeClr val="dk1"/>
              </a:solidFill>
              <a:latin typeface="Calibri"/>
              <a:ea typeface="Calibri"/>
              <a:cs typeface="Calibri"/>
              <a:sym typeface="Calibri"/>
            </a:endParaRPr>
          </a:p>
        </p:txBody>
      </p:sp>
      <p:sp>
        <p:nvSpPr>
          <p:cNvPr id="89" name="Shape 89"/>
          <p:cNvSpPr/>
          <p:nvPr/>
        </p:nvSpPr>
        <p:spPr>
          <a:xfrm>
            <a:off x="2878667" y="4730751"/>
            <a:ext cx="4762500" cy="2889250"/>
          </a:xfrm>
          <a:prstGeom prst="rect">
            <a:avLst/>
          </a:prstGeom>
          <a:blipFill>
            <a:blip r:embed="rId6"/>
            <a:stretch>
              <a:fillRect/>
            </a:stretch>
          </a:blipFill>
        </p:spPr>
      </p:sp>
    </p:spTree>
    <p:extLst>
      <p:ext uri="{BB962C8B-B14F-4D97-AF65-F5344CB8AC3E}">
        <p14:creationId xmlns:p14="http://schemas.microsoft.com/office/powerpoint/2010/main" val="20107065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sz="3600" dirty="0">
                <a:solidFill>
                  <a:schemeClr val="dk1"/>
                </a:solidFill>
                <a:latin typeface="Calibri"/>
                <a:ea typeface="Calibri"/>
                <a:cs typeface="Calibri"/>
                <a:sym typeface="Calibri"/>
              </a:rPr>
              <a:t>JDK and JRE – The low level </a:t>
            </a:r>
            <a:r>
              <a:rPr lang="en-US" dirty="0" smtClean="0">
                <a:solidFill>
                  <a:schemeClr val="dk1"/>
                </a:solidFill>
                <a:latin typeface="Calibri"/>
                <a:ea typeface="Calibri"/>
                <a:cs typeface="Calibri"/>
                <a:sym typeface="Calibri"/>
              </a:rPr>
              <a:t>details</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Do not worry if you don’t get it fully)</a:t>
            </a:r>
          </a:p>
        </p:txBody>
      </p:sp>
      <p:sp>
        <p:nvSpPr>
          <p:cNvPr id="95" name="Shape 95"/>
          <p:cNvSpPr/>
          <p:nvPr/>
        </p:nvSpPr>
        <p:spPr>
          <a:xfrm>
            <a:off x="814917" y="2079626"/>
            <a:ext cx="8530167" cy="4423833"/>
          </a:xfrm>
          <a:prstGeom prst="rect">
            <a:avLst/>
          </a:prstGeom>
          <a:blipFill>
            <a:blip r:embed="rId3"/>
            <a:stretch>
              <a:fillRect/>
            </a:stretch>
          </a:blipFill>
        </p:spPr>
      </p:sp>
    </p:spTree>
    <p:extLst>
      <p:ext uri="{BB962C8B-B14F-4D97-AF65-F5344CB8AC3E}">
        <p14:creationId xmlns:p14="http://schemas.microsoft.com/office/powerpoint/2010/main" val="238221419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Java – release history</a:t>
            </a:r>
          </a:p>
        </p:txBody>
      </p:sp>
      <p:sp>
        <p:nvSpPr>
          <p:cNvPr id="101" name="Shape 101"/>
          <p:cNvSpPr txBox="1"/>
          <p:nvPr/>
        </p:nvSpPr>
        <p:spPr>
          <a:xfrm>
            <a:off x="508001" y="1608667"/>
            <a:ext cx="8551332" cy="5061213"/>
          </a:xfrm>
          <a:prstGeom prst="rect">
            <a:avLst/>
          </a:prstGeom>
          <a:solidFill>
            <a:schemeClr val="lt1"/>
          </a:solidFill>
          <a:ln w="25400" cap="flat">
            <a:solidFill>
              <a:schemeClr val="dk1"/>
            </a:solidFill>
            <a:prstDash val="solid"/>
            <a:round/>
            <a:headEnd type="none" w="med" len="med"/>
            <a:tailEnd type="none" w="med" len="med"/>
          </a:ln>
        </p:spPr>
        <p:txBody>
          <a:bodyPr lIns="101582" tIns="50777" rIns="101582" bIns="50777" anchor="t" anchorCtr="0">
            <a:noAutofit/>
          </a:bodyPr>
          <a:lstStyle/>
          <a:p>
            <a:pPr>
              <a:buSzPct val="25000"/>
            </a:pPr>
            <a:r>
              <a:rPr lang="en-US" sz="2000" dirty="0">
                <a:solidFill>
                  <a:schemeClr val="dk1"/>
                </a:solidFill>
              </a:rPr>
              <a:t>
JDK 1.0  -  23</a:t>
            </a:r>
            <a:r>
              <a:rPr lang="en-US" sz="2000" baseline="30000" dirty="0">
                <a:solidFill>
                  <a:schemeClr val="dk1"/>
                </a:solidFill>
              </a:rPr>
              <a:t>rd</a:t>
            </a:r>
            <a:r>
              <a:rPr lang="en-US" sz="2000" dirty="0">
                <a:solidFill>
                  <a:schemeClr val="dk1"/>
                </a:solidFill>
              </a:rPr>
              <a:t> Jan 1996 (code named as </a:t>
            </a:r>
            <a:r>
              <a:rPr lang="en-US" sz="2000" b="1" i="1" dirty="0">
                <a:solidFill>
                  <a:schemeClr val="dk1"/>
                </a:solidFill>
              </a:rPr>
              <a:t>Oak</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1.1  19</a:t>
            </a:r>
            <a:r>
              <a:rPr lang="en-US" sz="2000" baseline="30000" dirty="0">
                <a:solidFill>
                  <a:schemeClr val="dk1"/>
                </a:solidFill>
              </a:rPr>
              <a:t>TH</a:t>
            </a:r>
            <a:r>
              <a:rPr lang="en-US" sz="2000" dirty="0">
                <a:solidFill>
                  <a:schemeClr val="dk1"/>
                </a:solidFill>
              </a:rPr>
              <a:t> Feb 1997</a:t>
            </a:r>
          </a:p>
          <a:p>
            <a:endParaRPr lang="en-US" sz="2000" dirty="0">
              <a:solidFill>
                <a:schemeClr val="dk1"/>
              </a:solidFill>
            </a:endParaRPr>
          </a:p>
          <a:p>
            <a:pPr>
              <a:buSzPct val="25000"/>
            </a:pPr>
            <a:r>
              <a:rPr lang="en-US" sz="2000" dirty="0">
                <a:solidFill>
                  <a:schemeClr val="dk1"/>
                </a:solidFill>
              </a:rPr>
              <a:t>JDK 1.2  8</a:t>
            </a:r>
            <a:r>
              <a:rPr lang="en-US" sz="2000" baseline="30000" dirty="0">
                <a:solidFill>
                  <a:schemeClr val="dk1"/>
                </a:solidFill>
              </a:rPr>
              <a:t>Th</a:t>
            </a:r>
            <a:r>
              <a:rPr lang="en-US" sz="2000" dirty="0">
                <a:solidFill>
                  <a:schemeClr val="dk1"/>
                </a:solidFill>
              </a:rPr>
              <a:t> Dec 1998 (</a:t>
            </a:r>
            <a:r>
              <a:rPr lang="en-US" sz="2000" b="1" i="1" dirty="0">
                <a:solidFill>
                  <a:schemeClr val="dk1"/>
                </a:solidFill>
              </a:rPr>
              <a:t>Playground</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1.3 8</a:t>
            </a:r>
            <a:r>
              <a:rPr lang="en-US" sz="2000" baseline="30000" dirty="0">
                <a:solidFill>
                  <a:schemeClr val="dk1"/>
                </a:solidFill>
              </a:rPr>
              <a:t>th</a:t>
            </a:r>
            <a:r>
              <a:rPr lang="en-US" sz="2000" dirty="0">
                <a:solidFill>
                  <a:schemeClr val="dk1"/>
                </a:solidFill>
              </a:rPr>
              <a:t> May 2000 (</a:t>
            </a:r>
            <a:r>
              <a:rPr lang="en-US" sz="2000" b="1" i="1" dirty="0">
                <a:solidFill>
                  <a:schemeClr val="dk1"/>
                </a:solidFill>
              </a:rPr>
              <a:t>Kestrel</a:t>
            </a:r>
            <a:r>
              <a:rPr lang="en-US" sz="2000" dirty="0">
                <a:solidFill>
                  <a:schemeClr val="dk1"/>
                </a:solidFill>
              </a:rPr>
              <a:t>)</a:t>
            </a:r>
          </a:p>
          <a:p>
            <a:endParaRPr lang="en-US" sz="2000" dirty="0">
              <a:solidFill>
                <a:schemeClr val="dk1"/>
              </a:solidFill>
            </a:endParaRPr>
          </a:p>
          <a:p>
            <a:pPr>
              <a:buSzPct val="25000"/>
            </a:pPr>
            <a:r>
              <a:rPr lang="en-US" sz="2000" dirty="0" smtClean="0">
                <a:solidFill>
                  <a:schemeClr val="dk1"/>
                </a:solidFill>
              </a:rPr>
              <a:t>JDK </a:t>
            </a:r>
            <a:r>
              <a:rPr lang="en-US" sz="2000" dirty="0">
                <a:solidFill>
                  <a:schemeClr val="dk1"/>
                </a:solidFill>
              </a:rPr>
              <a:t>1.4 6</a:t>
            </a:r>
            <a:r>
              <a:rPr lang="en-US" sz="2000" baseline="30000" dirty="0">
                <a:solidFill>
                  <a:schemeClr val="dk1"/>
                </a:solidFill>
              </a:rPr>
              <a:t>th</a:t>
            </a:r>
            <a:r>
              <a:rPr lang="en-US" sz="2000" dirty="0">
                <a:solidFill>
                  <a:schemeClr val="dk1"/>
                </a:solidFill>
              </a:rPr>
              <a:t> Feb 2002 (</a:t>
            </a:r>
            <a:r>
              <a:rPr lang="en-US" sz="2000" b="1" i="1" dirty="0">
                <a:solidFill>
                  <a:schemeClr val="dk1"/>
                </a:solidFill>
              </a:rPr>
              <a:t>Merlin</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5.0  30</a:t>
            </a:r>
            <a:r>
              <a:rPr lang="en-US" sz="2000" baseline="30000" dirty="0">
                <a:solidFill>
                  <a:schemeClr val="dk1"/>
                </a:solidFill>
              </a:rPr>
              <a:t>th</a:t>
            </a:r>
            <a:r>
              <a:rPr lang="en-US" sz="2000" dirty="0">
                <a:solidFill>
                  <a:schemeClr val="dk1"/>
                </a:solidFill>
              </a:rPr>
              <a:t> Sept 2004 (</a:t>
            </a:r>
            <a:r>
              <a:rPr lang="en-US" sz="2000" b="1" i="1" dirty="0">
                <a:solidFill>
                  <a:schemeClr val="dk1"/>
                </a:solidFill>
              </a:rPr>
              <a:t>Tiger</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6  11 De 2006 (</a:t>
            </a:r>
            <a:r>
              <a:rPr lang="en-US" sz="2000" b="1" i="1" dirty="0">
                <a:solidFill>
                  <a:schemeClr val="dk1"/>
                </a:solidFill>
              </a:rPr>
              <a:t>Mustang</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7   07 July 2011 (</a:t>
            </a:r>
            <a:r>
              <a:rPr lang="en-US" sz="2000" b="1" i="1" dirty="0">
                <a:solidFill>
                  <a:schemeClr val="dk1"/>
                </a:solidFill>
              </a:rPr>
              <a:t>Dolphin</a:t>
            </a:r>
            <a:r>
              <a:rPr lang="en-US" sz="2000" dirty="0">
                <a:solidFill>
                  <a:schemeClr val="dk1"/>
                </a:solidFill>
              </a:rPr>
              <a:t>)</a:t>
            </a:r>
          </a:p>
        </p:txBody>
      </p:sp>
    </p:spTree>
    <p:extLst>
      <p:ext uri="{BB962C8B-B14F-4D97-AF65-F5344CB8AC3E}">
        <p14:creationId xmlns:p14="http://schemas.microsoft.com/office/powerpoint/2010/main" val="71700342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Who uses Java?</a:t>
            </a:r>
          </a:p>
        </p:txBody>
      </p:sp>
      <p:sp>
        <p:nvSpPr>
          <p:cNvPr id="107" name="Shape 107"/>
          <p:cNvSpPr/>
          <p:nvPr/>
        </p:nvSpPr>
        <p:spPr>
          <a:xfrm>
            <a:off x="1185334" y="1758597"/>
            <a:ext cx="8551332" cy="4616097"/>
          </a:xfrm>
          <a:prstGeom prst="rect">
            <a:avLst/>
          </a:prstGeom>
          <a:noFill/>
          <a:ln>
            <a:noFill/>
          </a:ln>
        </p:spPr>
        <p:txBody>
          <a:bodyPr lIns="101582" tIns="50777" rIns="101582" bIns="50777" anchor="t" anchorCtr="0">
            <a:noAutofit/>
          </a:bodyPr>
          <a:lstStyle/>
          <a:p>
            <a:pPr>
              <a:buClr>
                <a:schemeClr val="dk1"/>
              </a:buClr>
              <a:buSzPct val="100694"/>
              <a:buFont typeface="Arial"/>
              <a:buChar char="•"/>
            </a:pPr>
            <a:r>
              <a:rPr lang="en-US" sz="2700">
                <a:solidFill>
                  <a:schemeClr val="dk1"/>
                </a:solidFill>
                <a:latin typeface="Calibri"/>
                <a:ea typeface="Calibri"/>
                <a:cs typeface="Calibri"/>
                <a:sym typeface="Calibri"/>
              </a:rPr>
              <a:t>1.1 billion desktops run java</a:t>
            </a:r>
          </a:p>
          <a:p>
            <a:pPr>
              <a:buClr>
                <a:schemeClr val="dk1"/>
              </a:buClr>
              <a:buSzPct val="100694"/>
              <a:buFont typeface="Arial"/>
              <a:buChar char="•"/>
            </a:pPr>
            <a:r>
              <a:rPr lang="en-US" sz="2700">
                <a:solidFill>
                  <a:schemeClr val="dk1"/>
                </a:solidFill>
                <a:latin typeface="Calibri"/>
                <a:ea typeface="Calibri"/>
                <a:cs typeface="Calibri"/>
                <a:sym typeface="Calibri"/>
              </a:rPr>
              <a:t>930 million Java Runtime Environment downloads each year</a:t>
            </a:r>
          </a:p>
          <a:p>
            <a:pPr>
              <a:buClr>
                <a:schemeClr val="dk1"/>
              </a:buClr>
              <a:buSzPct val="100694"/>
              <a:buFont typeface="Arial"/>
              <a:buChar char="•"/>
            </a:pPr>
            <a:r>
              <a:rPr lang="en-US" sz="2700">
                <a:solidFill>
                  <a:schemeClr val="dk1"/>
                </a:solidFill>
                <a:latin typeface="Calibri"/>
                <a:ea typeface="Calibri"/>
                <a:cs typeface="Calibri"/>
                <a:sym typeface="Calibri"/>
              </a:rPr>
              <a:t>3 billion mobile phones run Java</a:t>
            </a:r>
          </a:p>
          <a:p>
            <a:pPr>
              <a:buClr>
                <a:schemeClr val="dk1"/>
              </a:buClr>
              <a:buSzPct val="100694"/>
              <a:buFont typeface="Arial"/>
              <a:buChar char="•"/>
            </a:pPr>
            <a:r>
              <a:rPr lang="en-US" sz="2700">
                <a:solidFill>
                  <a:schemeClr val="dk1"/>
                </a:solidFill>
                <a:latin typeface="Calibri"/>
                <a:ea typeface="Calibri"/>
                <a:cs typeface="Calibri"/>
                <a:sym typeface="Calibri"/>
              </a:rPr>
              <a:t>31 times more Java phones ship every year than Apple and Android combined</a:t>
            </a:r>
          </a:p>
          <a:p>
            <a:pPr>
              <a:buClr>
                <a:schemeClr val="dk1"/>
              </a:buClr>
              <a:buSzPct val="100694"/>
              <a:buFont typeface="Arial"/>
              <a:buChar char="•"/>
            </a:pPr>
            <a:r>
              <a:rPr lang="en-US" sz="2700">
                <a:solidFill>
                  <a:schemeClr val="dk1"/>
                </a:solidFill>
                <a:latin typeface="Calibri"/>
                <a:ea typeface="Calibri"/>
                <a:cs typeface="Calibri"/>
                <a:sym typeface="Calibri"/>
              </a:rPr>
              <a:t>100% of all Blu-ray players run Java</a:t>
            </a:r>
          </a:p>
          <a:p>
            <a:pPr>
              <a:buClr>
                <a:schemeClr val="dk1"/>
              </a:buClr>
              <a:buSzPct val="100694"/>
              <a:buFont typeface="Arial"/>
              <a:buChar char="•"/>
            </a:pPr>
            <a:r>
              <a:rPr lang="en-US" sz="2700">
                <a:solidFill>
                  <a:schemeClr val="dk1"/>
                </a:solidFill>
                <a:latin typeface="Calibri"/>
                <a:ea typeface="Calibri"/>
                <a:cs typeface="Calibri"/>
                <a:sym typeface="Calibri"/>
              </a:rPr>
              <a:t>1.4 billion Java Cards are manufactured each year</a:t>
            </a:r>
          </a:p>
          <a:p>
            <a:pPr>
              <a:buClr>
                <a:schemeClr val="dk1"/>
              </a:buClr>
              <a:buSzPct val="100694"/>
              <a:buFont typeface="Arial"/>
              <a:buChar char="•"/>
            </a:pPr>
            <a:r>
              <a:rPr lang="en-US" sz="2700">
                <a:solidFill>
                  <a:schemeClr val="dk1"/>
                </a:solidFill>
                <a:latin typeface="Calibri"/>
                <a:ea typeface="Calibri"/>
                <a:cs typeface="Calibri"/>
                <a:sym typeface="Calibri"/>
              </a:rPr>
              <a:t>Java powers set-top boxes, printers, Web cams, games, car navigation systems, lottery terminals, medical devices, parking payment stations, and more.</a:t>
            </a:r>
          </a:p>
        </p:txBody>
      </p:sp>
      <p:sp>
        <p:nvSpPr>
          <p:cNvPr id="108" name="Shape 108"/>
          <p:cNvSpPr txBox="1"/>
          <p:nvPr/>
        </p:nvSpPr>
        <p:spPr>
          <a:xfrm>
            <a:off x="4910667" y="6858000"/>
            <a:ext cx="4910666" cy="410987"/>
          </a:xfrm>
          <a:prstGeom prst="rect">
            <a:avLst/>
          </a:prstGeom>
          <a:noFill/>
          <a:ln>
            <a:noFill/>
          </a:ln>
        </p:spPr>
        <p:txBody>
          <a:bodyPr lIns="101582" tIns="50777" rIns="101582" bIns="50777" anchor="t" anchorCtr="0">
            <a:noAutofit/>
          </a:bodyPr>
          <a:lstStyle/>
          <a:p>
            <a:pPr>
              <a:buSzPct val="25000"/>
            </a:pPr>
            <a:r>
              <a:rPr lang="en-US" sz="2000">
                <a:solidFill>
                  <a:schemeClr val="dk1"/>
                </a:solidFill>
                <a:latin typeface="Calibri"/>
                <a:ea typeface="Calibri"/>
                <a:cs typeface="Calibri"/>
                <a:sym typeface="Calibri"/>
              </a:rPr>
              <a:t>Source: </a:t>
            </a:r>
            <a:r>
              <a:rPr lang="en-US" sz="2000" u="sng">
                <a:solidFill>
                  <a:schemeClr val="hlink"/>
                </a:solidFill>
                <a:latin typeface="Calibri"/>
                <a:ea typeface="Calibri"/>
                <a:cs typeface="Calibri"/>
                <a:sym typeface="Calibri"/>
                <a:hlinkClick r:id="rId3"/>
              </a:rPr>
              <a:t>http://www.java.com/en/about/</a:t>
            </a:r>
            <a:r>
              <a:rPr lang="en-US" sz="200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815221502"/>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16458</TotalTime>
  <Words>818</Words>
  <Application>Microsoft Office PowerPoint</Application>
  <PresentationFormat>Custom</PresentationFormat>
  <Paragraphs>158</Paragraphs>
  <Slides>30</Slides>
  <Notes>18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Basic Java training</vt:lpstr>
      <vt:lpstr>What we offer</vt:lpstr>
      <vt:lpstr>Course Overview</vt:lpstr>
      <vt:lpstr>Pre-requisites</vt:lpstr>
      <vt:lpstr>Course Outcomes</vt:lpstr>
      <vt:lpstr>What is Java?</vt:lpstr>
      <vt:lpstr>JDK and JRE – The low level details (Do not worry if you don’t get it fully)</vt:lpstr>
      <vt:lpstr>Java – release history</vt:lpstr>
      <vt:lpstr>Who uses Java?</vt:lpstr>
      <vt:lpstr>How does Java run? (Platform independency)</vt:lpstr>
      <vt:lpstr>Object orientation</vt:lpstr>
      <vt:lpstr>Object oriented concepts</vt:lpstr>
      <vt:lpstr>Object oriented concepts</vt:lpstr>
      <vt:lpstr>Object oriented concepts</vt:lpstr>
      <vt:lpstr>Java Topics</vt:lpstr>
      <vt:lpstr>Tools and Setup</vt:lpstr>
      <vt:lpstr>Development Tools</vt:lpstr>
      <vt:lpstr>Basic Data Types</vt:lpstr>
      <vt:lpstr>PowerPoint Presentation</vt:lpstr>
      <vt:lpstr>PowerPoint Presentation</vt:lpstr>
      <vt:lpstr>PowerPoint Presentation</vt:lpstr>
      <vt:lpstr>Access Specifiers</vt:lpstr>
      <vt:lpstr>Errors</vt:lpstr>
      <vt:lpstr>Exceptions</vt:lpstr>
      <vt:lpstr>Threads</vt:lpstr>
      <vt:lpstr>Java model model</vt:lpstr>
      <vt:lpstr>Java threads – Memory model      </vt:lpstr>
      <vt:lpstr>PowerPoint Presentation</vt:lpstr>
      <vt:lpstr>Projects – Java -FYI</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30</cp:revision>
  <dcterms:modified xsi:type="dcterms:W3CDTF">2014-04-18T00:48:37Z</dcterms:modified>
</cp:coreProperties>
</file>