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4"/>
  </p:notesMasterIdLst>
  <p:handoutMasterIdLst>
    <p:handoutMasterId r:id="rId25"/>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92" r:id="rId17"/>
    <p:sldId id="288" r:id="rId18"/>
    <p:sldId id="290" r:id="rId19"/>
    <p:sldId id="291" r:id="rId20"/>
    <p:sldId id="293" r:id="rId21"/>
    <p:sldId id="289" r:id="rId22"/>
    <p:sldId id="273" r:id="rId2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8/31/2014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8" name="Shape 1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6" name="Shape 15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9" name="Shape 1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99" name="Shape 19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19" name="Shape 2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35" name="Shape 2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75" name="Shape 7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83" name="Shape 8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0" name="Shape 10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8" name="Shape 10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6" name="Shape 12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6" name="Shape 1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8/31/2014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8/31/2014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8/31/2014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8/31/2014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ddons.mozilla.org/en-US/firefox/addon/live-http-header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addons.mozilla.org/En-us/firefox/addon/firebug/" TargetMode="External"/><Relationship Id="rId4" Type="http://schemas.openxmlformats.org/officeDocument/2006/relationships/hyperlink" Target="https://addons.mozilla.org/en-US/firefox/addon/tamper-dat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tomcat.apache.org/download-60.cg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java.sun.com/javase/downloads/index.j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948249" y="2272145"/>
            <a:ext cx="8509000" cy="1719985"/>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a:t>
            </a:r>
            <a:r>
              <a:rPr lang="en-US" sz="3555" dirty="0">
                <a:solidFill>
                  <a:srgbClr val="990000"/>
                </a:solidFill>
                <a:latin typeface="Arial"/>
                <a:ea typeface="Arial"/>
                <a:cs typeface="Arial"/>
                <a:sym typeface="Arial"/>
              </a:rPr>
              <a:t/>
            </a:r>
            <a:br>
              <a:rPr lang="en-US" sz="3555" dirty="0">
                <a:solidFill>
                  <a:srgbClr val="990000"/>
                </a:solidFill>
                <a:latin typeface="Arial"/>
                <a:ea typeface="Arial"/>
                <a:cs typeface="Arial"/>
                <a:sym typeface="Arial"/>
              </a:rPr>
            </a:br>
            <a:r>
              <a:rPr lang="en-US" sz="3555" dirty="0" smtClean="0">
                <a:solidFill>
                  <a:srgbClr val="990000"/>
                </a:solidFill>
                <a:latin typeface="Arial"/>
                <a:ea typeface="Arial"/>
                <a:cs typeface="Arial"/>
                <a:sym typeface="Arial"/>
              </a:rPr>
              <a:t>Introduction to Web</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39" name="Shape 13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40" name="Shape 14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spcBef>
                <a:spcPts val="1333"/>
              </a:spcBef>
              <a:buClr>
                <a:schemeClr val="folHlink"/>
              </a:buClr>
              <a:buSzPct val="90277"/>
              <a:buFont typeface="Arial"/>
              <a:buChar char="•"/>
            </a:pPr>
            <a:r>
              <a:rPr lang="en-US" sz="2700" b="1">
                <a:solidFill>
                  <a:schemeClr val="dk1"/>
                </a:solidFill>
                <a:latin typeface="Arial"/>
                <a:ea typeface="Arial"/>
                <a:cs typeface="Arial"/>
                <a:sym typeface="Arial"/>
              </a:rPr>
              <a:t>Click finish</a:t>
            </a:r>
          </a:p>
        </p:txBody>
      </p:sp>
      <p:sp>
        <p:nvSpPr>
          <p:cNvPr id="141" name="Shape 141"/>
          <p:cNvSpPr/>
          <p:nvPr/>
        </p:nvSpPr>
        <p:spPr>
          <a:xfrm>
            <a:off x="338667" y="3217334"/>
            <a:ext cx="4053417" cy="2592917"/>
          </a:xfrm>
          <a:prstGeom prst="rect">
            <a:avLst/>
          </a:prstGeom>
          <a:blipFill>
            <a:blip r:embed="rId3"/>
            <a:stretch>
              <a:fillRect/>
            </a:stretch>
          </a:blipFill>
        </p:spPr>
      </p:sp>
      <p:sp>
        <p:nvSpPr>
          <p:cNvPr id="142" name="Shape 142"/>
          <p:cNvSpPr/>
          <p:nvPr/>
        </p:nvSpPr>
        <p:spPr>
          <a:xfrm>
            <a:off x="5863167" y="1100667"/>
            <a:ext cx="4127499" cy="6434667"/>
          </a:xfrm>
          <a:prstGeom prst="rect">
            <a:avLst/>
          </a:prstGeom>
          <a:blipFill>
            <a:blip r:embed="rId4"/>
            <a:stretch>
              <a:fillRect/>
            </a:stretch>
          </a:blipFill>
        </p:spPr>
      </p:sp>
      <p:sp>
        <p:nvSpPr>
          <p:cNvPr id="143" name="Shape 143"/>
          <p:cNvSpPr/>
          <p:nvPr/>
        </p:nvSpPr>
        <p:spPr>
          <a:xfrm>
            <a:off x="4910667" y="4148667"/>
            <a:ext cx="508000" cy="508000"/>
          </a:xfrm>
          <a:prstGeom prst="rightArrow">
            <a:avLst>
              <a:gd name="adj1" fmla="val 50000"/>
              <a:gd name="adj2" fmla="val 50000"/>
            </a:avLst>
          </a:prstGeom>
          <a:solidFill>
            <a:srgbClr val="FFFFCC"/>
          </a:solidFill>
          <a:ln w="9525" cap="rnd">
            <a:solidFill>
              <a:schemeClr val="dk1"/>
            </a:solidFill>
            <a:prstDash val="solid"/>
            <a:miter/>
            <a:headEnd type="none" w="med" len="med"/>
            <a:tailEnd type="none" w="med" len="med"/>
          </a:ln>
        </p:spPr>
        <p:txBody>
          <a:bodyPr lIns="101582" tIns="50777" rIns="101582" bIns="50777" anchor="ctr" anchorCtr="0">
            <a:noAutofit/>
          </a:bodyPr>
          <a:lstStyle/>
          <a:p>
            <a:endParaRPr/>
          </a:p>
        </p:txBody>
      </p:sp>
      <p:sp>
        <p:nvSpPr>
          <p:cNvPr id="144" name="Shape 144"/>
          <p:cNvSpPr/>
          <p:nvPr/>
        </p:nvSpPr>
        <p:spPr>
          <a:xfrm>
            <a:off x="2540000" y="5418667"/>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45" name="Shape 14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95789601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1" name="Shape 151"/>
          <p:cNvSpPr txBox="1">
            <a:spLocks noGrp="1"/>
          </p:cNvSpPr>
          <p:nvPr>
            <p:ph type="title"/>
          </p:nvPr>
        </p:nvSpPr>
        <p:spPr>
          <a:xfrm>
            <a:off x="-212436" y="677333"/>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300" cap="small" dirty="0">
                <a:solidFill>
                  <a:schemeClr val="dk1"/>
                </a:solidFill>
                <a:latin typeface="Verdana"/>
                <a:ea typeface="Verdana"/>
                <a:cs typeface="Verdana"/>
                <a:sym typeface="Verdana"/>
              </a:rPr>
              <a:t>Web Application Project – File Structure</a:t>
            </a:r>
          </a:p>
        </p:txBody>
      </p:sp>
      <p:sp>
        <p:nvSpPr>
          <p:cNvPr id="152" name="Shape 152"/>
          <p:cNvSpPr txBox="1">
            <a:spLocks noGrp="1"/>
          </p:cNvSpPr>
          <p:nvPr>
            <p:ph type="body" idx="1"/>
          </p:nvPr>
        </p:nvSpPr>
        <p:spPr>
          <a:xfrm>
            <a:off x="629708" y="1947334"/>
            <a:ext cx="8890000" cy="5418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Deployment Description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Summarizes current status and setting of the project</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 Resource: src</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folder for java source codes (such as .java files)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JavaScript Resources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Built-in JavaScript libraries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Build</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 of compiled class files (*.class) and imported APIs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accent2"/>
                </a:solidFill>
                <a:latin typeface="Arial"/>
                <a:ea typeface="Arial"/>
                <a:cs typeface="Arial"/>
                <a:sym typeface="Arial"/>
              </a:rPr>
              <a:t>WebContent (Root Folder of the application)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http://localhost:8080/WebAppName/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All application contents should be put under this folder.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WEB-INF (the system folder of a web application) contains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Configuration files (WEB-INF/web.xml)</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Complied java codes (WEB-INF/classes)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Third-party libraries/APIs (WEB-INF/lib)</a:t>
            </a:r>
          </a:p>
        </p:txBody>
      </p:sp>
      <p:sp>
        <p:nvSpPr>
          <p:cNvPr id="153" name="Shape 15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87453151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9" name="Shape 15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60" name="Shape 160"/>
          <p:cNvSpPr txBox="1">
            <a:spLocks noGrp="1"/>
          </p:cNvSpPr>
          <p:nvPr>
            <p:ph type="body" idx="1"/>
          </p:nvPr>
        </p:nvSpPr>
        <p:spPr>
          <a:xfrm>
            <a:off x="629708" y="1947334"/>
            <a:ext cx="4196290" cy="4741332"/>
          </a:xfrm>
          <a:prstGeom prst="rect">
            <a:avLst/>
          </a:prstGeom>
          <a:noFill/>
          <a:ln>
            <a:noFill/>
          </a:ln>
        </p:spPr>
        <p:txBody>
          <a:bodyPr lIns="101582" tIns="50777" rIns="101582" bIns="50777" anchor="t" anchorCtr="0">
            <a:noAutofit/>
          </a:bodyPr>
          <a:lstStyle/>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To deploy a web application, we first package the web application into a WAR file.</a:t>
            </a:r>
          </a:p>
          <a:p>
            <a:pPr>
              <a:spcBef>
                <a:spcPts val="1222"/>
              </a:spcBef>
              <a:buClr>
                <a:schemeClr val="folHlink"/>
              </a:buClr>
              <a:buSzPct val="25000"/>
            </a:pPr>
            <a:r>
              <a:rPr lang="en-US" sz="2400" b="1">
                <a:solidFill>
                  <a:schemeClr val="dk1"/>
                </a:solidFill>
                <a:latin typeface="Arial"/>
                <a:ea typeface="Arial"/>
                <a:cs typeface="Arial"/>
                <a:sym typeface="Arial"/>
              </a:rPr>
              <a:t> </a:t>
            </a:r>
          </a:p>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Deploy</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Right-click on the project -&gt; Export</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Choose “WAR file” -&gt; click next</a:t>
            </a:r>
          </a:p>
        </p:txBody>
      </p:sp>
      <p:sp>
        <p:nvSpPr>
          <p:cNvPr id="161" name="Shape 161"/>
          <p:cNvSpPr/>
          <p:nvPr/>
        </p:nvSpPr>
        <p:spPr>
          <a:xfrm>
            <a:off x="5185833" y="1947333"/>
            <a:ext cx="4974167" cy="5482167"/>
          </a:xfrm>
          <a:prstGeom prst="rect">
            <a:avLst/>
          </a:prstGeom>
          <a:blipFill>
            <a:blip r:embed="rId3"/>
            <a:stretch>
              <a:fillRect/>
            </a:stretch>
          </a:blipFill>
        </p:spPr>
      </p:sp>
      <p:sp>
        <p:nvSpPr>
          <p:cNvPr id="162" name="Shape 162"/>
          <p:cNvSpPr/>
          <p:nvPr/>
        </p:nvSpPr>
        <p:spPr>
          <a:xfrm>
            <a:off x="7450667" y="7027333"/>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63" name="Shape 16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1762446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69" name="Shape 169"/>
          <p:cNvSpPr txBox="1">
            <a:spLocks noGrp="1"/>
          </p:cNvSpPr>
          <p:nvPr>
            <p:ph type="body" idx="1"/>
          </p:nvPr>
        </p:nvSpPr>
        <p:spPr>
          <a:xfrm>
            <a:off x="592667" y="1947334"/>
            <a:ext cx="8890000" cy="5503333"/>
          </a:xfrm>
          <a:prstGeom prst="rect">
            <a:avLst/>
          </a:prstGeom>
          <a:noFill/>
          <a:ln>
            <a:noFill/>
          </a:ln>
        </p:spPr>
        <p:txBody>
          <a:bodyPr lIns="101582" tIns="50777" rIns="101582" bIns="50777" anchor="t" anchorCtr="0">
            <a:noAutofit/>
          </a:bodyPr>
          <a:lstStyle/>
          <a:p>
            <a:pPr>
              <a:spcBef>
                <a:spcPts val="1111"/>
              </a:spcBef>
              <a:buClr>
                <a:schemeClr val="folHlink"/>
              </a:buClr>
              <a:buSzPct val="91666"/>
              <a:buFont typeface="Arial"/>
              <a:buChar char="•"/>
            </a:pPr>
            <a:r>
              <a:rPr lang="en-US" b="1">
                <a:solidFill>
                  <a:schemeClr val="dk1"/>
                </a:solidFill>
                <a:latin typeface="Arial"/>
                <a:ea typeface="Arial"/>
                <a:cs typeface="Arial"/>
                <a:sym typeface="Arial"/>
              </a:rPr>
              <a:t>Specify the output location and click finish.</a:t>
            </a: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pPr>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Copy the “WAR file” to the AppRoot of the TomCat Server </a:t>
            </a:r>
          </a:p>
          <a:p>
            <a:pPr lvl="2">
              <a:spcBef>
                <a:spcPts val="400"/>
              </a:spcBef>
              <a:buClr>
                <a:schemeClr val="folHlink"/>
              </a:buClr>
              <a:buSzPct val="93137"/>
              <a:buFont typeface="Arial"/>
              <a:buChar char="•"/>
            </a:pPr>
            <a:r>
              <a:rPr lang="en-US" sz="1900">
                <a:solidFill>
                  <a:schemeClr val="dk1"/>
                </a:solidFill>
                <a:latin typeface="Arial"/>
                <a:ea typeface="Arial"/>
                <a:cs typeface="Arial"/>
                <a:sym typeface="Arial"/>
              </a:rPr>
              <a:t>C:\Program Files\Apache Software Foundation\Tomcat 6.0\webapps by default</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Delete the existing project folder</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Restart Tomcat</a:t>
            </a:r>
          </a:p>
          <a:p>
            <a:endParaRPr lang="en-US" sz="1800">
              <a:solidFill>
                <a:schemeClr val="dk1"/>
              </a:solidFill>
              <a:latin typeface="Arial"/>
              <a:ea typeface="Arial"/>
              <a:cs typeface="Arial"/>
              <a:sym typeface="Arial"/>
            </a:endParaRPr>
          </a:p>
        </p:txBody>
      </p:sp>
      <p:grpSp>
        <p:nvGrpSpPr>
          <p:cNvPr id="170" name="Shape 170"/>
          <p:cNvGrpSpPr/>
          <p:nvPr/>
        </p:nvGrpSpPr>
        <p:grpSpPr>
          <a:xfrm>
            <a:off x="2540000" y="2370667"/>
            <a:ext cx="4741332" cy="2794000"/>
            <a:chOff x="1828800" y="1295400"/>
            <a:chExt cx="5734050" cy="3562350"/>
          </a:xfrm>
        </p:grpSpPr>
        <p:sp>
          <p:nvSpPr>
            <p:cNvPr id="171" name="Shape 171"/>
            <p:cNvSpPr/>
            <p:nvPr/>
          </p:nvSpPr>
          <p:spPr>
            <a:xfrm>
              <a:off x="1828800" y="1295400"/>
              <a:ext cx="5734050" cy="2819400"/>
            </a:xfrm>
            <a:prstGeom prst="rect">
              <a:avLst/>
            </a:prstGeom>
            <a:blipFill>
              <a:blip r:embed="rId3"/>
              <a:stretch>
                <a:fillRect/>
              </a:stretch>
            </a:blipFill>
          </p:spPr>
        </p:sp>
        <p:sp>
          <p:nvSpPr>
            <p:cNvPr id="172" name="Shape 172"/>
            <p:cNvSpPr/>
            <p:nvPr/>
          </p:nvSpPr>
          <p:spPr>
            <a:xfrm>
              <a:off x="1828800" y="4114800"/>
              <a:ext cx="5734050" cy="742950"/>
            </a:xfrm>
            <a:prstGeom prst="rect">
              <a:avLst/>
            </a:prstGeom>
            <a:blipFill>
              <a:blip r:embed="rId4"/>
              <a:stretch>
                <a:fillRect/>
              </a:stretch>
            </a:blipFill>
          </p:spPr>
        </p:sp>
      </p:grpSp>
      <p:sp>
        <p:nvSpPr>
          <p:cNvPr id="173" name="Shape 17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74" name="Shape 174"/>
          <p:cNvSpPr/>
          <p:nvPr/>
        </p:nvSpPr>
        <p:spPr>
          <a:xfrm>
            <a:off x="5926667" y="4826000"/>
            <a:ext cx="592666"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5" name="Shape 175"/>
          <p:cNvSpPr/>
          <p:nvPr/>
        </p:nvSpPr>
        <p:spPr>
          <a:xfrm>
            <a:off x="2624667" y="3302000"/>
            <a:ext cx="4572000"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6" name="Shape 17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68897013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3471334" y="7027333"/>
            <a:ext cx="4656666"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dirty="0">
                <a:solidFill>
                  <a:schemeClr val="lt2"/>
                </a:solidFill>
              </a:rPr>
              <a:t>Introduction to web programming –</a:t>
            </a:r>
            <a:r>
              <a:rPr lang="en-US" sz="1100" dirty="0" err="1">
                <a:solidFill>
                  <a:schemeClr val="lt2"/>
                </a:solidFill>
              </a:rPr>
              <a:t>Harinath</a:t>
            </a:r>
            <a:r>
              <a:rPr lang="en-US" sz="1100" dirty="0">
                <a:solidFill>
                  <a:schemeClr val="lt2"/>
                </a:solidFill>
              </a:rPr>
              <a:t>  </a:t>
            </a:r>
            <a:r>
              <a:rPr lang="en-US" sz="1100" dirty="0" err="1">
                <a:solidFill>
                  <a:schemeClr val="lt2"/>
                </a:solidFill>
              </a:rPr>
              <a:t>Mallepally</a:t>
            </a:r>
            <a:endParaRPr lang="en-US" sz="1100" dirty="0">
              <a:solidFill>
                <a:schemeClr val="lt2"/>
              </a:solidFill>
            </a:endParaRPr>
          </a:p>
        </p:txBody>
      </p:sp>
      <p:sp>
        <p:nvSpPr>
          <p:cNvPr id="182" name="Shape 18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183" name="Shape 18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Request</a:t>
            </a:r>
          </a:p>
        </p:txBody>
      </p:sp>
      <p:sp>
        <p:nvSpPr>
          <p:cNvPr id="184" name="Shape 184"/>
          <p:cNvSpPr/>
          <p:nvPr/>
        </p:nvSpPr>
        <p:spPr>
          <a:xfrm>
            <a:off x="2099028" y="2077862"/>
            <a:ext cx="6706304" cy="4187472"/>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GET /index.html HTTP/1.1</a:t>
            </a:r>
          </a:p>
          <a:p>
            <a:pPr>
              <a:buClr>
                <a:schemeClr val="dk1"/>
              </a:buClr>
              <a:buSzPct val="25000"/>
            </a:pPr>
            <a:r>
              <a:rPr lang="en-US" sz="2700" b="1" dirty="0">
                <a:solidFill>
                  <a:schemeClr val="dk1"/>
                </a:solidFill>
                <a:latin typeface="Courier New"/>
                <a:ea typeface="Courier New"/>
                <a:cs typeface="Courier New"/>
                <a:sym typeface="Courier New"/>
              </a:rPr>
              <a:t>Host: www.example.com</a:t>
            </a:r>
          </a:p>
          <a:p>
            <a:pPr>
              <a:buClr>
                <a:schemeClr val="dk1"/>
              </a:buClr>
              <a:buSzPct val="25000"/>
            </a:pPr>
            <a:r>
              <a:rPr lang="en-US" sz="2700" b="1" dirty="0">
                <a:solidFill>
                  <a:schemeClr val="dk1"/>
                </a:solidFill>
                <a:latin typeface="Courier New"/>
                <a:ea typeface="Courier New"/>
                <a:cs typeface="Courier New"/>
                <a:sym typeface="Courier New"/>
              </a:rPr>
              <a:t>User-Agent: Mozilla/5.0</a:t>
            </a:r>
          </a:p>
          <a:p>
            <a:pPr>
              <a:buClr>
                <a:schemeClr val="dk1"/>
              </a:buClr>
              <a:buSzPct val="25000"/>
            </a:pPr>
            <a:r>
              <a:rPr lang="en-US" sz="2700" b="1" dirty="0">
                <a:solidFill>
                  <a:schemeClr val="dk1"/>
                </a:solidFill>
                <a:latin typeface="Courier New"/>
                <a:ea typeface="Courier New"/>
                <a:cs typeface="Courier New"/>
                <a:sym typeface="Courier New"/>
              </a:rPr>
              <a:t>Accept: text/html, */*</a:t>
            </a:r>
          </a:p>
          <a:p>
            <a:pPr>
              <a:buClr>
                <a:schemeClr val="dk1"/>
              </a:buClr>
              <a:buSzPct val="25000"/>
            </a:pPr>
            <a:r>
              <a:rPr lang="en-US" sz="2700" b="1" dirty="0">
                <a:solidFill>
                  <a:schemeClr val="dk1"/>
                </a:solidFill>
                <a:latin typeface="Courier New"/>
                <a:ea typeface="Courier New"/>
                <a:cs typeface="Courier New"/>
                <a:sym typeface="Courier New"/>
              </a:rPr>
              <a:t>Accept-Language: en-us</a:t>
            </a:r>
          </a:p>
          <a:p>
            <a:pPr>
              <a:buClr>
                <a:schemeClr val="dk1"/>
              </a:buClr>
              <a:buSzPct val="25000"/>
            </a:pPr>
            <a:r>
              <a:rPr lang="en-US" sz="2700" b="1" dirty="0">
                <a:solidFill>
                  <a:schemeClr val="dk1"/>
                </a:solidFill>
                <a:latin typeface="Courier New"/>
                <a:ea typeface="Courier New"/>
                <a:cs typeface="Courier New"/>
                <a:sym typeface="Courier New"/>
              </a:rPr>
              <a:t>Accept-Charset: ISO-8859-1,utf-8</a:t>
            </a:r>
          </a:p>
          <a:p>
            <a:pPr>
              <a:buClr>
                <a:schemeClr val="dk1"/>
              </a:buClr>
              <a:buSzPct val="25000"/>
            </a:pPr>
            <a:r>
              <a:rPr lang="en-US" sz="2700" b="1" dirty="0">
                <a:solidFill>
                  <a:schemeClr val="dk1"/>
                </a:solidFill>
                <a:latin typeface="Courier New"/>
                <a:ea typeface="Courier New"/>
                <a:cs typeface="Courier New"/>
                <a:sym typeface="Courier New"/>
              </a:rPr>
              <a:t>Connection: keep-alive</a:t>
            </a:r>
          </a:p>
          <a:p>
            <a:pPr>
              <a:buClr>
                <a:schemeClr val="dk1"/>
              </a:buClr>
              <a:buSzPct val="25000"/>
            </a:pPr>
            <a:r>
              <a:rPr lang="en-US" sz="2700" i="1" dirty="0">
                <a:solidFill>
                  <a:schemeClr val="folHlink"/>
                </a:solidFill>
              </a:rPr>
              <a:t>blank line</a:t>
            </a:r>
          </a:p>
          <a:p>
            <a:endParaRPr lang="en-US" sz="2700" i="1" dirty="0">
              <a:solidFill>
                <a:schemeClr val="folHlink"/>
              </a:solidFill>
            </a:endParaRPr>
          </a:p>
        </p:txBody>
      </p:sp>
      <p:sp>
        <p:nvSpPr>
          <p:cNvPr id="185" name="Shape 185"/>
          <p:cNvSpPr/>
          <p:nvPr/>
        </p:nvSpPr>
        <p:spPr>
          <a:xfrm>
            <a:off x="3705930" y="1202973"/>
            <a:ext cx="138112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URL</a:t>
            </a:r>
          </a:p>
        </p:txBody>
      </p:sp>
      <p:cxnSp>
        <p:nvCxnSpPr>
          <p:cNvPr id="186" name="Shape 186"/>
          <p:cNvCxnSpPr/>
          <p:nvPr/>
        </p:nvCxnSpPr>
        <p:spPr>
          <a:xfrm>
            <a:off x="4046361" y="1608667"/>
            <a:ext cx="0" cy="592666"/>
          </a:xfrm>
          <a:prstGeom prst="straightConnector1">
            <a:avLst/>
          </a:prstGeom>
          <a:noFill/>
          <a:ln w="19050" cap="rnd">
            <a:solidFill>
              <a:schemeClr val="folHlink"/>
            </a:solidFill>
            <a:prstDash val="solid"/>
            <a:miter/>
            <a:headEnd type="none" w="med" len="med"/>
            <a:tailEnd type="triangle" w="lg" len="lg"/>
          </a:ln>
        </p:spPr>
      </p:cxnSp>
      <p:cxnSp>
        <p:nvCxnSpPr>
          <p:cNvPr id="187" name="Shape 187"/>
          <p:cNvCxnSpPr/>
          <p:nvPr/>
        </p:nvCxnSpPr>
        <p:spPr>
          <a:xfrm>
            <a:off x="633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88" name="Shape 188"/>
          <p:cNvSpPr/>
          <p:nvPr/>
        </p:nvSpPr>
        <p:spPr>
          <a:xfrm>
            <a:off x="5087056" y="1202973"/>
            <a:ext cx="2905156"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Protocol Version</a:t>
            </a:r>
          </a:p>
        </p:txBody>
      </p:sp>
      <p:cxnSp>
        <p:nvCxnSpPr>
          <p:cNvPr id="189" name="Shape 189"/>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90" name="Shape 190"/>
          <p:cNvSpPr/>
          <p:nvPr/>
        </p:nvSpPr>
        <p:spPr>
          <a:xfrm>
            <a:off x="1755743" y="1202973"/>
            <a:ext cx="180689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Method</a:t>
            </a:r>
          </a:p>
        </p:txBody>
      </p:sp>
      <p:sp>
        <p:nvSpPr>
          <p:cNvPr id="191" name="Shape 191"/>
          <p:cNvSpPr/>
          <p:nvPr/>
        </p:nvSpPr>
        <p:spPr>
          <a:xfrm>
            <a:off x="1760362" y="2624667"/>
            <a:ext cx="169332" cy="2286000"/>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2" name="Shape 192"/>
          <p:cNvSpPr/>
          <p:nvPr/>
        </p:nvSpPr>
        <p:spPr>
          <a:xfrm>
            <a:off x="0" y="3573640"/>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193" name="Shape 193"/>
          <p:cNvSpPr/>
          <p:nvPr/>
        </p:nvSpPr>
        <p:spPr>
          <a:xfrm>
            <a:off x="1693333" y="5334000"/>
            <a:ext cx="254000" cy="846667"/>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4" name="Shape 194"/>
          <p:cNvSpPr/>
          <p:nvPr/>
        </p:nvSpPr>
        <p:spPr>
          <a:xfrm>
            <a:off x="0" y="5334000"/>
            <a:ext cx="1760362" cy="811389"/>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br>
              <a:rPr lang="en-US" sz="2700" dirty="0">
                <a:solidFill>
                  <a:schemeClr val="folHlink"/>
                </a:solidFill>
              </a:rPr>
            </a:br>
            <a:r>
              <a:rPr lang="en-US" sz="2700" dirty="0">
                <a:solidFill>
                  <a:schemeClr val="folHlink"/>
                </a:solidFill>
              </a:rPr>
              <a:t>(optional)</a:t>
            </a:r>
          </a:p>
        </p:txBody>
      </p:sp>
      <p:sp>
        <p:nvSpPr>
          <p:cNvPr id="196" name="Shape 19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dirty="0"/>
              <a:t> </a:t>
            </a:r>
          </a:p>
        </p:txBody>
      </p:sp>
    </p:spTree>
    <p:extLst>
      <p:ext uri="{BB962C8B-B14F-4D97-AF65-F5344CB8AC3E}">
        <p14:creationId xmlns:p14="http://schemas.microsoft.com/office/powerpoint/2010/main" val="175972622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chemeClr val="lt2"/>
                </a:solidFill>
              </a:rPr>
              <a:t>CS 142 Lecture Notes: HTTP</a:t>
            </a:r>
          </a:p>
        </p:txBody>
      </p:sp>
      <p:sp>
        <p:nvSpPr>
          <p:cNvPr id="202" name="Shape 2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203" name="Shape 2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Response</a:t>
            </a:r>
          </a:p>
        </p:txBody>
      </p:sp>
      <p:sp>
        <p:nvSpPr>
          <p:cNvPr id="204" name="Shape 204"/>
          <p:cNvSpPr/>
          <p:nvPr/>
        </p:nvSpPr>
        <p:spPr>
          <a:xfrm>
            <a:off x="2099028" y="2077861"/>
            <a:ext cx="8060972" cy="3848804"/>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HTTP/1.1 200 OK</a:t>
            </a:r>
          </a:p>
          <a:p>
            <a:pPr>
              <a:buClr>
                <a:schemeClr val="dk1"/>
              </a:buClr>
              <a:buSzPct val="25000"/>
            </a:pPr>
            <a:r>
              <a:rPr lang="en-US" sz="2700" b="1" dirty="0">
                <a:solidFill>
                  <a:schemeClr val="dk1"/>
                </a:solidFill>
                <a:latin typeface="Courier New"/>
                <a:ea typeface="Courier New"/>
                <a:cs typeface="Courier New"/>
                <a:sym typeface="Courier New"/>
              </a:rPr>
              <a:t>Date: Thu, 24 Jul 2008 17:36:27 GMT</a:t>
            </a:r>
          </a:p>
          <a:p>
            <a:pPr>
              <a:buClr>
                <a:schemeClr val="dk1"/>
              </a:buClr>
              <a:buSzPct val="25000"/>
            </a:pPr>
            <a:r>
              <a:rPr lang="en-US" sz="2700" b="1" dirty="0">
                <a:solidFill>
                  <a:schemeClr val="dk1"/>
                </a:solidFill>
                <a:latin typeface="Courier New"/>
                <a:ea typeface="Courier New"/>
                <a:cs typeface="Courier New"/>
                <a:sym typeface="Courier New"/>
              </a:rPr>
              <a:t>Server: Apache-Coyote/1.1</a:t>
            </a:r>
          </a:p>
          <a:p>
            <a:pPr>
              <a:buClr>
                <a:schemeClr val="dk1"/>
              </a:buClr>
              <a:buSzPct val="25000"/>
            </a:pPr>
            <a:r>
              <a:rPr lang="en-US" sz="2700" b="1" dirty="0">
                <a:solidFill>
                  <a:schemeClr val="dk1"/>
                </a:solidFill>
                <a:latin typeface="Courier New"/>
                <a:ea typeface="Courier New"/>
                <a:cs typeface="Courier New"/>
                <a:sym typeface="Courier New"/>
              </a:rPr>
              <a:t>Content-Type: text/</a:t>
            </a:r>
            <a:r>
              <a:rPr lang="en-US" sz="2700" b="1" dirty="0" err="1">
                <a:solidFill>
                  <a:schemeClr val="dk1"/>
                </a:solidFill>
                <a:latin typeface="Courier New"/>
                <a:ea typeface="Courier New"/>
                <a:cs typeface="Courier New"/>
                <a:sym typeface="Courier New"/>
              </a:rPr>
              <a:t>html;charset</a:t>
            </a:r>
            <a:r>
              <a:rPr lang="en-US" sz="2700" b="1" dirty="0">
                <a:solidFill>
                  <a:schemeClr val="dk1"/>
                </a:solidFill>
                <a:latin typeface="Courier New"/>
                <a:ea typeface="Courier New"/>
                <a:cs typeface="Courier New"/>
                <a:sym typeface="Courier New"/>
              </a:rPr>
              <a:t>=UTF-8</a:t>
            </a:r>
          </a:p>
          <a:p>
            <a:pPr>
              <a:buClr>
                <a:schemeClr val="dk1"/>
              </a:buClr>
              <a:buSzPct val="25000"/>
            </a:pPr>
            <a:r>
              <a:rPr lang="en-US" sz="2700" b="1" dirty="0">
                <a:solidFill>
                  <a:schemeClr val="dk1"/>
                </a:solidFill>
                <a:latin typeface="Courier New"/>
                <a:ea typeface="Courier New"/>
                <a:cs typeface="Courier New"/>
                <a:sym typeface="Courier New"/>
              </a:rPr>
              <a:t>Content-Length: 1846</a:t>
            </a:r>
          </a:p>
          <a:p>
            <a:pPr>
              <a:buClr>
                <a:schemeClr val="dk1"/>
              </a:buClr>
              <a:buSzPct val="25000"/>
            </a:pPr>
            <a:r>
              <a:rPr lang="en-US" sz="2700" i="1" dirty="0">
                <a:solidFill>
                  <a:schemeClr val="folHlink"/>
                </a:solidFill>
              </a:rPr>
              <a:t>blank line</a:t>
            </a:r>
          </a:p>
          <a:p>
            <a:pPr>
              <a:buClr>
                <a:schemeClr val="dk1"/>
              </a:buClr>
              <a:buSzPct val="25000"/>
            </a:pPr>
            <a:r>
              <a:rPr lang="en-US" sz="2700" b="1" dirty="0">
                <a:solidFill>
                  <a:schemeClr val="dk1"/>
                </a:solidFill>
                <a:latin typeface="Courier New"/>
                <a:ea typeface="Courier New"/>
                <a:cs typeface="Courier New"/>
                <a:sym typeface="Courier New"/>
              </a:rPr>
              <a:t>&lt;html&gt;</a:t>
            </a:r>
          </a:p>
          <a:p>
            <a:pPr>
              <a:buClr>
                <a:schemeClr val="dk1"/>
              </a:buClr>
              <a:buSzPct val="25000"/>
            </a:pPr>
            <a:r>
              <a:rPr lang="en-US" sz="2700" b="1" dirty="0">
                <a:solidFill>
                  <a:schemeClr val="dk1"/>
                </a:solidFill>
                <a:latin typeface="Courier New"/>
                <a:ea typeface="Courier New"/>
                <a:cs typeface="Courier New"/>
                <a:sym typeface="Courier New"/>
              </a:rPr>
              <a:t>...</a:t>
            </a:r>
          </a:p>
          <a:p>
            <a:pPr>
              <a:buClr>
                <a:schemeClr val="dk1"/>
              </a:buClr>
              <a:buSzPct val="25000"/>
            </a:pPr>
            <a:r>
              <a:rPr lang="en-US" sz="2700" b="1" dirty="0">
                <a:solidFill>
                  <a:schemeClr val="dk1"/>
                </a:solidFill>
                <a:latin typeface="Courier New"/>
                <a:ea typeface="Courier New"/>
                <a:cs typeface="Courier New"/>
                <a:sym typeface="Courier New"/>
              </a:rPr>
              <a:t>&lt;/html&gt;</a:t>
            </a:r>
          </a:p>
        </p:txBody>
      </p:sp>
      <p:sp>
        <p:nvSpPr>
          <p:cNvPr id="205" name="Shape 205"/>
          <p:cNvSpPr/>
          <p:nvPr/>
        </p:nvSpPr>
        <p:spPr>
          <a:xfrm>
            <a:off x="3866444" y="1202973"/>
            <a:ext cx="121355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Status</a:t>
            </a:r>
          </a:p>
        </p:txBody>
      </p:sp>
      <p:cxnSp>
        <p:nvCxnSpPr>
          <p:cNvPr id="206" name="Shape 206"/>
          <p:cNvCxnSpPr/>
          <p:nvPr/>
        </p:nvCxnSpPr>
        <p:spPr>
          <a:xfrm>
            <a:off x="4356806"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7" name="Shape 207"/>
          <p:cNvSpPr/>
          <p:nvPr/>
        </p:nvSpPr>
        <p:spPr>
          <a:xfrm>
            <a:off x="5597237" y="1202973"/>
            <a:ext cx="2758304"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Status Message</a:t>
            </a:r>
          </a:p>
        </p:txBody>
      </p:sp>
      <p:cxnSp>
        <p:nvCxnSpPr>
          <p:cNvPr id="208" name="Shape 208"/>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9" name="Shape 209"/>
          <p:cNvSpPr/>
          <p:nvPr/>
        </p:nvSpPr>
        <p:spPr>
          <a:xfrm>
            <a:off x="1950862" y="1202973"/>
            <a:ext cx="1520472"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Version</a:t>
            </a:r>
          </a:p>
        </p:txBody>
      </p:sp>
      <p:sp>
        <p:nvSpPr>
          <p:cNvPr id="210" name="Shape 210"/>
          <p:cNvSpPr/>
          <p:nvPr/>
        </p:nvSpPr>
        <p:spPr>
          <a:xfrm>
            <a:off x="1778000" y="2624667"/>
            <a:ext cx="151693" cy="1439333"/>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1" name="Shape 211"/>
          <p:cNvSpPr/>
          <p:nvPr/>
        </p:nvSpPr>
        <p:spPr>
          <a:xfrm>
            <a:off x="0" y="3132667"/>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212" name="Shape 212"/>
          <p:cNvSpPr/>
          <p:nvPr/>
        </p:nvSpPr>
        <p:spPr>
          <a:xfrm>
            <a:off x="1778001" y="4656667"/>
            <a:ext cx="169332" cy="1100666"/>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3" name="Shape 213"/>
          <p:cNvSpPr/>
          <p:nvPr/>
        </p:nvSpPr>
        <p:spPr>
          <a:xfrm>
            <a:off x="0" y="5012973"/>
            <a:ext cx="1483976" cy="405694"/>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p>
        </p:txBody>
      </p:sp>
      <p:sp>
        <p:nvSpPr>
          <p:cNvPr id="214" name="Shape 214"/>
          <p:cNvSpPr/>
          <p:nvPr/>
        </p:nvSpPr>
        <p:spPr>
          <a:xfrm>
            <a:off x="5080000" y="1439333"/>
            <a:ext cx="762000" cy="762000"/>
          </a:xfrm>
          <a:custGeom>
            <a:avLst/>
            <a:gdLst/>
            <a:ahLst/>
            <a:cxnLst/>
            <a:rect l="0" t="0" r="0" b="0"/>
            <a:pathLst>
              <a:path w="432" h="384" extrusionOk="0">
                <a:moveTo>
                  <a:pt x="432" y="0"/>
                </a:moveTo>
                <a:lnTo>
                  <a:pt x="0" y="0"/>
                </a:lnTo>
                <a:lnTo>
                  <a:pt x="0" y="384"/>
                </a:lnTo>
              </a:path>
            </a:pathLst>
          </a:custGeom>
          <a:noFill/>
          <a:ln w="19050" cap="flat">
            <a:solidFill>
              <a:schemeClr val="folHlink">
                <a:alpha val="65490"/>
              </a:schemeClr>
            </a:solidFill>
            <a:prstDash val="solid"/>
            <a:round/>
            <a:headEnd type="none" w="lg" len="lg"/>
            <a:tailEnd type="triangle" w="lg" len="lg"/>
          </a:ln>
        </p:spPr>
        <p:txBody>
          <a:bodyPr lIns="101582" tIns="50777" rIns="101582" bIns="50777" anchor="t" anchorCtr="0">
            <a:noAutofit/>
          </a:bodyPr>
          <a:lstStyle/>
          <a:p>
            <a:endParaRPr/>
          </a:p>
        </p:txBody>
      </p:sp>
      <p:sp>
        <p:nvSpPr>
          <p:cNvPr id="215" name="Shape 215"/>
          <p:cNvSpPr txBox="1">
            <a:spLocks noGrp="1"/>
          </p:cNvSpPr>
          <p:nvPr>
            <p:ph type="ftr" idx="4294967295"/>
          </p:nvPr>
        </p:nvSpPr>
        <p:spPr>
          <a:xfrm>
            <a:off x="3471334" y="7027333"/>
            <a:ext cx="3217333" cy="440971"/>
          </a:xfrm>
          <a:prstGeom prst="rect">
            <a:avLst/>
          </a:prstGeom>
          <a:noFill/>
          <a:ln>
            <a:noFill/>
          </a:ln>
        </p:spPr>
        <p:txBody>
          <a:bodyPr lIns="101582" tIns="50777" rIns="101582" bIns="50777" anchor="t" anchorCtr="0">
            <a:noAutofit/>
          </a:bodyPr>
          <a:lstStyle/>
          <a:p>
            <a:pPr algn="l">
              <a:buSzPct val="25000"/>
            </a:pPr>
            <a:r>
              <a:rPr lang="en-US" sz="2000">
                <a:solidFill>
                  <a:schemeClr val="dk1"/>
                </a:solidFill>
              </a:rPr>
              <a:t>CS 142 Lecture Notes: HTTP</a:t>
            </a:r>
          </a:p>
        </p:txBody>
      </p:sp>
      <p:sp>
        <p:nvSpPr>
          <p:cNvPr id="216" name="Shape 21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828820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8" y="1540861"/>
            <a:ext cx="6231666" cy="55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36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10624" y="405167"/>
            <a:ext cx="8636000" cy="1513332"/>
          </a:xfrm>
          <a:prstGeom prst="rect">
            <a:avLst/>
          </a:prstGeom>
        </p:spPr>
        <p:txBody>
          <a:bodyPr lIns="101582" tIns="101582" rIns="101582" bIns="101582" anchor="t" anchorCtr="0">
            <a:noAutofit/>
          </a:bodyPr>
          <a:lstStyle/>
          <a:p>
            <a:pPr>
              <a:buNone/>
            </a:pPr>
            <a:r>
              <a:rPr lang="en-US"/>
              <a:t>Servlets	</a:t>
            </a:r>
          </a:p>
        </p:txBody>
      </p:sp>
      <p:sp>
        <p:nvSpPr>
          <p:cNvPr id="222" name="Shape 222"/>
          <p:cNvSpPr txBox="1">
            <a:spLocks noGrp="1"/>
          </p:cNvSpPr>
          <p:nvPr>
            <p:ph type="body" idx="1"/>
          </p:nvPr>
        </p:nvSpPr>
        <p:spPr>
          <a:xfrm>
            <a:off x="476291" y="1483005"/>
            <a:ext cx="8636000" cy="5563667"/>
          </a:xfrm>
          <a:prstGeom prst="rect">
            <a:avLst/>
          </a:prstGeom>
        </p:spPr>
        <p:txBody>
          <a:bodyPr lIns="101582" tIns="101582" rIns="101582" bIns="101582" anchor="b" anchorCtr="0">
            <a:noAutofit/>
          </a:bodyPr>
          <a:lstStyle/>
          <a:p>
            <a:pPr lvl="0" rtl="0">
              <a:buNone/>
            </a:pPr>
            <a:r>
              <a:rPr lang="en-US" dirty="0" err="1"/>
              <a:t>ServletConfig</a:t>
            </a:r>
            <a:endParaRPr lang="en-US" dirty="0"/>
          </a:p>
          <a:p>
            <a:pPr lvl="0" rtl="0">
              <a:buNone/>
            </a:pPr>
            <a:r>
              <a:rPr lang="en-US" dirty="0" err="1"/>
              <a:t>ServletContext</a:t>
            </a:r>
            <a:endParaRPr lang="en-US" dirty="0"/>
          </a:p>
          <a:p>
            <a:endParaRPr lang="en-US" dirty="0"/>
          </a:p>
          <a:p>
            <a:pPr lvl="0" rtl="0">
              <a:buNone/>
            </a:pPr>
            <a:r>
              <a:rPr lang="en-US" dirty="0" err="1"/>
              <a:t>RequestDispatcher</a:t>
            </a:r>
            <a:endParaRPr lang="en-US" dirty="0"/>
          </a:p>
          <a:p>
            <a:pPr lvl="0" rtl="0">
              <a:buNone/>
            </a:pPr>
            <a:r>
              <a:rPr lang="en-US" dirty="0"/>
              <a:t>Forward</a:t>
            </a:r>
          </a:p>
          <a:p>
            <a:endParaRPr lang="en-US" dirty="0"/>
          </a:p>
          <a:p>
            <a:pPr lvl="0" rtl="0">
              <a:buNone/>
            </a:pPr>
            <a:r>
              <a:rPr lang="en-US" dirty="0" err="1"/>
              <a:t>Response.Redirect</a:t>
            </a:r>
            <a:endParaRPr lang="en-US" dirty="0"/>
          </a:p>
          <a:p>
            <a:endParaRPr lang="en-US" dirty="0"/>
          </a:p>
          <a:p>
            <a:pPr lvl="0" rtl="0">
              <a:buNone/>
            </a:pPr>
            <a:r>
              <a:rPr lang="en-US" dirty="0"/>
              <a:t>Session</a:t>
            </a:r>
          </a:p>
          <a:p>
            <a:endParaRPr lang="en-US" dirty="0"/>
          </a:p>
          <a:p>
            <a:endParaRPr lang="en-US" dirty="0"/>
          </a:p>
        </p:txBody>
      </p:sp>
    </p:spTree>
    <p:extLst>
      <p:ext uri="{BB962C8B-B14F-4D97-AF65-F5344CB8AC3E}">
        <p14:creationId xmlns:p14="http://schemas.microsoft.com/office/powerpoint/2010/main" val="237708493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3" y="1717963"/>
            <a:ext cx="8367300" cy="457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5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61" y="1294374"/>
            <a:ext cx="8636000" cy="1513417"/>
          </a:xfrm>
        </p:spPr>
        <p:txBody>
          <a:bodyPr/>
          <a:lstStyle/>
          <a:p>
            <a:r>
              <a:rPr lang="en-US" dirty="0" smtClean="0"/>
              <a:t>MODEL VIEW CONTROLLER - MVC</a:t>
            </a:r>
            <a:endParaRPr lang="en-US" dirty="0"/>
          </a:p>
        </p:txBody>
      </p:sp>
      <p:pic>
        <p:nvPicPr>
          <p:cNvPr id="3074" name="Picture 2" descr="C:\Program Files\Microsoft Office\MEDIA\CAGCAT10\j029202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9" y="3187700"/>
            <a:ext cx="1312670" cy="124575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5877358" y="2469851"/>
            <a:ext cx="810098" cy="1178882"/>
            <a:chOff x="1632" y="1248"/>
            <a:chExt cx="2682" cy="2286"/>
          </a:xfrm>
        </p:grpSpPr>
        <p:sp>
          <p:nvSpPr>
            <p:cNvPr id="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6"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7"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grpSp>
      <p:pic>
        <p:nvPicPr>
          <p:cNvPr id="3080" name="Picture 8" descr="https://encrypted-tbn3.gstatic.com/images?q=tbn:ANd9GcS5-TACv-C7TMCcW7sA42KizPKVnSQpSyA568HIVikANrYEMX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655" y="3005829"/>
            <a:ext cx="1384544" cy="12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7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64" name="Shape 64"/>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65" name="Shape 65"/>
          <p:cNvSpPr txBox="1">
            <a:spLocks noGrp="1"/>
          </p:cNvSpPr>
          <p:nvPr>
            <p:ph type="body" idx="1"/>
          </p:nvPr>
        </p:nvSpPr>
        <p:spPr>
          <a:xfrm>
            <a:off x="592667" y="1689805"/>
            <a:ext cx="8890000" cy="5164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Three layer architecture</a:t>
            </a: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Client Application</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Client application provides interfaces to interact with users. For web applications, client applications are browsers.</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The contents displayed on the client application are obtained from the application server.</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After receiving inputs from users, the client application submits the user inputs to the application server.</a:t>
            </a:r>
          </a:p>
          <a:p>
            <a:endParaRPr lang="en-US" sz="1700" dirty="0">
              <a:solidFill>
                <a:schemeClr val="dk1"/>
              </a:solidFill>
              <a:latin typeface="Arial"/>
              <a:ea typeface="Arial"/>
              <a:cs typeface="Arial"/>
              <a:sym typeface="Arial"/>
            </a:endParaRPr>
          </a:p>
        </p:txBody>
      </p:sp>
      <p:grpSp>
        <p:nvGrpSpPr>
          <p:cNvPr id="66" name="Shape 66"/>
          <p:cNvGrpSpPr/>
          <p:nvPr/>
        </p:nvGrpSpPr>
        <p:grpSpPr>
          <a:xfrm>
            <a:off x="1439334" y="2455333"/>
            <a:ext cx="7535333" cy="2032000"/>
            <a:chOff x="914400" y="2438400"/>
            <a:chExt cx="7543800" cy="2133599"/>
          </a:xfrm>
        </p:grpSpPr>
        <p:sp>
          <p:nvSpPr>
            <p:cNvPr id="67" name="Shape 67"/>
            <p:cNvSpPr/>
            <p:nvPr/>
          </p:nvSpPr>
          <p:spPr>
            <a:xfrm>
              <a:off x="914400" y="2438400"/>
              <a:ext cx="7543800" cy="2133599"/>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68" name="Shape 68"/>
            <p:cNvSpPr/>
            <p:nvPr/>
          </p:nvSpPr>
          <p:spPr>
            <a:xfrm>
              <a:off x="3200400" y="2590800"/>
              <a:ext cx="4952999" cy="1676399"/>
            </a:xfrm>
            <a:prstGeom prst="rect">
              <a:avLst/>
            </a:prstGeom>
            <a:blipFill>
              <a:blip r:embed="rId3"/>
              <a:stretch>
                <a:fillRect/>
              </a:stretch>
            </a:blipFill>
          </p:spPr>
        </p:sp>
        <p:cxnSp>
          <p:nvCxnSpPr>
            <p:cNvPr id="69" name="Shape 69"/>
            <p:cNvCxnSpPr/>
            <p:nvPr/>
          </p:nvCxnSpPr>
          <p:spPr>
            <a:xfrm>
              <a:off x="2590800" y="3581400"/>
              <a:ext cx="533399" cy="0"/>
            </a:xfrm>
            <a:prstGeom prst="straightConnector1">
              <a:avLst/>
            </a:prstGeom>
            <a:noFill/>
            <a:ln w="28575" cap="rnd">
              <a:solidFill>
                <a:schemeClr val="dk1"/>
              </a:solidFill>
              <a:prstDash val="solid"/>
              <a:miter/>
              <a:headEnd type="triangle" w="med" len="med"/>
              <a:tailEnd type="triangle" w="med" len="med"/>
            </a:ln>
          </p:spPr>
        </p:cxnSp>
        <p:sp>
          <p:nvSpPr>
            <p:cNvPr id="70" name="Shape 70"/>
            <p:cNvSpPr/>
            <p:nvPr/>
          </p:nvSpPr>
          <p:spPr>
            <a:xfrm>
              <a:off x="1066800" y="2641600"/>
              <a:ext cx="1371599" cy="296861"/>
            </a:xfrm>
            <a:prstGeom prst="rect">
              <a:avLst/>
            </a:prstGeom>
            <a:solidFill>
              <a:schemeClr val="lt1"/>
            </a:solidFill>
            <a:ln w="9525" cap="rnd">
              <a:solidFill>
                <a:schemeClr val="lt1"/>
              </a:solidFill>
              <a:prstDash val="solid"/>
              <a:miter/>
              <a:headEnd type="none" w="med" len="med"/>
              <a:tailEnd type="none" w="med" len="med"/>
            </a:ln>
          </p:spPr>
          <p:txBody>
            <a:bodyPr lIns="91425" tIns="45700" rIns="91425" bIns="45700" anchor="t" anchorCtr="0">
              <a:noAutofit/>
            </a:bodyPr>
            <a:lstStyle/>
            <a:p>
              <a:pPr algn="ctr">
                <a:spcBef>
                  <a:spcPts val="1000"/>
                </a:spcBef>
                <a:buSzPct val="25000"/>
              </a:pPr>
              <a:r>
                <a:rPr lang="en-US" sz="1100" b="1">
                  <a:solidFill>
                    <a:srgbClr val="969696"/>
                  </a:solidFill>
                  <a:latin typeface="Verdana"/>
                  <a:ea typeface="Verdana"/>
                  <a:cs typeface="Verdana"/>
                  <a:sym typeface="Verdana"/>
                </a:rPr>
                <a:t>Users</a:t>
              </a:r>
            </a:p>
          </p:txBody>
        </p:sp>
        <p:sp>
          <p:nvSpPr>
            <p:cNvPr id="71" name="Shape 71"/>
            <p:cNvSpPr/>
            <p:nvPr/>
          </p:nvSpPr>
          <p:spPr>
            <a:xfrm>
              <a:off x="1066800" y="2895600"/>
              <a:ext cx="1371599" cy="1304925"/>
            </a:xfrm>
            <a:prstGeom prst="rect">
              <a:avLst/>
            </a:prstGeom>
            <a:blipFill>
              <a:blip r:embed="rId4"/>
              <a:stretch>
                <a:fillRect/>
              </a:stretch>
            </a:blipFill>
          </p:spPr>
        </p:sp>
      </p:grpSp>
      <p:sp>
        <p:nvSpPr>
          <p:cNvPr id="72" name="Shape 7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471955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www.jansipke.nl/wp-content/uploads/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81" y="1545401"/>
            <a:ext cx="8046674" cy="450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dirty="0">
                <a:solidFill>
                  <a:schemeClr val="dk1"/>
                </a:solidFill>
                <a:latin typeface="Verdana"/>
                <a:ea typeface="Verdana"/>
                <a:cs typeface="Verdana"/>
                <a:sym typeface="Verdana"/>
              </a:rPr>
              <a:t>Firefox plugins/add </a:t>
            </a:r>
            <a:r>
              <a:rPr lang="en-US" sz="3600" cap="small" dirty="0" err="1">
                <a:solidFill>
                  <a:schemeClr val="dk1"/>
                </a:solidFill>
                <a:latin typeface="Verdana"/>
                <a:ea typeface="Verdana"/>
                <a:cs typeface="Verdana"/>
                <a:sym typeface="Verdana"/>
              </a:rPr>
              <a:t>ons</a:t>
            </a:r>
            <a:endParaRPr lang="en-US" sz="3600" cap="small" dirty="0">
              <a:solidFill>
                <a:schemeClr val="dk1"/>
              </a:solidFill>
              <a:latin typeface="Verdana"/>
              <a:ea typeface="Verdana"/>
              <a:cs typeface="Verdana"/>
              <a:sym typeface="Verdana"/>
            </a:endParaRPr>
          </a:p>
        </p:txBody>
      </p:sp>
      <p:sp>
        <p:nvSpPr>
          <p:cNvPr id="228" name="Shape 228"/>
          <p:cNvSpPr>
            <a:spLocks noGrp="1"/>
          </p:cNvSpPr>
          <p:nvPr>
            <p:ph idx="1"/>
          </p:nvPr>
        </p:nvSpPr>
        <p:spPr>
          <a:xfrm>
            <a:off x="124691" y="1354667"/>
            <a:ext cx="9527309" cy="5452179"/>
          </a:xfrm>
          <a:prstGeom prst="rect">
            <a:avLst/>
          </a:prstGeom>
          <a:noFill/>
          <a:ln>
            <a:noFill/>
          </a:ln>
        </p:spPr>
        <p:txBody>
          <a:bodyPr lIns="101582" tIns="50777" rIns="101582" bIns="50777" anchor="t" anchorCtr="0">
            <a:noAutofit/>
          </a:bodyPr>
          <a:lstStyle/>
          <a:p>
            <a:pPr>
              <a:buClr>
                <a:schemeClr val="folHlink"/>
              </a:buClr>
              <a:buSzPct val="90277"/>
              <a:buFont typeface="Arial"/>
              <a:buChar char="•"/>
            </a:pPr>
            <a:r>
              <a:rPr lang="en-US" sz="2700" b="1" u="sng" dirty="0">
                <a:solidFill>
                  <a:schemeClr val="hlink"/>
                </a:solidFill>
                <a:latin typeface="Arial"/>
                <a:ea typeface="Arial"/>
                <a:cs typeface="Arial"/>
                <a:sym typeface="Arial"/>
                <a:hlinkClick r:id="rId3"/>
              </a:rPr>
              <a:t>https://addons.mozilla.org/en-US/firefox/addon/live-http-headers/</a:t>
            </a:r>
            <a:r>
              <a:rPr lang="en-US" sz="2700" b="1" dirty="0">
                <a:solidFill>
                  <a:schemeClr val="dk1"/>
                </a:solidFill>
                <a:latin typeface="Arial"/>
                <a:ea typeface="Arial"/>
                <a:cs typeface="Arial"/>
                <a:sym typeface="Arial"/>
              </a:rPr>
              <a:t>  </a:t>
            </a:r>
          </a:p>
          <a:p>
            <a:pPr>
              <a:buClr>
                <a:schemeClr val="folHlink"/>
              </a:buClr>
              <a:buSzPct val="90277"/>
              <a:buFont typeface="Arial"/>
              <a:buChar char="•"/>
            </a:pPr>
            <a:r>
              <a:rPr lang="en-US" sz="2700" b="1" u="sng" dirty="0">
                <a:solidFill>
                  <a:schemeClr val="hlink"/>
                </a:solidFill>
                <a:latin typeface="Arial"/>
                <a:ea typeface="Arial"/>
                <a:cs typeface="Arial"/>
                <a:sym typeface="Arial"/>
                <a:hlinkClick r:id="rId4"/>
              </a:rPr>
              <a:t>https://addons.mozilla.org/en-US/firefox/addon/tamper-data/</a:t>
            </a:r>
            <a:r>
              <a:rPr lang="en-US" sz="2700" b="1" dirty="0">
                <a:solidFill>
                  <a:schemeClr val="dk1"/>
                </a:solidFill>
                <a:latin typeface="Arial"/>
                <a:ea typeface="Arial"/>
                <a:cs typeface="Arial"/>
                <a:sym typeface="Arial"/>
              </a:rPr>
              <a:t> </a:t>
            </a:r>
            <a:endParaRPr lang="en-US" sz="2700" b="1" dirty="0" smtClean="0">
              <a:solidFill>
                <a:schemeClr val="dk1"/>
              </a:solidFill>
              <a:latin typeface="Arial"/>
              <a:ea typeface="Arial"/>
              <a:cs typeface="Arial"/>
              <a:sym typeface="Arial"/>
            </a:endParaRPr>
          </a:p>
          <a:p>
            <a:pPr>
              <a:buClr>
                <a:schemeClr val="folHlink"/>
              </a:buClr>
              <a:buSzPct val="90277"/>
              <a:buFont typeface="Arial"/>
              <a:buChar char="•"/>
            </a:pPr>
            <a:r>
              <a:rPr lang="en-US" sz="2700" b="1" dirty="0">
                <a:solidFill>
                  <a:schemeClr val="dk1"/>
                </a:solidFill>
                <a:latin typeface="Arial"/>
                <a:ea typeface="Arial"/>
                <a:cs typeface="Arial"/>
                <a:sym typeface="Arial"/>
                <a:hlinkClick r:id="rId5"/>
              </a:rPr>
              <a:t>https://addons.mozilla.org/En-us/firefox/addon/firebug</a:t>
            </a:r>
            <a:r>
              <a:rPr lang="en-US" sz="2700" b="1" dirty="0" smtClean="0">
                <a:solidFill>
                  <a:schemeClr val="dk1"/>
                </a:solidFill>
                <a:latin typeface="Arial"/>
                <a:ea typeface="Arial"/>
                <a:cs typeface="Arial"/>
                <a:sym typeface="Arial"/>
                <a:hlinkClick r:id="rId5"/>
              </a:rPr>
              <a:t>/</a:t>
            </a:r>
            <a:r>
              <a:rPr lang="en-US" sz="2700" b="1" dirty="0" smtClean="0">
                <a:solidFill>
                  <a:schemeClr val="dk1"/>
                </a:solidFill>
                <a:latin typeface="Arial"/>
                <a:ea typeface="Arial"/>
                <a:cs typeface="Arial"/>
                <a:sym typeface="Arial"/>
              </a:rPr>
              <a:t> </a:t>
            </a:r>
            <a:endParaRPr lang="en-US" sz="2700" b="1" dirty="0">
              <a:solidFill>
                <a:schemeClr val="dk1"/>
              </a:solidFill>
              <a:latin typeface="Arial"/>
              <a:ea typeface="Arial"/>
              <a:cs typeface="Arial"/>
              <a:sym typeface="Arial"/>
            </a:endParaRPr>
          </a:p>
        </p:txBody>
      </p:sp>
      <p:sp>
        <p:nvSpPr>
          <p:cNvPr id="229" name="Shape 229"/>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rgbClr val="808080"/>
                </a:solidFill>
              </a:rPr>
              <a:t>CS 142 Lecture Notes: HTTP</a:t>
            </a:r>
          </a:p>
        </p:txBody>
      </p:sp>
      <p:sp>
        <p:nvSpPr>
          <p:cNvPr id="230" name="Shape 23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rgbClr val="808080"/>
                </a:solidFill>
              </a:rPr>
              <a:t>Slide *</a:t>
            </a:r>
          </a:p>
        </p:txBody>
      </p:sp>
      <p:sp>
        <p:nvSpPr>
          <p:cNvPr id="232" name="Shape 23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17551832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78" name="Shape 78"/>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79" name="Shape 79"/>
          <p:cNvSpPr txBox="1">
            <a:spLocks noGrp="1"/>
          </p:cNvSpPr>
          <p:nvPr>
            <p:ph type="body" idx="1"/>
          </p:nvPr>
        </p:nvSpPr>
        <p:spPr>
          <a:xfrm>
            <a:off x="592667" y="1947333"/>
            <a:ext cx="8890000" cy="5334000"/>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Application Server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is a container which allow server applications to run within it.</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handles the requests from the client application and pass them to the server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These requests are generally sent through HTTP (Hypertext Transfer Protocol), which specifies a set of methods and headers that allow clients and servers to interact and exchange information.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then processes the requests and sends the responses back to the client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can also accesses database via JDBC, if database manipulations are needed.</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Database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Many software can be used to store and manage data (e.g., MS SQL, Oracle, and MySql)</a:t>
            </a:r>
          </a:p>
          <a:p>
            <a:endParaRPr lang="en-US" sz="1700">
              <a:solidFill>
                <a:schemeClr val="dk1"/>
              </a:solidFill>
              <a:latin typeface="Arial"/>
              <a:ea typeface="Arial"/>
              <a:cs typeface="Arial"/>
              <a:sym typeface="Arial"/>
            </a:endParaRPr>
          </a:p>
          <a:p>
            <a:endParaRPr lang="en-US" sz="1700">
              <a:solidFill>
                <a:schemeClr val="dk1"/>
              </a:solidFill>
              <a:latin typeface="Arial"/>
              <a:ea typeface="Arial"/>
              <a:cs typeface="Arial"/>
              <a:sym typeface="Arial"/>
            </a:endParaRPr>
          </a:p>
        </p:txBody>
      </p:sp>
      <p:sp>
        <p:nvSpPr>
          <p:cNvPr id="80" name="Shape 80"/>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604632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86" name="Shape 86"/>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Web Server</a:t>
            </a:r>
          </a:p>
        </p:txBody>
      </p:sp>
      <p:sp>
        <p:nvSpPr>
          <p:cNvPr id="87" name="Shape 87"/>
          <p:cNvSpPr txBox="1">
            <a:spLocks noGrp="1"/>
          </p:cNvSpPr>
          <p:nvPr>
            <p:ph type="body" idx="1"/>
          </p:nvPr>
        </p:nvSpPr>
        <p:spPr>
          <a:xfrm>
            <a:off x="629708" y="1947334"/>
            <a:ext cx="9360958"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To build a web application, we need a server which is able to deal with</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 requests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Therefore, web server is chosen based on the programming languages by which the server application is coded.</a:t>
            </a:r>
          </a:p>
          <a:p>
            <a:endParaRPr lang="en-US" sz="1900" b="1">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Apache Tomcat</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Apache Tomcat is an open source software implementation of the Java Servlet and JavaServer Pages (JSP) technologies.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u="sng">
                <a:solidFill>
                  <a:schemeClr val="hlink"/>
                </a:solidFill>
                <a:latin typeface="Arial"/>
                <a:ea typeface="Arial"/>
                <a:cs typeface="Arial"/>
                <a:sym typeface="Arial"/>
                <a:hlinkClick r:id="rId3"/>
              </a:rPr>
              <a:t>http://tomcat.apache.org/download-60.cgi</a:t>
            </a:r>
          </a:p>
          <a:p>
            <a:pPr lvl="2">
              <a:lnSpc>
                <a:spcPct val="80000"/>
              </a:lnSpc>
              <a:spcBef>
                <a:spcPts val="400"/>
              </a:spcBef>
              <a:buClr>
                <a:schemeClr val="folHlink"/>
              </a:buClr>
              <a:buSzPct val="98958"/>
              <a:buFont typeface="Arial"/>
              <a:buChar char="•"/>
            </a:pPr>
            <a:r>
              <a:rPr lang="en-US">
                <a:solidFill>
                  <a:schemeClr val="dk1"/>
                </a:solidFill>
                <a:latin typeface="Arial"/>
                <a:ea typeface="Arial"/>
                <a:cs typeface="Arial"/>
                <a:sym typeface="Arial"/>
              </a:rPr>
              <a:t>Windows Service Installer (6.0.20)</a:t>
            </a:r>
          </a:p>
          <a:p>
            <a:endParaRPr lang="en-US" sz="1800">
              <a:solidFill>
                <a:schemeClr val="dk1"/>
              </a:solidFill>
              <a:latin typeface="Arial"/>
              <a:ea typeface="Arial"/>
              <a:cs typeface="Arial"/>
              <a:sym typeface="Arial"/>
            </a:endParaRPr>
          </a:p>
          <a:p>
            <a:pPr lvl="1">
              <a:lnSpc>
                <a:spcPct val="80000"/>
              </a:lnSpc>
              <a:spcBef>
                <a:spcPts val="400"/>
              </a:spcBef>
              <a:buClr>
                <a:schemeClr val="folHlink"/>
              </a:buClr>
              <a:buSzPct val="105882"/>
              <a:buFont typeface="Wingdings"/>
              <a:buChar char="§"/>
            </a:pPr>
            <a:r>
              <a:rPr lang="en-US" sz="1900">
                <a:solidFill>
                  <a:schemeClr val="dk1"/>
                </a:solidFill>
                <a:latin typeface="Arial"/>
                <a:ea typeface="Arial"/>
                <a:cs typeface="Arial"/>
                <a:sym typeface="Arial"/>
              </a:rPr>
              <a:t>Prerequisite – JDK 1.6</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JDK 6 Update 17 with Java EE</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a:t>
            </a:r>
            <a:r>
              <a:rPr lang="en-US" sz="1300" u="sng">
                <a:solidFill>
                  <a:schemeClr val="hlink"/>
                </a:solidFill>
                <a:latin typeface="Arial"/>
                <a:ea typeface="Arial"/>
                <a:cs typeface="Arial"/>
                <a:sym typeface="Arial"/>
                <a:hlinkClick r:id="rId4"/>
              </a:rPr>
              <a:t>http://java.sun.com/javase/downloads/index.jsp</a:t>
            </a:r>
            <a:r>
              <a:rPr lang="en-US" sz="1300">
                <a:solidFill>
                  <a:schemeClr val="dk1"/>
                </a:solidFill>
                <a:latin typeface="Arial"/>
                <a:ea typeface="Arial"/>
                <a:cs typeface="Arial"/>
                <a:sym typeface="Arial"/>
              </a:rPr>
              <a:t>)</a:t>
            </a:r>
          </a:p>
          <a:p>
            <a:endParaRPr lang="en-US" sz="1300">
              <a:solidFill>
                <a:schemeClr val="dk1"/>
              </a:solidFill>
              <a:latin typeface="Arial"/>
              <a:ea typeface="Arial"/>
              <a:cs typeface="Arial"/>
              <a:sym typeface="Arial"/>
            </a:endParaRPr>
          </a:p>
          <a:p>
            <a:pPr>
              <a:lnSpc>
                <a:spcPct val="80000"/>
              </a:lnSpc>
              <a:spcBef>
                <a:spcPts val="1056"/>
              </a:spcBef>
              <a:buClr>
                <a:schemeClr val="folHlink"/>
              </a:buClr>
              <a:buSzPct val="92105"/>
              <a:buFont typeface="Arial"/>
              <a:buChar char="•"/>
            </a:pPr>
            <a:r>
              <a:rPr lang="en-US" sz="2100" b="1">
                <a:solidFill>
                  <a:schemeClr val="dk1"/>
                </a:solidFill>
                <a:latin typeface="Arial"/>
                <a:ea typeface="Arial"/>
                <a:cs typeface="Arial"/>
                <a:sym typeface="Arial"/>
              </a:rPr>
              <a:t>IIS – for ASP .Net</a:t>
            </a:r>
          </a:p>
        </p:txBody>
      </p:sp>
      <p:sp>
        <p:nvSpPr>
          <p:cNvPr id="88" name="Shape 88"/>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47084014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94" name="Shape 94"/>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a:t>
            </a:r>
          </a:p>
        </p:txBody>
      </p:sp>
      <p:sp>
        <p:nvSpPr>
          <p:cNvPr id="95" name="Shape 95"/>
          <p:cNvSpPr txBox="1">
            <a:spLocks noGrp="1"/>
          </p:cNvSpPr>
          <p:nvPr>
            <p:ph type="body" idx="1"/>
          </p:nvPr>
        </p:nvSpPr>
        <p:spPr>
          <a:xfrm>
            <a:off x="508000" y="1354667"/>
            <a:ext cx="9144000" cy="545217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Test</a:t>
            </a:r>
          </a:p>
          <a:p>
            <a:pPr lvl="1">
              <a:lnSpc>
                <a:spcPct val="80000"/>
              </a:lnSpc>
              <a:spcBef>
                <a:spcPts val="444"/>
              </a:spcBef>
              <a:buClr>
                <a:schemeClr val="folHlink"/>
              </a:buClr>
              <a:buSzPct val="100000"/>
              <a:buFont typeface="Wingdings"/>
              <a:buChar char="§"/>
            </a:pPr>
            <a:r>
              <a:rPr lang="en-US" sz="2200" u="sng">
                <a:solidFill>
                  <a:schemeClr val="hlink"/>
                </a:solidFill>
                <a:latin typeface="Arial"/>
                <a:ea typeface="Arial"/>
                <a:cs typeface="Arial"/>
                <a:sym typeface="Arial"/>
                <a:hlinkClick r:id=""/>
              </a:rPr>
              <a:t>http://127.0.0.1:8080</a:t>
            </a: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pPr lvl="1">
              <a:lnSpc>
                <a:spcPct val="80000"/>
              </a:lnSpc>
              <a:spcBef>
                <a:spcPts val="444"/>
              </a:spcBef>
              <a:buClr>
                <a:schemeClr val="folHlink"/>
              </a:buClr>
              <a:buSzPct val="25000"/>
            </a:pPr>
            <a:r>
              <a:rPr lang="en-US" sz="2200">
                <a:solidFill>
                  <a:schemeClr val="dk1"/>
                </a:solidFill>
                <a:latin typeface="Arial"/>
                <a:ea typeface="Arial"/>
                <a:cs typeface="Arial"/>
                <a:sym typeface="Arial"/>
              </a:rPr>
              <a:t> </a:t>
            </a:r>
          </a:p>
        </p:txBody>
      </p:sp>
      <p:sp>
        <p:nvSpPr>
          <p:cNvPr id="96" name="Shape 96"/>
          <p:cNvSpPr/>
          <p:nvPr/>
        </p:nvSpPr>
        <p:spPr>
          <a:xfrm>
            <a:off x="1439334" y="2698751"/>
            <a:ext cx="6773333" cy="4921250"/>
          </a:xfrm>
          <a:prstGeom prst="rect">
            <a:avLst/>
          </a:prstGeom>
          <a:blipFill>
            <a:blip r:embed="rId3"/>
            <a:stretch>
              <a:fillRect/>
            </a:stretch>
          </a:blipFill>
        </p:spPr>
      </p:sp>
      <p:sp>
        <p:nvSpPr>
          <p:cNvPr id="97" name="Shape 97"/>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23046215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03" name="Shape 1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 </a:t>
            </a:r>
          </a:p>
        </p:txBody>
      </p:sp>
      <p:sp>
        <p:nvSpPr>
          <p:cNvPr id="104" name="Shape 104"/>
          <p:cNvSpPr txBox="1">
            <a:spLocks noGrp="1"/>
          </p:cNvSpPr>
          <p:nvPr>
            <p:ph type="body" idx="1"/>
          </p:nvPr>
        </p:nvSpPr>
        <p:spPr>
          <a:xfrm>
            <a:off x="629708" y="1947334"/>
            <a:ext cx="8890000"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8958"/>
              <a:buFont typeface="Arial"/>
              <a:buChar char="•"/>
            </a:pPr>
            <a:r>
              <a:rPr lang="en-US" sz="1800" b="1" dirty="0">
                <a:solidFill>
                  <a:schemeClr val="dk1"/>
                </a:solidFill>
                <a:latin typeface="Arial"/>
                <a:ea typeface="Arial"/>
                <a:cs typeface="Arial"/>
                <a:sym typeface="Arial"/>
              </a:rPr>
              <a:t>File Structure</a:t>
            </a: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endParaRPr lang="en-US" sz="1600" dirty="0">
              <a:solidFill>
                <a:schemeClr val="accent2"/>
              </a:solidFill>
              <a:latin typeface="Arial"/>
              <a:ea typeface="Arial"/>
              <a:cs typeface="Arial"/>
              <a:sym typeface="Arial"/>
            </a:endParaRP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C:\Program Files\Apache Software Foundation\Tomcat 6.0 (default)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/bin</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Executable files</a:t>
            </a:r>
          </a:p>
          <a:p>
            <a:pPr lvl="3">
              <a:lnSpc>
                <a:spcPct val="80000"/>
              </a:lnSpc>
              <a:spcBef>
                <a:spcPts val="400"/>
              </a:spcBef>
              <a:buClr>
                <a:schemeClr val="folHlink"/>
              </a:buClr>
              <a:buSzPct val="150000"/>
              <a:buFont typeface="Wingdings"/>
              <a:buChar char="§"/>
            </a:pPr>
            <a:r>
              <a:rPr lang="en-US" sz="1300" dirty="0">
                <a:solidFill>
                  <a:schemeClr val="dk1"/>
                </a:solidFill>
                <a:latin typeface="Arial"/>
                <a:ea typeface="Arial"/>
                <a:cs typeface="Arial"/>
                <a:sym typeface="Arial"/>
              </a:rPr>
              <a:t>Tomcat6.exe – command line mode; Tomcat6w.exe – service mode </a:t>
            </a:r>
          </a:p>
          <a:p>
            <a:endParaRPr lang="en-US" sz="13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a:t>
            </a:r>
            <a:r>
              <a:rPr lang="en-US" sz="1600" dirty="0" err="1">
                <a:solidFill>
                  <a:schemeClr val="dk1"/>
                </a:solidFill>
                <a:latin typeface="Arial"/>
                <a:ea typeface="Arial"/>
                <a:cs typeface="Arial"/>
                <a:sym typeface="Arial"/>
              </a:rPr>
              <a:t>conf</a:t>
            </a:r>
            <a:r>
              <a:rPr lang="en-US" sz="1600" dirty="0">
                <a:solidFill>
                  <a:schemeClr val="dk1"/>
                </a:solidFill>
                <a:latin typeface="Arial"/>
                <a:ea typeface="Arial"/>
                <a:cs typeface="Arial"/>
                <a:sym typeface="Arial"/>
              </a:rPr>
              <a:t> - Configuration files of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/lib</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Libraries/APIs required to run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/logs - Log files</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r>
              <a:rPr lang="en-US" sz="1600" dirty="0">
                <a:solidFill>
                  <a:schemeClr val="accent2"/>
                </a:solidFill>
                <a:latin typeface="Arial"/>
                <a:ea typeface="Arial"/>
                <a:cs typeface="Arial"/>
                <a:sym typeface="Arial"/>
              </a:rPr>
              <a:t>/</a:t>
            </a:r>
            <a:r>
              <a:rPr lang="en-US" sz="1600" dirty="0" err="1">
                <a:solidFill>
                  <a:schemeClr val="accent2"/>
                </a:solidFill>
                <a:latin typeface="Arial"/>
                <a:ea typeface="Arial"/>
                <a:cs typeface="Arial"/>
                <a:sym typeface="Arial"/>
              </a:rPr>
              <a:t>webapps</a:t>
            </a:r>
            <a:r>
              <a:rPr lang="en-US" sz="1600" dirty="0">
                <a:solidFill>
                  <a:schemeClr val="accent2"/>
                </a:solidFill>
                <a:latin typeface="Arial"/>
                <a:ea typeface="Arial"/>
                <a:cs typeface="Arial"/>
                <a:sym typeface="Arial"/>
              </a:rPr>
              <a:t> (http://localhost:8080/)</a:t>
            </a:r>
          </a:p>
          <a:p>
            <a:pPr lvl="2">
              <a:lnSpc>
                <a:spcPct val="80000"/>
              </a:lnSpc>
              <a:spcBef>
                <a:spcPts val="400"/>
              </a:spcBef>
              <a:buClr>
                <a:schemeClr val="folHlink"/>
              </a:buClr>
              <a:buSzPct val="113095"/>
              <a:buFont typeface="Arial"/>
              <a:buChar char="•"/>
            </a:pPr>
            <a:r>
              <a:rPr lang="en-US" sz="1600" dirty="0">
                <a:solidFill>
                  <a:schemeClr val="accent2"/>
                </a:solidFill>
                <a:latin typeface="Arial"/>
                <a:ea typeface="Arial"/>
                <a:cs typeface="Arial"/>
                <a:sym typeface="Arial"/>
              </a:rPr>
              <a:t>Application root – Put your web applications under this folder</a:t>
            </a:r>
          </a:p>
          <a:p>
            <a:endParaRPr lang="en-US" sz="1600" dirty="0">
              <a:solidFill>
                <a:schemeClr val="accent2"/>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/work</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Used to store compiled JSP files (cache). </a:t>
            </a:r>
          </a:p>
          <a:p>
            <a:endParaRPr lang="en-US" sz="1600" dirty="0">
              <a:solidFill>
                <a:schemeClr val="dk1"/>
              </a:solidFill>
              <a:latin typeface="Arial"/>
              <a:ea typeface="Arial"/>
              <a:cs typeface="Arial"/>
              <a:sym typeface="Arial"/>
            </a:endParaRPr>
          </a:p>
        </p:txBody>
      </p:sp>
      <p:sp>
        <p:nvSpPr>
          <p:cNvPr id="105" name="Shape 10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77814557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7281334" y="6942667"/>
            <a:ext cx="2116666" cy="508000"/>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1" name="Shape 111"/>
          <p:cNvSpPr txBox="1">
            <a:spLocks noGrp="1"/>
          </p:cNvSpPr>
          <p:nvPr>
            <p:ph type="ctrTitle"/>
          </p:nvPr>
        </p:nvSpPr>
        <p:spPr>
          <a:xfrm>
            <a:off x="762000" y="1947333"/>
            <a:ext cx="8636000" cy="1633360"/>
          </a:xfrm>
          <a:prstGeom prst="rect">
            <a:avLst/>
          </a:prstGeom>
          <a:noFill/>
          <a:ln>
            <a:noFill/>
          </a:ln>
        </p:spPr>
        <p:txBody>
          <a:bodyPr lIns="101582" tIns="50777" rIns="101582" bIns="50777" anchor="ctr" anchorCtr="0">
            <a:noAutofit/>
          </a:bodyPr>
          <a:lstStyle/>
          <a:p>
            <a:pPr>
              <a:spcBef>
                <a:spcPts val="0"/>
              </a:spcBef>
              <a:buClr>
                <a:schemeClr val="folHlink"/>
              </a:buClr>
              <a:buSzPct val="25000"/>
            </a:pPr>
            <a:r>
              <a:rPr lang="en-US" sz="4000" b="1">
                <a:solidFill>
                  <a:schemeClr val="folHlink"/>
                </a:solidFill>
                <a:latin typeface="Verdana"/>
                <a:ea typeface="Verdana"/>
                <a:cs typeface="Verdana"/>
                <a:sym typeface="Verdana"/>
              </a:rPr>
              <a:t>Web Application</a:t>
            </a:r>
          </a:p>
        </p:txBody>
      </p:sp>
      <p:sp>
        <p:nvSpPr>
          <p:cNvPr id="112" name="Shape 112"/>
          <p:cNvSpPr txBox="1">
            <a:spLocks noGrp="1"/>
          </p:cNvSpPr>
          <p:nvPr>
            <p:ph type="subTitle" idx="1"/>
          </p:nvPr>
        </p:nvSpPr>
        <p:spPr>
          <a:xfrm>
            <a:off x="1524001" y="3979333"/>
            <a:ext cx="7111999" cy="1608667"/>
          </a:xfrm>
          <a:prstGeom prst="rect">
            <a:avLst/>
          </a:prstGeom>
          <a:noFill/>
          <a:ln>
            <a:noFill/>
          </a:ln>
        </p:spPr>
        <p:txBody>
          <a:bodyPr lIns="101582" tIns="50777" rIns="101582" bIns="50777" anchor="t" anchorCtr="0">
            <a:noAutofit/>
          </a:bodyPr>
          <a:lstStyle/>
          <a:p>
            <a:pPr>
              <a:spcBef>
                <a:spcPts val="0"/>
              </a:spcBef>
              <a:buClr>
                <a:schemeClr val="folHlink"/>
              </a:buClr>
              <a:buSzPct val="25000"/>
            </a:pPr>
            <a:r>
              <a:rPr lang="en-US" sz="2700" b="1">
                <a:solidFill>
                  <a:schemeClr val="folHlink"/>
                </a:solidFill>
                <a:latin typeface="Arial"/>
                <a:ea typeface="Arial"/>
                <a:cs typeface="Arial"/>
                <a:sym typeface="Arial"/>
              </a:rPr>
              <a:t>Using eclipse as an example</a:t>
            </a:r>
          </a:p>
        </p:txBody>
      </p:sp>
    </p:spTree>
    <p:extLst>
      <p:ext uri="{BB962C8B-B14F-4D97-AF65-F5344CB8AC3E}">
        <p14:creationId xmlns:p14="http://schemas.microsoft.com/office/powerpoint/2010/main" val="27535480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8" name="Shape 118"/>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19" name="Shape 119"/>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9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Create A Web Application </a:t>
            </a: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Eclipse -&gt; File -&gt; New -&gt; Dynamic Web Project</a:t>
            </a:r>
          </a:p>
          <a:p>
            <a:endParaRPr lang="en-US">
              <a:solidFill>
                <a:schemeClr val="dk1"/>
              </a:solidFill>
              <a:latin typeface="Arial"/>
              <a:ea typeface="Arial"/>
              <a:cs typeface="Arial"/>
              <a:sym typeface="Arial"/>
            </a:endParaRP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Put in the project name (ex. WebApp1) -&gt; Next</a:t>
            </a:r>
          </a:p>
          <a:p>
            <a:pPr lvl="2">
              <a:lnSpc>
                <a:spcPct val="90000"/>
              </a:lnSpc>
              <a:spcBef>
                <a:spcPts val="422"/>
              </a:spcBef>
              <a:buClr>
                <a:schemeClr val="folHlink"/>
              </a:buClr>
              <a:buSzPct val="92105"/>
              <a:buFont typeface="Arial"/>
              <a:buChar char="•"/>
            </a:pPr>
            <a:r>
              <a:rPr lang="en-US" sz="2100">
                <a:solidFill>
                  <a:schemeClr val="dk1"/>
                </a:solidFill>
                <a:latin typeface="Arial"/>
                <a:ea typeface="Arial"/>
                <a:cs typeface="Arial"/>
                <a:sym typeface="Arial"/>
              </a:rPr>
              <a:t>http://localhost:8080/WebApp1/</a:t>
            </a:r>
          </a:p>
        </p:txBody>
      </p:sp>
      <p:sp>
        <p:nvSpPr>
          <p:cNvPr id="120" name="Shape 120"/>
          <p:cNvSpPr/>
          <p:nvPr/>
        </p:nvSpPr>
        <p:spPr>
          <a:xfrm>
            <a:off x="4826000" y="2032000"/>
            <a:ext cx="5185833" cy="5418667"/>
          </a:xfrm>
          <a:prstGeom prst="rect">
            <a:avLst/>
          </a:prstGeom>
          <a:blipFill>
            <a:blip r:embed="rId3"/>
            <a:stretch>
              <a:fillRect/>
            </a:stretch>
          </a:blipFill>
        </p:spPr>
      </p:sp>
      <p:sp>
        <p:nvSpPr>
          <p:cNvPr id="121" name="Shape 121"/>
          <p:cNvSpPr/>
          <p:nvPr/>
        </p:nvSpPr>
        <p:spPr>
          <a:xfrm>
            <a:off x="4910667" y="2794000"/>
            <a:ext cx="4995333" cy="423333"/>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2" name="Shape 122"/>
          <p:cNvSpPr/>
          <p:nvPr/>
        </p:nvSpPr>
        <p:spPr>
          <a:xfrm>
            <a:off x="7662333" y="7112000"/>
            <a:ext cx="719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3" name="Shape 12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9100714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29" name="Shape 12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30" name="Shape 13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src</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source code folder</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build\classes</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folder for compiled class files</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Click Next</a:t>
            </a:r>
          </a:p>
          <a:p>
            <a:endParaRPr lang="en-US" sz="2300" b="1">
              <a:solidFill>
                <a:schemeClr val="dk1"/>
              </a:solidFill>
              <a:latin typeface="Arial"/>
              <a:ea typeface="Arial"/>
              <a:cs typeface="Arial"/>
              <a:sym typeface="Arial"/>
            </a:endParaRPr>
          </a:p>
        </p:txBody>
      </p:sp>
      <p:sp>
        <p:nvSpPr>
          <p:cNvPr id="131" name="Shape 131"/>
          <p:cNvSpPr/>
          <p:nvPr/>
        </p:nvSpPr>
        <p:spPr>
          <a:xfrm>
            <a:off x="4910667" y="1862667"/>
            <a:ext cx="4803069" cy="5757333"/>
          </a:xfrm>
          <a:prstGeom prst="rect">
            <a:avLst/>
          </a:prstGeom>
          <a:blipFill>
            <a:blip r:embed="rId3"/>
            <a:stretch>
              <a:fillRect/>
            </a:stretch>
          </a:blipFill>
        </p:spPr>
      </p:sp>
      <p:sp>
        <p:nvSpPr>
          <p:cNvPr id="132" name="Shape 132"/>
          <p:cNvSpPr/>
          <p:nvPr/>
        </p:nvSpPr>
        <p:spPr>
          <a:xfrm>
            <a:off x="7535333" y="7281334"/>
            <a:ext cx="719667" cy="169332"/>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33" name="Shape 13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476892443"/>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27734</TotalTime>
  <Words>912</Words>
  <Application>Microsoft Office PowerPoint</Application>
  <PresentationFormat>Custom</PresentationFormat>
  <Paragraphs>233</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JAVA, JEE Training  Introduction to Web</vt:lpstr>
      <vt:lpstr>Architecture of Web Applications</vt:lpstr>
      <vt:lpstr>Architecture of Web Applications</vt:lpstr>
      <vt:lpstr>Web Server</vt:lpstr>
      <vt:lpstr>Apache Tomcat</vt:lpstr>
      <vt:lpstr>Apache Tomcat </vt:lpstr>
      <vt:lpstr>Web Application</vt:lpstr>
      <vt:lpstr>Create A Web Application Project</vt:lpstr>
      <vt:lpstr>Create A Web Application Project</vt:lpstr>
      <vt:lpstr>Create A Web Application Project</vt:lpstr>
      <vt:lpstr>Web Application Project – File Structure</vt:lpstr>
      <vt:lpstr>Deploy A Web Application Project</vt:lpstr>
      <vt:lpstr>Deploy A Web Application Project</vt:lpstr>
      <vt:lpstr>HTTP Request</vt:lpstr>
      <vt:lpstr>HTTP Response</vt:lpstr>
      <vt:lpstr>PowerPoint Presentation</vt:lpstr>
      <vt:lpstr>Servlets </vt:lpstr>
      <vt:lpstr>PowerPoint Presentation</vt:lpstr>
      <vt:lpstr>MODEL VIEW CONTROLLER - MVC</vt:lpstr>
      <vt:lpstr>PowerPoint Presentation</vt:lpstr>
      <vt:lpstr>Firefox plugins/add 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22</cp:revision>
  <dcterms:modified xsi:type="dcterms:W3CDTF">2014-08-31T12:28:01Z</dcterms:modified>
</cp:coreProperties>
</file>