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13"/>
  </p:notesMasterIdLst>
  <p:handoutMasterIdLst>
    <p:handoutMasterId r:id="rId14"/>
  </p:handoutMasterIdLst>
  <p:sldIdLst>
    <p:sldId id="256" r:id="rId2"/>
    <p:sldId id="274" r:id="rId3"/>
    <p:sldId id="275" r:id="rId4"/>
    <p:sldId id="276" r:id="rId5"/>
    <p:sldId id="277" r:id="rId6"/>
    <p:sldId id="278" r:id="rId7"/>
    <p:sldId id="279" r:id="rId8"/>
    <p:sldId id="280" r:id="rId9"/>
    <p:sldId id="281" r:id="rId10"/>
    <p:sldId id="282" r:id="rId11"/>
    <p:sldId id="273" r:id="rId12"/>
  </p:sldIdLst>
  <p:sldSz cx="10160000" cy="7620000"/>
  <p:notesSz cx="7620000" cy="10160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69" d="100"/>
          <a:sy n="69" d="100"/>
        </p:scale>
        <p:origin x="-1200" y="-72"/>
      </p:cViewPr>
      <p:guideLst>
        <p:guide orient="horz" pos="2400"/>
        <p:guide pos="32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02000" cy="5080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316413" y="0"/>
            <a:ext cx="3302000" cy="508000"/>
          </a:xfrm>
          <a:prstGeom prst="rect">
            <a:avLst/>
          </a:prstGeom>
        </p:spPr>
        <p:txBody>
          <a:bodyPr vert="horz" lIns="91440" tIns="45720" rIns="91440" bIns="45720" rtlCol="0"/>
          <a:lstStyle>
            <a:lvl1pPr algn="r">
              <a:defRPr sz="1200"/>
            </a:lvl1pPr>
          </a:lstStyle>
          <a:p>
            <a:fld id="{6EA59831-A4FD-404B-A574-E17A0D707D79}" type="datetimeFigureOut">
              <a:rPr lang="en-US" smtClean="0"/>
              <a:t>10/24/2013</a:t>
            </a:fld>
            <a:endParaRPr lang="en-US"/>
          </a:p>
        </p:txBody>
      </p:sp>
      <p:sp>
        <p:nvSpPr>
          <p:cNvPr id="4" name="Footer Placeholder 3"/>
          <p:cNvSpPr>
            <a:spLocks noGrp="1"/>
          </p:cNvSpPr>
          <p:nvPr>
            <p:ph type="ftr" sz="quarter" idx="2"/>
          </p:nvPr>
        </p:nvSpPr>
        <p:spPr>
          <a:xfrm>
            <a:off x="0" y="9650413"/>
            <a:ext cx="3302000" cy="5080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316413" y="9650413"/>
            <a:ext cx="3302000" cy="508000"/>
          </a:xfrm>
          <a:prstGeom prst="rect">
            <a:avLst/>
          </a:prstGeom>
        </p:spPr>
        <p:txBody>
          <a:bodyPr vert="horz" lIns="91440" tIns="45720" rIns="91440" bIns="45720" rtlCol="0" anchor="b"/>
          <a:lstStyle>
            <a:lvl1pPr algn="r">
              <a:defRPr sz="1200"/>
            </a:lvl1pPr>
          </a:lstStyle>
          <a:p>
            <a:fld id="{1150E7CB-7F78-D243-A17A-1569AFB97FA2}" type="slidenum">
              <a:rPr lang="en-US" smtClean="0"/>
              <a:t>‹#›</a:t>
            </a:fld>
            <a:endParaRPr lang="en-US"/>
          </a:p>
        </p:txBody>
      </p:sp>
    </p:spTree>
    <p:extLst>
      <p:ext uri="{BB962C8B-B14F-4D97-AF65-F5344CB8AC3E}">
        <p14:creationId xmlns:p14="http://schemas.microsoft.com/office/powerpoint/2010/main" val="12609101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762000" y="4826000"/>
            <a:ext cx="6096000" cy="45720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3281533209"/>
      </p:ext>
    </p:extLst>
  </p:cSld>
  <p:clrMap bg1="lt1" tx1="dk1" bg2="dk2" tx2="lt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 name="Shape 25"/>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IMPORTANT – PLEASE READ.</a:t>
            </a:r>
          </a:p>
          <a:p>
            <a:endParaRPr lang="en-US" sz="1466">
              <a:solidFill>
                <a:srgbClr val="000000"/>
              </a:solidFill>
              <a:latin typeface="Arial"/>
              <a:ea typeface="Arial"/>
              <a:cs typeface="Arial"/>
              <a:sym typeface="Arial"/>
            </a:endParaRP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Use this template to create your online courses. Change the template as you see fit, including the logo, images and copyright information. Add your speaker's notes to the Notes section of the PowerPoint (e.g. THIS SECTION) and then submit it to Dual Code's PowerFlash service. </a:t>
            </a:r>
          </a:p>
          <a:p>
            <a:endParaRPr lang="en-US" sz="1466">
              <a:solidFill>
                <a:srgbClr val="000000"/>
              </a:solidFill>
              <a:latin typeface="Arial"/>
              <a:ea typeface="Arial"/>
              <a:cs typeface="Arial"/>
              <a:sym typeface="Arial"/>
            </a:endParaRP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Your PowerPoint will be converted to a Flash-based eLearning module or presentation. A professional voice-over artist will read you speaker’s notes and incorporate the resulting audio files in the Flash course. You will also have the option to save the course to a standard (Flash + HTML) format or SCORM compliant package so you can deploy it in your Learning Management System of choice.</a:t>
            </a:r>
          </a:p>
          <a:p>
            <a:endParaRPr lang="en-US" sz="1466">
              <a:solidFill>
                <a:srgbClr val="000000"/>
              </a:solidFill>
              <a:latin typeface="Arial"/>
              <a:ea typeface="Arial"/>
              <a:cs typeface="Arial"/>
              <a:sym typeface="Arial"/>
            </a:endParaRP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Try it for FREE. Visit http://www.dualcode.com/elearning/powerflash.htm for more details.</a:t>
            </a:r>
          </a:p>
          <a:p>
            <a:endParaRPr lang="en-US" sz="1466">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73" name="Shape 173"/>
          <p:cNvSpPr>
            <a:spLocks noGrp="1" noRot="1" noChangeAspect="1"/>
          </p:cNvSpPr>
          <p:nvPr>
            <p:ph type="sldImg" idx="2"/>
          </p:nvPr>
        </p:nvSpPr>
        <p:spPr>
          <a:xfrm>
            <a:off x="1270251" y="762000"/>
            <a:ext cx="508025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367140"/>
            <a:ext cx="8636000" cy="1633361"/>
          </a:xfrm>
        </p:spPr>
        <p:txBody>
          <a:bodyPr/>
          <a:lstStyle/>
          <a:p>
            <a:r>
              <a:rPr lang="en-US" smtClean="0"/>
              <a:t>Click to edit Master title style</a:t>
            </a:r>
            <a:endParaRPr lang="en-US"/>
          </a:p>
        </p:txBody>
      </p:sp>
      <p:sp>
        <p:nvSpPr>
          <p:cNvPr id="3" name="Subtitle 2"/>
          <p:cNvSpPr>
            <a:spLocks noGrp="1"/>
          </p:cNvSpPr>
          <p:nvPr>
            <p:ph type="subTitle" idx="1"/>
          </p:nvPr>
        </p:nvSpPr>
        <p:spPr>
          <a:xfrm>
            <a:off x="1524000" y="4318000"/>
            <a:ext cx="7112000" cy="1947333"/>
          </a:xfrm>
        </p:spPr>
        <p:txBody>
          <a:bodyPr/>
          <a:lstStyle>
            <a:lvl1pPr marL="0" indent="0" algn="ctr">
              <a:buNone/>
              <a:defRPr>
                <a:solidFill>
                  <a:schemeClr val="tx1">
                    <a:tint val="75000"/>
                  </a:schemeClr>
                </a:solidFill>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35BCAD-28A3-2344-B091-C05A95719D93}" type="datetime1">
              <a:rPr lang="en-US" smtClean="0"/>
              <a:t>10/24/2013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340986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B52071-BC3D-194C-80EE-748C4FC80A05}" type="datetime1">
              <a:rPr lang="en-US" smtClean="0"/>
              <a:t>10/24/2013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124467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6000" y="305154"/>
            <a:ext cx="2286000" cy="650169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8000" y="305154"/>
            <a:ext cx="6688667" cy="650169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5BD0DF-E091-F54A-B991-4570D5265414}" type="datetime1">
              <a:rPr lang="en-US" smtClean="0"/>
              <a:t>10/24/2013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195561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9BAAC8-A4DE-8341-AB28-11AAE34E1314}" type="datetime1">
              <a:rPr lang="en-US" smtClean="0"/>
              <a:t>10/24/2013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315602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2570" y="4896556"/>
            <a:ext cx="8636000" cy="1513417"/>
          </a:xfrm>
        </p:spPr>
        <p:txBody>
          <a:bodyPr anchor="t"/>
          <a:lstStyle>
            <a:lvl1pPr algn="l">
              <a:defRPr sz="4400" b="1" cap="all"/>
            </a:lvl1pPr>
          </a:lstStyle>
          <a:p>
            <a:r>
              <a:rPr lang="en-US" smtClean="0"/>
              <a:t>Click to edit Master title style</a:t>
            </a:r>
            <a:endParaRPr lang="en-US"/>
          </a:p>
        </p:txBody>
      </p:sp>
      <p:sp>
        <p:nvSpPr>
          <p:cNvPr id="3" name="Text Placeholder 2"/>
          <p:cNvSpPr>
            <a:spLocks noGrp="1"/>
          </p:cNvSpPr>
          <p:nvPr>
            <p:ph type="body" idx="1"/>
          </p:nvPr>
        </p:nvSpPr>
        <p:spPr>
          <a:xfrm>
            <a:off x="802570" y="3229682"/>
            <a:ext cx="8636000" cy="1666874"/>
          </a:xfrm>
        </p:spPr>
        <p:txBody>
          <a:bodyPr anchor="b"/>
          <a:lstStyle>
            <a:lvl1pPr marL="0" indent="0">
              <a:buNone/>
              <a:defRPr sz="2200">
                <a:solidFill>
                  <a:schemeClr val="tx1">
                    <a:tint val="75000"/>
                  </a:schemeClr>
                </a:solidFill>
              </a:defRPr>
            </a:lvl1pPr>
            <a:lvl2pPr marL="507995" indent="0">
              <a:buNone/>
              <a:defRPr sz="2000">
                <a:solidFill>
                  <a:schemeClr val="tx1">
                    <a:tint val="75000"/>
                  </a:schemeClr>
                </a:solidFill>
              </a:defRPr>
            </a:lvl2pPr>
            <a:lvl3pPr marL="1015990" indent="0">
              <a:buNone/>
              <a:defRPr sz="1800">
                <a:solidFill>
                  <a:schemeClr val="tx1">
                    <a:tint val="75000"/>
                  </a:schemeClr>
                </a:solidFill>
              </a:defRPr>
            </a:lvl3pPr>
            <a:lvl4pPr marL="1523985" indent="0">
              <a:buNone/>
              <a:defRPr sz="1600">
                <a:solidFill>
                  <a:schemeClr val="tx1">
                    <a:tint val="75000"/>
                  </a:schemeClr>
                </a:solidFill>
              </a:defRPr>
            </a:lvl4pPr>
            <a:lvl5pPr marL="2031980" indent="0">
              <a:buNone/>
              <a:defRPr sz="1600">
                <a:solidFill>
                  <a:schemeClr val="tx1">
                    <a:tint val="75000"/>
                  </a:schemeClr>
                </a:solidFill>
              </a:defRPr>
            </a:lvl5pPr>
            <a:lvl6pPr marL="2539975" indent="0">
              <a:buNone/>
              <a:defRPr sz="1600">
                <a:solidFill>
                  <a:schemeClr val="tx1">
                    <a:tint val="75000"/>
                  </a:schemeClr>
                </a:solidFill>
              </a:defRPr>
            </a:lvl6pPr>
            <a:lvl7pPr marL="3047970" indent="0">
              <a:buNone/>
              <a:defRPr sz="1600">
                <a:solidFill>
                  <a:schemeClr val="tx1">
                    <a:tint val="75000"/>
                  </a:schemeClr>
                </a:solidFill>
              </a:defRPr>
            </a:lvl7pPr>
            <a:lvl8pPr marL="3555964" indent="0">
              <a:buNone/>
              <a:defRPr sz="1600">
                <a:solidFill>
                  <a:schemeClr val="tx1">
                    <a:tint val="75000"/>
                  </a:schemeClr>
                </a:solidFill>
              </a:defRPr>
            </a:lvl8pPr>
            <a:lvl9pPr marL="4063959"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2015B4-E5E9-0443-A493-BA477117441B}" type="datetime1">
              <a:rPr lang="en-US" smtClean="0"/>
              <a:t>10/24/2013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542012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8000" y="1778000"/>
            <a:ext cx="4487333" cy="5028848"/>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64667" y="1778000"/>
            <a:ext cx="4487333" cy="5028848"/>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031484-A76B-FC49-953D-8EF79E6BF931}" type="datetime1">
              <a:rPr lang="en-US" smtClean="0"/>
              <a:t>10/24/2013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3729900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8000" y="1705681"/>
            <a:ext cx="4489098" cy="710847"/>
          </a:xfrm>
        </p:spPr>
        <p:txBody>
          <a:bodyPr anchor="b"/>
          <a:lstStyle>
            <a:lvl1pPr marL="0" indent="0">
              <a:buNone/>
              <a:defRPr sz="2700" b="1"/>
            </a:lvl1pPr>
            <a:lvl2pPr marL="507995" indent="0">
              <a:buNone/>
              <a:defRPr sz="2200" b="1"/>
            </a:lvl2pPr>
            <a:lvl3pPr marL="1015990" indent="0">
              <a:buNone/>
              <a:defRPr sz="2000" b="1"/>
            </a:lvl3pPr>
            <a:lvl4pPr marL="1523985" indent="0">
              <a:buNone/>
              <a:defRPr sz="1800" b="1"/>
            </a:lvl4pPr>
            <a:lvl5pPr marL="2031980" indent="0">
              <a:buNone/>
              <a:defRPr sz="1800" b="1"/>
            </a:lvl5pPr>
            <a:lvl6pPr marL="2539975" indent="0">
              <a:buNone/>
              <a:defRPr sz="1800" b="1"/>
            </a:lvl6pPr>
            <a:lvl7pPr marL="3047970" indent="0">
              <a:buNone/>
              <a:defRPr sz="1800" b="1"/>
            </a:lvl7pPr>
            <a:lvl8pPr marL="3555964" indent="0">
              <a:buNone/>
              <a:defRPr sz="1800" b="1"/>
            </a:lvl8pPr>
            <a:lvl9pPr marL="4063959"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08000" y="2416528"/>
            <a:ext cx="4489098" cy="4390320"/>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61140" y="1705681"/>
            <a:ext cx="4490861" cy="710847"/>
          </a:xfrm>
        </p:spPr>
        <p:txBody>
          <a:bodyPr anchor="b"/>
          <a:lstStyle>
            <a:lvl1pPr marL="0" indent="0">
              <a:buNone/>
              <a:defRPr sz="2700" b="1"/>
            </a:lvl1pPr>
            <a:lvl2pPr marL="507995" indent="0">
              <a:buNone/>
              <a:defRPr sz="2200" b="1"/>
            </a:lvl2pPr>
            <a:lvl3pPr marL="1015990" indent="0">
              <a:buNone/>
              <a:defRPr sz="2000" b="1"/>
            </a:lvl3pPr>
            <a:lvl4pPr marL="1523985" indent="0">
              <a:buNone/>
              <a:defRPr sz="1800" b="1"/>
            </a:lvl4pPr>
            <a:lvl5pPr marL="2031980" indent="0">
              <a:buNone/>
              <a:defRPr sz="1800" b="1"/>
            </a:lvl5pPr>
            <a:lvl6pPr marL="2539975" indent="0">
              <a:buNone/>
              <a:defRPr sz="1800" b="1"/>
            </a:lvl6pPr>
            <a:lvl7pPr marL="3047970" indent="0">
              <a:buNone/>
              <a:defRPr sz="1800" b="1"/>
            </a:lvl7pPr>
            <a:lvl8pPr marL="3555964" indent="0">
              <a:buNone/>
              <a:defRPr sz="1800" b="1"/>
            </a:lvl8pPr>
            <a:lvl9pPr marL="4063959"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161140" y="2416528"/>
            <a:ext cx="4490861" cy="4390320"/>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6C9722-D8C0-D44D-8937-4C0A36437D48}" type="datetime1">
              <a:rPr lang="en-US" smtClean="0"/>
              <a:t>10/24/2013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517883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EABCDF-6945-8448-818E-02D7FAFF00FC}" type="datetime1">
              <a:rPr lang="en-US" smtClean="0"/>
              <a:t>10/24/2013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3346738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594B-4352-354E-957E-A6BD7381F993}" type="datetime1">
              <a:rPr lang="en-US" smtClean="0"/>
              <a:t>10/24/2013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012355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03389"/>
            <a:ext cx="3342570" cy="1291167"/>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72278" y="303389"/>
            <a:ext cx="5679722" cy="6503459"/>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8001" y="1594556"/>
            <a:ext cx="3342570" cy="5212292"/>
          </a:xfrm>
        </p:spPr>
        <p:txBody>
          <a:bodyPr/>
          <a:lstStyle>
            <a:lvl1pPr marL="0" indent="0">
              <a:buNone/>
              <a:defRPr sz="1600"/>
            </a:lvl1pPr>
            <a:lvl2pPr marL="507995" indent="0">
              <a:buNone/>
              <a:defRPr sz="1300"/>
            </a:lvl2pPr>
            <a:lvl3pPr marL="1015990" indent="0">
              <a:buNone/>
              <a:defRPr sz="1100"/>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3B09C4-C32A-7C49-8EBD-136015915A62}" type="datetime1">
              <a:rPr lang="en-US" smtClean="0"/>
              <a:t>10/24/2013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541229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1431" y="5334000"/>
            <a:ext cx="6096000" cy="629709"/>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91431" y="680861"/>
            <a:ext cx="6096000" cy="4572000"/>
          </a:xfrm>
        </p:spPr>
        <p:txBody>
          <a:bodyPr/>
          <a:lstStyle>
            <a:lvl1pPr marL="0" indent="0">
              <a:buNone/>
              <a:defRPr sz="3600"/>
            </a:lvl1pPr>
            <a:lvl2pPr marL="507995" indent="0">
              <a:buNone/>
              <a:defRPr sz="3100"/>
            </a:lvl2pPr>
            <a:lvl3pPr marL="1015990" indent="0">
              <a:buNone/>
              <a:defRPr sz="2700"/>
            </a:lvl3pPr>
            <a:lvl4pPr marL="1523985" indent="0">
              <a:buNone/>
              <a:defRPr sz="2200"/>
            </a:lvl4pPr>
            <a:lvl5pPr marL="2031980" indent="0">
              <a:buNone/>
              <a:defRPr sz="2200"/>
            </a:lvl5pPr>
            <a:lvl6pPr marL="2539975" indent="0">
              <a:buNone/>
              <a:defRPr sz="2200"/>
            </a:lvl6pPr>
            <a:lvl7pPr marL="3047970" indent="0">
              <a:buNone/>
              <a:defRPr sz="2200"/>
            </a:lvl7pPr>
            <a:lvl8pPr marL="3555964" indent="0">
              <a:buNone/>
              <a:defRPr sz="2200"/>
            </a:lvl8pPr>
            <a:lvl9pPr marL="4063959" indent="0">
              <a:buNone/>
              <a:defRPr sz="2200"/>
            </a:lvl9pPr>
          </a:lstStyle>
          <a:p>
            <a:endParaRPr lang="en-US"/>
          </a:p>
        </p:txBody>
      </p:sp>
      <p:sp>
        <p:nvSpPr>
          <p:cNvPr id="4" name="Text Placeholder 3"/>
          <p:cNvSpPr>
            <a:spLocks noGrp="1"/>
          </p:cNvSpPr>
          <p:nvPr>
            <p:ph type="body" sz="half" idx="2"/>
          </p:nvPr>
        </p:nvSpPr>
        <p:spPr>
          <a:xfrm>
            <a:off x="1991431" y="5963709"/>
            <a:ext cx="6096000" cy="894291"/>
          </a:xfrm>
        </p:spPr>
        <p:txBody>
          <a:bodyPr/>
          <a:lstStyle>
            <a:lvl1pPr marL="0" indent="0">
              <a:buNone/>
              <a:defRPr sz="1600"/>
            </a:lvl1pPr>
            <a:lvl2pPr marL="507995" indent="0">
              <a:buNone/>
              <a:defRPr sz="1300"/>
            </a:lvl2pPr>
            <a:lvl3pPr marL="1015990" indent="0">
              <a:buNone/>
              <a:defRPr sz="1100"/>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B1F9E6-9FF6-6144-8C69-66DC0FD9BB46}" type="datetime1">
              <a:rPr lang="en-US" smtClean="0"/>
              <a:t>10/24/2013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989272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305153"/>
            <a:ext cx="9144000" cy="1270000"/>
          </a:xfrm>
          <a:prstGeom prst="rect">
            <a:avLst/>
          </a:prstGeom>
        </p:spPr>
        <p:txBody>
          <a:bodyPr vert="horz" lIns="101599" tIns="50799" rIns="101599" bIns="5079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8000" y="1778000"/>
            <a:ext cx="9144000" cy="5028848"/>
          </a:xfrm>
          <a:prstGeom prst="rect">
            <a:avLst/>
          </a:prstGeom>
        </p:spPr>
        <p:txBody>
          <a:bodyPr vert="horz" lIns="101599" tIns="50799" rIns="101599" bIns="5079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508000" y="7062612"/>
            <a:ext cx="2370667" cy="405694"/>
          </a:xfrm>
          <a:prstGeom prst="rect">
            <a:avLst/>
          </a:prstGeom>
        </p:spPr>
        <p:txBody>
          <a:bodyPr vert="horz" lIns="101599" tIns="50799" rIns="101599" bIns="50799" rtlCol="0" anchor="ctr"/>
          <a:lstStyle>
            <a:lvl1pPr algn="l">
              <a:defRPr sz="1300">
                <a:solidFill>
                  <a:schemeClr val="tx1">
                    <a:tint val="75000"/>
                  </a:schemeClr>
                </a:solidFill>
              </a:defRPr>
            </a:lvl1pPr>
          </a:lstStyle>
          <a:p>
            <a:fld id="{C117D751-BA2E-5848-BDEF-37ADECBF10F3}" type="datetime1">
              <a:rPr lang="en-US" smtClean="0"/>
              <a:t>10/24/2013</a:t>
            </a:fld>
            <a:endParaRPr lang="en-US"/>
          </a:p>
        </p:txBody>
      </p:sp>
      <p:sp>
        <p:nvSpPr>
          <p:cNvPr id="5" name="Footer Placeholder 4"/>
          <p:cNvSpPr>
            <a:spLocks noGrp="1"/>
          </p:cNvSpPr>
          <p:nvPr>
            <p:ph type="ftr" sz="quarter" idx="3"/>
          </p:nvPr>
        </p:nvSpPr>
        <p:spPr>
          <a:xfrm>
            <a:off x="3471334" y="7062612"/>
            <a:ext cx="3217333" cy="405694"/>
          </a:xfrm>
          <a:prstGeom prst="rect">
            <a:avLst/>
          </a:prstGeom>
        </p:spPr>
        <p:txBody>
          <a:bodyPr vert="horz" lIns="101599" tIns="50799" rIns="101599" bIns="50799" rtlCol="0" anchor="ctr"/>
          <a:lstStyle>
            <a:lvl1pPr algn="ctr">
              <a:defRPr sz="13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281333" y="7062612"/>
            <a:ext cx="2370667" cy="405694"/>
          </a:xfrm>
          <a:prstGeom prst="rect">
            <a:avLst/>
          </a:prstGeom>
        </p:spPr>
        <p:txBody>
          <a:bodyPr vert="horz" lIns="101599" tIns="50799" rIns="101599" bIns="50799" rtlCol="0" anchor="ctr"/>
          <a:lstStyle>
            <a:lvl1pPr algn="r">
              <a:defRPr sz="1300">
                <a:solidFill>
                  <a:schemeClr val="tx1">
                    <a:tint val="75000"/>
                  </a:schemeClr>
                </a:solidFill>
              </a:defRPr>
            </a:lvl1pPr>
          </a:lstStyle>
          <a:p>
            <a:fld id="{80AC745E-0005-EB44-B9AB-E8A2931535DC}" type="slidenum">
              <a:rPr lang="en-US" smtClean="0"/>
              <a:t>‹#›</a:t>
            </a:fld>
            <a:endParaRPr lang="en-US"/>
          </a:p>
        </p:txBody>
      </p:sp>
      <p:sp>
        <p:nvSpPr>
          <p:cNvPr id="7" name="Shape 22"/>
          <p:cNvSpPr/>
          <p:nvPr userDrawn="1"/>
        </p:nvSpPr>
        <p:spPr>
          <a:xfrm>
            <a:off x="8120302" y="192424"/>
            <a:ext cx="1629192" cy="1150120"/>
          </a:xfrm>
          <a:prstGeom prst="rect">
            <a:avLst/>
          </a:prstGeom>
          <a:blipFill>
            <a:blip r:embed="rId13"/>
            <a:stretch>
              <a:fillRect/>
            </a:stretch>
          </a:blipFill>
          <a:ln>
            <a:noFill/>
          </a:ln>
        </p:spPr>
      </p:sp>
    </p:spTree>
    <p:extLst>
      <p:ext uri="{BB962C8B-B14F-4D97-AF65-F5344CB8AC3E}">
        <p14:creationId xmlns:p14="http://schemas.microsoft.com/office/powerpoint/2010/main" val="4008458310"/>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hf sldNum="0" hdr="0" ftr="0" dt="0"/>
  <p:txStyles>
    <p:titleStyle>
      <a:lvl1pPr algn="ctr" defTabSz="507995" rtl="0" eaLnBrk="1" latinLnBrk="0" hangingPunct="1">
        <a:spcBef>
          <a:spcPct val="0"/>
        </a:spcBef>
        <a:buNone/>
        <a:defRPr sz="4900" kern="1200">
          <a:solidFill>
            <a:schemeClr val="tx1"/>
          </a:solidFill>
          <a:latin typeface="+mj-lt"/>
          <a:ea typeface="+mj-ea"/>
          <a:cs typeface="+mj-cs"/>
        </a:defRPr>
      </a:lvl1pPr>
    </p:titleStyle>
    <p:bodyStyle>
      <a:lvl1pPr marL="380996" indent="-380996" algn="l" defTabSz="507995" rtl="0" eaLnBrk="1" latinLnBrk="0" hangingPunct="1">
        <a:spcBef>
          <a:spcPct val="20000"/>
        </a:spcBef>
        <a:buFont typeface="Arial"/>
        <a:buChar char="•"/>
        <a:defRPr sz="3600" kern="1200">
          <a:solidFill>
            <a:schemeClr val="tx1"/>
          </a:solidFill>
          <a:latin typeface="+mn-lt"/>
          <a:ea typeface="+mn-ea"/>
          <a:cs typeface="+mn-cs"/>
        </a:defRPr>
      </a:lvl1pPr>
      <a:lvl2pPr marL="825492" indent="-317497" algn="l" defTabSz="507995" rtl="0" eaLnBrk="1" latinLnBrk="0" hangingPunct="1">
        <a:spcBef>
          <a:spcPct val="20000"/>
        </a:spcBef>
        <a:buFont typeface="Arial"/>
        <a:buChar char="–"/>
        <a:defRPr sz="3100" kern="1200">
          <a:solidFill>
            <a:schemeClr val="tx1"/>
          </a:solidFill>
          <a:latin typeface="+mn-lt"/>
          <a:ea typeface="+mn-ea"/>
          <a:cs typeface="+mn-cs"/>
        </a:defRPr>
      </a:lvl2pPr>
      <a:lvl3pPr marL="1269987" indent="-253997" algn="l" defTabSz="507995" rtl="0" eaLnBrk="1" latinLnBrk="0" hangingPunct="1">
        <a:spcBef>
          <a:spcPct val="20000"/>
        </a:spcBef>
        <a:buFont typeface="Arial"/>
        <a:buChar char="•"/>
        <a:defRPr sz="2700" kern="1200">
          <a:solidFill>
            <a:schemeClr val="tx1"/>
          </a:solidFill>
          <a:latin typeface="+mn-lt"/>
          <a:ea typeface="+mn-ea"/>
          <a:cs typeface="+mn-cs"/>
        </a:defRPr>
      </a:lvl3pPr>
      <a:lvl4pPr marL="1777982" indent="-253997" algn="l" defTabSz="507995" rtl="0" eaLnBrk="1" latinLnBrk="0" hangingPunct="1">
        <a:spcBef>
          <a:spcPct val="20000"/>
        </a:spcBef>
        <a:buFont typeface="Arial"/>
        <a:buChar char="–"/>
        <a:defRPr sz="2200" kern="1200">
          <a:solidFill>
            <a:schemeClr val="tx1"/>
          </a:solidFill>
          <a:latin typeface="+mn-lt"/>
          <a:ea typeface="+mn-ea"/>
          <a:cs typeface="+mn-cs"/>
        </a:defRPr>
      </a:lvl4pPr>
      <a:lvl5pPr marL="2285977" indent="-253997" algn="l" defTabSz="507995" rtl="0" eaLnBrk="1" latinLnBrk="0" hangingPunct="1">
        <a:spcBef>
          <a:spcPct val="20000"/>
        </a:spcBef>
        <a:buFont typeface="Arial"/>
        <a:buChar char="»"/>
        <a:defRPr sz="2200" kern="1200">
          <a:solidFill>
            <a:schemeClr val="tx1"/>
          </a:solidFill>
          <a:latin typeface="+mn-lt"/>
          <a:ea typeface="+mn-ea"/>
          <a:cs typeface="+mn-cs"/>
        </a:defRPr>
      </a:lvl5pPr>
      <a:lvl6pPr marL="2793972" indent="-253997" algn="l" defTabSz="507995" rtl="0" eaLnBrk="1" latinLnBrk="0" hangingPunct="1">
        <a:spcBef>
          <a:spcPct val="20000"/>
        </a:spcBef>
        <a:buFont typeface="Arial"/>
        <a:buChar char="•"/>
        <a:defRPr sz="2200" kern="1200">
          <a:solidFill>
            <a:schemeClr val="tx1"/>
          </a:solidFill>
          <a:latin typeface="+mn-lt"/>
          <a:ea typeface="+mn-ea"/>
          <a:cs typeface="+mn-cs"/>
        </a:defRPr>
      </a:lvl6pPr>
      <a:lvl7pPr marL="3301967" indent="-253997" algn="l" defTabSz="507995" rtl="0" eaLnBrk="1" latinLnBrk="0" hangingPunct="1">
        <a:spcBef>
          <a:spcPct val="20000"/>
        </a:spcBef>
        <a:buFont typeface="Arial"/>
        <a:buChar char="•"/>
        <a:defRPr sz="2200" kern="1200">
          <a:solidFill>
            <a:schemeClr val="tx1"/>
          </a:solidFill>
          <a:latin typeface="+mn-lt"/>
          <a:ea typeface="+mn-ea"/>
          <a:cs typeface="+mn-cs"/>
        </a:defRPr>
      </a:lvl7pPr>
      <a:lvl8pPr marL="3809962" indent="-253997" algn="l" defTabSz="507995" rtl="0" eaLnBrk="1" latinLnBrk="0" hangingPunct="1">
        <a:spcBef>
          <a:spcPct val="20000"/>
        </a:spcBef>
        <a:buFont typeface="Arial"/>
        <a:buChar char="•"/>
        <a:defRPr sz="2200" kern="1200">
          <a:solidFill>
            <a:schemeClr val="tx1"/>
          </a:solidFill>
          <a:latin typeface="+mn-lt"/>
          <a:ea typeface="+mn-ea"/>
          <a:cs typeface="+mn-cs"/>
        </a:defRPr>
      </a:lvl8pPr>
      <a:lvl9pPr marL="4317957" indent="-253997" algn="l" defTabSz="507995"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7995" rtl="0" eaLnBrk="1" latinLnBrk="0" hangingPunct="1">
        <a:defRPr sz="2000" kern="1200">
          <a:solidFill>
            <a:schemeClr val="tx1"/>
          </a:solidFill>
          <a:latin typeface="+mn-lt"/>
          <a:ea typeface="+mn-ea"/>
          <a:cs typeface="+mn-cs"/>
        </a:defRPr>
      </a:lvl1pPr>
      <a:lvl2pPr marL="507995" algn="l" defTabSz="507995" rtl="0" eaLnBrk="1" latinLnBrk="0" hangingPunct="1">
        <a:defRPr sz="2000" kern="1200">
          <a:solidFill>
            <a:schemeClr val="tx1"/>
          </a:solidFill>
          <a:latin typeface="+mn-lt"/>
          <a:ea typeface="+mn-ea"/>
          <a:cs typeface="+mn-cs"/>
        </a:defRPr>
      </a:lvl2pPr>
      <a:lvl3pPr marL="1015990" algn="l" defTabSz="507995" rtl="0" eaLnBrk="1" latinLnBrk="0" hangingPunct="1">
        <a:defRPr sz="2000" kern="1200">
          <a:solidFill>
            <a:schemeClr val="tx1"/>
          </a:solidFill>
          <a:latin typeface="+mn-lt"/>
          <a:ea typeface="+mn-ea"/>
          <a:cs typeface="+mn-cs"/>
        </a:defRPr>
      </a:lvl3pPr>
      <a:lvl4pPr marL="1523985" algn="l" defTabSz="507995" rtl="0" eaLnBrk="1" latinLnBrk="0" hangingPunct="1">
        <a:defRPr sz="2000" kern="1200">
          <a:solidFill>
            <a:schemeClr val="tx1"/>
          </a:solidFill>
          <a:latin typeface="+mn-lt"/>
          <a:ea typeface="+mn-ea"/>
          <a:cs typeface="+mn-cs"/>
        </a:defRPr>
      </a:lvl4pPr>
      <a:lvl5pPr marL="2031980" algn="l" defTabSz="507995" rtl="0" eaLnBrk="1" latinLnBrk="0" hangingPunct="1">
        <a:defRPr sz="2000" kern="1200">
          <a:solidFill>
            <a:schemeClr val="tx1"/>
          </a:solidFill>
          <a:latin typeface="+mn-lt"/>
          <a:ea typeface="+mn-ea"/>
          <a:cs typeface="+mn-cs"/>
        </a:defRPr>
      </a:lvl5pPr>
      <a:lvl6pPr marL="2539975" algn="l" defTabSz="507995" rtl="0" eaLnBrk="1" latinLnBrk="0" hangingPunct="1">
        <a:defRPr sz="2000" kern="1200">
          <a:solidFill>
            <a:schemeClr val="tx1"/>
          </a:solidFill>
          <a:latin typeface="+mn-lt"/>
          <a:ea typeface="+mn-ea"/>
          <a:cs typeface="+mn-cs"/>
        </a:defRPr>
      </a:lvl6pPr>
      <a:lvl7pPr marL="3047970" algn="l" defTabSz="507995" rtl="0" eaLnBrk="1" latinLnBrk="0" hangingPunct="1">
        <a:defRPr sz="2000" kern="1200">
          <a:solidFill>
            <a:schemeClr val="tx1"/>
          </a:solidFill>
          <a:latin typeface="+mn-lt"/>
          <a:ea typeface="+mn-ea"/>
          <a:cs typeface="+mn-cs"/>
        </a:defRPr>
      </a:lvl7pPr>
      <a:lvl8pPr marL="3555964" algn="l" defTabSz="507995" rtl="0" eaLnBrk="1" latinLnBrk="0" hangingPunct="1">
        <a:defRPr sz="2000" kern="1200">
          <a:solidFill>
            <a:schemeClr val="tx1"/>
          </a:solidFill>
          <a:latin typeface="+mn-lt"/>
          <a:ea typeface="+mn-ea"/>
          <a:cs typeface="+mn-cs"/>
        </a:defRPr>
      </a:lvl8pPr>
      <a:lvl9pPr marL="4063959" algn="l" defTabSz="507995"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7.xml"/><Relationship Id="rId5" Type="http://schemas.openxmlformats.org/officeDocument/2006/relationships/image" Target="../media/image8.gif"/><Relationship Id="rId4" Type="http://schemas.openxmlformats.org/officeDocument/2006/relationships/image" Target="../media/image7.gif"/></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sp>
        <p:nvSpPr>
          <p:cNvPr id="19" name="Shape 19"/>
          <p:cNvSpPr txBox="1">
            <a:spLocks noGrp="1"/>
          </p:cNvSpPr>
          <p:nvPr>
            <p:ph type="ctrTitle" idx="4294967295"/>
          </p:nvPr>
        </p:nvSpPr>
        <p:spPr>
          <a:xfrm>
            <a:off x="1651000" y="390525"/>
            <a:ext cx="8509000" cy="844550"/>
          </a:xfrm>
          <a:prstGeom prst="rect">
            <a:avLst/>
          </a:prstGeom>
        </p:spPr>
        <p:txBody>
          <a:bodyPr lIns="38100" tIns="38100" rIns="38100" bIns="38100" anchor="ctr" anchorCtr="0">
            <a:noAutofit/>
          </a:bodyPr>
          <a:lstStyle/>
          <a:p>
            <a:pPr marL="0" marR="0" indent="0" algn="l" rtl="0">
              <a:lnSpc>
                <a:spcPct val="119921"/>
              </a:lnSpc>
              <a:spcBef>
                <a:spcPts val="0"/>
              </a:spcBef>
              <a:spcAft>
                <a:spcPts val="0"/>
              </a:spcAft>
              <a:buNone/>
            </a:pPr>
            <a:r>
              <a:rPr lang="en-US" sz="3555" dirty="0">
                <a:solidFill>
                  <a:srgbClr val="990000"/>
                </a:solidFill>
                <a:latin typeface="Arial"/>
                <a:ea typeface="Arial"/>
                <a:cs typeface="Arial"/>
                <a:sym typeface="Arial"/>
              </a:rPr>
              <a:t>JAVA, JEE </a:t>
            </a:r>
            <a:r>
              <a:rPr lang="en-US" sz="3555" dirty="0" smtClean="0">
                <a:solidFill>
                  <a:srgbClr val="990000"/>
                </a:solidFill>
                <a:latin typeface="Arial"/>
                <a:ea typeface="Arial"/>
                <a:cs typeface="Arial"/>
                <a:sym typeface="Arial"/>
              </a:rPr>
              <a:t>Training – java.io</a:t>
            </a:r>
            <a:endParaRPr lang="en-US" sz="3555" dirty="0">
              <a:solidFill>
                <a:srgbClr val="990000"/>
              </a:solidFill>
              <a:latin typeface="Arial"/>
              <a:ea typeface="Arial"/>
              <a:cs typeface="Arial"/>
              <a:sym typeface="Arial"/>
            </a:endParaRPr>
          </a:p>
        </p:txBody>
      </p:sp>
      <p:sp>
        <p:nvSpPr>
          <p:cNvPr id="20" name="Shape 20"/>
          <p:cNvSpPr txBox="1"/>
          <p:nvPr/>
        </p:nvSpPr>
        <p:spPr>
          <a:xfrm>
            <a:off x="864300" y="6062475"/>
            <a:ext cx="6983575" cy="1082124"/>
          </a:xfrm>
          <a:prstGeom prst="rect">
            <a:avLst/>
          </a:prstGeom>
        </p:spPr>
        <p:txBody>
          <a:bodyPr lIns="38100" tIns="38100" rIns="38100" bIns="38100" anchor="t" anchorCtr="0">
            <a:noAutofit/>
          </a:bodyPr>
          <a:lstStyle/>
          <a:p>
            <a:pPr marL="0" marR="0" indent="0" algn="l" rtl="0">
              <a:lnSpc>
                <a:spcPct val="120138"/>
              </a:lnSpc>
              <a:spcBef>
                <a:spcPts val="0"/>
              </a:spcBef>
              <a:spcAft>
                <a:spcPts val="0"/>
              </a:spcAft>
              <a:buNone/>
            </a:pPr>
            <a:r>
              <a:rPr lang="en-US" sz="2000"/>
              <a:t>Harinath Mallepally</a:t>
            </a:r>
          </a:p>
          <a:p>
            <a:pPr marL="0" marR="0" indent="0" algn="l" rtl="0">
              <a:lnSpc>
                <a:spcPct val="120139"/>
              </a:lnSpc>
              <a:spcBef>
                <a:spcPts val="0"/>
              </a:spcBef>
              <a:spcAft>
                <a:spcPts val="0"/>
              </a:spcAft>
              <a:buNone/>
            </a:pPr>
            <a:r>
              <a:rPr lang="en-US" sz="2000"/>
              <a:t>harinath@careerscale.in</a:t>
            </a:r>
          </a:p>
          <a:p>
            <a:endParaRPr lang="en-US" sz="2000"/>
          </a:p>
        </p:txBody>
      </p:sp>
      <p:sp>
        <p:nvSpPr>
          <p:cNvPr id="21" name="Shape 21"/>
          <p:cNvSpPr txBox="1"/>
          <p:nvPr/>
        </p:nvSpPr>
        <p:spPr>
          <a:xfrm>
            <a:off x="3319625" y="5131150"/>
            <a:ext cx="3766249" cy="381349"/>
          </a:xfrm>
          <a:prstGeom prst="rect">
            <a:avLst/>
          </a:prstGeom>
        </p:spPr>
        <p:txBody>
          <a:bodyPr lIns="38100" tIns="38100" rIns="38100" bIns="38100" anchor="t" anchorCtr="0">
            <a:noAutofit/>
          </a:bodyPr>
          <a:lstStyle/>
          <a:p>
            <a:endParaRPr/>
          </a:p>
        </p:txBody>
      </p:sp>
      <p:sp>
        <p:nvSpPr>
          <p:cNvPr id="22" name="Shape 22"/>
          <p:cNvSpPr/>
          <p:nvPr/>
        </p:nvSpPr>
        <p:spPr>
          <a:xfrm>
            <a:off x="3169100" y="2340650"/>
            <a:ext cx="3577500" cy="2240524"/>
          </a:xfrm>
          <a:prstGeom prst="rect">
            <a:avLst/>
          </a:prstGeom>
          <a:blipFill>
            <a:blip r:embed="rId3"/>
            <a:stretch>
              <a:fillRect/>
            </a:stretch>
          </a:blipFill>
          <a:ln>
            <a:noFill/>
          </a:ln>
        </p:spPr>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9"/>
          <p:cNvSpPr txBox="1">
            <a:spLocks/>
          </p:cNvSpPr>
          <p:nvPr/>
        </p:nvSpPr>
        <p:spPr>
          <a:xfrm>
            <a:off x="251691" y="251980"/>
            <a:ext cx="8509000" cy="844550"/>
          </a:xfrm>
          <a:prstGeom prst="rect">
            <a:avLst/>
          </a:prstGeom>
        </p:spPr>
        <p:txBody>
          <a:bodyPr vert="horz" lIns="38100" tIns="38100" rIns="38100" bIns="38100" rtlCol="0" anchor="ctr" anchorCtr="0">
            <a:noAutofit/>
          </a:bodyPr>
          <a:lstStyle>
            <a:lvl1pPr algn="ctr" defTabSz="507995" rtl="0" eaLnBrk="1" latinLnBrk="0" hangingPunct="1">
              <a:spcBef>
                <a:spcPct val="0"/>
              </a:spcBef>
              <a:buNone/>
              <a:defRPr sz="4900" kern="1200">
                <a:solidFill>
                  <a:schemeClr val="tx1"/>
                </a:solidFill>
                <a:latin typeface="+mj-lt"/>
                <a:ea typeface="+mj-ea"/>
                <a:cs typeface="+mj-cs"/>
              </a:defRPr>
            </a:lvl1pPr>
          </a:lstStyle>
          <a:p>
            <a:pPr algn="l">
              <a:lnSpc>
                <a:spcPct val="119921"/>
              </a:lnSpc>
              <a:spcBef>
                <a:spcPts val="0"/>
              </a:spcBef>
            </a:pPr>
            <a:r>
              <a:rPr lang="en-US" sz="3555" dirty="0" smtClean="0">
                <a:solidFill>
                  <a:srgbClr val="990000"/>
                </a:solidFill>
                <a:latin typeface="Arial"/>
                <a:ea typeface="Arial"/>
                <a:cs typeface="Arial"/>
                <a:sym typeface="Arial"/>
              </a:rPr>
              <a:t>Java IO – Sample code in eclipse</a:t>
            </a:r>
            <a:endParaRPr lang="en-US" sz="3555" dirty="0">
              <a:solidFill>
                <a:srgbClr val="990000"/>
              </a:solidFill>
              <a:latin typeface="Arial"/>
              <a:ea typeface="Arial"/>
              <a:cs typeface="Arial"/>
              <a:sym typeface="Arial"/>
            </a:endParaRPr>
          </a:p>
        </p:txBody>
      </p:sp>
      <p:sp>
        <p:nvSpPr>
          <p:cNvPr id="3" name="TextBox 2"/>
          <p:cNvSpPr txBox="1"/>
          <p:nvPr/>
        </p:nvSpPr>
        <p:spPr>
          <a:xfrm>
            <a:off x="1371600" y="2373593"/>
            <a:ext cx="6996545" cy="584775"/>
          </a:xfrm>
          <a:prstGeom prst="rect">
            <a:avLst/>
          </a:prstGeom>
          <a:noFill/>
        </p:spPr>
        <p:txBody>
          <a:bodyPr wrap="square" rtlCol="0">
            <a:spAutoFit/>
          </a:bodyPr>
          <a:lstStyle/>
          <a:p>
            <a:r>
              <a:rPr lang="en-US" sz="3200" dirty="0" smtClean="0"/>
              <a:t>Please follow the live class</a:t>
            </a:r>
            <a:endParaRPr lang="en-US" sz="3200" dirty="0"/>
          </a:p>
        </p:txBody>
      </p:sp>
    </p:spTree>
    <p:extLst>
      <p:ext uri="{BB962C8B-B14F-4D97-AF65-F5344CB8AC3E}">
        <p14:creationId xmlns:p14="http://schemas.microsoft.com/office/powerpoint/2010/main" val="3723744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spcBef>
                <a:spcPts val="0"/>
              </a:spcBef>
              <a:buSzPct val="25000"/>
            </a:pPr>
            <a:r>
              <a:rPr lang="en-US" dirty="0">
                <a:solidFill>
                  <a:schemeClr val="dk1"/>
                </a:solidFill>
                <a:latin typeface="Calibri"/>
                <a:ea typeface="Calibri"/>
                <a:cs typeface="Calibri"/>
                <a:sym typeface="Calibri"/>
              </a:rPr>
              <a:t>Questions?</a:t>
            </a:r>
          </a:p>
        </p:txBody>
      </p:sp>
      <p:sp>
        <p:nvSpPr>
          <p:cNvPr id="169" name="Shape 169"/>
          <p:cNvSpPr/>
          <p:nvPr/>
        </p:nvSpPr>
        <p:spPr>
          <a:xfrm>
            <a:off x="3302000" y="1778001"/>
            <a:ext cx="3894666" cy="3129139"/>
          </a:xfrm>
          <a:prstGeom prst="rect">
            <a:avLst/>
          </a:prstGeom>
          <a:blipFill>
            <a:blip r:embed="rId3"/>
            <a:stretch>
              <a:fillRect/>
            </a:stretch>
          </a:blipFill>
        </p:spPr>
      </p:sp>
      <p:sp>
        <p:nvSpPr>
          <p:cNvPr id="170" name="Shape 170"/>
          <p:cNvSpPr txBox="1"/>
          <p:nvPr/>
        </p:nvSpPr>
        <p:spPr>
          <a:xfrm>
            <a:off x="423333" y="5334000"/>
            <a:ext cx="9144000" cy="1270000"/>
          </a:xfrm>
          <a:prstGeom prst="rect">
            <a:avLst/>
          </a:prstGeom>
          <a:noFill/>
          <a:ln>
            <a:noFill/>
          </a:ln>
        </p:spPr>
        <p:txBody>
          <a:bodyPr lIns="101582" tIns="50777" rIns="101582" bIns="50777" anchor="ctr" anchorCtr="0">
            <a:noAutofit/>
          </a:bodyPr>
          <a:lstStyle/>
          <a:p>
            <a:pPr algn="ctr">
              <a:buSzPct val="25000"/>
            </a:pPr>
            <a:r>
              <a:rPr lang="en-US" sz="4900">
                <a:solidFill>
                  <a:schemeClr val="dk1"/>
                </a:solidFill>
                <a:latin typeface="Calibri"/>
                <a:ea typeface="Calibri"/>
                <a:cs typeface="Calibri"/>
                <a:sym typeface="Calibri"/>
              </a:rPr>
              <a:t>Let us begin!</a:t>
            </a:r>
          </a:p>
        </p:txBody>
      </p:sp>
    </p:spTree>
    <p:extLst>
      <p:ext uri="{BB962C8B-B14F-4D97-AF65-F5344CB8AC3E}">
        <p14:creationId xmlns:p14="http://schemas.microsoft.com/office/powerpoint/2010/main" val="531870640"/>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ading information into a pro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0920" y="2537835"/>
            <a:ext cx="3609975" cy="8953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riting information out of a pro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0920" y="3956193"/>
            <a:ext cx="3609975" cy="89535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28255" y="1556450"/>
            <a:ext cx="8132618" cy="523220"/>
          </a:xfrm>
          <a:prstGeom prst="rect">
            <a:avLst/>
          </a:prstGeom>
        </p:spPr>
        <p:txBody>
          <a:bodyPr wrap="square">
            <a:spAutoFit/>
          </a:bodyPr>
          <a:lstStyle/>
          <a:p>
            <a:r>
              <a:rPr lang="en-US" dirty="0"/>
              <a:t>To bring in information, a program opens a </a:t>
            </a:r>
            <a:r>
              <a:rPr lang="en-US" i="1" dirty="0"/>
              <a:t>stream</a:t>
            </a:r>
            <a:r>
              <a:rPr lang="en-US" dirty="0"/>
              <a:t> on an information source (a file, memory, a socket) and reads the information sequentially, as shown in the following figure.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966293139"/>
              </p:ext>
            </p:extLst>
          </p:nvPr>
        </p:nvGraphicFramePr>
        <p:xfrm>
          <a:off x="598918" y="5056910"/>
          <a:ext cx="9154682" cy="1841726"/>
        </p:xfrm>
        <a:graphic>
          <a:graphicData uri="http://schemas.openxmlformats.org/drawingml/2006/table">
            <a:tbl>
              <a:tblPr/>
              <a:tblGrid>
                <a:gridCol w="4577341"/>
                <a:gridCol w="4577341"/>
              </a:tblGrid>
              <a:tr h="401781">
                <a:tc gridSpan="2">
                  <a:txBody>
                    <a:bodyPr/>
                    <a:lstStyle/>
                    <a:p>
                      <a:r>
                        <a:rPr lang="en-US" dirty="0" smtClean="0"/>
                        <a:t>Reading and Writing Algorithm for Data                          </a:t>
                      </a:r>
                      <a:endParaRPr lang="en-US" dirty="0"/>
                    </a:p>
                  </a:txBody>
                  <a:tcPr marL="38100" marR="38100" marT="38100" marB="38100" anchor="ctr">
                    <a:solidFill>
                      <a:srgbClr val="FFFFFF"/>
                    </a:solidFill>
                  </a:tcPr>
                </a:tc>
                <a:tc hMerge="1">
                  <a:txBody>
                    <a:bodyPr/>
                    <a:lstStyle/>
                    <a:p>
                      <a:endParaRPr lang="en-US"/>
                    </a:p>
                  </a:txBody>
                  <a:tcPr/>
                </a:tc>
              </a:tr>
              <a:tr h="514266">
                <a:tc>
                  <a:txBody>
                    <a:bodyPr/>
                    <a:lstStyle/>
                    <a:p>
                      <a:r>
                        <a:rPr lang="en-US" b="1" dirty="0"/>
                        <a:t>Reading</a:t>
                      </a:r>
                      <a:endParaRPr lang="en-US" dirty="0"/>
                    </a:p>
                  </a:txBody>
                  <a:tcPr marL="38100" marR="38100" marT="38100" marB="38100" anchor="ctr">
                    <a:lnL>
                      <a:noFill/>
                    </a:lnL>
                    <a:lnR>
                      <a:noFill/>
                    </a:lnR>
                    <a:lnB>
                      <a:noFill/>
                    </a:lnB>
                    <a:solidFill>
                      <a:srgbClr val="FFFFFF"/>
                    </a:solidFill>
                  </a:tcPr>
                </a:tc>
                <a:tc>
                  <a:txBody>
                    <a:bodyPr/>
                    <a:lstStyle/>
                    <a:p>
                      <a:r>
                        <a:rPr lang="en-US" b="1"/>
                        <a:t>Writing</a:t>
                      </a:r>
                      <a:endParaRPr lang="en-US"/>
                    </a:p>
                  </a:txBody>
                  <a:tcPr marL="38100" marR="38100" marT="38100" marB="38100" anchor="ctr">
                    <a:lnL>
                      <a:noFill/>
                    </a:lnL>
                    <a:lnR>
                      <a:noFill/>
                    </a:lnR>
                    <a:lnT>
                      <a:noFill/>
                    </a:lnT>
                    <a:lnB>
                      <a:noFill/>
                    </a:lnB>
                    <a:solidFill>
                      <a:srgbClr val="FFFFFF"/>
                    </a:solidFill>
                  </a:tcPr>
                </a:tc>
              </a:tr>
              <a:tr h="925679">
                <a:tc>
                  <a:txBody>
                    <a:bodyPr/>
                    <a:lstStyle/>
                    <a:p>
                      <a:r>
                        <a:rPr lang="en-US" dirty="0"/>
                        <a:t>open a stream while more information read information close the stream </a:t>
                      </a:r>
                    </a:p>
                  </a:txBody>
                  <a:tcPr marL="38100" marR="38100" marT="38100" marB="38100" anchor="ctr">
                    <a:lnL>
                      <a:noFill/>
                    </a:lnL>
                    <a:lnR>
                      <a:noFill/>
                    </a:lnR>
                    <a:lnT>
                      <a:noFill/>
                    </a:lnT>
                    <a:lnB>
                      <a:noFill/>
                    </a:lnB>
                    <a:solidFill>
                      <a:srgbClr val="FFFFFF"/>
                    </a:solidFill>
                  </a:tcPr>
                </a:tc>
                <a:tc>
                  <a:txBody>
                    <a:bodyPr/>
                    <a:lstStyle/>
                    <a:p>
                      <a:r>
                        <a:rPr lang="en-US" dirty="0"/>
                        <a:t>open a stream while more information write information close the stream</a:t>
                      </a:r>
                    </a:p>
                  </a:txBody>
                  <a:tcPr marL="38100" marR="38100" marT="38100" marB="38100" anchor="ctr">
                    <a:lnL>
                      <a:noFill/>
                    </a:lnL>
                    <a:lnR>
                      <a:noFill/>
                    </a:lnR>
                    <a:lnT>
                      <a:noFill/>
                    </a:lnT>
                    <a:lnB>
                      <a:noFill/>
                    </a:lnB>
                    <a:solidFill>
                      <a:srgbClr val="FFFFFF"/>
                    </a:solidFill>
                  </a:tcPr>
                </a:tc>
              </a:tr>
            </a:tbl>
          </a:graphicData>
        </a:graphic>
      </p:graphicFrame>
      <p:sp>
        <p:nvSpPr>
          <p:cNvPr id="4" name="Rectangle 3"/>
          <p:cNvSpPr/>
          <p:nvPr/>
        </p:nvSpPr>
        <p:spPr>
          <a:xfrm>
            <a:off x="1399685" y="2984022"/>
            <a:ext cx="3038011" cy="307777"/>
          </a:xfrm>
          <a:prstGeom prst="rect">
            <a:avLst/>
          </a:prstGeom>
        </p:spPr>
        <p:txBody>
          <a:bodyPr wrap="none">
            <a:spAutoFit/>
          </a:bodyPr>
          <a:lstStyle/>
          <a:p>
            <a:r>
              <a:rPr lang="en-US" dirty="0"/>
              <a:t>Reading information into a program.</a:t>
            </a:r>
          </a:p>
        </p:txBody>
      </p:sp>
      <p:sp>
        <p:nvSpPr>
          <p:cNvPr id="5" name="Rectangle 4"/>
          <p:cNvSpPr/>
          <p:nvPr/>
        </p:nvSpPr>
        <p:spPr>
          <a:xfrm>
            <a:off x="1399685" y="4096091"/>
            <a:ext cx="3038011" cy="307777"/>
          </a:xfrm>
          <a:prstGeom prst="rect">
            <a:avLst/>
          </a:prstGeom>
        </p:spPr>
        <p:txBody>
          <a:bodyPr wrap="none">
            <a:spAutoFit/>
          </a:bodyPr>
          <a:lstStyle/>
          <a:p>
            <a:r>
              <a:rPr lang="en-US" dirty="0"/>
              <a:t>Writing information out of a program</a:t>
            </a:r>
          </a:p>
        </p:txBody>
      </p:sp>
      <p:sp>
        <p:nvSpPr>
          <p:cNvPr id="8" name="Shape 19"/>
          <p:cNvSpPr txBox="1">
            <a:spLocks/>
          </p:cNvSpPr>
          <p:nvPr/>
        </p:nvSpPr>
        <p:spPr>
          <a:xfrm>
            <a:off x="1651000" y="390525"/>
            <a:ext cx="8509000" cy="844550"/>
          </a:xfrm>
          <a:prstGeom prst="rect">
            <a:avLst/>
          </a:prstGeom>
        </p:spPr>
        <p:txBody>
          <a:bodyPr vert="horz" lIns="38100" tIns="38100" rIns="38100" bIns="38100" rtlCol="0" anchor="ctr" anchorCtr="0">
            <a:noAutofit/>
          </a:bodyPr>
          <a:lstStyle>
            <a:lvl1pPr algn="ctr" defTabSz="507995" rtl="0" eaLnBrk="1" latinLnBrk="0" hangingPunct="1">
              <a:spcBef>
                <a:spcPct val="0"/>
              </a:spcBef>
              <a:buNone/>
              <a:defRPr sz="4900" kern="1200">
                <a:solidFill>
                  <a:schemeClr val="tx1"/>
                </a:solidFill>
                <a:latin typeface="+mj-lt"/>
                <a:ea typeface="+mj-ea"/>
                <a:cs typeface="+mj-cs"/>
              </a:defRPr>
            </a:lvl1pPr>
          </a:lstStyle>
          <a:p>
            <a:pPr algn="l">
              <a:lnSpc>
                <a:spcPct val="119921"/>
              </a:lnSpc>
              <a:spcBef>
                <a:spcPts val="0"/>
              </a:spcBef>
            </a:pPr>
            <a:r>
              <a:rPr lang="en-US" sz="3555" dirty="0" smtClean="0">
                <a:solidFill>
                  <a:srgbClr val="990000"/>
                </a:solidFill>
                <a:latin typeface="Arial"/>
                <a:ea typeface="Arial"/>
                <a:cs typeface="Arial"/>
                <a:sym typeface="Arial"/>
              </a:rPr>
              <a:t>Java IO introduction</a:t>
            </a:r>
            <a:endParaRPr lang="en-US" sz="3555" dirty="0">
              <a:solidFill>
                <a:srgbClr val="990000"/>
              </a:solidFill>
              <a:latin typeface="Arial"/>
              <a:ea typeface="Arial"/>
              <a:cs typeface="Arial"/>
              <a:sym typeface="Arial"/>
            </a:endParaRPr>
          </a:p>
        </p:txBody>
      </p:sp>
    </p:spTree>
    <p:extLst>
      <p:ext uri="{BB962C8B-B14F-4D97-AF65-F5344CB8AC3E}">
        <p14:creationId xmlns:p14="http://schemas.microsoft.com/office/powerpoint/2010/main" val="1486366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e java.io package contains two independent hierarchies of classes: onefor reading and writing bytes and the other for reading and writing charac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6192" y="3206895"/>
            <a:ext cx="1724025" cy="1143001"/>
          </a:xfrm>
          <a:prstGeom prst="rect">
            <a:avLst/>
          </a:prstGeom>
          <a:noFill/>
          <a:extLst>
            <a:ext uri="{909E8E84-426E-40DD-AFC4-6F175D3DCCD1}">
              <a14:hiddenFill xmlns:a14="http://schemas.microsoft.com/office/drawing/2010/main">
                <a:solidFill>
                  <a:srgbClr val="FFFFFF"/>
                </a:solidFill>
              </a14:hiddenFill>
            </a:ext>
          </a:extLst>
        </p:spPr>
      </p:pic>
      <p:sp>
        <p:nvSpPr>
          <p:cNvPr id="3" name="Shape 19"/>
          <p:cNvSpPr txBox="1">
            <a:spLocks/>
          </p:cNvSpPr>
          <p:nvPr/>
        </p:nvSpPr>
        <p:spPr>
          <a:xfrm>
            <a:off x="314899" y="542925"/>
            <a:ext cx="8509000" cy="844550"/>
          </a:xfrm>
          <a:prstGeom prst="rect">
            <a:avLst/>
          </a:prstGeom>
        </p:spPr>
        <p:txBody>
          <a:bodyPr vert="horz" lIns="38100" tIns="38100" rIns="38100" bIns="38100" rtlCol="0" anchor="ctr" anchorCtr="0">
            <a:noAutofit/>
          </a:bodyPr>
          <a:lstStyle>
            <a:lvl1pPr algn="ctr" defTabSz="507995" rtl="0" eaLnBrk="1" latinLnBrk="0" hangingPunct="1">
              <a:spcBef>
                <a:spcPct val="0"/>
              </a:spcBef>
              <a:buNone/>
              <a:defRPr sz="4900" kern="1200">
                <a:solidFill>
                  <a:schemeClr val="tx1"/>
                </a:solidFill>
                <a:latin typeface="+mj-lt"/>
                <a:ea typeface="+mj-ea"/>
                <a:cs typeface="+mj-cs"/>
              </a:defRPr>
            </a:lvl1pPr>
          </a:lstStyle>
          <a:p>
            <a:pPr algn="l">
              <a:lnSpc>
                <a:spcPct val="119921"/>
              </a:lnSpc>
              <a:spcBef>
                <a:spcPts val="0"/>
              </a:spcBef>
            </a:pPr>
            <a:r>
              <a:rPr lang="en-US" sz="3555" dirty="0" smtClean="0">
                <a:solidFill>
                  <a:srgbClr val="990000"/>
                </a:solidFill>
                <a:latin typeface="Arial"/>
                <a:ea typeface="Arial"/>
                <a:cs typeface="Arial"/>
                <a:sym typeface="Arial"/>
              </a:rPr>
              <a:t>Java IO classification</a:t>
            </a:r>
            <a:endParaRPr lang="en-US" sz="3555" dirty="0">
              <a:solidFill>
                <a:srgbClr val="990000"/>
              </a:solidFill>
              <a:latin typeface="Arial"/>
              <a:ea typeface="Arial"/>
              <a:cs typeface="Arial"/>
              <a:sym typeface="Arial"/>
            </a:endParaRPr>
          </a:p>
        </p:txBody>
      </p:sp>
      <p:sp>
        <p:nvSpPr>
          <p:cNvPr id="2" name="TextBox 1"/>
          <p:cNvSpPr txBox="1"/>
          <p:nvPr/>
        </p:nvSpPr>
        <p:spPr>
          <a:xfrm>
            <a:off x="2108198" y="1842655"/>
            <a:ext cx="6664037" cy="923330"/>
          </a:xfrm>
          <a:prstGeom prst="rect">
            <a:avLst/>
          </a:prstGeom>
          <a:noFill/>
        </p:spPr>
        <p:txBody>
          <a:bodyPr wrap="square" rtlCol="0">
            <a:spAutoFit/>
          </a:bodyPr>
          <a:lstStyle/>
          <a:p>
            <a:r>
              <a:rPr lang="en-US" sz="1800" dirty="0" smtClean="0"/>
              <a:t>Java organizes the IO API into 2 different classes.</a:t>
            </a:r>
          </a:p>
          <a:p>
            <a:pPr marL="342900" indent="-342900">
              <a:buAutoNum type="arabicPeriod"/>
            </a:pPr>
            <a:r>
              <a:rPr lang="en-US" sz="1800" dirty="0" smtClean="0"/>
              <a:t>Byte streams</a:t>
            </a:r>
          </a:p>
          <a:p>
            <a:pPr marL="342900" indent="-342900">
              <a:buAutoNum type="arabicPeriod"/>
            </a:pPr>
            <a:r>
              <a:rPr lang="en-US" sz="1800" dirty="0" smtClean="0"/>
              <a:t>Character data</a:t>
            </a:r>
            <a:endParaRPr lang="en-US" sz="1800" dirty="0"/>
          </a:p>
        </p:txBody>
      </p:sp>
    </p:spTree>
    <p:extLst>
      <p:ext uri="{BB962C8B-B14F-4D97-AF65-F5344CB8AC3E}">
        <p14:creationId xmlns:p14="http://schemas.microsoft.com/office/powerpoint/2010/main" val="1506912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enos.itcollege.ee/~jpoial/docs/tutorial/figures/essential/io-readerapi.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97602"/>
            <a:ext cx="4389317" cy="235671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627417"/>
            <a:ext cx="4951235" cy="2643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descr="http://enos.itcollege.ee/~jpoial/docs/tutorial/figures/essential/io-inputstreamapi.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3422" y="1417491"/>
            <a:ext cx="4933950" cy="3209926"/>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descr="The class hierarchies for readers and writers in java.io. Subclasses of Reader and Writer implement specialized streams and are divided into two categories: those that read from or write to data sinks (shaded) and those that perform some sort of processing (unshad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1235" y="4746333"/>
            <a:ext cx="4800600" cy="2524126"/>
          </a:xfrm>
          <a:prstGeom prst="rect">
            <a:avLst/>
          </a:prstGeom>
          <a:noFill/>
          <a:extLst>
            <a:ext uri="{909E8E84-426E-40DD-AFC4-6F175D3DCCD1}">
              <a14:hiddenFill xmlns:a14="http://schemas.microsoft.com/office/drawing/2010/main">
                <a:solidFill>
                  <a:srgbClr val="FFFFFF"/>
                </a:solidFill>
              </a14:hiddenFill>
            </a:ext>
          </a:extLst>
        </p:spPr>
      </p:pic>
      <p:sp>
        <p:nvSpPr>
          <p:cNvPr id="7" name="Shape 19"/>
          <p:cNvSpPr txBox="1">
            <a:spLocks/>
          </p:cNvSpPr>
          <p:nvPr/>
        </p:nvSpPr>
        <p:spPr>
          <a:xfrm>
            <a:off x="251691" y="251980"/>
            <a:ext cx="8509000" cy="844550"/>
          </a:xfrm>
          <a:prstGeom prst="rect">
            <a:avLst/>
          </a:prstGeom>
        </p:spPr>
        <p:txBody>
          <a:bodyPr vert="horz" lIns="38100" tIns="38100" rIns="38100" bIns="38100" rtlCol="0" anchor="ctr" anchorCtr="0">
            <a:noAutofit/>
          </a:bodyPr>
          <a:lstStyle>
            <a:lvl1pPr algn="ctr" defTabSz="507995" rtl="0" eaLnBrk="1" latinLnBrk="0" hangingPunct="1">
              <a:spcBef>
                <a:spcPct val="0"/>
              </a:spcBef>
              <a:buNone/>
              <a:defRPr sz="4900" kern="1200">
                <a:solidFill>
                  <a:schemeClr val="tx1"/>
                </a:solidFill>
                <a:latin typeface="+mj-lt"/>
                <a:ea typeface="+mj-ea"/>
                <a:cs typeface="+mj-cs"/>
              </a:defRPr>
            </a:lvl1pPr>
          </a:lstStyle>
          <a:p>
            <a:pPr algn="l">
              <a:lnSpc>
                <a:spcPct val="119921"/>
              </a:lnSpc>
              <a:spcBef>
                <a:spcPts val="0"/>
              </a:spcBef>
            </a:pPr>
            <a:r>
              <a:rPr lang="en-US" sz="3555" dirty="0" smtClean="0">
                <a:solidFill>
                  <a:srgbClr val="990000"/>
                </a:solidFill>
                <a:latin typeface="Arial"/>
                <a:ea typeface="Arial"/>
                <a:cs typeface="Arial"/>
                <a:sym typeface="Arial"/>
              </a:rPr>
              <a:t>Java IO classes</a:t>
            </a:r>
            <a:endParaRPr lang="en-US" sz="3555" dirty="0">
              <a:solidFill>
                <a:srgbClr val="990000"/>
              </a:solidFill>
              <a:latin typeface="Arial"/>
              <a:ea typeface="Arial"/>
              <a:cs typeface="Arial"/>
              <a:sym typeface="Arial"/>
            </a:endParaRPr>
          </a:p>
        </p:txBody>
      </p:sp>
    </p:spTree>
    <p:extLst>
      <p:ext uri="{BB962C8B-B14F-4D97-AF65-F5344CB8AC3E}">
        <p14:creationId xmlns:p14="http://schemas.microsoft.com/office/powerpoint/2010/main" val="3484402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9" descr="The class hierarchies for readers and writers in java.io. Subclasses of Reader and Writer implement specialized streams and are divided into two categories: those that read from or write to data sinks (shaded) and those that perform some sort of processing (unsha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0604" y="3782291"/>
            <a:ext cx="5329663" cy="334962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7" descr="http://enos.itcollege.ee/~jpoial/docs/tutorial/figures/essential/io-inputstreamapi.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998" y="1371600"/>
            <a:ext cx="5384257" cy="3374733"/>
          </a:xfrm>
          <a:prstGeom prst="rect">
            <a:avLst/>
          </a:prstGeom>
          <a:noFill/>
          <a:extLst>
            <a:ext uri="{909E8E84-426E-40DD-AFC4-6F175D3DCCD1}">
              <a14:hiddenFill xmlns:a14="http://schemas.microsoft.com/office/drawing/2010/main">
                <a:solidFill>
                  <a:srgbClr val="FFFFFF"/>
                </a:solidFill>
              </a14:hiddenFill>
            </a:ext>
          </a:extLst>
        </p:spPr>
      </p:pic>
      <p:sp>
        <p:nvSpPr>
          <p:cNvPr id="6" name="Shape 19"/>
          <p:cNvSpPr txBox="1">
            <a:spLocks/>
          </p:cNvSpPr>
          <p:nvPr/>
        </p:nvSpPr>
        <p:spPr>
          <a:xfrm>
            <a:off x="251691" y="251980"/>
            <a:ext cx="8509000" cy="844550"/>
          </a:xfrm>
          <a:prstGeom prst="rect">
            <a:avLst/>
          </a:prstGeom>
        </p:spPr>
        <p:txBody>
          <a:bodyPr vert="horz" lIns="38100" tIns="38100" rIns="38100" bIns="38100" rtlCol="0" anchor="ctr" anchorCtr="0">
            <a:noAutofit/>
          </a:bodyPr>
          <a:lstStyle>
            <a:lvl1pPr algn="ctr" defTabSz="507995" rtl="0" eaLnBrk="1" latinLnBrk="0" hangingPunct="1">
              <a:spcBef>
                <a:spcPct val="0"/>
              </a:spcBef>
              <a:buNone/>
              <a:defRPr sz="4900" kern="1200">
                <a:solidFill>
                  <a:schemeClr val="tx1"/>
                </a:solidFill>
                <a:latin typeface="+mj-lt"/>
                <a:ea typeface="+mj-ea"/>
                <a:cs typeface="+mj-cs"/>
              </a:defRPr>
            </a:lvl1pPr>
          </a:lstStyle>
          <a:p>
            <a:pPr algn="l">
              <a:lnSpc>
                <a:spcPct val="119921"/>
              </a:lnSpc>
              <a:spcBef>
                <a:spcPts val="0"/>
              </a:spcBef>
            </a:pPr>
            <a:r>
              <a:rPr lang="en-US" sz="3555" dirty="0" smtClean="0">
                <a:solidFill>
                  <a:srgbClr val="990000"/>
                </a:solidFill>
                <a:latin typeface="Arial"/>
                <a:ea typeface="Arial"/>
                <a:cs typeface="Arial"/>
                <a:sym typeface="Arial"/>
              </a:rPr>
              <a:t>Java IO – Streams hierarchy</a:t>
            </a:r>
            <a:endParaRPr lang="en-US" sz="3555" dirty="0">
              <a:solidFill>
                <a:srgbClr val="990000"/>
              </a:solidFill>
              <a:latin typeface="Arial"/>
              <a:ea typeface="Arial"/>
              <a:cs typeface="Arial"/>
              <a:sym typeface="Arial"/>
            </a:endParaRPr>
          </a:p>
        </p:txBody>
      </p:sp>
    </p:spTree>
    <p:extLst>
      <p:ext uri="{BB962C8B-B14F-4D97-AF65-F5344CB8AC3E}">
        <p14:creationId xmlns:p14="http://schemas.microsoft.com/office/powerpoint/2010/main" val="419402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8436" y="3593376"/>
            <a:ext cx="5953972" cy="3178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descr="http://enos.itcollege.ee/~jpoial/docs/tutorial/figures/essential/io-readerapi.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109" y="1302328"/>
            <a:ext cx="5068276" cy="2721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5962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717" y="1232622"/>
            <a:ext cx="6035387" cy="412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6096" y="5188527"/>
            <a:ext cx="5067300" cy="2431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hape 19"/>
          <p:cNvSpPr txBox="1">
            <a:spLocks/>
          </p:cNvSpPr>
          <p:nvPr/>
        </p:nvSpPr>
        <p:spPr>
          <a:xfrm>
            <a:off x="251691" y="251980"/>
            <a:ext cx="8509000" cy="844550"/>
          </a:xfrm>
          <a:prstGeom prst="rect">
            <a:avLst/>
          </a:prstGeom>
        </p:spPr>
        <p:txBody>
          <a:bodyPr vert="horz" lIns="38100" tIns="38100" rIns="38100" bIns="38100" rtlCol="0" anchor="ctr" anchorCtr="0">
            <a:noAutofit/>
          </a:bodyPr>
          <a:lstStyle>
            <a:lvl1pPr algn="ctr" defTabSz="507995" rtl="0" eaLnBrk="1" latinLnBrk="0" hangingPunct="1">
              <a:spcBef>
                <a:spcPct val="0"/>
              </a:spcBef>
              <a:buNone/>
              <a:defRPr sz="4900" kern="1200">
                <a:solidFill>
                  <a:schemeClr val="tx1"/>
                </a:solidFill>
                <a:latin typeface="+mj-lt"/>
                <a:ea typeface="+mj-ea"/>
                <a:cs typeface="+mj-cs"/>
              </a:defRPr>
            </a:lvl1pPr>
          </a:lstStyle>
          <a:p>
            <a:pPr algn="l">
              <a:lnSpc>
                <a:spcPct val="119921"/>
              </a:lnSpc>
              <a:spcBef>
                <a:spcPts val="0"/>
              </a:spcBef>
            </a:pPr>
            <a:r>
              <a:rPr lang="en-US" sz="3555" dirty="0" smtClean="0">
                <a:solidFill>
                  <a:srgbClr val="990000"/>
                </a:solidFill>
                <a:latin typeface="Arial"/>
                <a:ea typeface="Arial"/>
                <a:cs typeface="Arial"/>
                <a:sym typeface="Arial"/>
              </a:rPr>
              <a:t>Java IO – </a:t>
            </a:r>
            <a:r>
              <a:rPr lang="en-US" sz="3555" dirty="0" err="1" smtClean="0">
                <a:solidFill>
                  <a:srgbClr val="990000"/>
                </a:solidFill>
                <a:latin typeface="Arial"/>
                <a:ea typeface="Arial"/>
                <a:cs typeface="Arial"/>
                <a:sym typeface="Arial"/>
              </a:rPr>
              <a:t>InputStream,OutputStream</a:t>
            </a:r>
            <a:endParaRPr lang="en-US" sz="3555" dirty="0">
              <a:solidFill>
                <a:srgbClr val="990000"/>
              </a:solidFill>
              <a:latin typeface="Arial"/>
              <a:ea typeface="Arial"/>
              <a:cs typeface="Arial"/>
              <a:sym typeface="Arial"/>
            </a:endParaRPr>
          </a:p>
        </p:txBody>
      </p:sp>
    </p:spTree>
    <p:extLst>
      <p:ext uri="{BB962C8B-B14F-4D97-AF65-F5344CB8AC3E}">
        <p14:creationId xmlns:p14="http://schemas.microsoft.com/office/powerpoint/2010/main" val="4260932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691" y="1233055"/>
            <a:ext cx="7730835" cy="5758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4195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545" y="1122236"/>
            <a:ext cx="8049491" cy="5669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6476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7916</TotalTime>
  <Words>250</Words>
  <Application>Microsoft Office PowerPoint</Application>
  <PresentationFormat>Custom</PresentationFormat>
  <Paragraphs>30</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JAVA, JEE Training – java.io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JEE Training Demo</dc:title>
  <dc:creator>harinath</dc:creator>
  <cp:lastModifiedBy>harinath</cp:lastModifiedBy>
  <cp:revision>10</cp:revision>
  <dcterms:modified xsi:type="dcterms:W3CDTF">2013-10-24T00:55:39Z</dcterms:modified>
</cp:coreProperties>
</file>