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2"/>
  </p:notesMasterIdLst>
  <p:handoutMasterIdLst>
    <p:handoutMasterId r:id="rId13"/>
  </p:handoutMasterIdLst>
  <p:sldIdLst>
    <p:sldId id="256" r:id="rId2"/>
    <p:sldId id="276" r:id="rId3"/>
    <p:sldId id="282" r:id="rId4"/>
    <p:sldId id="283" r:id="rId5"/>
    <p:sldId id="277" r:id="rId6"/>
    <p:sldId id="278" r:id="rId7"/>
    <p:sldId id="279" r:id="rId8"/>
    <p:sldId id="280" r:id="rId9"/>
    <p:sldId id="281" r:id="rId10"/>
    <p:sldId id="273" r:id="rId11"/>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9" d="100"/>
          <a:sy n="69" d="100"/>
        </p:scale>
        <p:origin x="-150" y="120"/>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1/16/2014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762001" y="4826000"/>
            <a:ext cx="6095999" cy="4572000"/>
          </a:xfrm>
          <a:prstGeom prst="rect">
            <a:avLst/>
          </a:prstGeom>
        </p:spPr>
        <p:txBody>
          <a:bodyPr lIns="101582" tIns="101582" rIns="101582" bIns="101582"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762001" y="4826000"/>
            <a:ext cx="6095999" cy="4572000"/>
          </a:xfrm>
          <a:prstGeom prst="rect">
            <a:avLst/>
          </a:prstGeom>
        </p:spPr>
        <p:txBody>
          <a:bodyPr lIns="101582" tIns="101582" rIns="101582" bIns="101582"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762001" y="4826000"/>
            <a:ext cx="6095999" cy="4572000"/>
          </a:xfrm>
          <a:prstGeom prst="rect">
            <a:avLst/>
          </a:prstGeom>
        </p:spPr>
        <p:txBody>
          <a:bodyPr lIns="101582" tIns="101582" rIns="101582" bIns="101582"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270251" y="762000"/>
            <a:ext cx="5080332"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762001" y="4826000"/>
            <a:ext cx="6095999" cy="4572000"/>
          </a:xfrm>
          <a:prstGeom prst="rect">
            <a:avLst/>
          </a:prstGeom>
        </p:spPr>
        <p:txBody>
          <a:bodyPr lIns="101582" tIns="101582" rIns="101582" bIns="101582"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270251" y="762000"/>
            <a:ext cx="5080332"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762001" y="4826000"/>
            <a:ext cx="6095999" cy="4572000"/>
          </a:xfrm>
          <a:prstGeom prst="rect">
            <a:avLst/>
          </a:prstGeom>
        </p:spPr>
        <p:txBody>
          <a:bodyPr lIns="101582" tIns="101582" rIns="101582" bIns="101582"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270251" y="762000"/>
            <a:ext cx="5080332"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762001" y="4826000"/>
            <a:ext cx="6095999" cy="4572000"/>
          </a:xfrm>
          <a:prstGeom prst="rect">
            <a:avLst/>
          </a:prstGeom>
        </p:spPr>
        <p:txBody>
          <a:bodyPr lIns="101582" tIns="101582" rIns="101582" bIns="101582"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413373" y="1723216"/>
            <a:ext cx="9333332" cy="5745000"/>
          </a:xfrm>
          <a:prstGeom prst="roundRect">
            <a:avLst>
              <a:gd name="adj" fmla="val 2970"/>
            </a:avLst>
          </a:prstGeom>
          <a:solidFill>
            <a:srgbClr val="FFFFFF"/>
          </a:solidFill>
          <a:ln>
            <a:noFill/>
          </a:ln>
        </p:spPr>
        <p:txBody>
          <a:bodyPr lIns="101582" tIns="50777" rIns="101582" bIns="50777" anchor="ctr" anchorCtr="0">
            <a:noAutofit/>
          </a:bodyPr>
          <a:lstStyle/>
          <a:p>
            <a:endParaRPr/>
          </a:p>
        </p:txBody>
      </p:sp>
      <p:sp>
        <p:nvSpPr>
          <p:cNvPr id="14" name="Shape 14"/>
          <p:cNvSpPr/>
          <p:nvPr/>
        </p:nvSpPr>
        <p:spPr>
          <a:xfrm rot="10800000" flipH="1">
            <a:off x="413373" y="-133"/>
            <a:ext cx="9333332" cy="1555333"/>
          </a:xfrm>
          <a:prstGeom prst="round2SameRect">
            <a:avLst>
              <a:gd name="adj1" fmla="val 10590"/>
              <a:gd name="adj2" fmla="val 0"/>
            </a:avLst>
          </a:prstGeom>
          <a:solidFill>
            <a:srgbClr val="FFFFFF"/>
          </a:solidFill>
          <a:ln>
            <a:noFill/>
          </a:ln>
        </p:spPr>
        <p:txBody>
          <a:bodyPr lIns="101582" tIns="50777" rIns="101582" bIns="50777" anchor="ctr" anchorCtr="0">
            <a:noAutofit/>
          </a:bodyPr>
          <a:lstStyle/>
          <a:p>
            <a:endParaRPr/>
          </a:p>
        </p:txBody>
      </p:sp>
      <p:sp>
        <p:nvSpPr>
          <p:cNvPr id="15" name="Shape 15"/>
          <p:cNvSpPr txBox="1">
            <a:spLocks noGrp="1"/>
          </p:cNvSpPr>
          <p:nvPr>
            <p:ph type="title"/>
          </p:nvPr>
        </p:nvSpPr>
        <p:spPr>
          <a:xfrm>
            <a:off x="508000" y="206706"/>
            <a:ext cx="9144000" cy="1270000"/>
          </a:xfrm>
          <a:prstGeom prst="rect">
            <a:avLst/>
          </a:prstGeom>
          <a:noFill/>
          <a:ln>
            <a:noFill/>
          </a:ln>
        </p:spPr>
        <p:txBody>
          <a:bodyPr lIns="101582" tIns="101582" rIns="101582" bIns="101582" anchor="b" anchorCtr="0"/>
          <a:lstStyle>
            <a:lvl1pPr rtl="0">
              <a:defRPr>
                <a:solidFill>
                  <a:schemeClr val="dk2"/>
                </a:solidFill>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a:endParaRPr/>
          </a:p>
        </p:txBody>
      </p:sp>
      <p:sp>
        <p:nvSpPr>
          <p:cNvPr id="16" name="Shape 16"/>
          <p:cNvSpPr txBox="1">
            <a:spLocks noGrp="1"/>
          </p:cNvSpPr>
          <p:nvPr>
            <p:ph type="body" idx="1"/>
          </p:nvPr>
        </p:nvSpPr>
        <p:spPr>
          <a:xfrm>
            <a:off x="508000" y="1778000"/>
            <a:ext cx="9144000" cy="5519667"/>
          </a:xfrm>
          <a:prstGeom prst="rect">
            <a:avLst/>
          </a:prstGeom>
          <a:noFill/>
          <a:ln>
            <a:noFill/>
          </a:ln>
        </p:spPr>
        <p:txBody>
          <a:bodyPr lIns="101582" tIns="101582" rIns="101582" bIns="101582" anchor="t" anchorCtr="0"/>
          <a:lstStyle>
            <a:lvl1pPr rtl="0">
              <a:defRPr/>
            </a:lvl1pPr>
            <a:lvl2pPr rtl="0">
              <a:defRPr/>
            </a:lvl2pPr>
            <a:lvl3pPr rtl="0">
              <a:defRPr/>
            </a:lvl3pPr>
            <a:lvl4pPr rtl="0">
              <a:defRPr/>
            </a:lvl4pPr>
            <a:lvl5pPr rtl="0">
              <a:defRPr sz="2000"/>
            </a:lvl5pPr>
            <a:lvl6pPr rtl="0">
              <a:defRPr sz="2000"/>
            </a:lvl6pPr>
            <a:lvl7pPr rtl="0">
              <a:defRPr sz="2000"/>
            </a:lvl7pPr>
            <a:lvl8pPr rtl="0">
              <a:defRPr sz="2000"/>
            </a:lvl8pPr>
            <a:lvl9pPr rtl="0">
              <a:defRPr sz="2000"/>
            </a:lvl9pPr>
          </a:lstStyle>
          <a:p>
            <a:endParaRPr/>
          </a:p>
        </p:txBody>
      </p:sp>
    </p:spTree>
    <p:extLst>
      <p:ext uri="{BB962C8B-B14F-4D97-AF65-F5344CB8AC3E}">
        <p14:creationId xmlns:p14="http://schemas.microsoft.com/office/powerpoint/2010/main" val="279403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1/16/2014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4"/>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948249" y="2272145"/>
            <a:ext cx="8509000" cy="1719985"/>
          </a:xfrm>
          <a:prstGeom prst="rect">
            <a:avLst/>
          </a:prstGeom>
        </p:spPr>
        <p:txBody>
          <a:bodyPr lIns="38100" tIns="38100" rIns="38100" bIns="38100" anchor="ctr" anchorCtr="0">
            <a:noAutofit/>
          </a:bodyPr>
          <a:lstStyle/>
          <a:p>
            <a:pPr marL="0" marR="0" indent="0" rtl="0">
              <a:lnSpc>
                <a:spcPct val="119921"/>
              </a:lnSpc>
              <a:spcBef>
                <a:spcPts val="0"/>
              </a:spcBef>
              <a:spcAft>
                <a:spcPts val="0"/>
              </a:spcAft>
              <a:buNone/>
            </a:pPr>
            <a:r>
              <a:rPr lang="en-US" sz="3555" dirty="0">
                <a:solidFill>
                  <a:srgbClr val="990000"/>
                </a:solidFill>
                <a:latin typeface="Arial"/>
                <a:ea typeface="Arial"/>
                <a:cs typeface="Arial"/>
                <a:sym typeface="Arial"/>
              </a:rPr>
              <a:t>JAVA, JEE </a:t>
            </a:r>
            <a:r>
              <a:rPr lang="en-US" sz="3555" dirty="0" smtClean="0">
                <a:solidFill>
                  <a:srgbClr val="990000"/>
                </a:solidFill>
                <a:latin typeface="Arial"/>
                <a:ea typeface="Arial"/>
                <a:cs typeface="Arial"/>
                <a:sym typeface="Arial"/>
              </a:rPr>
              <a:t>Training </a:t>
            </a:r>
            <a:r>
              <a:rPr lang="en-US" sz="3555" dirty="0">
                <a:solidFill>
                  <a:srgbClr val="990000"/>
                </a:solidFill>
                <a:latin typeface="Arial"/>
                <a:ea typeface="Arial"/>
                <a:cs typeface="Arial"/>
                <a:sym typeface="Arial"/>
              </a:rPr>
              <a:t/>
            </a:r>
            <a:br>
              <a:rPr lang="en-US" sz="3555" dirty="0">
                <a:solidFill>
                  <a:srgbClr val="990000"/>
                </a:solidFill>
                <a:latin typeface="Arial"/>
                <a:ea typeface="Arial"/>
                <a:cs typeface="Arial"/>
                <a:sym typeface="Arial"/>
              </a:rPr>
            </a:br>
            <a:r>
              <a:rPr lang="en-US" sz="3555" dirty="0" smtClean="0">
                <a:solidFill>
                  <a:srgbClr val="990000"/>
                </a:solidFill>
                <a:latin typeface="Arial"/>
                <a:ea typeface="Arial"/>
                <a:cs typeface="Arial"/>
                <a:sym typeface="Arial"/>
              </a:rPr>
              <a:t>JDBC</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a:t>Harinath Mallepally</a:t>
            </a:r>
          </a:p>
          <a:p>
            <a:pPr marL="0" marR="0" indent="0" algn="l" rtl="0">
              <a:lnSpc>
                <a:spcPct val="120139"/>
              </a:lnSpc>
              <a:spcBef>
                <a:spcPts val="0"/>
              </a:spcBef>
              <a:spcAft>
                <a:spcPts val="0"/>
              </a:spcAft>
              <a:buNone/>
            </a:pPr>
            <a:r>
              <a:rPr lang="en-US" sz="2000"/>
              <a:t>harinath@careerscale.in</a:t>
            </a:r>
          </a:p>
          <a:p>
            <a:endParaRPr lang="en-US" sz="200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
        <p:nvSpPr>
          <p:cNvPr id="2" name="Rectangle 1"/>
          <p:cNvSpPr/>
          <p:nvPr/>
        </p:nvSpPr>
        <p:spPr>
          <a:xfrm>
            <a:off x="3707668" y="3656112"/>
            <a:ext cx="3378205" cy="307777"/>
          </a:xfrm>
          <a:prstGeom prst="rect">
            <a:avLst/>
          </a:prstGeom>
        </p:spPr>
        <p:txBody>
          <a:bodyPr wrap="square">
            <a:spAutoFit/>
          </a:bodyPr>
          <a:lstStyle/>
          <a:p>
            <a:r>
              <a:rPr lang="en" dirty="0"/>
              <a:t>Java Database Connectivity API</a:t>
            </a:r>
            <a:endParaRPr lang="en-US"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508000" y="206706"/>
            <a:ext cx="9144000" cy="1270000"/>
          </a:xfrm>
          <a:prstGeom prst="rect">
            <a:avLst/>
          </a:prstGeom>
        </p:spPr>
        <p:txBody>
          <a:bodyPr lIns="101582" tIns="101582" rIns="101582" bIns="101582" anchor="b" anchorCtr="0">
            <a:noAutofit/>
          </a:bodyPr>
          <a:lstStyle/>
          <a:p>
            <a:pPr>
              <a:buNone/>
            </a:pPr>
            <a:r>
              <a:rPr lang="en"/>
              <a:t>Basics</a:t>
            </a:r>
          </a:p>
        </p:txBody>
      </p:sp>
      <p:sp>
        <p:nvSpPr>
          <p:cNvPr id="59" name="Shape 59"/>
          <p:cNvSpPr txBox="1">
            <a:spLocks noGrp="1"/>
          </p:cNvSpPr>
          <p:nvPr>
            <p:ph type="body" idx="1"/>
          </p:nvPr>
        </p:nvSpPr>
        <p:spPr>
          <a:xfrm>
            <a:off x="286328" y="1476706"/>
            <a:ext cx="9508836" cy="5519667"/>
          </a:xfrm>
          <a:prstGeom prst="rect">
            <a:avLst/>
          </a:prstGeom>
        </p:spPr>
        <p:txBody>
          <a:bodyPr lIns="101582" tIns="101582" rIns="101582" bIns="101582" anchor="t" anchorCtr="0">
            <a:noAutofit/>
          </a:bodyPr>
          <a:lstStyle/>
          <a:p>
            <a:pPr lvl="0" rtl="0">
              <a:buNone/>
            </a:pPr>
            <a:r>
              <a:rPr lang="en"/>
              <a:t>import java.sql.*;</a:t>
            </a:r>
          </a:p>
          <a:p>
            <a:pPr lvl="0" rtl="0">
              <a:buNone/>
            </a:pPr>
            <a:r>
              <a:rPr lang="en"/>
              <a:t>Connection</a:t>
            </a:r>
          </a:p>
          <a:p>
            <a:pPr lvl="0" rtl="0">
              <a:buNone/>
            </a:pPr>
            <a:r>
              <a:rPr lang="en"/>
              <a:t>Statement/PreparedStatement/CallableStatement</a:t>
            </a:r>
          </a:p>
          <a:p>
            <a:pPr lvl="0" rtl="0">
              <a:buNone/>
            </a:pPr>
            <a:r>
              <a:rPr lang="en"/>
              <a:t>ResultSet</a:t>
            </a:r>
          </a:p>
          <a:p>
            <a:endParaRPr lang="en"/>
          </a:p>
        </p:txBody>
      </p:sp>
    </p:spTree>
    <p:extLst>
      <p:ext uri="{BB962C8B-B14F-4D97-AF65-F5344CB8AC3E}">
        <p14:creationId xmlns:p14="http://schemas.microsoft.com/office/powerpoint/2010/main" val="1071476023"/>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ap.unnes.ac.id/ebook/electronic%20book%201/Developing%20Intranet%20Applications%20with%20Java/f1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76" y="138545"/>
            <a:ext cx="9159987" cy="748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19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properties</a:t>
            </a:r>
            <a:endParaRPr lang="en-US" dirty="0"/>
          </a:p>
        </p:txBody>
      </p:sp>
      <p:sp>
        <p:nvSpPr>
          <p:cNvPr id="3" name="Text Placeholder 2"/>
          <p:cNvSpPr>
            <a:spLocks noGrp="1"/>
          </p:cNvSpPr>
          <p:nvPr>
            <p:ph type="body" idx="1"/>
          </p:nvPr>
        </p:nvSpPr>
        <p:spPr/>
        <p:txBody>
          <a:bodyPr/>
          <a:lstStyle/>
          <a:p>
            <a:r>
              <a:rPr lang="en-US" dirty="0" smtClean="0"/>
              <a:t>ACID </a:t>
            </a:r>
          </a:p>
          <a:p>
            <a:r>
              <a:rPr lang="en-US" dirty="0" smtClean="0"/>
              <a:t>Atomicity</a:t>
            </a:r>
          </a:p>
          <a:p>
            <a:r>
              <a:rPr lang="en-US" dirty="0" smtClean="0"/>
              <a:t>Consistency</a:t>
            </a:r>
          </a:p>
          <a:p>
            <a:r>
              <a:rPr lang="en-US" dirty="0" smtClean="0"/>
              <a:t>Isolation</a:t>
            </a:r>
          </a:p>
          <a:p>
            <a:r>
              <a:rPr lang="en-US" dirty="0" smtClean="0"/>
              <a:t>Durability</a:t>
            </a:r>
          </a:p>
        </p:txBody>
      </p:sp>
    </p:spTree>
    <p:extLst>
      <p:ext uri="{BB962C8B-B14F-4D97-AF65-F5344CB8AC3E}">
        <p14:creationId xmlns:p14="http://schemas.microsoft.com/office/powerpoint/2010/main" val="205926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508000" y="206706"/>
            <a:ext cx="9144000" cy="1270000"/>
          </a:xfrm>
          <a:prstGeom prst="rect">
            <a:avLst/>
          </a:prstGeom>
        </p:spPr>
        <p:txBody>
          <a:bodyPr lIns="101582" tIns="101582" rIns="101582" bIns="101582" anchor="b" anchorCtr="0">
            <a:noAutofit/>
          </a:bodyPr>
          <a:lstStyle/>
          <a:p>
            <a:pPr>
              <a:buNone/>
            </a:pPr>
            <a:r>
              <a:rPr lang="en"/>
              <a:t>Procedures and functions</a:t>
            </a:r>
          </a:p>
        </p:txBody>
      </p:sp>
      <p:sp>
        <p:nvSpPr>
          <p:cNvPr id="65" name="Shape 65"/>
          <p:cNvSpPr txBox="1">
            <a:spLocks noGrp="1"/>
          </p:cNvSpPr>
          <p:nvPr>
            <p:ph type="body" idx="1"/>
          </p:nvPr>
        </p:nvSpPr>
        <p:spPr>
          <a:xfrm>
            <a:off x="207818" y="1778000"/>
            <a:ext cx="9444182" cy="5519667"/>
          </a:xfrm>
          <a:prstGeom prst="rect">
            <a:avLst/>
          </a:prstGeom>
        </p:spPr>
        <p:txBody>
          <a:bodyPr lIns="101582" tIns="101582" rIns="101582" bIns="101582" anchor="t" anchorCtr="0">
            <a:noAutofit/>
          </a:bodyPr>
          <a:lstStyle/>
          <a:p>
            <a:pPr lvl="0" rtl="0">
              <a:buNone/>
            </a:pPr>
            <a:r>
              <a:rPr lang="en" dirty="0"/>
              <a:t>You can write logic at the database level. </a:t>
            </a:r>
          </a:p>
          <a:p>
            <a:pPr lvl="0" rtl="0">
              <a:buNone/>
            </a:pPr>
            <a:r>
              <a:rPr lang="en" dirty="0"/>
              <a:t>Standard SQL  doesn't support scope for programming logic. Procedures and functions are  extensions to support logic.</a:t>
            </a:r>
          </a:p>
          <a:p>
            <a:pPr lvl="0" rtl="0">
              <a:buNone/>
            </a:pPr>
            <a:r>
              <a:rPr lang="en" dirty="0"/>
              <a:t>for simpler logic we use functions. functions have a return type where as procedures do not.</a:t>
            </a:r>
          </a:p>
          <a:p>
            <a:pPr lvl="0" rtl="0">
              <a:buNone/>
            </a:pPr>
            <a:r>
              <a:rPr lang="en" dirty="0"/>
              <a:t>procedures support IN, OUT, INOUT parameters.  OUT parameters allow you to return multiple values.</a:t>
            </a:r>
          </a:p>
          <a:p>
            <a:endParaRPr lang="en" dirty="0"/>
          </a:p>
        </p:txBody>
      </p:sp>
    </p:spTree>
    <p:extLst>
      <p:ext uri="{BB962C8B-B14F-4D97-AF65-F5344CB8AC3E}">
        <p14:creationId xmlns:p14="http://schemas.microsoft.com/office/powerpoint/2010/main" val="2520469289"/>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508000" y="206706"/>
            <a:ext cx="9144000" cy="1270000"/>
          </a:xfrm>
          <a:prstGeom prst="rect">
            <a:avLst/>
          </a:prstGeom>
        </p:spPr>
        <p:txBody>
          <a:bodyPr lIns="101582" tIns="101582" rIns="101582" bIns="101582" anchor="b" anchorCtr="0">
            <a:noAutofit/>
          </a:bodyPr>
          <a:lstStyle/>
          <a:p>
            <a:pPr>
              <a:buNone/>
            </a:pPr>
            <a:r>
              <a:rPr lang="en"/>
              <a:t>procedure - steps</a:t>
            </a:r>
          </a:p>
        </p:txBody>
      </p:sp>
      <p:sp>
        <p:nvSpPr>
          <p:cNvPr id="71" name="Shape 71"/>
          <p:cNvSpPr txBox="1">
            <a:spLocks noGrp="1"/>
          </p:cNvSpPr>
          <p:nvPr>
            <p:ph type="body" idx="1"/>
          </p:nvPr>
        </p:nvSpPr>
        <p:spPr>
          <a:xfrm>
            <a:off x="221673" y="1778000"/>
            <a:ext cx="9430327" cy="5519667"/>
          </a:xfrm>
          <a:prstGeom prst="rect">
            <a:avLst/>
          </a:prstGeom>
        </p:spPr>
        <p:txBody>
          <a:bodyPr lIns="101582" tIns="101582" rIns="101582" bIns="101582" anchor="t" anchorCtr="0">
            <a:noAutofit/>
          </a:bodyPr>
          <a:lstStyle/>
          <a:p>
            <a:pPr lvl="0" rtl="0">
              <a:buNone/>
            </a:pPr>
            <a:r>
              <a:rPr lang="en" dirty="0"/>
              <a:t>Default delimiter is ;  because we use it in regular SQL statement and because stored procedure needs lot of regular SQL statements, we need to re-define default delimiter to something else, here we go for //</a:t>
            </a:r>
          </a:p>
          <a:p>
            <a:endParaRPr lang="en" dirty="0"/>
          </a:p>
          <a:p>
            <a:pPr lvl="0" rtl="0">
              <a:buNone/>
            </a:pPr>
            <a:r>
              <a:rPr lang="en" dirty="0"/>
              <a:t>procedure has IN, OUT, INOUT parameters</a:t>
            </a:r>
          </a:p>
          <a:p>
            <a:endParaRPr lang="en" dirty="0"/>
          </a:p>
          <a:p>
            <a:pPr>
              <a:buNone/>
            </a:pPr>
            <a:r>
              <a:rPr lang="en" dirty="0"/>
              <a:t>See the java code on how to call a procedure</a:t>
            </a:r>
          </a:p>
        </p:txBody>
      </p:sp>
    </p:spTree>
    <p:extLst>
      <p:ext uri="{BB962C8B-B14F-4D97-AF65-F5344CB8AC3E}">
        <p14:creationId xmlns:p14="http://schemas.microsoft.com/office/powerpoint/2010/main" val="528790853"/>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08000" y="206706"/>
            <a:ext cx="9144000" cy="1270000"/>
          </a:xfrm>
          <a:prstGeom prst="rect">
            <a:avLst/>
          </a:prstGeom>
        </p:spPr>
        <p:txBody>
          <a:bodyPr lIns="101582" tIns="101582" rIns="101582" bIns="101582" anchor="b" anchorCtr="0">
            <a:noAutofit/>
          </a:bodyPr>
          <a:lstStyle/>
          <a:p>
            <a:pPr>
              <a:buNone/>
            </a:pPr>
            <a:r>
              <a:rPr lang="en"/>
              <a:t>Procedure</a:t>
            </a:r>
          </a:p>
        </p:txBody>
      </p:sp>
      <p:sp>
        <p:nvSpPr>
          <p:cNvPr id="77" name="Shape 77"/>
          <p:cNvSpPr txBox="1">
            <a:spLocks noGrp="1"/>
          </p:cNvSpPr>
          <p:nvPr>
            <p:ph type="body" idx="1"/>
          </p:nvPr>
        </p:nvSpPr>
        <p:spPr>
          <a:xfrm>
            <a:off x="508000" y="1778000"/>
            <a:ext cx="9144000" cy="5519667"/>
          </a:xfrm>
          <a:prstGeom prst="rect">
            <a:avLst/>
          </a:prstGeom>
        </p:spPr>
        <p:txBody>
          <a:bodyPr lIns="101582" tIns="101582" rIns="101582" bIns="101582" anchor="t" anchorCtr="0">
            <a:noAutofit/>
          </a:bodyPr>
          <a:lstStyle/>
          <a:p>
            <a:endParaRPr/>
          </a:p>
        </p:txBody>
      </p:sp>
      <p:sp>
        <p:nvSpPr>
          <p:cNvPr id="78" name="Shape 78"/>
          <p:cNvSpPr/>
          <p:nvPr/>
        </p:nvSpPr>
        <p:spPr>
          <a:xfrm>
            <a:off x="508000" y="1778000"/>
            <a:ext cx="9800167" cy="4520080"/>
          </a:xfrm>
          <a:prstGeom prst="rect">
            <a:avLst/>
          </a:prstGeom>
          <a:blipFill>
            <a:blip r:embed="rId3"/>
            <a:stretch>
              <a:fillRect/>
            </a:stretch>
          </a:blipFill>
          <a:ln>
            <a:noFill/>
          </a:ln>
        </p:spPr>
      </p:sp>
    </p:spTree>
    <p:extLst>
      <p:ext uri="{BB962C8B-B14F-4D97-AF65-F5344CB8AC3E}">
        <p14:creationId xmlns:p14="http://schemas.microsoft.com/office/powerpoint/2010/main" val="1427543276"/>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508000" y="154372"/>
            <a:ext cx="9144000" cy="1270000"/>
          </a:xfrm>
          <a:prstGeom prst="rect">
            <a:avLst/>
          </a:prstGeom>
        </p:spPr>
        <p:txBody>
          <a:bodyPr lIns="101582" tIns="101582" rIns="101582" bIns="101582" anchor="b" anchorCtr="0">
            <a:noAutofit/>
          </a:bodyPr>
          <a:lstStyle/>
          <a:p>
            <a:pPr>
              <a:buNone/>
            </a:pPr>
            <a:r>
              <a:rPr lang="en"/>
              <a:t>JDBC Drivers</a:t>
            </a:r>
          </a:p>
        </p:txBody>
      </p:sp>
      <p:sp>
        <p:nvSpPr>
          <p:cNvPr id="84" name="Shape 84"/>
          <p:cNvSpPr/>
          <p:nvPr/>
        </p:nvSpPr>
        <p:spPr>
          <a:xfrm>
            <a:off x="1069834" y="1643767"/>
            <a:ext cx="8107492" cy="5653899"/>
          </a:xfrm>
          <a:prstGeom prst="rect">
            <a:avLst/>
          </a:prstGeom>
          <a:blipFill>
            <a:blip r:embed="rId3"/>
            <a:stretch>
              <a:fillRect/>
            </a:stretch>
          </a:blipFill>
          <a:ln>
            <a:noFill/>
          </a:ln>
        </p:spPr>
      </p:sp>
    </p:spTree>
    <p:extLst>
      <p:ext uri="{BB962C8B-B14F-4D97-AF65-F5344CB8AC3E}">
        <p14:creationId xmlns:p14="http://schemas.microsoft.com/office/powerpoint/2010/main" val="926885352"/>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508000" y="206706"/>
            <a:ext cx="9144000" cy="1270000"/>
          </a:xfrm>
          <a:prstGeom prst="rect">
            <a:avLst/>
          </a:prstGeom>
        </p:spPr>
        <p:txBody>
          <a:bodyPr lIns="101582" tIns="101582" rIns="101582" bIns="101582" anchor="b" anchorCtr="0">
            <a:noAutofit/>
          </a:bodyPr>
          <a:lstStyle/>
          <a:p>
            <a:endParaRPr/>
          </a:p>
        </p:txBody>
      </p:sp>
      <p:sp>
        <p:nvSpPr>
          <p:cNvPr id="90" name="Shape 90"/>
          <p:cNvSpPr txBox="1">
            <a:spLocks noGrp="1"/>
          </p:cNvSpPr>
          <p:nvPr>
            <p:ph type="body" idx="1"/>
          </p:nvPr>
        </p:nvSpPr>
        <p:spPr>
          <a:xfrm>
            <a:off x="508000" y="1778000"/>
            <a:ext cx="9144000" cy="5519667"/>
          </a:xfrm>
          <a:prstGeom prst="rect">
            <a:avLst/>
          </a:prstGeom>
        </p:spPr>
        <p:txBody>
          <a:bodyPr lIns="101582" tIns="101582" rIns="101582" bIns="101582" anchor="t" anchorCtr="0">
            <a:noAutofit/>
          </a:bodyPr>
          <a:lstStyle/>
          <a:p>
            <a:endParaRPr/>
          </a:p>
        </p:txBody>
      </p:sp>
      <p:sp>
        <p:nvSpPr>
          <p:cNvPr id="91" name="Shape 91"/>
          <p:cNvSpPr/>
          <p:nvPr/>
        </p:nvSpPr>
        <p:spPr>
          <a:xfrm>
            <a:off x="1" y="192581"/>
            <a:ext cx="10159999" cy="7234836"/>
          </a:xfrm>
          <a:prstGeom prst="rect">
            <a:avLst/>
          </a:prstGeom>
          <a:blipFill>
            <a:blip r:embed="rId3"/>
            <a:stretch>
              <a:fillRect/>
            </a:stretch>
          </a:blipFill>
          <a:ln>
            <a:noFill/>
          </a:ln>
        </p:spPr>
      </p:sp>
    </p:spTree>
    <p:extLst>
      <p:ext uri="{BB962C8B-B14F-4D97-AF65-F5344CB8AC3E}">
        <p14:creationId xmlns:p14="http://schemas.microsoft.com/office/powerpoint/2010/main" val="1958241811"/>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8822</TotalTime>
  <Words>299</Words>
  <Application>Microsoft Office PowerPoint</Application>
  <PresentationFormat>Custom</PresentationFormat>
  <Paragraphs>37</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JAVA, JEE Training  JDBC</vt:lpstr>
      <vt:lpstr>Basics</vt:lpstr>
      <vt:lpstr>PowerPoint Presentation</vt:lpstr>
      <vt:lpstr>Transaction properties</vt:lpstr>
      <vt:lpstr>Procedures and functions</vt:lpstr>
      <vt:lpstr>procedure - steps</vt:lpstr>
      <vt:lpstr>Procedure</vt:lpstr>
      <vt:lpstr>JDBC Drivers</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14</cp:revision>
  <dcterms:modified xsi:type="dcterms:W3CDTF">2014-01-16T16:21:00Z</dcterms:modified>
</cp:coreProperties>
</file>