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4"/>
  </p:notesMasterIdLst>
  <p:handoutMasterIdLst>
    <p:handoutMasterId r:id="rId25"/>
  </p:handoutMasterIdLst>
  <p:sldIdLst>
    <p:sldId id="256"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92" r:id="rId17"/>
    <p:sldId id="288" r:id="rId18"/>
    <p:sldId id="290" r:id="rId19"/>
    <p:sldId id="291" r:id="rId20"/>
    <p:sldId id="293" r:id="rId21"/>
    <p:sldId id="289" r:id="rId22"/>
    <p:sldId id="273" r:id="rId23"/>
  </p:sldIdLst>
  <p:sldSz cx="10160000" cy="7620000"/>
  <p:notesSz cx="7620000" cy="10160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9" d="100"/>
          <a:sy n="69" d="100"/>
        </p:scale>
        <p:origin x="-1200" y="-72"/>
      </p:cViewPr>
      <p:guideLst>
        <p:guide orient="horz" pos="2400"/>
        <p:guide pos="32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02000" cy="5080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316413" y="0"/>
            <a:ext cx="3302000" cy="508000"/>
          </a:xfrm>
          <a:prstGeom prst="rect">
            <a:avLst/>
          </a:prstGeom>
        </p:spPr>
        <p:txBody>
          <a:bodyPr vert="horz" lIns="91440" tIns="45720" rIns="91440" bIns="45720" rtlCol="0"/>
          <a:lstStyle>
            <a:lvl1pPr algn="r">
              <a:defRPr sz="1200"/>
            </a:lvl1pPr>
          </a:lstStyle>
          <a:p>
            <a:fld id="{6EA59831-A4FD-404B-A574-E17A0D707D79}" type="datetimeFigureOut">
              <a:rPr lang="en-US" smtClean="0"/>
              <a:t>1/23/2014</a:t>
            </a:fld>
            <a:endParaRPr lang="en-US"/>
          </a:p>
        </p:txBody>
      </p:sp>
      <p:sp>
        <p:nvSpPr>
          <p:cNvPr id="4" name="Footer Placeholder 3"/>
          <p:cNvSpPr>
            <a:spLocks noGrp="1"/>
          </p:cNvSpPr>
          <p:nvPr>
            <p:ph type="ftr" sz="quarter" idx="2"/>
          </p:nvPr>
        </p:nvSpPr>
        <p:spPr>
          <a:xfrm>
            <a:off x="0" y="9650413"/>
            <a:ext cx="3302000" cy="5080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316413" y="9650413"/>
            <a:ext cx="3302000" cy="508000"/>
          </a:xfrm>
          <a:prstGeom prst="rect">
            <a:avLst/>
          </a:prstGeom>
        </p:spPr>
        <p:txBody>
          <a:bodyPr vert="horz" lIns="91440" tIns="45720" rIns="91440" bIns="45720" rtlCol="0" anchor="b"/>
          <a:lstStyle>
            <a:lvl1pPr algn="r">
              <a:defRPr sz="1200"/>
            </a:lvl1pPr>
          </a:lstStyle>
          <a:p>
            <a:fld id="{1150E7CB-7F78-D243-A17A-1569AFB97FA2}" type="slidenum">
              <a:rPr lang="en-US" smtClean="0"/>
              <a:t>‹#›</a:t>
            </a:fld>
            <a:endParaRPr lang="en-US"/>
          </a:p>
        </p:txBody>
      </p:sp>
    </p:spTree>
    <p:extLst>
      <p:ext uri="{BB962C8B-B14F-4D97-AF65-F5344CB8AC3E}">
        <p14:creationId xmlns:p14="http://schemas.microsoft.com/office/powerpoint/2010/main" val="1260910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62000" y="4826000"/>
            <a:ext cx="6096000" cy="45720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281533209"/>
      </p:ext>
    </p:extLst>
  </p:cSld>
  <p:clrMap bg1="lt1" tx1="dk1" bg2="dk2" tx2="lt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IMPORTANT – PLEASE READ.</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Use this template to create your online courses. Change the template as you see fit, including the logo, images and copyright information. Add your speaker's notes to the Notes section of the PowerPoint (e.g. THIS SECTION) and then submit it to Dual Code's PowerFlash service. </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Your PowerPoint will be converted to a Flash-based eLearning module or presentation. A professional voice-over artist will read you speaker’s notes and incorporate the resulting audio files in the Flash course. You will also have the option to save the course to a standard (Flash + HTML) format or SCORM compliant package so you can deploy it in your Learning Management System of choice.</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Try it for FREE. Visit http://www.dualcode.com/elearning/powerflash.htm for more details.</a:t>
            </a:r>
          </a:p>
          <a:p>
            <a:endParaRPr lang="en-US" sz="1466">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48" name="Shape 14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56" name="Shape 15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66" name="Shape 16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79" name="Shape 17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99" name="Shape 19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219" name="Shape 21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235" name="Shape 23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73" name="Shape 173"/>
          <p:cNvSpPr>
            <a:spLocks noGrp="1" noRot="1" noChangeAspect="1"/>
          </p:cNvSpPr>
          <p:nvPr>
            <p:ph type="sldImg" idx="2"/>
          </p:nvPr>
        </p:nvSpPr>
        <p:spPr>
          <a:xfrm>
            <a:off x="1270251" y="762000"/>
            <a:ext cx="508025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75" name="Shape 7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83" name="Shape 83"/>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91" name="Shape 9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00" name="Shape 10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08" name="Shape 10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15" name="Shape 11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26" name="Shape 12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36" name="Shape 13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7140"/>
            <a:ext cx="8636000" cy="1633361"/>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333"/>
          </a:xfrm>
        </p:spPr>
        <p:txBody>
          <a:bodyPr/>
          <a:lstStyle>
            <a:lvl1pPr marL="0" indent="0" algn="ctr">
              <a:buNone/>
              <a:defRPr>
                <a:solidFill>
                  <a:schemeClr val="tx1">
                    <a:tint val="75000"/>
                  </a:schemeClr>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35BCAD-28A3-2344-B091-C05A95719D93}" type="datetime1">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40986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52071-BC3D-194C-80EE-748C4FC80A05}" type="datetime1">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12446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305154"/>
            <a:ext cx="2286000" cy="65016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305154"/>
            <a:ext cx="6688667" cy="65016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5BD0DF-E091-F54A-B991-4570D5265414}" type="datetime1">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19556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BAAC8-A4DE-8341-AB28-11AAE34E1314}" type="datetime1">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31560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570" y="4896556"/>
            <a:ext cx="8636000" cy="1513417"/>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802570" y="3229682"/>
            <a:ext cx="8636000" cy="1666874"/>
          </a:xfrm>
        </p:spPr>
        <p:txBody>
          <a:bodyPr anchor="b"/>
          <a:lstStyle>
            <a:lvl1pPr marL="0" indent="0">
              <a:buNone/>
              <a:defRPr sz="2200">
                <a:solidFill>
                  <a:schemeClr val="tx1">
                    <a:tint val="75000"/>
                  </a:schemeClr>
                </a:solidFill>
              </a:defRPr>
            </a:lvl1pPr>
            <a:lvl2pPr marL="507995" indent="0">
              <a:buNone/>
              <a:defRPr sz="2000">
                <a:solidFill>
                  <a:schemeClr val="tx1">
                    <a:tint val="75000"/>
                  </a:schemeClr>
                </a:solidFill>
              </a:defRPr>
            </a:lvl2pPr>
            <a:lvl3pPr marL="1015990" indent="0">
              <a:buNone/>
              <a:defRPr sz="1800">
                <a:solidFill>
                  <a:schemeClr val="tx1">
                    <a:tint val="75000"/>
                  </a:schemeClr>
                </a:solidFill>
              </a:defRPr>
            </a:lvl3pPr>
            <a:lvl4pPr marL="1523985" indent="0">
              <a:buNone/>
              <a:defRPr sz="1600">
                <a:solidFill>
                  <a:schemeClr val="tx1">
                    <a:tint val="75000"/>
                  </a:schemeClr>
                </a:solidFill>
              </a:defRPr>
            </a:lvl4pPr>
            <a:lvl5pPr marL="2031980" indent="0">
              <a:buNone/>
              <a:defRPr sz="1600">
                <a:solidFill>
                  <a:schemeClr val="tx1">
                    <a:tint val="75000"/>
                  </a:schemeClr>
                </a:solidFill>
              </a:defRPr>
            </a:lvl5pPr>
            <a:lvl6pPr marL="2539975" indent="0">
              <a:buNone/>
              <a:defRPr sz="1600">
                <a:solidFill>
                  <a:schemeClr val="tx1">
                    <a:tint val="75000"/>
                  </a:schemeClr>
                </a:solidFill>
              </a:defRPr>
            </a:lvl6pPr>
            <a:lvl7pPr marL="3047970" indent="0">
              <a:buNone/>
              <a:defRPr sz="1600">
                <a:solidFill>
                  <a:schemeClr val="tx1">
                    <a:tint val="75000"/>
                  </a:schemeClr>
                </a:solidFill>
              </a:defRPr>
            </a:lvl7pPr>
            <a:lvl8pPr marL="3555964" indent="0">
              <a:buNone/>
              <a:defRPr sz="1600">
                <a:solidFill>
                  <a:schemeClr val="tx1">
                    <a:tint val="75000"/>
                  </a:schemeClr>
                </a:solidFill>
              </a:defRPr>
            </a:lvl8pPr>
            <a:lvl9pPr marL="406395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2015B4-E5E9-0443-A493-BA477117441B}" type="datetime1">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201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64667"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031484-A76B-FC49-953D-8EF79E6BF931}" type="datetime1">
              <a:rPr lang="en-US" smtClean="0"/>
              <a:t>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72990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5681"/>
            <a:ext cx="4489098"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8000" y="2416528"/>
            <a:ext cx="4489098"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1140" y="1705681"/>
            <a:ext cx="4490861"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61140" y="2416528"/>
            <a:ext cx="4490861"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6C9722-D8C0-D44D-8937-4C0A36437D48}" type="datetime1">
              <a:rPr lang="en-US" smtClean="0"/>
              <a:t>1/23/2014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1788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EABCDF-6945-8448-818E-02D7FAFF00FC}" type="datetime1">
              <a:rPr lang="en-US" smtClean="0"/>
              <a:t>1/23/2014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34673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594B-4352-354E-957E-A6BD7381F993}" type="datetime1">
              <a:rPr lang="en-US" smtClean="0"/>
              <a:t>1/23/2014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0123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03389"/>
            <a:ext cx="3342570" cy="1291167"/>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72278" y="303389"/>
            <a:ext cx="5679722" cy="6503459"/>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1" y="1594556"/>
            <a:ext cx="3342570" cy="5212292"/>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3B09C4-C32A-7C49-8EBD-136015915A62}" type="datetime1">
              <a:rPr lang="en-US" smtClean="0"/>
              <a:t>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122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431" y="5334000"/>
            <a:ext cx="6096000" cy="629709"/>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91431" y="680861"/>
            <a:ext cx="6096000" cy="4572000"/>
          </a:xfrm>
        </p:spPr>
        <p:txBody>
          <a:bodyPr/>
          <a:lstStyle>
            <a:lvl1pPr marL="0" indent="0">
              <a:buNone/>
              <a:defRPr sz="3600"/>
            </a:lvl1pPr>
            <a:lvl2pPr marL="507995" indent="0">
              <a:buNone/>
              <a:defRPr sz="3100"/>
            </a:lvl2pPr>
            <a:lvl3pPr marL="1015990" indent="0">
              <a:buNone/>
              <a:defRPr sz="2700"/>
            </a:lvl3pPr>
            <a:lvl4pPr marL="1523985" indent="0">
              <a:buNone/>
              <a:defRPr sz="2200"/>
            </a:lvl4pPr>
            <a:lvl5pPr marL="2031980" indent="0">
              <a:buNone/>
              <a:defRPr sz="2200"/>
            </a:lvl5pPr>
            <a:lvl6pPr marL="2539975" indent="0">
              <a:buNone/>
              <a:defRPr sz="2200"/>
            </a:lvl6pPr>
            <a:lvl7pPr marL="3047970" indent="0">
              <a:buNone/>
              <a:defRPr sz="2200"/>
            </a:lvl7pPr>
            <a:lvl8pPr marL="3555964" indent="0">
              <a:buNone/>
              <a:defRPr sz="2200"/>
            </a:lvl8pPr>
            <a:lvl9pPr marL="4063959" indent="0">
              <a:buNone/>
              <a:defRPr sz="2200"/>
            </a:lvl9pPr>
          </a:lstStyle>
          <a:p>
            <a:endParaRPr lang="en-US"/>
          </a:p>
        </p:txBody>
      </p:sp>
      <p:sp>
        <p:nvSpPr>
          <p:cNvPr id="4" name="Text Placeholder 3"/>
          <p:cNvSpPr>
            <a:spLocks noGrp="1"/>
          </p:cNvSpPr>
          <p:nvPr>
            <p:ph type="body" sz="half" idx="2"/>
          </p:nvPr>
        </p:nvSpPr>
        <p:spPr>
          <a:xfrm>
            <a:off x="1991431" y="5963709"/>
            <a:ext cx="6096000" cy="894291"/>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B1F9E6-9FF6-6144-8C69-66DC0FD9BB46}" type="datetime1">
              <a:rPr lang="en-US" smtClean="0"/>
              <a:t>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98927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305153"/>
            <a:ext cx="9144000" cy="1270000"/>
          </a:xfrm>
          <a:prstGeom prst="rect">
            <a:avLst/>
          </a:prstGeom>
        </p:spPr>
        <p:txBody>
          <a:bodyPr vert="horz" lIns="101599" tIns="50799" rIns="101599" bIns="5079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8000" y="1778000"/>
            <a:ext cx="9144000" cy="5028848"/>
          </a:xfrm>
          <a:prstGeom prst="rect">
            <a:avLst/>
          </a:prstGeom>
        </p:spPr>
        <p:txBody>
          <a:bodyPr vert="horz" lIns="101599" tIns="50799" rIns="101599" bIns="5079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08000" y="7062612"/>
            <a:ext cx="2370667" cy="405694"/>
          </a:xfrm>
          <a:prstGeom prst="rect">
            <a:avLst/>
          </a:prstGeom>
        </p:spPr>
        <p:txBody>
          <a:bodyPr vert="horz" lIns="101599" tIns="50799" rIns="101599" bIns="50799" rtlCol="0" anchor="ctr"/>
          <a:lstStyle>
            <a:lvl1pPr algn="l">
              <a:defRPr sz="1300">
                <a:solidFill>
                  <a:schemeClr val="tx1">
                    <a:tint val="75000"/>
                  </a:schemeClr>
                </a:solidFill>
              </a:defRPr>
            </a:lvl1pPr>
          </a:lstStyle>
          <a:p>
            <a:fld id="{C117D751-BA2E-5848-BDEF-37ADECBF10F3}" type="datetime1">
              <a:rPr lang="en-US" smtClean="0"/>
              <a:t>1/23/2014</a:t>
            </a:fld>
            <a:endParaRPr lang="en-US"/>
          </a:p>
        </p:txBody>
      </p:sp>
      <p:sp>
        <p:nvSpPr>
          <p:cNvPr id="5" name="Footer Placeholder 4"/>
          <p:cNvSpPr>
            <a:spLocks noGrp="1"/>
          </p:cNvSpPr>
          <p:nvPr>
            <p:ph type="ftr" sz="quarter" idx="3"/>
          </p:nvPr>
        </p:nvSpPr>
        <p:spPr>
          <a:xfrm>
            <a:off x="3471334" y="7062612"/>
            <a:ext cx="3217333" cy="405694"/>
          </a:xfrm>
          <a:prstGeom prst="rect">
            <a:avLst/>
          </a:prstGeom>
        </p:spPr>
        <p:txBody>
          <a:bodyPr vert="horz" lIns="101599" tIns="50799" rIns="101599" bIns="50799" rtlCol="0" anchor="ctr"/>
          <a:lstStyle>
            <a:lvl1pPr algn="ctr">
              <a:defRPr sz="1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281333" y="7062612"/>
            <a:ext cx="2370667" cy="405694"/>
          </a:xfrm>
          <a:prstGeom prst="rect">
            <a:avLst/>
          </a:prstGeom>
        </p:spPr>
        <p:txBody>
          <a:bodyPr vert="horz" lIns="101599" tIns="50799" rIns="101599" bIns="50799" rtlCol="0" anchor="ctr"/>
          <a:lstStyle>
            <a:lvl1pPr algn="r">
              <a:defRPr sz="1300">
                <a:solidFill>
                  <a:schemeClr val="tx1">
                    <a:tint val="75000"/>
                  </a:schemeClr>
                </a:solidFill>
              </a:defRPr>
            </a:lvl1pPr>
          </a:lstStyle>
          <a:p>
            <a:fld id="{80AC745E-0005-EB44-B9AB-E8A2931535DC}" type="slidenum">
              <a:rPr lang="en-US" smtClean="0"/>
              <a:t>‹#›</a:t>
            </a:fld>
            <a:endParaRPr lang="en-US"/>
          </a:p>
        </p:txBody>
      </p:sp>
      <p:sp>
        <p:nvSpPr>
          <p:cNvPr id="7" name="Shape 22"/>
          <p:cNvSpPr/>
          <p:nvPr userDrawn="1"/>
        </p:nvSpPr>
        <p:spPr>
          <a:xfrm>
            <a:off x="8120302" y="192424"/>
            <a:ext cx="1629192" cy="1150120"/>
          </a:xfrm>
          <a:prstGeom prst="rect">
            <a:avLst/>
          </a:prstGeom>
          <a:blipFill>
            <a:blip r:embed="rId13"/>
            <a:stretch>
              <a:fillRect/>
            </a:stretch>
          </a:blipFill>
          <a:ln>
            <a:noFill/>
          </a:ln>
        </p:spPr>
      </p:sp>
    </p:spTree>
    <p:extLst>
      <p:ext uri="{BB962C8B-B14F-4D97-AF65-F5344CB8AC3E}">
        <p14:creationId xmlns:p14="http://schemas.microsoft.com/office/powerpoint/2010/main" val="4008458310"/>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ftr="0" dt="0"/>
  <p:txStyles>
    <p:titleStyle>
      <a:lvl1pPr algn="ctr" defTabSz="507995" rtl="0" eaLnBrk="1" latinLnBrk="0" hangingPunct="1">
        <a:spcBef>
          <a:spcPct val="0"/>
        </a:spcBef>
        <a:buNone/>
        <a:defRPr sz="4900" kern="1200">
          <a:solidFill>
            <a:schemeClr val="tx1"/>
          </a:solidFill>
          <a:latin typeface="+mj-lt"/>
          <a:ea typeface="+mj-ea"/>
          <a:cs typeface="+mj-cs"/>
        </a:defRPr>
      </a:lvl1pPr>
    </p:titleStyle>
    <p:bodyStyle>
      <a:lvl1pPr marL="380996" indent="-380996" algn="l" defTabSz="507995" rtl="0" eaLnBrk="1" latinLnBrk="0" hangingPunct="1">
        <a:spcBef>
          <a:spcPct val="20000"/>
        </a:spcBef>
        <a:buFont typeface="Arial"/>
        <a:buChar char="•"/>
        <a:defRPr sz="3600" kern="1200">
          <a:solidFill>
            <a:schemeClr val="tx1"/>
          </a:solidFill>
          <a:latin typeface="+mn-lt"/>
          <a:ea typeface="+mn-ea"/>
          <a:cs typeface="+mn-cs"/>
        </a:defRPr>
      </a:lvl1pPr>
      <a:lvl2pPr marL="825492" indent="-317497" algn="l" defTabSz="507995" rtl="0" eaLnBrk="1" latinLnBrk="0" hangingPunct="1">
        <a:spcBef>
          <a:spcPct val="20000"/>
        </a:spcBef>
        <a:buFont typeface="Arial"/>
        <a:buChar char="–"/>
        <a:defRPr sz="3100" kern="1200">
          <a:solidFill>
            <a:schemeClr val="tx1"/>
          </a:solidFill>
          <a:latin typeface="+mn-lt"/>
          <a:ea typeface="+mn-ea"/>
          <a:cs typeface="+mn-cs"/>
        </a:defRPr>
      </a:lvl2pPr>
      <a:lvl3pPr marL="1269987" indent="-253997" algn="l" defTabSz="507995" rtl="0" eaLnBrk="1" latinLnBrk="0" hangingPunct="1">
        <a:spcBef>
          <a:spcPct val="20000"/>
        </a:spcBef>
        <a:buFont typeface="Arial"/>
        <a:buChar char="•"/>
        <a:defRPr sz="2700" kern="1200">
          <a:solidFill>
            <a:schemeClr val="tx1"/>
          </a:solidFill>
          <a:latin typeface="+mn-lt"/>
          <a:ea typeface="+mn-ea"/>
          <a:cs typeface="+mn-cs"/>
        </a:defRPr>
      </a:lvl3pPr>
      <a:lvl4pPr marL="1777982" indent="-253997" algn="l" defTabSz="507995" rtl="0" eaLnBrk="1" latinLnBrk="0" hangingPunct="1">
        <a:spcBef>
          <a:spcPct val="20000"/>
        </a:spcBef>
        <a:buFont typeface="Arial"/>
        <a:buChar char="–"/>
        <a:defRPr sz="2200" kern="1200">
          <a:solidFill>
            <a:schemeClr val="tx1"/>
          </a:solidFill>
          <a:latin typeface="+mn-lt"/>
          <a:ea typeface="+mn-ea"/>
          <a:cs typeface="+mn-cs"/>
        </a:defRPr>
      </a:lvl4pPr>
      <a:lvl5pPr marL="2285977" indent="-253997" algn="l" defTabSz="507995" rtl="0" eaLnBrk="1" latinLnBrk="0" hangingPunct="1">
        <a:spcBef>
          <a:spcPct val="20000"/>
        </a:spcBef>
        <a:buFont typeface="Arial"/>
        <a:buChar char="»"/>
        <a:defRPr sz="2200" kern="1200">
          <a:solidFill>
            <a:schemeClr val="tx1"/>
          </a:solidFill>
          <a:latin typeface="+mn-lt"/>
          <a:ea typeface="+mn-ea"/>
          <a:cs typeface="+mn-cs"/>
        </a:defRPr>
      </a:lvl5pPr>
      <a:lvl6pPr marL="2793972" indent="-253997" algn="l" defTabSz="507995" rtl="0" eaLnBrk="1" latinLnBrk="0" hangingPunct="1">
        <a:spcBef>
          <a:spcPct val="20000"/>
        </a:spcBef>
        <a:buFont typeface="Arial"/>
        <a:buChar char="•"/>
        <a:defRPr sz="22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00"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00"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nath@careerscale.i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careerscale.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w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addons.mozilla.org/en-US/firefox/addon/live-http-headers/"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addons.mozilla.org/En-us/firefox/addon/firebug/" TargetMode="External"/><Relationship Id="rId4" Type="http://schemas.openxmlformats.org/officeDocument/2006/relationships/hyperlink" Target="https://addons.mozilla.org/en-US/firefox/addon/tamper-data/"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tomcat.apache.org/download-60.cgi"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java.sun.com/javase/downloads/index.js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idx="4294967295"/>
          </p:nvPr>
        </p:nvSpPr>
        <p:spPr>
          <a:xfrm>
            <a:off x="948249" y="2272145"/>
            <a:ext cx="8509000" cy="1719985"/>
          </a:xfrm>
          <a:prstGeom prst="rect">
            <a:avLst/>
          </a:prstGeom>
        </p:spPr>
        <p:txBody>
          <a:bodyPr lIns="38100" tIns="38100" rIns="38100" bIns="38100" anchor="ctr" anchorCtr="0">
            <a:noAutofit/>
          </a:bodyPr>
          <a:lstStyle/>
          <a:p>
            <a:pPr marL="0" marR="0" indent="0" rtl="0">
              <a:lnSpc>
                <a:spcPct val="119921"/>
              </a:lnSpc>
              <a:spcBef>
                <a:spcPts val="0"/>
              </a:spcBef>
              <a:spcAft>
                <a:spcPts val="0"/>
              </a:spcAft>
              <a:buNone/>
            </a:pPr>
            <a:r>
              <a:rPr lang="en-US" sz="3555" dirty="0">
                <a:solidFill>
                  <a:srgbClr val="990000"/>
                </a:solidFill>
                <a:latin typeface="Arial"/>
                <a:ea typeface="Arial"/>
                <a:cs typeface="Arial"/>
                <a:sym typeface="Arial"/>
              </a:rPr>
              <a:t>JAVA, JEE </a:t>
            </a:r>
            <a:r>
              <a:rPr lang="en-US" sz="3555" dirty="0" smtClean="0">
                <a:solidFill>
                  <a:srgbClr val="990000"/>
                </a:solidFill>
                <a:latin typeface="Arial"/>
                <a:ea typeface="Arial"/>
                <a:cs typeface="Arial"/>
                <a:sym typeface="Arial"/>
              </a:rPr>
              <a:t>Training </a:t>
            </a:r>
            <a:r>
              <a:rPr lang="en-US" sz="3555" dirty="0">
                <a:solidFill>
                  <a:srgbClr val="990000"/>
                </a:solidFill>
                <a:latin typeface="Arial"/>
                <a:ea typeface="Arial"/>
                <a:cs typeface="Arial"/>
                <a:sym typeface="Arial"/>
              </a:rPr>
              <a:t/>
            </a:r>
            <a:br>
              <a:rPr lang="en-US" sz="3555" dirty="0">
                <a:solidFill>
                  <a:srgbClr val="990000"/>
                </a:solidFill>
                <a:latin typeface="Arial"/>
                <a:ea typeface="Arial"/>
                <a:cs typeface="Arial"/>
                <a:sym typeface="Arial"/>
              </a:rPr>
            </a:br>
            <a:r>
              <a:rPr lang="en-US" sz="3555" dirty="0" smtClean="0">
                <a:solidFill>
                  <a:srgbClr val="990000"/>
                </a:solidFill>
                <a:latin typeface="Arial"/>
                <a:ea typeface="Arial"/>
                <a:cs typeface="Arial"/>
                <a:sym typeface="Arial"/>
              </a:rPr>
              <a:t>Introduction to Web</a:t>
            </a:r>
            <a:endParaRPr lang="en-US" sz="3555" dirty="0">
              <a:solidFill>
                <a:srgbClr val="990000"/>
              </a:solidFill>
              <a:latin typeface="Arial"/>
              <a:ea typeface="Arial"/>
              <a:cs typeface="Arial"/>
              <a:sym typeface="Arial"/>
            </a:endParaRPr>
          </a:p>
        </p:txBody>
      </p:sp>
      <p:sp>
        <p:nvSpPr>
          <p:cNvPr id="20" name="Shape 20"/>
          <p:cNvSpPr txBox="1"/>
          <p:nvPr/>
        </p:nvSpPr>
        <p:spPr>
          <a:xfrm>
            <a:off x="864300" y="6062475"/>
            <a:ext cx="6983575" cy="1082124"/>
          </a:xfrm>
          <a:prstGeom prst="rect">
            <a:avLst/>
          </a:prstGeom>
        </p:spPr>
        <p:txBody>
          <a:bodyPr lIns="38100" tIns="38100" rIns="38100" bIns="38100" anchor="t" anchorCtr="0">
            <a:noAutofit/>
          </a:bodyPr>
          <a:lstStyle/>
          <a:p>
            <a:pPr marL="0" marR="0" indent="0" algn="l" rtl="0">
              <a:lnSpc>
                <a:spcPct val="120138"/>
              </a:lnSpc>
              <a:spcBef>
                <a:spcPts val="0"/>
              </a:spcBef>
              <a:spcAft>
                <a:spcPts val="0"/>
              </a:spcAft>
              <a:buNone/>
            </a:pPr>
            <a:r>
              <a:rPr lang="en-US" sz="2000" dirty="0" err="1"/>
              <a:t>Harinath</a:t>
            </a:r>
            <a:r>
              <a:rPr lang="en-US" sz="2000" dirty="0"/>
              <a:t> </a:t>
            </a:r>
            <a:r>
              <a:rPr lang="en-US" sz="2000" dirty="0" err="1"/>
              <a:t>Mallepally</a:t>
            </a:r>
            <a:endParaRPr lang="en-US" sz="2000" dirty="0"/>
          </a:p>
          <a:p>
            <a:pPr marL="0" marR="0" indent="0" algn="l" rtl="0">
              <a:lnSpc>
                <a:spcPct val="120139"/>
              </a:lnSpc>
              <a:spcBef>
                <a:spcPts val="0"/>
              </a:spcBef>
              <a:spcAft>
                <a:spcPts val="0"/>
              </a:spcAft>
              <a:buNone/>
            </a:pPr>
            <a:r>
              <a:rPr lang="en-US" sz="2000" dirty="0" smtClean="0">
                <a:hlinkClick r:id="rId3"/>
              </a:rPr>
              <a:t>harinath@careerscale.in</a:t>
            </a:r>
            <a:endParaRPr lang="en-US" sz="2000" dirty="0" smtClean="0"/>
          </a:p>
          <a:p>
            <a:pPr marL="0" marR="0" indent="0" algn="l" rtl="0">
              <a:lnSpc>
                <a:spcPct val="120139"/>
              </a:lnSpc>
              <a:spcBef>
                <a:spcPts val="0"/>
              </a:spcBef>
              <a:spcAft>
                <a:spcPts val="0"/>
              </a:spcAft>
              <a:buNone/>
            </a:pPr>
            <a:r>
              <a:rPr lang="en-US" sz="2000" dirty="0" smtClean="0">
                <a:hlinkClick r:id="rId4"/>
              </a:rPr>
              <a:t>http://careerscale.in</a:t>
            </a:r>
            <a:r>
              <a:rPr lang="en-US" sz="2000" dirty="0" smtClean="0"/>
              <a:t> </a:t>
            </a:r>
            <a:endParaRPr lang="en-US" sz="2000" dirty="0"/>
          </a:p>
          <a:p>
            <a:endParaRPr lang="en-US" sz="2000" dirty="0"/>
          </a:p>
        </p:txBody>
      </p:sp>
      <p:sp>
        <p:nvSpPr>
          <p:cNvPr id="21" name="Shape 21"/>
          <p:cNvSpPr txBox="1"/>
          <p:nvPr/>
        </p:nvSpPr>
        <p:spPr>
          <a:xfrm>
            <a:off x="3319625" y="5131150"/>
            <a:ext cx="3766249" cy="381349"/>
          </a:xfrm>
          <a:prstGeom prst="rect">
            <a:avLst/>
          </a:prstGeom>
        </p:spPr>
        <p:txBody>
          <a:bodyPr lIns="38100" tIns="38100" rIns="38100" bIns="38100" anchor="t" anchorCtr="0">
            <a:noAutofit/>
          </a:bodyPr>
          <a:lstStyle/>
          <a:p>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39" name="Shape 139"/>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Create A Web Application Project</a:t>
            </a:r>
          </a:p>
        </p:txBody>
      </p:sp>
      <p:sp>
        <p:nvSpPr>
          <p:cNvPr id="140" name="Shape 140"/>
          <p:cNvSpPr txBox="1">
            <a:spLocks noGrp="1"/>
          </p:cNvSpPr>
          <p:nvPr>
            <p:ph type="body" idx="1"/>
          </p:nvPr>
        </p:nvSpPr>
        <p:spPr>
          <a:xfrm>
            <a:off x="169334" y="1947334"/>
            <a:ext cx="4704290" cy="2793999"/>
          </a:xfrm>
          <a:prstGeom prst="rect">
            <a:avLst/>
          </a:prstGeom>
          <a:noFill/>
          <a:ln>
            <a:noFill/>
          </a:ln>
        </p:spPr>
        <p:txBody>
          <a:bodyPr lIns="101582" tIns="50777" rIns="101582" bIns="50777" anchor="t" anchorCtr="0">
            <a:noAutofit/>
          </a:bodyPr>
          <a:lstStyle/>
          <a:p>
            <a:pPr>
              <a:spcBef>
                <a:spcPts val="1333"/>
              </a:spcBef>
              <a:buClr>
                <a:schemeClr val="folHlink"/>
              </a:buClr>
              <a:buSzPct val="90277"/>
              <a:buFont typeface="Arial"/>
              <a:buChar char="•"/>
            </a:pPr>
            <a:r>
              <a:rPr lang="en-US" sz="2700" b="1">
                <a:solidFill>
                  <a:schemeClr val="dk1"/>
                </a:solidFill>
                <a:latin typeface="Arial"/>
                <a:ea typeface="Arial"/>
                <a:cs typeface="Arial"/>
                <a:sym typeface="Arial"/>
              </a:rPr>
              <a:t>Click finish</a:t>
            </a:r>
          </a:p>
        </p:txBody>
      </p:sp>
      <p:sp>
        <p:nvSpPr>
          <p:cNvPr id="141" name="Shape 141"/>
          <p:cNvSpPr/>
          <p:nvPr/>
        </p:nvSpPr>
        <p:spPr>
          <a:xfrm>
            <a:off x="338667" y="3217334"/>
            <a:ext cx="4053417" cy="2592917"/>
          </a:xfrm>
          <a:prstGeom prst="rect">
            <a:avLst/>
          </a:prstGeom>
          <a:blipFill>
            <a:blip r:embed="rId3"/>
            <a:stretch>
              <a:fillRect/>
            </a:stretch>
          </a:blipFill>
        </p:spPr>
      </p:sp>
      <p:sp>
        <p:nvSpPr>
          <p:cNvPr id="142" name="Shape 142"/>
          <p:cNvSpPr/>
          <p:nvPr/>
        </p:nvSpPr>
        <p:spPr>
          <a:xfrm>
            <a:off x="5863167" y="1100667"/>
            <a:ext cx="4127499" cy="6434667"/>
          </a:xfrm>
          <a:prstGeom prst="rect">
            <a:avLst/>
          </a:prstGeom>
          <a:blipFill>
            <a:blip r:embed="rId4"/>
            <a:stretch>
              <a:fillRect/>
            </a:stretch>
          </a:blipFill>
        </p:spPr>
      </p:sp>
      <p:sp>
        <p:nvSpPr>
          <p:cNvPr id="143" name="Shape 143"/>
          <p:cNvSpPr/>
          <p:nvPr/>
        </p:nvSpPr>
        <p:spPr>
          <a:xfrm>
            <a:off x="4910667" y="4148667"/>
            <a:ext cx="508000" cy="508000"/>
          </a:xfrm>
          <a:prstGeom prst="rightArrow">
            <a:avLst>
              <a:gd name="adj1" fmla="val 50000"/>
              <a:gd name="adj2" fmla="val 50000"/>
            </a:avLst>
          </a:prstGeom>
          <a:solidFill>
            <a:srgbClr val="FFFFCC"/>
          </a:solidFill>
          <a:ln w="9525" cap="rnd">
            <a:solidFill>
              <a:schemeClr val="dk1"/>
            </a:solidFill>
            <a:prstDash val="solid"/>
            <a:miter/>
            <a:headEnd type="none" w="med" len="med"/>
            <a:tailEnd type="none" w="med" len="med"/>
          </a:ln>
        </p:spPr>
        <p:txBody>
          <a:bodyPr lIns="101582" tIns="50777" rIns="101582" bIns="50777" anchor="ctr" anchorCtr="0">
            <a:noAutofit/>
          </a:bodyPr>
          <a:lstStyle/>
          <a:p>
            <a:endParaRPr/>
          </a:p>
        </p:txBody>
      </p:sp>
      <p:sp>
        <p:nvSpPr>
          <p:cNvPr id="144" name="Shape 144"/>
          <p:cNvSpPr/>
          <p:nvPr/>
        </p:nvSpPr>
        <p:spPr>
          <a:xfrm>
            <a:off x="2540000" y="5418667"/>
            <a:ext cx="846667" cy="254000"/>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45" name="Shape 145"/>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957896010"/>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51" name="Shape 151"/>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300" cap="small">
                <a:solidFill>
                  <a:schemeClr val="dk1"/>
                </a:solidFill>
                <a:latin typeface="Verdana"/>
                <a:ea typeface="Verdana"/>
                <a:cs typeface="Verdana"/>
                <a:sym typeface="Verdana"/>
              </a:rPr>
              <a:t>Web Application Project – File Structure</a:t>
            </a:r>
          </a:p>
        </p:txBody>
      </p:sp>
      <p:sp>
        <p:nvSpPr>
          <p:cNvPr id="152" name="Shape 152"/>
          <p:cNvSpPr txBox="1">
            <a:spLocks noGrp="1"/>
          </p:cNvSpPr>
          <p:nvPr>
            <p:ph type="body" idx="1"/>
          </p:nvPr>
        </p:nvSpPr>
        <p:spPr>
          <a:xfrm>
            <a:off x="629708" y="1947334"/>
            <a:ext cx="8890000" cy="5418666"/>
          </a:xfrm>
          <a:prstGeom prst="rect">
            <a:avLst/>
          </a:prstGeom>
          <a:noFill/>
          <a:ln>
            <a:noFill/>
          </a:ln>
        </p:spPr>
        <p:txBody>
          <a:bodyPr lIns="101582" tIns="50777" rIns="101582" bIns="50777" anchor="t" anchorCtr="0">
            <a:noAutofit/>
          </a:bodyPr>
          <a:lstStyle/>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Deployment Description</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Summarizes current status and setting of the project</a:t>
            </a:r>
          </a:p>
          <a:p>
            <a:endParaRPr lang="en-US" sz="170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Java Resource: src</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The folder for java source codes (such as .java files)</a:t>
            </a:r>
          </a:p>
          <a:p>
            <a:endParaRPr lang="en-US" sz="170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JavaScript Resources</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Built-in JavaScript libraries</a:t>
            </a:r>
          </a:p>
          <a:p>
            <a:endParaRPr lang="en-US" sz="170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Build</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The fold of compiled class files (*.class) and imported APIs</a:t>
            </a:r>
          </a:p>
          <a:p>
            <a:endParaRPr lang="en-US" sz="170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accent2"/>
                </a:solidFill>
                <a:latin typeface="Arial"/>
                <a:ea typeface="Arial"/>
                <a:cs typeface="Arial"/>
                <a:sym typeface="Arial"/>
              </a:rPr>
              <a:t>WebContent (Root Folder of the application)</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http://localhost:8080/WebAppName/</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All application contents should be put under this folder.</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WEB-INF (the system folder of a web application) contains</a:t>
            </a:r>
          </a:p>
          <a:p>
            <a:pPr lvl="2">
              <a:lnSpc>
                <a:spcPct val="80000"/>
              </a:lnSpc>
              <a:spcBef>
                <a:spcPts val="400"/>
              </a:spcBef>
              <a:buClr>
                <a:schemeClr val="folHlink"/>
              </a:buClr>
              <a:buSzPct val="113095"/>
              <a:buFont typeface="Arial"/>
              <a:buChar char="•"/>
            </a:pPr>
            <a:r>
              <a:rPr lang="en-US" sz="1600">
                <a:solidFill>
                  <a:schemeClr val="dk1"/>
                </a:solidFill>
                <a:latin typeface="Arial"/>
                <a:ea typeface="Arial"/>
                <a:cs typeface="Arial"/>
                <a:sym typeface="Arial"/>
              </a:rPr>
              <a:t>Configuration files (WEB-INF/web.xml)</a:t>
            </a:r>
          </a:p>
          <a:p>
            <a:pPr lvl="2">
              <a:lnSpc>
                <a:spcPct val="80000"/>
              </a:lnSpc>
              <a:spcBef>
                <a:spcPts val="400"/>
              </a:spcBef>
              <a:buClr>
                <a:schemeClr val="folHlink"/>
              </a:buClr>
              <a:buSzPct val="113095"/>
              <a:buFont typeface="Arial"/>
              <a:buChar char="•"/>
            </a:pPr>
            <a:r>
              <a:rPr lang="en-US" sz="1600">
                <a:solidFill>
                  <a:schemeClr val="dk1"/>
                </a:solidFill>
                <a:latin typeface="Arial"/>
                <a:ea typeface="Arial"/>
                <a:cs typeface="Arial"/>
                <a:sym typeface="Arial"/>
              </a:rPr>
              <a:t>Complied java codes (WEB-INF/classes)</a:t>
            </a:r>
          </a:p>
          <a:p>
            <a:pPr lvl="2">
              <a:lnSpc>
                <a:spcPct val="80000"/>
              </a:lnSpc>
              <a:spcBef>
                <a:spcPts val="400"/>
              </a:spcBef>
              <a:buClr>
                <a:schemeClr val="folHlink"/>
              </a:buClr>
              <a:buSzPct val="113095"/>
              <a:buFont typeface="Arial"/>
              <a:buChar char="•"/>
            </a:pPr>
            <a:r>
              <a:rPr lang="en-US" sz="1600">
                <a:solidFill>
                  <a:schemeClr val="dk1"/>
                </a:solidFill>
                <a:latin typeface="Arial"/>
                <a:ea typeface="Arial"/>
                <a:cs typeface="Arial"/>
                <a:sym typeface="Arial"/>
              </a:rPr>
              <a:t>Third-party libraries/APIs (WEB-INF/lib)</a:t>
            </a:r>
          </a:p>
        </p:txBody>
      </p:sp>
      <p:sp>
        <p:nvSpPr>
          <p:cNvPr id="153" name="Shape 153"/>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3874531515"/>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59" name="Shape 159"/>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Deploy A Web Application Project</a:t>
            </a:r>
          </a:p>
        </p:txBody>
      </p:sp>
      <p:sp>
        <p:nvSpPr>
          <p:cNvPr id="160" name="Shape 160"/>
          <p:cNvSpPr txBox="1">
            <a:spLocks noGrp="1"/>
          </p:cNvSpPr>
          <p:nvPr>
            <p:ph type="body" idx="1"/>
          </p:nvPr>
        </p:nvSpPr>
        <p:spPr>
          <a:xfrm>
            <a:off x="629708" y="1947334"/>
            <a:ext cx="4196290" cy="4741332"/>
          </a:xfrm>
          <a:prstGeom prst="rect">
            <a:avLst/>
          </a:prstGeom>
          <a:noFill/>
          <a:ln>
            <a:noFill/>
          </a:ln>
        </p:spPr>
        <p:txBody>
          <a:bodyPr lIns="101582" tIns="50777" rIns="101582" bIns="50777" anchor="t" anchorCtr="0">
            <a:noAutofit/>
          </a:bodyPr>
          <a:lstStyle/>
          <a:p>
            <a:pPr>
              <a:spcBef>
                <a:spcPts val="1222"/>
              </a:spcBef>
              <a:buClr>
                <a:schemeClr val="folHlink"/>
              </a:buClr>
              <a:buSzPct val="90909"/>
              <a:buFont typeface="Arial"/>
              <a:buChar char="•"/>
            </a:pPr>
            <a:r>
              <a:rPr lang="en-US" sz="2400" b="1">
                <a:solidFill>
                  <a:schemeClr val="dk1"/>
                </a:solidFill>
                <a:latin typeface="Arial"/>
                <a:ea typeface="Arial"/>
                <a:cs typeface="Arial"/>
                <a:sym typeface="Arial"/>
              </a:rPr>
              <a:t>To deploy a web application, we first package the web application into a WAR file.</a:t>
            </a:r>
          </a:p>
          <a:p>
            <a:pPr>
              <a:spcBef>
                <a:spcPts val="1222"/>
              </a:spcBef>
              <a:buClr>
                <a:schemeClr val="folHlink"/>
              </a:buClr>
              <a:buSzPct val="25000"/>
            </a:pPr>
            <a:r>
              <a:rPr lang="en-US" sz="2400" b="1">
                <a:solidFill>
                  <a:schemeClr val="dk1"/>
                </a:solidFill>
                <a:latin typeface="Arial"/>
                <a:ea typeface="Arial"/>
                <a:cs typeface="Arial"/>
                <a:sym typeface="Arial"/>
              </a:rPr>
              <a:t> </a:t>
            </a:r>
          </a:p>
          <a:p>
            <a:pPr>
              <a:spcBef>
                <a:spcPts val="1222"/>
              </a:spcBef>
              <a:buClr>
                <a:schemeClr val="folHlink"/>
              </a:buClr>
              <a:buSzPct val="90909"/>
              <a:buFont typeface="Arial"/>
              <a:buChar char="•"/>
            </a:pPr>
            <a:r>
              <a:rPr lang="en-US" sz="2400" b="1">
                <a:solidFill>
                  <a:schemeClr val="dk1"/>
                </a:solidFill>
                <a:latin typeface="Arial"/>
                <a:ea typeface="Arial"/>
                <a:cs typeface="Arial"/>
                <a:sym typeface="Arial"/>
              </a:rPr>
              <a:t>Deploy</a:t>
            </a:r>
          </a:p>
          <a:p>
            <a:pPr lvl="1">
              <a:spcBef>
                <a:spcPts val="444"/>
              </a:spcBef>
              <a:buClr>
                <a:schemeClr val="folHlink"/>
              </a:buClr>
              <a:buSzPct val="100000"/>
              <a:buFont typeface="Wingdings"/>
              <a:buChar char="§"/>
            </a:pPr>
            <a:r>
              <a:rPr lang="en-US" sz="2200">
                <a:solidFill>
                  <a:schemeClr val="dk1"/>
                </a:solidFill>
                <a:latin typeface="Arial"/>
                <a:ea typeface="Arial"/>
                <a:cs typeface="Arial"/>
                <a:sym typeface="Arial"/>
              </a:rPr>
              <a:t>Right-click on the project -&gt; Export</a:t>
            </a:r>
          </a:p>
          <a:p>
            <a:pPr lvl="1">
              <a:spcBef>
                <a:spcPts val="444"/>
              </a:spcBef>
              <a:buClr>
                <a:schemeClr val="folHlink"/>
              </a:buClr>
              <a:buSzPct val="100000"/>
              <a:buFont typeface="Wingdings"/>
              <a:buChar char="§"/>
            </a:pPr>
            <a:r>
              <a:rPr lang="en-US" sz="2200">
                <a:solidFill>
                  <a:schemeClr val="dk1"/>
                </a:solidFill>
                <a:latin typeface="Arial"/>
                <a:ea typeface="Arial"/>
                <a:cs typeface="Arial"/>
                <a:sym typeface="Arial"/>
              </a:rPr>
              <a:t>Choose “WAR file” -&gt; click next</a:t>
            </a:r>
          </a:p>
        </p:txBody>
      </p:sp>
      <p:sp>
        <p:nvSpPr>
          <p:cNvPr id="161" name="Shape 161"/>
          <p:cNvSpPr/>
          <p:nvPr/>
        </p:nvSpPr>
        <p:spPr>
          <a:xfrm>
            <a:off x="5185833" y="1947333"/>
            <a:ext cx="4974167" cy="5482167"/>
          </a:xfrm>
          <a:prstGeom prst="rect">
            <a:avLst/>
          </a:prstGeom>
          <a:blipFill>
            <a:blip r:embed="rId3"/>
            <a:stretch>
              <a:fillRect/>
            </a:stretch>
          </a:blipFill>
        </p:spPr>
      </p:sp>
      <p:sp>
        <p:nvSpPr>
          <p:cNvPr id="162" name="Shape 162"/>
          <p:cNvSpPr/>
          <p:nvPr/>
        </p:nvSpPr>
        <p:spPr>
          <a:xfrm>
            <a:off x="7450667" y="7027333"/>
            <a:ext cx="846667" cy="254000"/>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63" name="Shape 163"/>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3176244617"/>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69" name="Shape 169"/>
          <p:cNvSpPr txBox="1">
            <a:spLocks noGrp="1"/>
          </p:cNvSpPr>
          <p:nvPr>
            <p:ph type="body" idx="1"/>
          </p:nvPr>
        </p:nvSpPr>
        <p:spPr>
          <a:xfrm>
            <a:off x="592667" y="1947334"/>
            <a:ext cx="8890000" cy="5503333"/>
          </a:xfrm>
          <a:prstGeom prst="rect">
            <a:avLst/>
          </a:prstGeom>
          <a:noFill/>
          <a:ln>
            <a:noFill/>
          </a:ln>
        </p:spPr>
        <p:txBody>
          <a:bodyPr lIns="101582" tIns="50777" rIns="101582" bIns="50777" anchor="t" anchorCtr="0">
            <a:noAutofit/>
          </a:bodyPr>
          <a:lstStyle/>
          <a:p>
            <a:pPr>
              <a:spcBef>
                <a:spcPts val="1111"/>
              </a:spcBef>
              <a:buClr>
                <a:schemeClr val="folHlink"/>
              </a:buClr>
              <a:buSzPct val="91666"/>
              <a:buFont typeface="Arial"/>
              <a:buChar char="•"/>
            </a:pPr>
            <a:r>
              <a:rPr lang="en-US" b="1">
                <a:solidFill>
                  <a:schemeClr val="dk1"/>
                </a:solidFill>
                <a:latin typeface="Arial"/>
                <a:ea typeface="Arial"/>
                <a:cs typeface="Arial"/>
                <a:sym typeface="Arial"/>
              </a:rPr>
              <a:t>Specify the output location and click finish.</a:t>
            </a:r>
          </a:p>
          <a:p>
            <a:endParaRPr lang="en-US" b="1">
              <a:solidFill>
                <a:schemeClr val="dk1"/>
              </a:solidFill>
              <a:latin typeface="Arial"/>
              <a:ea typeface="Arial"/>
              <a:cs typeface="Arial"/>
              <a:sym typeface="Arial"/>
            </a:endParaRPr>
          </a:p>
          <a:p>
            <a:endParaRPr lang="en-US" b="1">
              <a:solidFill>
                <a:schemeClr val="dk1"/>
              </a:solidFill>
              <a:latin typeface="Arial"/>
              <a:ea typeface="Arial"/>
              <a:cs typeface="Arial"/>
              <a:sym typeface="Arial"/>
            </a:endParaRPr>
          </a:p>
          <a:p>
            <a:endParaRPr lang="en-US" b="1">
              <a:solidFill>
                <a:schemeClr val="dk1"/>
              </a:solidFill>
              <a:latin typeface="Arial"/>
              <a:ea typeface="Arial"/>
              <a:cs typeface="Arial"/>
              <a:sym typeface="Arial"/>
            </a:endParaRPr>
          </a:p>
          <a:p>
            <a:endParaRPr lang="en-US" b="1">
              <a:solidFill>
                <a:schemeClr val="dk1"/>
              </a:solidFill>
              <a:latin typeface="Arial"/>
              <a:ea typeface="Arial"/>
              <a:cs typeface="Arial"/>
              <a:sym typeface="Arial"/>
            </a:endParaRPr>
          </a:p>
          <a:p>
            <a:endParaRPr lang="en-US" b="1">
              <a:solidFill>
                <a:schemeClr val="dk1"/>
              </a:solidFill>
              <a:latin typeface="Arial"/>
              <a:ea typeface="Arial"/>
              <a:cs typeface="Arial"/>
              <a:sym typeface="Arial"/>
            </a:endParaRPr>
          </a:p>
          <a:p>
            <a:endParaRPr lang="en-US" b="1">
              <a:solidFill>
                <a:schemeClr val="dk1"/>
              </a:solidFill>
              <a:latin typeface="Arial"/>
              <a:ea typeface="Arial"/>
              <a:cs typeface="Arial"/>
              <a:sym typeface="Arial"/>
            </a:endParaRPr>
          </a:p>
          <a:p>
            <a:endParaRPr lang="en-US" b="1">
              <a:solidFill>
                <a:schemeClr val="dk1"/>
              </a:solidFill>
              <a:latin typeface="Arial"/>
              <a:ea typeface="Arial"/>
              <a:cs typeface="Arial"/>
              <a:sym typeface="Arial"/>
            </a:endParaRPr>
          </a:p>
          <a:p>
            <a:pPr>
              <a:spcBef>
                <a:spcPts val="1000"/>
              </a:spcBef>
              <a:buClr>
                <a:schemeClr val="folHlink"/>
              </a:buClr>
              <a:buSzPct val="93137"/>
              <a:buFont typeface="Arial"/>
              <a:buChar char="•"/>
            </a:pPr>
            <a:r>
              <a:rPr lang="en-US" sz="1900" b="1">
                <a:solidFill>
                  <a:schemeClr val="dk1"/>
                </a:solidFill>
                <a:latin typeface="Arial"/>
                <a:ea typeface="Arial"/>
                <a:cs typeface="Arial"/>
                <a:sym typeface="Arial"/>
              </a:rPr>
              <a:t>Deploy</a:t>
            </a:r>
          </a:p>
          <a:p>
            <a:pPr lvl="1">
              <a:spcBef>
                <a:spcPts val="400"/>
              </a:spcBef>
              <a:buClr>
                <a:schemeClr val="folHlink"/>
              </a:buClr>
              <a:buSzPct val="112500"/>
              <a:buFont typeface="Wingdings"/>
              <a:buChar char="§"/>
            </a:pPr>
            <a:r>
              <a:rPr lang="en-US" sz="1800">
                <a:solidFill>
                  <a:schemeClr val="dk1"/>
                </a:solidFill>
                <a:latin typeface="Arial"/>
                <a:ea typeface="Arial"/>
                <a:cs typeface="Arial"/>
                <a:sym typeface="Arial"/>
              </a:rPr>
              <a:t>Copy the “WAR file” to the AppRoot of the TomCat Server </a:t>
            </a:r>
          </a:p>
          <a:p>
            <a:pPr lvl="2">
              <a:spcBef>
                <a:spcPts val="400"/>
              </a:spcBef>
              <a:buClr>
                <a:schemeClr val="folHlink"/>
              </a:buClr>
              <a:buSzPct val="93137"/>
              <a:buFont typeface="Arial"/>
              <a:buChar char="•"/>
            </a:pPr>
            <a:r>
              <a:rPr lang="en-US" sz="1900">
                <a:solidFill>
                  <a:schemeClr val="dk1"/>
                </a:solidFill>
                <a:latin typeface="Arial"/>
                <a:ea typeface="Arial"/>
                <a:cs typeface="Arial"/>
                <a:sym typeface="Arial"/>
              </a:rPr>
              <a:t>C:\Program Files\Apache Software Foundation\Tomcat 6.0\webapps by default</a:t>
            </a:r>
          </a:p>
          <a:p>
            <a:pPr lvl="1">
              <a:spcBef>
                <a:spcPts val="400"/>
              </a:spcBef>
              <a:buClr>
                <a:schemeClr val="folHlink"/>
              </a:buClr>
              <a:buSzPct val="112500"/>
              <a:buFont typeface="Wingdings"/>
              <a:buChar char="§"/>
            </a:pPr>
            <a:r>
              <a:rPr lang="en-US" sz="1800">
                <a:solidFill>
                  <a:schemeClr val="dk1"/>
                </a:solidFill>
                <a:latin typeface="Arial"/>
                <a:ea typeface="Arial"/>
                <a:cs typeface="Arial"/>
                <a:sym typeface="Arial"/>
              </a:rPr>
              <a:t>Delete the existing project folder</a:t>
            </a:r>
          </a:p>
          <a:p>
            <a:pPr lvl="1">
              <a:spcBef>
                <a:spcPts val="400"/>
              </a:spcBef>
              <a:buClr>
                <a:schemeClr val="folHlink"/>
              </a:buClr>
              <a:buSzPct val="112500"/>
              <a:buFont typeface="Wingdings"/>
              <a:buChar char="§"/>
            </a:pPr>
            <a:r>
              <a:rPr lang="en-US" sz="1800">
                <a:solidFill>
                  <a:schemeClr val="dk1"/>
                </a:solidFill>
                <a:latin typeface="Arial"/>
                <a:ea typeface="Arial"/>
                <a:cs typeface="Arial"/>
                <a:sym typeface="Arial"/>
              </a:rPr>
              <a:t>Restart Tomcat</a:t>
            </a:r>
          </a:p>
          <a:p>
            <a:endParaRPr lang="en-US" sz="1800">
              <a:solidFill>
                <a:schemeClr val="dk1"/>
              </a:solidFill>
              <a:latin typeface="Arial"/>
              <a:ea typeface="Arial"/>
              <a:cs typeface="Arial"/>
              <a:sym typeface="Arial"/>
            </a:endParaRPr>
          </a:p>
        </p:txBody>
      </p:sp>
      <p:grpSp>
        <p:nvGrpSpPr>
          <p:cNvPr id="170" name="Shape 170"/>
          <p:cNvGrpSpPr/>
          <p:nvPr/>
        </p:nvGrpSpPr>
        <p:grpSpPr>
          <a:xfrm>
            <a:off x="2540000" y="2370667"/>
            <a:ext cx="4741332" cy="2794000"/>
            <a:chOff x="1828800" y="1295400"/>
            <a:chExt cx="5734050" cy="3562350"/>
          </a:xfrm>
        </p:grpSpPr>
        <p:sp>
          <p:nvSpPr>
            <p:cNvPr id="171" name="Shape 171"/>
            <p:cNvSpPr/>
            <p:nvPr/>
          </p:nvSpPr>
          <p:spPr>
            <a:xfrm>
              <a:off x="1828800" y="1295400"/>
              <a:ext cx="5734050" cy="2819400"/>
            </a:xfrm>
            <a:prstGeom prst="rect">
              <a:avLst/>
            </a:prstGeom>
            <a:blipFill>
              <a:blip r:embed="rId3"/>
              <a:stretch>
                <a:fillRect/>
              </a:stretch>
            </a:blipFill>
          </p:spPr>
        </p:sp>
        <p:sp>
          <p:nvSpPr>
            <p:cNvPr id="172" name="Shape 172"/>
            <p:cNvSpPr/>
            <p:nvPr/>
          </p:nvSpPr>
          <p:spPr>
            <a:xfrm>
              <a:off x="1828800" y="4114800"/>
              <a:ext cx="5734050" cy="742950"/>
            </a:xfrm>
            <a:prstGeom prst="rect">
              <a:avLst/>
            </a:prstGeom>
            <a:blipFill>
              <a:blip r:embed="rId4"/>
              <a:stretch>
                <a:fillRect/>
              </a:stretch>
            </a:blipFill>
          </p:spPr>
        </p:sp>
      </p:grpSp>
      <p:sp>
        <p:nvSpPr>
          <p:cNvPr id="173" name="Shape 173"/>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Deploy A Web Application Project</a:t>
            </a:r>
          </a:p>
        </p:txBody>
      </p:sp>
      <p:sp>
        <p:nvSpPr>
          <p:cNvPr id="174" name="Shape 174"/>
          <p:cNvSpPr/>
          <p:nvPr/>
        </p:nvSpPr>
        <p:spPr>
          <a:xfrm>
            <a:off x="5926667" y="4826000"/>
            <a:ext cx="592666" cy="254000"/>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75" name="Shape 175"/>
          <p:cNvSpPr/>
          <p:nvPr/>
        </p:nvSpPr>
        <p:spPr>
          <a:xfrm>
            <a:off x="2624667" y="3302000"/>
            <a:ext cx="4572000" cy="254000"/>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76" name="Shape 176"/>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2688970136"/>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p:nvPr/>
        </p:nvSpPr>
        <p:spPr>
          <a:xfrm>
            <a:off x="3471334" y="7027333"/>
            <a:ext cx="4656666" cy="440971"/>
          </a:xfrm>
          <a:prstGeom prst="rect">
            <a:avLst/>
          </a:prstGeom>
          <a:noFill/>
          <a:ln>
            <a:noFill/>
          </a:ln>
        </p:spPr>
        <p:txBody>
          <a:bodyPr lIns="101582" tIns="50777" rIns="101582" bIns="50777" anchor="t" anchorCtr="0">
            <a:noAutofit/>
          </a:bodyPr>
          <a:lstStyle/>
          <a:p>
            <a:pPr algn="ctr">
              <a:buClr>
                <a:schemeClr val="dk1"/>
              </a:buClr>
              <a:buSzPct val="25000"/>
            </a:pPr>
            <a:r>
              <a:rPr lang="en-US" sz="1100" dirty="0">
                <a:solidFill>
                  <a:schemeClr val="lt2"/>
                </a:solidFill>
              </a:rPr>
              <a:t>Introduction to web programming –</a:t>
            </a:r>
            <a:r>
              <a:rPr lang="en-US" sz="1100" dirty="0" err="1">
                <a:solidFill>
                  <a:schemeClr val="lt2"/>
                </a:solidFill>
              </a:rPr>
              <a:t>Harinath</a:t>
            </a:r>
            <a:r>
              <a:rPr lang="en-US" sz="1100" dirty="0">
                <a:solidFill>
                  <a:schemeClr val="lt2"/>
                </a:solidFill>
              </a:rPr>
              <a:t>  </a:t>
            </a:r>
            <a:r>
              <a:rPr lang="en-US" sz="1100" dirty="0" err="1">
                <a:solidFill>
                  <a:schemeClr val="lt2"/>
                </a:solidFill>
              </a:rPr>
              <a:t>Mallepally</a:t>
            </a:r>
            <a:endParaRPr lang="en-US" sz="1100" dirty="0">
              <a:solidFill>
                <a:schemeClr val="lt2"/>
              </a:solidFill>
            </a:endParaRPr>
          </a:p>
        </p:txBody>
      </p:sp>
      <p:sp>
        <p:nvSpPr>
          <p:cNvPr id="182" name="Shape 182"/>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lt2"/>
                </a:solidFill>
              </a:rPr>
              <a:t>Slide *</a:t>
            </a:r>
          </a:p>
        </p:txBody>
      </p:sp>
      <p:sp>
        <p:nvSpPr>
          <p:cNvPr id="183" name="Shape 183"/>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600" cap="small">
                <a:solidFill>
                  <a:schemeClr val="dk1"/>
                </a:solidFill>
                <a:latin typeface="Verdana"/>
                <a:ea typeface="Verdana"/>
                <a:cs typeface="Verdana"/>
                <a:sym typeface="Verdana"/>
              </a:rPr>
              <a:t>HTTP Request</a:t>
            </a:r>
          </a:p>
        </p:txBody>
      </p:sp>
      <p:sp>
        <p:nvSpPr>
          <p:cNvPr id="184" name="Shape 184"/>
          <p:cNvSpPr/>
          <p:nvPr/>
        </p:nvSpPr>
        <p:spPr>
          <a:xfrm>
            <a:off x="2099028" y="2077862"/>
            <a:ext cx="6706304" cy="4187472"/>
          </a:xfrm>
          <a:prstGeom prst="rect">
            <a:avLst/>
          </a:prstGeom>
          <a:solidFill>
            <a:schemeClr val="lt1"/>
          </a:solidFill>
          <a:ln w="9525" cap="rnd">
            <a:solidFill>
              <a:schemeClr val="dk1"/>
            </a:solidFill>
            <a:prstDash val="solid"/>
            <a:miter/>
            <a:headEnd type="none" w="med" len="med"/>
            <a:tailEnd type="none" w="med" len="med"/>
          </a:ln>
        </p:spPr>
        <p:txBody>
          <a:bodyPr lIns="101582" tIns="50777" rIns="101582" bIns="50777" anchor="t" anchorCtr="0">
            <a:noAutofit/>
          </a:bodyPr>
          <a:lstStyle/>
          <a:p>
            <a:pPr>
              <a:buClr>
                <a:schemeClr val="dk1"/>
              </a:buClr>
              <a:buSzPct val="25000"/>
            </a:pPr>
            <a:r>
              <a:rPr lang="en-US" sz="2700" b="1">
                <a:solidFill>
                  <a:schemeClr val="dk1"/>
                </a:solidFill>
                <a:latin typeface="Courier New"/>
                <a:ea typeface="Courier New"/>
                <a:cs typeface="Courier New"/>
                <a:sym typeface="Courier New"/>
              </a:rPr>
              <a:t>GET /index.html HTTP/1.1</a:t>
            </a:r>
          </a:p>
          <a:p>
            <a:pPr>
              <a:buClr>
                <a:schemeClr val="dk1"/>
              </a:buClr>
              <a:buSzPct val="25000"/>
            </a:pPr>
            <a:r>
              <a:rPr lang="en-US" sz="2700" b="1">
                <a:solidFill>
                  <a:schemeClr val="dk1"/>
                </a:solidFill>
                <a:latin typeface="Courier New"/>
                <a:ea typeface="Courier New"/>
                <a:cs typeface="Courier New"/>
                <a:sym typeface="Courier New"/>
              </a:rPr>
              <a:t>Host: www.example.com</a:t>
            </a:r>
          </a:p>
          <a:p>
            <a:pPr>
              <a:buClr>
                <a:schemeClr val="dk1"/>
              </a:buClr>
              <a:buSzPct val="25000"/>
            </a:pPr>
            <a:r>
              <a:rPr lang="en-US" sz="2700" b="1">
                <a:solidFill>
                  <a:schemeClr val="dk1"/>
                </a:solidFill>
                <a:latin typeface="Courier New"/>
                <a:ea typeface="Courier New"/>
                <a:cs typeface="Courier New"/>
                <a:sym typeface="Courier New"/>
              </a:rPr>
              <a:t>User-Agent: Mozilla/5.0</a:t>
            </a:r>
          </a:p>
          <a:p>
            <a:pPr>
              <a:buClr>
                <a:schemeClr val="dk1"/>
              </a:buClr>
              <a:buSzPct val="25000"/>
            </a:pPr>
            <a:r>
              <a:rPr lang="en-US" sz="2700" b="1">
                <a:solidFill>
                  <a:schemeClr val="dk1"/>
                </a:solidFill>
                <a:latin typeface="Courier New"/>
                <a:ea typeface="Courier New"/>
                <a:cs typeface="Courier New"/>
                <a:sym typeface="Courier New"/>
              </a:rPr>
              <a:t>Accept: text/html, */*</a:t>
            </a:r>
          </a:p>
          <a:p>
            <a:pPr>
              <a:buClr>
                <a:schemeClr val="dk1"/>
              </a:buClr>
              <a:buSzPct val="25000"/>
            </a:pPr>
            <a:r>
              <a:rPr lang="en-US" sz="2700" b="1">
                <a:solidFill>
                  <a:schemeClr val="dk1"/>
                </a:solidFill>
                <a:latin typeface="Courier New"/>
                <a:ea typeface="Courier New"/>
                <a:cs typeface="Courier New"/>
                <a:sym typeface="Courier New"/>
              </a:rPr>
              <a:t>Accept-Language: en-us</a:t>
            </a:r>
          </a:p>
          <a:p>
            <a:pPr>
              <a:buClr>
                <a:schemeClr val="dk1"/>
              </a:buClr>
              <a:buSzPct val="25000"/>
            </a:pPr>
            <a:r>
              <a:rPr lang="en-US" sz="2700" b="1">
                <a:solidFill>
                  <a:schemeClr val="dk1"/>
                </a:solidFill>
                <a:latin typeface="Courier New"/>
                <a:ea typeface="Courier New"/>
                <a:cs typeface="Courier New"/>
                <a:sym typeface="Courier New"/>
              </a:rPr>
              <a:t>Accept-Charset: ISO-8859-1,utf-8</a:t>
            </a:r>
          </a:p>
          <a:p>
            <a:pPr>
              <a:buClr>
                <a:schemeClr val="dk1"/>
              </a:buClr>
              <a:buSzPct val="25000"/>
            </a:pPr>
            <a:r>
              <a:rPr lang="en-US" sz="2700" b="1">
                <a:solidFill>
                  <a:schemeClr val="dk1"/>
                </a:solidFill>
                <a:latin typeface="Courier New"/>
                <a:ea typeface="Courier New"/>
                <a:cs typeface="Courier New"/>
                <a:sym typeface="Courier New"/>
              </a:rPr>
              <a:t>Connection: keep-alive</a:t>
            </a:r>
          </a:p>
          <a:p>
            <a:pPr>
              <a:buClr>
                <a:schemeClr val="dk1"/>
              </a:buClr>
              <a:buSzPct val="25000"/>
            </a:pPr>
            <a:r>
              <a:rPr lang="en-US" sz="2700" i="1">
                <a:solidFill>
                  <a:schemeClr val="folHlink"/>
                </a:solidFill>
              </a:rPr>
              <a:t>blank line</a:t>
            </a:r>
          </a:p>
          <a:p>
            <a:endParaRPr lang="en-US" sz="2700" i="1">
              <a:solidFill>
                <a:schemeClr val="folHlink"/>
              </a:solidFill>
            </a:endParaRPr>
          </a:p>
        </p:txBody>
      </p:sp>
      <p:sp>
        <p:nvSpPr>
          <p:cNvPr id="185" name="Shape 185"/>
          <p:cNvSpPr/>
          <p:nvPr/>
        </p:nvSpPr>
        <p:spPr>
          <a:xfrm>
            <a:off x="3705930" y="1202973"/>
            <a:ext cx="1381126" cy="405694"/>
          </a:xfrm>
          <a:prstGeom prst="rect">
            <a:avLst/>
          </a:prstGeom>
          <a:noFill/>
          <a:ln>
            <a:noFill/>
          </a:ln>
        </p:spPr>
        <p:txBody>
          <a:bodyPr lIns="101582" tIns="50777" rIns="101582" bIns="50777" anchor="t" anchorCtr="0">
            <a:noAutofit/>
          </a:bodyPr>
          <a:lstStyle/>
          <a:p>
            <a:pPr>
              <a:buClr>
                <a:schemeClr val="dk1"/>
              </a:buClr>
              <a:buSzPct val="25000"/>
            </a:pPr>
            <a:r>
              <a:rPr lang="en-US" sz="2700" dirty="0">
                <a:solidFill>
                  <a:schemeClr val="folHlink"/>
                </a:solidFill>
              </a:rPr>
              <a:t>URL</a:t>
            </a:r>
          </a:p>
        </p:txBody>
      </p:sp>
      <p:cxnSp>
        <p:nvCxnSpPr>
          <p:cNvPr id="186" name="Shape 186"/>
          <p:cNvCxnSpPr/>
          <p:nvPr/>
        </p:nvCxnSpPr>
        <p:spPr>
          <a:xfrm>
            <a:off x="4046361" y="1608667"/>
            <a:ext cx="0" cy="592666"/>
          </a:xfrm>
          <a:prstGeom prst="straightConnector1">
            <a:avLst/>
          </a:prstGeom>
          <a:noFill/>
          <a:ln w="19050" cap="rnd">
            <a:solidFill>
              <a:schemeClr val="folHlink"/>
            </a:solidFill>
            <a:prstDash val="solid"/>
            <a:miter/>
            <a:headEnd type="none" w="med" len="med"/>
            <a:tailEnd type="triangle" w="lg" len="lg"/>
          </a:ln>
        </p:spPr>
      </p:cxnSp>
      <p:cxnSp>
        <p:nvCxnSpPr>
          <p:cNvPr id="187" name="Shape 187"/>
          <p:cNvCxnSpPr/>
          <p:nvPr/>
        </p:nvCxnSpPr>
        <p:spPr>
          <a:xfrm>
            <a:off x="6332361" y="1608667"/>
            <a:ext cx="0" cy="592666"/>
          </a:xfrm>
          <a:prstGeom prst="straightConnector1">
            <a:avLst/>
          </a:prstGeom>
          <a:noFill/>
          <a:ln w="19050" cap="rnd">
            <a:solidFill>
              <a:schemeClr val="folHlink"/>
            </a:solidFill>
            <a:prstDash val="solid"/>
            <a:miter/>
            <a:headEnd type="none" w="med" len="med"/>
            <a:tailEnd type="triangle" w="lg" len="lg"/>
          </a:ln>
        </p:spPr>
      </p:cxnSp>
      <p:sp>
        <p:nvSpPr>
          <p:cNvPr id="188" name="Shape 188"/>
          <p:cNvSpPr/>
          <p:nvPr/>
        </p:nvSpPr>
        <p:spPr>
          <a:xfrm>
            <a:off x="5087056" y="1202973"/>
            <a:ext cx="2905156" cy="405694"/>
          </a:xfrm>
          <a:prstGeom prst="rect">
            <a:avLst/>
          </a:prstGeom>
          <a:noFill/>
          <a:ln>
            <a:noFill/>
          </a:ln>
        </p:spPr>
        <p:txBody>
          <a:bodyPr lIns="101582" tIns="50777" rIns="101582" bIns="50777" anchor="t" anchorCtr="0">
            <a:noAutofit/>
          </a:bodyPr>
          <a:lstStyle/>
          <a:p>
            <a:pPr algn="ctr">
              <a:buClr>
                <a:schemeClr val="dk1"/>
              </a:buClr>
              <a:buSzPct val="25000"/>
            </a:pPr>
            <a:r>
              <a:rPr lang="en-US" sz="2700" dirty="0">
                <a:solidFill>
                  <a:schemeClr val="folHlink"/>
                </a:solidFill>
              </a:rPr>
              <a:t>Protocol Version</a:t>
            </a:r>
          </a:p>
        </p:txBody>
      </p:sp>
      <p:cxnSp>
        <p:nvCxnSpPr>
          <p:cNvPr id="189" name="Shape 189"/>
          <p:cNvCxnSpPr/>
          <p:nvPr/>
        </p:nvCxnSpPr>
        <p:spPr>
          <a:xfrm>
            <a:off x="2522361" y="1608667"/>
            <a:ext cx="0" cy="592666"/>
          </a:xfrm>
          <a:prstGeom prst="straightConnector1">
            <a:avLst/>
          </a:prstGeom>
          <a:noFill/>
          <a:ln w="19050" cap="rnd">
            <a:solidFill>
              <a:schemeClr val="folHlink"/>
            </a:solidFill>
            <a:prstDash val="solid"/>
            <a:miter/>
            <a:headEnd type="none" w="med" len="med"/>
            <a:tailEnd type="triangle" w="lg" len="lg"/>
          </a:ln>
        </p:spPr>
      </p:cxnSp>
      <p:sp>
        <p:nvSpPr>
          <p:cNvPr id="190" name="Shape 190"/>
          <p:cNvSpPr/>
          <p:nvPr/>
        </p:nvSpPr>
        <p:spPr>
          <a:xfrm>
            <a:off x="1755743" y="1202973"/>
            <a:ext cx="1806896" cy="405694"/>
          </a:xfrm>
          <a:prstGeom prst="rect">
            <a:avLst/>
          </a:prstGeom>
          <a:noFill/>
          <a:ln>
            <a:noFill/>
          </a:ln>
        </p:spPr>
        <p:txBody>
          <a:bodyPr lIns="101582" tIns="50777" rIns="101582" bIns="50777" anchor="t" anchorCtr="0">
            <a:noAutofit/>
          </a:bodyPr>
          <a:lstStyle/>
          <a:p>
            <a:pPr>
              <a:buClr>
                <a:schemeClr val="dk1"/>
              </a:buClr>
              <a:buSzPct val="25000"/>
            </a:pPr>
            <a:r>
              <a:rPr lang="en-US" sz="2700" dirty="0">
                <a:solidFill>
                  <a:schemeClr val="folHlink"/>
                </a:solidFill>
              </a:rPr>
              <a:t>Method</a:t>
            </a:r>
          </a:p>
        </p:txBody>
      </p:sp>
      <p:sp>
        <p:nvSpPr>
          <p:cNvPr id="191" name="Shape 191"/>
          <p:cNvSpPr/>
          <p:nvPr/>
        </p:nvSpPr>
        <p:spPr>
          <a:xfrm>
            <a:off x="1760362" y="2624667"/>
            <a:ext cx="169332" cy="2286000"/>
          </a:xfrm>
          <a:prstGeom prst="leftBrace">
            <a:avLst>
              <a:gd name="adj1" fmla="val 8333"/>
              <a:gd name="adj2" fmla="val 50000"/>
            </a:avLst>
          </a:prstGeom>
          <a:noFill/>
          <a:ln w="19050" cap="rnd">
            <a:solidFill>
              <a:schemeClr val="folHlink"/>
            </a:solidFill>
            <a:prstDash val="solid"/>
            <a:miter/>
            <a:headEnd type="none" w="med" len="med"/>
            <a:tailEnd type="none" w="med" len="med"/>
          </a:ln>
        </p:spPr>
        <p:txBody>
          <a:bodyPr lIns="101582" tIns="50777" rIns="101582" bIns="50777" anchor="ctr" anchorCtr="0">
            <a:noAutofit/>
          </a:bodyPr>
          <a:lstStyle/>
          <a:p>
            <a:endParaRPr/>
          </a:p>
        </p:txBody>
      </p:sp>
      <p:sp>
        <p:nvSpPr>
          <p:cNvPr id="192" name="Shape 192"/>
          <p:cNvSpPr/>
          <p:nvPr/>
        </p:nvSpPr>
        <p:spPr>
          <a:xfrm>
            <a:off x="0" y="3573640"/>
            <a:ext cx="1608665" cy="405694"/>
          </a:xfrm>
          <a:prstGeom prst="rect">
            <a:avLst/>
          </a:prstGeom>
          <a:noFill/>
          <a:ln>
            <a:noFill/>
          </a:ln>
        </p:spPr>
        <p:txBody>
          <a:bodyPr lIns="101582" tIns="50777" rIns="101582" bIns="50777" anchor="t" anchorCtr="0">
            <a:noAutofit/>
          </a:bodyPr>
          <a:lstStyle/>
          <a:p>
            <a:pPr>
              <a:buClr>
                <a:schemeClr val="dk1"/>
              </a:buClr>
              <a:buSzPct val="25000"/>
            </a:pPr>
            <a:r>
              <a:rPr lang="en-US" sz="2700" dirty="0">
                <a:solidFill>
                  <a:schemeClr val="folHlink"/>
                </a:solidFill>
              </a:rPr>
              <a:t>Headers</a:t>
            </a:r>
          </a:p>
        </p:txBody>
      </p:sp>
      <p:sp>
        <p:nvSpPr>
          <p:cNvPr id="193" name="Shape 193"/>
          <p:cNvSpPr/>
          <p:nvPr/>
        </p:nvSpPr>
        <p:spPr>
          <a:xfrm>
            <a:off x="1693333" y="5334000"/>
            <a:ext cx="254000" cy="846667"/>
          </a:xfrm>
          <a:prstGeom prst="leftBrace">
            <a:avLst>
              <a:gd name="adj1" fmla="val 8333"/>
              <a:gd name="adj2" fmla="val 50000"/>
            </a:avLst>
          </a:prstGeom>
          <a:noFill/>
          <a:ln w="19050" cap="rnd">
            <a:solidFill>
              <a:schemeClr val="folHlink"/>
            </a:solidFill>
            <a:prstDash val="solid"/>
            <a:miter/>
            <a:headEnd type="none" w="med" len="med"/>
            <a:tailEnd type="none" w="med" len="med"/>
          </a:ln>
        </p:spPr>
        <p:txBody>
          <a:bodyPr lIns="101582" tIns="50777" rIns="101582" bIns="50777" anchor="ctr" anchorCtr="0">
            <a:noAutofit/>
          </a:bodyPr>
          <a:lstStyle/>
          <a:p>
            <a:endParaRPr/>
          </a:p>
        </p:txBody>
      </p:sp>
      <p:sp>
        <p:nvSpPr>
          <p:cNvPr id="194" name="Shape 194"/>
          <p:cNvSpPr/>
          <p:nvPr/>
        </p:nvSpPr>
        <p:spPr>
          <a:xfrm>
            <a:off x="0" y="5334000"/>
            <a:ext cx="1760362" cy="811389"/>
          </a:xfrm>
          <a:prstGeom prst="rect">
            <a:avLst/>
          </a:prstGeom>
          <a:noFill/>
          <a:ln>
            <a:noFill/>
          </a:ln>
        </p:spPr>
        <p:txBody>
          <a:bodyPr lIns="101582" tIns="50777" rIns="101582" bIns="50777" anchor="t" anchorCtr="0">
            <a:noAutofit/>
          </a:bodyPr>
          <a:lstStyle/>
          <a:p>
            <a:pPr algn="r">
              <a:buClr>
                <a:schemeClr val="dk1"/>
              </a:buClr>
              <a:buSzPct val="25000"/>
            </a:pPr>
            <a:r>
              <a:rPr lang="en-US" sz="2700" dirty="0">
                <a:solidFill>
                  <a:schemeClr val="folHlink"/>
                </a:solidFill>
              </a:rPr>
              <a:t>Body</a:t>
            </a:r>
            <a:br>
              <a:rPr lang="en-US" sz="2700" dirty="0">
                <a:solidFill>
                  <a:schemeClr val="folHlink"/>
                </a:solidFill>
              </a:rPr>
            </a:br>
            <a:r>
              <a:rPr lang="en-US" sz="2700" dirty="0">
                <a:solidFill>
                  <a:schemeClr val="folHlink"/>
                </a:solidFill>
              </a:rPr>
              <a:t>(optional)</a:t>
            </a:r>
          </a:p>
        </p:txBody>
      </p:sp>
      <p:sp>
        <p:nvSpPr>
          <p:cNvPr id="196" name="Shape 196"/>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dirty="0"/>
              <a:t> </a:t>
            </a:r>
          </a:p>
        </p:txBody>
      </p:sp>
    </p:spTree>
    <p:extLst>
      <p:ext uri="{BB962C8B-B14F-4D97-AF65-F5344CB8AC3E}">
        <p14:creationId xmlns:p14="http://schemas.microsoft.com/office/powerpoint/2010/main" val="1759726221"/>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p:nvPr/>
        </p:nvSpPr>
        <p:spPr>
          <a:xfrm>
            <a:off x="3471334" y="7027333"/>
            <a:ext cx="3217333" cy="440971"/>
          </a:xfrm>
          <a:prstGeom prst="rect">
            <a:avLst/>
          </a:prstGeom>
          <a:noFill/>
          <a:ln>
            <a:noFill/>
          </a:ln>
        </p:spPr>
        <p:txBody>
          <a:bodyPr lIns="101582" tIns="50777" rIns="101582" bIns="50777" anchor="t" anchorCtr="0">
            <a:noAutofit/>
          </a:bodyPr>
          <a:lstStyle/>
          <a:p>
            <a:pPr algn="ctr">
              <a:buClr>
                <a:schemeClr val="dk1"/>
              </a:buClr>
              <a:buSzPct val="25000"/>
            </a:pPr>
            <a:r>
              <a:rPr lang="en-US" sz="1100">
                <a:solidFill>
                  <a:schemeClr val="lt2"/>
                </a:solidFill>
              </a:rPr>
              <a:t>CS 142 Lecture Notes: HTTP</a:t>
            </a:r>
          </a:p>
        </p:txBody>
      </p:sp>
      <p:sp>
        <p:nvSpPr>
          <p:cNvPr id="202" name="Shape 202"/>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lt2"/>
                </a:solidFill>
              </a:rPr>
              <a:t>Slide *</a:t>
            </a:r>
          </a:p>
        </p:txBody>
      </p:sp>
      <p:sp>
        <p:nvSpPr>
          <p:cNvPr id="203" name="Shape 203"/>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600" cap="small">
                <a:solidFill>
                  <a:schemeClr val="dk1"/>
                </a:solidFill>
                <a:latin typeface="Verdana"/>
                <a:ea typeface="Verdana"/>
                <a:cs typeface="Verdana"/>
                <a:sym typeface="Verdana"/>
              </a:rPr>
              <a:t>HTTP Response</a:t>
            </a:r>
          </a:p>
        </p:txBody>
      </p:sp>
      <p:sp>
        <p:nvSpPr>
          <p:cNvPr id="204" name="Shape 204"/>
          <p:cNvSpPr/>
          <p:nvPr/>
        </p:nvSpPr>
        <p:spPr>
          <a:xfrm>
            <a:off x="2099028" y="2077861"/>
            <a:ext cx="7722304" cy="3848804"/>
          </a:xfrm>
          <a:prstGeom prst="rect">
            <a:avLst/>
          </a:prstGeom>
          <a:solidFill>
            <a:schemeClr val="lt1"/>
          </a:solidFill>
          <a:ln w="9525" cap="rnd">
            <a:solidFill>
              <a:schemeClr val="dk1"/>
            </a:solidFill>
            <a:prstDash val="solid"/>
            <a:miter/>
            <a:headEnd type="none" w="med" len="med"/>
            <a:tailEnd type="none" w="med" len="med"/>
          </a:ln>
        </p:spPr>
        <p:txBody>
          <a:bodyPr lIns="101582" tIns="50777" rIns="101582" bIns="50777" anchor="t" anchorCtr="0">
            <a:noAutofit/>
          </a:bodyPr>
          <a:lstStyle/>
          <a:p>
            <a:pPr>
              <a:buClr>
                <a:schemeClr val="dk1"/>
              </a:buClr>
              <a:buSzPct val="25000"/>
            </a:pPr>
            <a:r>
              <a:rPr lang="en-US" sz="2700" b="1" dirty="0">
                <a:solidFill>
                  <a:schemeClr val="dk1"/>
                </a:solidFill>
                <a:latin typeface="Courier New"/>
                <a:ea typeface="Courier New"/>
                <a:cs typeface="Courier New"/>
                <a:sym typeface="Courier New"/>
              </a:rPr>
              <a:t>HTTP/1.1 200 OK</a:t>
            </a:r>
          </a:p>
          <a:p>
            <a:pPr>
              <a:buClr>
                <a:schemeClr val="dk1"/>
              </a:buClr>
              <a:buSzPct val="25000"/>
            </a:pPr>
            <a:r>
              <a:rPr lang="en-US" sz="2700" b="1" dirty="0">
                <a:solidFill>
                  <a:schemeClr val="dk1"/>
                </a:solidFill>
                <a:latin typeface="Courier New"/>
                <a:ea typeface="Courier New"/>
                <a:cs typeface="Courier New"/>
                <a:sym typeface="Courier New"/>
              </a:rPr>
              <a:t>Date: Thu, 24 Jul 2008 17:36:27 GMT</a:t>
            </a:r>
          </a:p>
          <a:p>
            <a:pPr>
              <a:buClr>
                <a:schemeClr val="dk1"/>
              </a:buClr>
              <a:buSzPct val="25000"/>
            </a:pPr>
            <a:r>
              <a:rPr lang="en-US" sz="2700" b="1" dirty="0">
                <a:solidFill>
                  <a:schemeClr val="dk1"/>
                </a:solidFill>
                <a:latin typeface="Courier New"/>
                <a:ea typeface="Courier New"/>
                <a:cs typeface="Courier New"/>
                <a:sym typeface="Courier New"/>
              </a:rPr>
              <a:t>Server: Apache-Coyote/1.1</a:t>
            </a:r>
          </a:p>
          <a:p>
            <a:pPr>
              <a:buClr>
                <a:schemeClr val="dk1"/>
              </a:buClr>
              <a:buSzPct val="25000"/>
            </a:pPr>
            <a:r>
              <a:rPr lang="en-US" sz="2700" b="1" dirty="0">
                <a:solidFill>
                  <a:schemeClr val="dk1"/>
                </a:solidFill>
                <a:latin typeface="Courier New"/>
                <a:ea typeface="Courier New"/>
                <a:cs typeface="Courier New"/>
                <a:sym typeface="Courier New"/>
              </a:rPr>
              <a:t>Content-Type: text/</a:t>
            </a:r>
            <a:r>
              <a:rPr lang="en-US" sz="2700" b="1" dirty="0" err="1">
                <a:solidFill>
                  <a:schemeClr val="dk1"/>
                </a:solidFill>
                <a:latin typeface="Courier New"/>
                <a:ea typeface="Courier New"/>
                <a:cs typeface="Courier New"/>
                <a:sym typeface="Courier New"/>
              </a:rPr>
              <a:t>html;charset</a:t>
            </a:r>
            <a:r>
              <a:rPr lang="en-US" sz="2700" b="1" dirty="0">
                <a:solidFill>
                  <a:schemeClr val="dk1"/>
                </a:solidFill>
                <a:latin typeface="Courier New"/>
                <a:ea typeface="Courier New"/>
                <a:cs typeface="Courier New"/>
                <a:sym typeface="Courier New"/>
              </a:rPr>
              <a:t>=UTF-8</a:t>
            </a:r>
          </a:p>
          <a:p>
            <a:pPr>
              <a:buClr>
                <a:schemeClr val="dk1"/>
              </a:buClr>
              <a:buSzPct val="25000"/>
            </a:pPr>
            <a:r>
              <a:rPr lang="en-US" sz="2700" b="1" dirty="0">
                <a:solidFill>
                  <a:schemeClr val="dk1"/>
                </a:solidFill>
                <a:latin typeface="Courier New"/>
                <a:ea typeface="Courier New"/>
                <a:cs typeface="Courier New"/>
                <a:sym typeface="Courier New"/>
              </a:rPr>
              <a:t>Content-Length: 1846</a:t>
            </a:r>
          </a:p>
          <a:p>
            <a:pPr>
              <a:buClr>
                <a:schemeClr val="dk1"/>
              </a:buClr>
              <a:buSzPct val="25000"/>
            </a:pPr>
            <a:r>
              <a:rPr lang="en-US" sz="2700" i="1" dirty="0">
                <a:solidFill>
                  <a:schemeClr val="folHlink"/>
                </a:solidFill>
              </a:rPr>
              <a:t>blank line</a:t>
            </a:r>
          </a:p>
          <a:p>
            <a:pPr>
              <a:buClr>
                <a:schemeClr val="dk1"/>
              </a:buClr>
              <a:buSzPct val="25000"/>
            </a:pPr>
            <a:r>
              <a:rPr lang="en-US" sz="2700" b="1" dirty="0">
                <a:solidFill>
                  <a:schemeClr val="dk1"/>
                </a:solidFill>
                <a:latin typeface="Courier New"/>
                <a:ea typeface="Courier New"/>
                <a:cs typeface="Courier New"/>
                <a:sym typeface="Courier New"/>
              </a:rPr>
              <a:t>&lt;html&gt;</a:t>
            </a:r>
          </a:p>
          <a:p>
            <a:pPr>
              <a:buClr>
                <a:schemeClr val="dk1"/>
              </a:buClr>
              <a:buSzPct val="25000"/>
            </a:pPr>
            <a:r>
              <a:rPr lang="en-US" sz="2700" b="1" dirty="0">
                <a:solidFill>
                  <a:schemeClr val="dk1"/>
                </a:solidFill>
                <a:latin typeface="Courier New"/>
                <a:ea typeface="Courier New"/>
                <a:cs typeface="Courier New"/>
                <a:sym typeface="Courier New"/>
              </a:rPr>
              <a:t>...</a:t>
            </a:r>
          </a:p>
          <a:p>
            <a:pPr>
              <a:buClr>
                <a:schemeClr val="dk1"/>
              </a:buClr>
              <a:buSzPct val="25000"/>
            </a:pPr>
            <a:r>
              <a:rPr lang="en-US" sz="2700" b="1" dirty="0">
                <a:solidFill>
                  <a:schemeClr val="dk1"/>
                </a:solidFill>
                <a:latin typeface="Courier New"/>
                <a:ea typeface="Courier New"/>
                <a:cs typeface="Courier New"/>
                <a:sym typeface="Courier New"/>
              </a:rPr>
              <a:t>&lt;/html&gt;</a:t>
            </a:r>
          </a:p>
        </p:txBody>
      </p:sp>
      <p:sp>
        <p:nvSpPr>
          <p:cNvPr id="205" name="Shape 205"/>
          <p:cNvSpPr/>
          <p:nvPr/>
        </p:nvSpPr>
        <p:spPr>
          <a:xfrm>
            <a:off x="3866444" y="1202973"/>
            <a:ext cx="1213555" cy="405694"/>
          </a:xfrm>
          <a:prstGeom prst="rect">
            <a:avLst/>
          </a:prstGeom>
          <a:noFill/>
          <a:ln>
            <a:noFill/>
          </a:ln>
        </p:spPr>
        <p:txBody>
          <a:bodyPr lIns="101582" tIns="50777" rIns="101582" bIns="50777" anchor="t" anchorCtr="0">
            <a:noAutofit/>
          </a:bodyPr>
          <a:lstStyle/>
          <a:p>
            <a:pPr>
              <a:buClr>
                <a:schemeClr val="dk1"/>
              </a:buClr>
              <a:buSzPct val="25000"/>
            </a:pPr>
            <a:r>
              <a:rPr lang="en-US" sz="2700" dirty="0">
                <a:solidFill>
                  <a:schemeClr val="folHlink"/>
                </a:solidFill>
              </a:rPr>
              <a:t>Status</a:t>
            </a:r>
          </a:p>
        </p:txBody>
      </p:sp>
      <p:cxnSp>
        <p:nvCxnSpPr>
          <p:cNvPr id="206" name="Shape 206"/>
          <p:cNvCxnSpPr/>
          <p:nvPr/>
        </p:nvCxnSpPr>
        <p:spPr>
          <a:xfrm>
            <a:off x="4356806" y="1608667"/>
            <a:ext cx="0" cy="592666"/>
          </a:xfrm>
          <a:prstGeom prst="straightConnector1">
            <a:avLst/>
          </a:prstGeom>
          <a:noFill/>
          <a:ln w="19050" cap="rnd">
            <a:solidFill>
              <a:schemeClr val="folHlink"/>
            </a:solidFill>
            <a:prstDash val="solid"/>
            <a:miter/>
            <a:headEnd type="none" w="med" len="med"/>
            <a:tailEnd type="triangle" w="lg" len="lg"/>
          </a:ln>
        </p:spPr>
      </p:cxnSp>
      <p:sp>
        <p:nvSpPr>
          <p:cNvPr id="207" name="Shape 207"/>
          <p:cNvSpPr/>
          <p:nvPr/>
        </p:nvSpPr>
        <p:spPr>
          <a:xfrm>
            <a:off x="5597237" y="1202973"/>
            <a:ext cx="2758304" cy="405694"/>
          </a:xfrm>
          <a:prstGeom prst="rect">
            <a:avLst/>
          </a:prstGeom>
          <a:noFill/>
          <a:ln>
            <a:noFill/>
          </a:ln>
        </p:spPr>
        <p:txBody>
          <a:bodyPr lIns="101582" tIns="50777" rIns="101582" bIns="50777" anchor="t" anchorCtr="0">
            <a:noAutofit/>
          </a:bodyPr>
          <a:lstStyle/>
          <a:p>
            <a:pPr algn="ctr">
              <a:buClr>
                <a:schemeClr val="dk1"/>
              </a:buClr>
              <a:buSzPct val="25000"/>
            </a:pPr>
            <a:r>
              <a:rPr lang="en-US" sz="2700" dirty="0">
                <a:solidFill>
                  <a:schemeClr val="folHlink"/>
                </a:solidFill>
              </a:rPr>
              <a:t>Status Message</a:t>
            </a:r>
          </a:p>
        </p:txBody>
      </p:sp>
      <p:cxnSp>
        <p:nvCxnSpPr>
          <p:cNvPr id="208" name="Shape 208"/>
          <p:cNvCxnSpPr/>
          <p:nvPr/>
        </p:nvCxnSpPr>
        <p:spPr>
          <a:xfrm>
            <a:off x="2522361" y="1608667"/>
            <a:ext cx="0" cy="592666"/>
          </a:xfrm>
          <a:prstGeom prst="straightConnector1">
            <a:avLst/>
          </a:prstGeom>
          <a:noFill/>
          <a:ln w="19050" cap="rnd">
            <a:solidFill>
              <a:schemeClr val="folHlink"/>
            </a:solidFill>
            <a:prstDash val="solid"/>
            <a:miter/>
            <a:headEnd type="none" w="med" len="med"/>
            <a:tailEnd type="triangle" w="lg" len="lg"/>
          </a:ln>
        </p:spPr>
      </p:cxnSp>
      <p:sp>
        <p:nvSpPr>
          <p:cNvPr id="209" name="Shape 209"/>
          <p:cNvSpPr/>
          <p:nvPr/>
        </p:nvSpPr>
        <p:spPr>
          <a:xfrm>
            <a:off x="1950862" y="1202973"/>
            <a:ext cx="1520472" cy="405694"/>
          </a:xfrm>
          <a:prstGeom prst="rect">
            <a:avLst/>
          </a:prstGeom>
          <a:noFill/>
          <a:ln>
            <a:noFill/>
          </a:ln>
        </p:spPr>
        <p:txBody>
          <a:bodyPr lIns="101582" tIns="50777" rIns="101582" bIns="50777" anchor="t" anchorCtr="0">
            <a:noAutofit/>
          </a:bodyPr>
          <a:lstStyle/>
          <a:p>
            <a:pPr>
              <a:buClr>
                <a:schemeClr val="dk1"/>
              </a:buClr>
              <a:buSzPct val="25000"/>
            </a:pPr>
            <a:r>
              <a:rPr lang="en-US" sz="2700" dirty="0">
                <a:solidFill>
                  <a:schemeClr val="folHlink"/>
                </a:solidFill>
              </a:rPr>
              <a:t>Version</a:t>
            </a:r>
          </a:p>
        </p:txBody>
      </p:sp>
      <p:sp>
        <p:nvSpPr>
          <p:cNvPr id="210" name="Shape 210"/>
          <p:cNvSpPr/>
          <p:nvPr/>
        </p:nvSpPr>
        <p:spPr>
          <a:xfrm>
            <a:off x="1778000" y="2624667"/>
            <a:ext cx="151693" cy="1439333"/>
          </a:xfrm>
          <a:prstGeom prst="leftBrace">
            <a:avLst>
              <a:gd name="adj1" fmla="val 8333"/>
              <a:gd name="adj2" fmla="val 50000"/>
            </a:avLst>
          </a:prstGeom>
          <a:noFill/>
          <a:ln w="19050" cap="rnd">
            <a:solidFill>
              <a:schemeClr val="folHlink"/>
            </a:solidFill>
            <a:prstDash val="solid"/>
            <a:miter/>
            <a:headEnd type="none" w="med" len="med"/>
            <a:tailEnd type="none" w="med" len="med"/>
          </a:ln>
        </p:spPr>
        <p:txBody>
          <a:bodyPr lIns="101582" tIns="50777" rIns="101582" bIns="50777" anchor="ctr" anchorCtr="0">
            <a:noAutofit/>
          </a:bodyPr>
          <a:lstStyle/>
          <a:p>
            <a:endParaRPr/>
          </a:p>
        </p:txBody>
      </p:sp>
      <p:sp>
        <p:nvSpPr>
          <p:cNvPr id="211" name="Shape 211"/>
          <p:cNvSpPr/>
          <p:nvPr/>
        </p:nvSpPr>
        <p:spPr>
          <a:xfrm>
            <a:off x="0" y="3132667"/>
            <a:ext cx="1608665" cy="405694"/>
          </a:xfrm>
          <a:prstGeom prst="rect">
            <a:avLst/>
          </a:prstGeom>
          <a:noFill/>
          <a:ln>
            <a:noFill/>
          </a:ln>
        </p:spPr>
        <p:txBody>
          <a:bodyPr lIns="101582" tIns="50777" rIns="101582" bIns="50777" anchor="t" anchorCtr="0">
            <a:noAutofit/>
          </a:bodyPr>
          <a:lstStyle/>
          <a:p>
            <a:pPr>
              <a:buClr>
                <a:schemeClr val="dk1"/>
              </a:buClr>
              <a:buSzPct val="25000"/>
            </a:pPr>
            <a:r>
              <a:rPr lang="en-US" sz="2700" dirty="0">
                <a:solidFill>
                  <a:schemeClr val="folHlink"/>
                </a:solidFill>
              </a:rPr>
              <a:t>Headers</a:t>
            </a:r>
          </a:p>
        </p:txBody>
      </p:sp>
      <p:sp>
        <p:nvSpPr>
          <p:cNvPr id="212" name="Shape 212"/>
          <p:cNvSpPr/>
          <p:nvPr/>
        </p:nvSpPr>
        <p:spPr>
          <a:xfrm>
            <a:off x="1778001" y="4656667"/>
            <a:ext cx="169332" cy="1100666"/>
          </a:xfrm>
          <a:prstGeom prst="leftBrace">
            <a:avLst>
              <a:gd name="adj1" fmla="val 8333"/>
              <a:gd name="adj2" fmla="val 50000"/>
            </a:avLst>
          </a:prstGeom>
          <a:noFill/>
          <a:ln w="19050" cap="rnd">
            <a:solidFill>
              <a:schemeClr val="folHlink"/>
            </a:solidFill>
            <a:prstDash val="solid"/>
            <a:miter/>
            <a:headEnd type="none" w="med" len="med"/>
            <a:tailEnd type="none" w="med" len="med"/>
          </a:ln>
        </p:spPr>
        <p:txBody>
          <a:bodyPr lIns="101582" tIns="50777" rIns="101582" bIns="50777" anchor="ctr" anchorCtr="0">
            <a:noAutofit/>
          </a:bodyPr>
          <a:lstStyle/>
          <a:p>
            <a:endParaRPr/>
          </a:p>
        </p:txBody>
      </p:sp>
      <p:sp>
        <p:nvSpPr>
          <p:cNvPr id="213" name="Shape 213"/>
          <p:cNvSpPr/>
          <p:nvPr/>
        </p:nvSpPr>
        <p:spPr>
          <a:xfrm>
            <a:off x="0" y="5012973"/>
            <a:ext cx="1483976" cy="405694"/>
          </a:xfrm>
          <a:prstGeom prst="rect">
            <a:avLst/>
          </a:prstGeom>
          <a:noFill/>
          <a:ln>
            <a:noFill/>
          </a:ln>
        </p:spPr>
        <p:txBody>
          <a:bodyPr lIns="101582" tIns="50777" rIns="101582" bIns="50777" anchor="t" anchorCtr="0">
            <a:noAutofit/>
          </a:bodyPr>
          <a:lstStyle/>
          <a:p>
            <a:pPr algn="r">
              <a:buClr>
                <a:schemeClr val="dk1"/>
              </a:buClr>
              <a:buSzPct val="25000"/>
            </a:pPr>
            <a:r>
              <a:rPr lang="en-US" sz="2700" dirty="0">
                <a:solidFill>
                  <a:schemeClr val="folHlink"/>
                </a:solidFill>
              </a:rPr>
              <a:t>Body</a:t>
            </a:r>
          </a:p>
        </p:txBody>
      </p:sp>
      <p:sp>
        <p:nvSpPr>
          <p:cNvPr id="214" name="Shape 214"/>
          <p:cNvSpPr/>
          <p:nvPr/>
        </p:nvSpPr>
        <p:spPr>
          <a:xfrm>
            <a:off x="5080000" y="1439333"/>
            <a:ext cx="762000" cy="762000"/>
          </a:xfrm>
          <a:custGeom>
            <a:avLst/>
            <a:gdLst/>
            <a:ahLst/>
            <a:cxnLst/>
            <a:rect l="0" t="0" r="0" b="0"/>
            <a:pathLst>
              <a:path w="432" h="384" extrusionOk="0">
                <a:moveTo>
                  <a:pt x="432" y="0"/>
                </a:moveTo>
                <a:lnTo>
                  <a:pt x="0" y="0"/>
                </a:lnTo>
                <a:lnTo>
                  <a:pt x="0" y="384"/>
                </a:lnTo>
              </a:path>
            </a:pathLst>
          </a:custGeom>
          <a:noFill/>
          <a:ln w="19050" cap="flat">
            <a:solidFill>
              <a:schemeClr val="folHlink">
                <a:alpha val="65490"/>
              </a:schemeClr>
            </a:solidFill>
            <a:prstDash val="solid"/>
            <a:round/>
            <a:headEnd type="none" w="lg" len="lg"/>
            <a:tailEnd type="triangle" w="lg" len="lg"/>
          </a:ln>
        </p:spPr>
        <p:txBody>
          <a:bodyPr lIns="101582" tIns="50777" rIns="101582" bIns="50777" anchor="t" anchorCtr="0">
            <a:noAutofit/>
          </a:bodyPr>
          <a:lstStyle/>
          <a:p>
            <a:endParaRPr/>
          </a:p>
        </p:txBody>
      </p:sp>
      <p:sp>
        <p:nvSpPr>
          <p:cNvPr id="215" name="Shape 215"/>
          <p:cNvSpPr txBox="1">
            <a:spLocks noGrp="1"/>
          </p:cNvSpPr>
          <p:nvPr>
            <p:ph type="ftr" idx="4294967295"/>
          </p:nvPr>
        </p:nvSpPr>
        <p:spPr>
          <a:xfrm>
            <a:off x="3471334" y="7027333"/>
            <a:ext cx="3217333" cy="440971"/>
          </a:xfrm>
          <a:prstGeom prst="rect">
            <a:avLst/>
          </a:prstGeom>
          <a:noFill/>
          <a:ln>
            <a:noFill/>
          </a:ln>
        </p:spPr>
        <p:txBody>
          <a:bodyPr lIns="101582" tIns="50777" rIns="101582" bIns="50777" anchor="t" anchorCtr="0">
            <a:noAutofit/>
          </a:bodyPr>
          <a:lstStyle/>
          <a:p>
            <a:pPr algn="l">
              <a:buSzPct val="25000"/>
            </a:pPr>
            <a:r>
              <a:rPr lang="en-US" sz="2000">
                <a:solidFill>
                  <a:schemeClr val="dk1"/>
                </a:solidFill>
              </a:rPr>
              <a:t>CS 142 Lecture Notes: HTTP</a:t>
            </a:r>
          </a:p>
        </p:txBody>
      </p:sp>
      <p:sp>
        <p:nvSpPr>
          <p:cNvPr id="216" name="Shape 216"/>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4158288207"/>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5388" y="1540861"/>
            <a:ext cx="6231666" cy="558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6362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610624" y="405167"/>
            <a:ext cx="8636000" cy="1513332"/>
          </a:xfrm>
          <a:prstGeom prst="rect">
            <a:avLst/>
          </a:prstGeom>
        </p:spPr>
        <p:txBody>
          <a:bodyPr lIns="101582" tIns="101582" rIns="101582" bIns="101582" anchor="t" anchorCtr="0">
            <a:noAutofit/>
          </a:bodyPr>
          <a:lstStyle/>
          <a:p>
            <a:pPr>
              <a:buNone/>
            </a:pPr>
            <a:r>
              <a:rPr lang="en-US"/>
              <a:t>Servlets	</a:t>
            </a:r>
          </a:p>
        </p:txBody>
      </p:sp>
      <p:sp>
        <p:nvSpPr>
          <p:cNvPr id="222" name="Shape 222"/>
          <p:cNvSpPr txBox="1">
            <a:spLocks noGrp="1"/>
          </p:cNvSpPr>
          <p:nvPr>
            <p:ph type="body" idx="1"/>
          </p:nvPr>
        </p:nvSpPr>
        <p:spPr>
          <a:xfrm>
            <a:off x="476291" y="1483005"/>
            <a:ext cx="8636000" cy="5563667"/>
          </a:xfrm>
          <a:prstGeom prst="rect">
            <a:avLst/>
          </a:prstGeom>
        </p:spPr>
        <p:txBody>
          <a:bodyPr lIns="101582" tIns="101582" rIns="101582" bIns="101582" anchor="b" anchorCtr="0">
            <a:noAutofit/>
          </a:bodyPr>
          <a:lstStyle/>
          <a:p>
            <a:pPr lvl="0" rtl="0">
              <a:buNone/>
            </a:pPr>
            <a:r>
              <a:rPr lang="en-US" dirty="0" err="1"/>
              <a:t>ServletConfig</a:t>
            </a:r>
            <a:endParaRPr lang="en-US" dirty="0"/>
          </a:p>
          <a:p>
            <a:pPr lvl="0" rtl="0">
              <a:buNone/>
            </a:pPr>
            <a:r>
              <a:rPr lang="en-US" dirty="0" err="1"/>
              <a:t>ServletContext</a:t>
            </a:r>
            <a:endParaRPr lang="en-US" dirty="0"/>
          </a:p>
          <a:p>
            <a:endParaRPr lang="en-US" dirty="0"/>
          </a:p>
          <a:p>
            <a:pPr lvl="0" rtl="0">
              <a:buNone/>
            </a:pPr>
            <a:r>
              <a:rPr lang="en-US" dirty="0" err="1"/>
              <a:t>RequestDispatcher</a:t>
            </a:r>
            <a:endParaRPr lang="en-US" dirty="0"/>
          </a:p>
          <a:p>
            <a:pPr lvl="0" rtl="0">
              <a:buNone/>
            </a:pPr>
            <a:r>
              <a:rPr lang="en-US" dirty="0"/>
              <a:t>Forward</a:t>
            </a:r>
          </a:p>
          <a:p>
            <a:endParaRPr lang="en-US" dirty="0"/>
          </a:p>
          <a:p>
            <a:pPr lvl="0" rtl="0">
              <a:buNone/>
            </a:pPr>
            <a:r>
              <a:rPr lang="en-US" dirty="0" err="1"/>
              <a:t>Response.Redirect</a:t>
            </a:r>
            <a:endParaRPr lang="en-US" dirty="0"/>
          </a:p>
          <a:p>
            <a:endParaRPr lang="en-US" dirty="0"/>
          </a:p>
          <a:p>
            <a:pPr lvl="0" rtl="0">
              <a:buNone/>
            </a:pPr>
            <a:r>
              <a:rPr lang="en-US" dirty="0"/>
              <a:t>Session</a:t>
            </a:r>
          </a:p>
          <a:p>
            <a:endParaRPr lang="en-US" dirty="0"/>
          </a:p>
          <a:p>
            <a:endParaRPr lang="en-US" dirty="0"/>
          </a:p>
        </p:txBody>
      </p:sp>
    </p:spTree>
    <p:extLst>
      <p:ext uri="{BB962C8B-B14F-4D97-AF65-F5344CB8AC3E}">
        <p14:creationId xmlns:p14="http://schemas.microsoft.com/office/powerpoint/2010/main" val="2377084938"/>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M HTM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043" y="1717963"/>
            <a:ext cx="8367300" cy="4579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555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261" y="1294374"/>
            <a:ext cx="8636000" cy="1513417"/>
          </a:xfrm>
        </p:spPr>
        <p:txBody>
          <a:bodyPr/>
          <a:lstStyle/>
          <a:p>
            <a:r>
              <a:rPr lang="en-US" dirty="0" smtClean="0"/>
              <a:t>MODEL VIEW CONTROLLER - MVC</a:t>
            </a:r>
            <a:endParaRPr lang="en-US" dirty="0"/>
          </a:p>
        </p:txBody>
      </p:sp>
      <p:pic>
        <p:nvPicPr>
          <p:cNvPr id="3074" name="Picture 2" descr="C:\Program Files\Microsoft Office\MEDIA\CAGCAT10\j029202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89" y="3187700"/>
            <a:ext cx="1312670" cy="124575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a:grpSpLocks/>
          </p:cNvGrpSpPr>
          <p:nvPr/>
        </p:nvGrpSpPr>
        <p:grpSpPr bwMode="auto">
          <a:xfrm>
            <a:off x="5877358" y="2469851"/>
            <a:ext cx="810098" cy="1178882"/>
            <a:chOff x="1632" y="1248"/>
            <a:chExt cx="2682" cy="2286"/>
          </a:xfrm>
        </p:grpSpPr>
        <p:sp>
          <p:nvSpPr>
            <p:cNvPr id="5"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endParaRPr lang="en-US"/>
            </a:p>
          </p:txBody>
        </p:sp>
        <p:sp>
          <p:nvSpPr>
            <p:cNvPr id="6" name="AutoShape 5"/>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endParaRPr lang="en-US"/>
            </a:p>
          </p:txBody>
        </p:sp>
        <p:sp>
          <p:nvSpPr>
            <p:cNvPr id="7" name="AutoShape 6"/>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endParaRPr lang="en-US"/>
            </a:p>
          </p:txBody>
        </p:sp>
      </p:grpSp>
      <p:pic>
        <p:nvPicPr>
          <p:cNvPr id="3080" name="Picture 8" descr="https://encrypted-tbn3.gstatic.com/images?q=tbn:ANd9GcS5-TACv-C7TMCcW7sA42KizPKVnSQpSyA568HIVikANrYEMXo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4655" y="3005829"/>
            <a:ext cx="1384544" cy="1233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17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64" name="Shape 64"/>
          <p:cNvSpPr txBox="1">
            <a:spLocks noGrp="1"/>
          </p:cNvSpPr>
          <p:nvPr>
            <p:ph type="title"/>
          </p:nvPr>
        </p:nvSpPr>
        <p:spPr>
          <a:xfrm>
            <a:off x="677333" y="338667"/>
            <a:ext cx="8890000" cy="1351138"/>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Architecture of Web Applications</a:t>
            </a:r>
          </a:p>
        </p:txBody>
      </p:sp>
      <p:sp>
        <p:nvSpPr>
          <p:cNvPr id="65" name="Shape 65"/>
          <p:cNvSpPr txBox="1">
            <a:spLocks noGrp="1"/>
          </p:cNvSpPr>
          <p:nvPr>
            <p:ph type="body" idx="1"/>
          </p:nvPr>
        </p:nvSpPr>
        <p:spPr>
          <a:xfrm>
            <a:off x="592667" y="1689805"/>
            <a:ext cx="8890000" cy="5164666"/>
          </a:xfrm>
          <a:prstGeom prst="rect">
            <a:avLst/>
          </a:prstGeom>
          <a:noFill/>
          <a:ln>
            <a:noFill/>
          </a:ln>
        </p:spPr>
        <p:txBody>
          <a:bodyPr lIns="101582" tIns="50777" rIns="101582" bIns="50777" anchor="t" anchorCtr="0">
            <a:noAutofit/>
          </a:bodyPr>
          <a:lstStyle/>
          <a:p>
            <a:pPr>
              <a:lnSpc>
                <a:spcPct val="80000"/>
              </a:lnSpc>
              <a:spcBef>
                <a:spcPts val="1000"/>
              </a:spcBef>
              <a:buClr>
                <a:schemeClr val="folHlink"/>
              </a:buClr>
              <a:buSzPct val="93137"/>
              <a:buFont typeface="Arial"/>
              <a:buChar char="•"/>
            </a:pPr>
            <a:r>
              <a:rPr lang="en-US" sz="1900" b="1" dirty="0">
                <a:solidFill>
                  <a:schemeClr val="dk1"/>
                </a:solidFill>
                <a:latin typeface="Arial"/>
                <a:ea typeface="Arial"/>
                <a:cs typeface="Arial"/>
                <a:sym typeface="Arial"/>
              </a:rPr>
              <a:t>Three layer architecture</a:t>
            </a: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dirty="0">
                <a:solidFill>
                  <a:schemeClr val="dk1"/>
                </a:solidFill>
                <a:latin typeface="Arial"/>
                <a:ea typeface="Arial"/>
                <a:cs typeface="Arial"/>
                <a:sym typeface="Arial"/>
              </a:rPr>
              <a:t>Client Application</a:t>
            </a:r>
          </a:p>
          <a:p>
            <a:pPr lvl="1">
              <a:lnSpc>
                <a:spcPct val="80000"/>
              </a:lnSpc>
              <a:spcBef>
                <a:spcPts val="400"/>
              </a:spcBef>
              <a:buClr>
                <a:schemeClr val="folHlink"/>
              </a:buClr>
              <a:buSzPct val="120000"/>
              <a:buFont typeface="Wingdings"/>
              <a:buChar char="§"/>
            </a:pPr>
            <a:r>
              <a:rPr lang="en-US" sz="1700" dirty="0">
                <a:solidFill>
                  <a:schemeClr val="dk1"/>
                </a:solidFill>
                <a:latin typeface="Arial"/>
                <a:ea typeface="Arial"/>
                <a:cs typeface="Arial"/>
                <a:sym typeface="Arial"/>
              </a:rPr>
              <a:t>Client application provides interfaces to interact with users. For web applications, client applications are browsers.</a:t>
            </a:r>
          </a:p>
          <a:p>
            <a:endParaRPr lang="en-US" sz="1700" dirty="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dirty="0">
                <a:solidFill>
                  <a:schemeClr val="dk1"/>
                </a:solidFill>
                <a:latin typeface="Arial"/>
                <a:ea typeface="Arial"/>
                <a:cs typeface="Arial"/>
                <a:sym typeface="Arial"/>
              </a:rPr>
              <a:t>The contents displayed on the client application are obtained from the application server.</a:t>
            </a:r>
          </a:p>
          <a:p>
            <a:endParaRPr lang="en-US" sz="1700" dirty="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dirty="0">
                <a:solidFill>
                  <a:schemeClr val="dk1"/>
                </a:solidFill>
                <a:latin typeface="Arial"/>
                <a:ea typeface="Arial"/>
                <a:cs typeface="Arial"/>
                <a:sym typeface="Arial"/>
              </a:rPr>
              <a:t>After receiving inputs from users, the client application submits the user inputs to the application server.</a:t>
            </a:r>
          </a:p>
          <a:p>
            <a:endParaRPr lang="en-US" sz="1700" dirty="0">
              <a:solidFill>
                <a:schemeClr val="dk1"/>
              </a:solidFill>
              <a:latin typeface="Arial"/>
              <a:ea typeface="Arial"/>
              <a:cs typeface="Arial"/>
              <a:sym typeface="Arial"/>
            </a:endParaRPr>
          </a:p>
        </p:txBody>
      </p:sp>
      <p:grpSp>
        <p:nvGrpSpPr>
          <p:cNvPr id="66" name="Shape 66"/>
          <p:cNvGrpSpPr/>
          <p:nvPr/>
        </p:nvGrpSpPr>
        <p:grpSpPr>
          <a:xfrm>
            <a:off x="1439334" y="2455333"/>
            <a:ext cx="7535333" cy="2032000"/>
            <a:chOff x="914400" y="2438400"/>
            <a:chExt cx="7543800" cy="2133599"/>
          </a:xfrm>
        </p:grpSpPr>
        <p:sp>
          <p:nvSpPr>
            <p:cNvPr id="67" name="Shape 67"/>
            <p:cNvSpPr/>
            <p:nvPr/>
          </p:nvSpPr>
          <p:spPr>
            <a:xfrm>
              <a:off x="914400" y="2438400"/>
              <a:ext cx="7543800" cy="2133599"/>
            </a:xfrm>
            <a:prstGeom prst="rect">
              <a:avLst/>
            </a:prstGeom>
            <a:solidFill>
              <a:schemeClr val="accent1"/>
            </a:solidFill>
            <a:ln w="9525" cap="rnd">
              <a:solidFill>
                <a:schemeClr val="dk1"/>
              </a:solidFill>
              <a:prstDash val="solid"/>
              <a:miter/>
              <a:headEnd type="none" w="med" len="med"/>
              <a:tailEnd type="none" w="med" len="med"/>
            </a:ln>
          </p:spPr>
          <p:txBody>
            <a:bodyPr lIns="91425" tIns="45700" rIns="91425" bIns="45700" anchor="ctr" anchorCtr="0">
              <a:noAutofit/>
            </a:bodyPr>
            <a:lstStyle/>
            <a:p>
              <a:endParaRPr/>
            </a:p>
          </p:txBody>
        </p:sp>
        <p:sp>
          <p:nvSpPr>
            <p:cNvPr id="68" name="Shape 68"/>
            <p:cNvSpPr/>
            <p:nvPr/>
          </p:nvSpPr>
          <p:spPr>
            <a:xfrm>
              <a:off x="3200400" y="2590800"/>
              <a:ext cx="4952999" cy="1676399"/>
            </a:xfrm>
            <a:prstGeom prst="rect">
              <a:avLst/>
            </a:prstGeom>
            <a:blipFill>
              <a:blip r:embed="rId3"/>
              <a:stretch>
                <a:fillRect/>
              </a:stretch>
            </a:blipFill>
          </p:spPr>
        </p:sp>
        <p:cxnSp>
          <p:nvCxnSpPr>
            <p:cNvPr id="69" name="Shape 69"/>
            <p:cNvCxnSpPr/>
            <p:nvPr/>
          </p:nvCxnSpPr>
          <p:spPr>
            <a:xfrm>
              <a:off x="2590800" y="3581400"/>
              <a:ext cx="533399" cy="0"/>
            </a:xfrm>
            <a:prstGeom prst="straightConnector1">
              <a:avLst/>
            </a:prstGeom>
            <a:noFill/>
            <a:ln w="28575" cap="rnd">
              <a:solidFill>
                <a:schemeClr val="dk1"/>
              </a:solidFill>
              <a:prstDash val="solid"/>
              <a:miter/>
              <a:headEnd type="triangle" w="med" len="med"/>
              <a:tailEnd type="triangle" w="med" len="med"/>
            </a:ln>
          </p:spPr>
        </p:cxnSp>
        <p:sp>
          <p:nvSpPr>
            <p:cNvPr id="70" name="Shape 70"/>
            <p:cNvSpPr/>
            <p:nvPr/>
          </p:nvSpPr>
          <p:spPr>
            <a:xfrm>
              <a:off x="1066800" y="2641600"/>
              <a:ext cx="1371599" cy="296861"/>
            </a:xfrm>
            <a:prstGeom prst="rect">
              <a:avLst/>
            </a:prstGeom>
            <a:solidFill>
              <a:schemeClr val="lt1"/>
            </a:solidFill>
            <a:ln w="9525" cap="rnd">
              <a:solidFill>
                <a:schemeClr val="lt1"/>
              </a:solidFill>
              <a:prstDash val="solid"/>
              <a:miter/>
              <a:headEnd type="none" w="med" len="med"/>
              <a:tailEnd type="none" w="med" len="med"/>
            </a:ln>
          </p:spPr>
          <p:txBody>
            <a:bodyPr lIns="91425" tIns="45700" rIns="91425" bIns="45700" anchor="t" anchorCtr="0">
              <a:noAutofit/>
            </a:bodyPr>
            <a:lstStyle/>
            <a:p>
              <a:pPr algn="ctr">
                <a:spcBef>
                  <a:spcPts val="1000"/>
                </a:spcBef>
                <a:buSzPct val="25000"/>
              </a:pPr>
              <a:r>
                <a:rPr lang="en-US" sz="1100" b="1">
                  <a:solidFill>
                    <a:srgbClr val="969696"/>
                  </a:solidFill>
                  <a:latin typeface="Verdana"/>
                  <a:ea typeface="Verdana"/>
                  <a:cs typeface="Verdana"/>
                  <a:sym typeface="Verdana"/>
                </a:rPr>
                <a:t>Users</a:t>
              </a:r>
            </a:p>
          </p:txBody>
        </p:sp>
        <p:sp>
          <p:nvSpPr>
            <p:cNvPr id="71" name="Shape 71"/>
            <p:cNvSpPr/>
            <p:nvPr/>
          </p:nvSpPr>
          <p:spPr>
            <a:xfrm>
              <a:off x="1066800" y="2895600"/>
              <a:ext cx="1371599" cy="1304925"/>
            </a:xfrm>
            <a:prstGeom prst="rect">
              <a:avLst/>
            </a:prstGeom>
            <a:blipFill>
              <a:blip r:embed="rId4"/>
              <a:stretch>
                <a:fillRect/>
              </a:stretch>
            </a:blipFill>
          </p:spPr>
        </p:sp>
      </p:grpSp>
      <p:sp>
        <p:nvSpPr>
          <p:cNvPr id="72" name="Shape 72"/>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4154719557"/>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hQSEBUQERIRFRQWFxoVGBUYGRcVGxYWFRcYFRgYGRcXGyYeFxkjGhgUHzAgJScpLCwsFR4xNTAqNSYrLCkBCQoKDgwOGg8PGjUkHyQ0LjU1NS8pKik1NCwpLiouLzUsKjQsLDAtNCoyMCoyLyosKi82LSwvLjUyNDQsLDUsKf/AABEIAKgBLAMBIgACEQEDEQH/xAAbAAEAAgMBAQAAAAAAAAAAAAAABQYDBAcBAv/EAEcQAAIBAwIDBQMHCAcIAwAAAAECAwAEERIhBRMxBiJBUWEycYEHFBUjM1KRFkJTYnJzkqGCg5OxssHDJDRDY6Kz0dIIJVT/xAAbAQEAAwEBAQEAAAAAAAAAAAAAAwQFAgEGB//EAC8RAAIBAwIFAgYABwAAAAAAAAABAgMEERIhBRMxQVFxgRRhkaGx8CIjMlLR4fH/2gAMAwEAAhEDEQA/AO40pSgFKUoBSlKAUpSgFKUoBSlKAUpSgFKUoBSlKAVq/SkPM5XNi5nTRrXVn9nOa0u1t1JHYzyQ51rGSCOo82HqBk/CuOyQ44cJWWAuzDSylBImHJZ5GLcxmYkKFAwAudj1rVq/LeEvmbfDeFK8g5ynjdRXq/33/Peajb3j0cUnLfXsqMzBGZVEjMiamA2yysPhvWv2QvXksIJZz3ygJJ8RkgMT6rg/GnEOBW80pncrzAkZR+4TGIneRXUkZAJcg+BAAqxF6kmZFam6VSVN9m19CRPE4sZ5sWNWj219r7vX2txt13r038YxmSPcgDvLuWwQBvuSCPxqt/kbEiEQS4bIjy2lhpDIeWcgnPdXfrv617N2TtgFeSckKBgsUA5Q5SAdMEfVx94+JPmMekZYYeKRO4jSRGYgthSG2UqGO3kWX8a2qheFcDjt21LKxA1ppJXSNXLOAAO6RywcDA7x26YmVcEAggg7gjfNAe0pSgFK0rzjMUTaHfv9eWoaRyPMRoC2PhWv9Jzv9lasPWaRYgfggkYfFRQErSuY/KDxnjUU9ubK21qmZJOUGkR85URvqAJAAY7Ae0p2OKu/ZfjzXcAkkt57aTo8UqMpVv1SQA6+RHxwdqAl61OK8TS3iaaTOlfAbkknAUDxJJA+NbdVzt/AXsmUEqTJF3uuPrFOamt4RqVYwl0bRzNtRbRHR9pZ5zs6QL4BQJG+LN3c+5fiakArac/PZ9X9V/dy65zbSTAlQhYjbKEHP9FiD/fUgHusZ5Fzj9239/SvoqljFPEWkvYpRqvvktEnaSeA7sk6+IIEb/Bl7pPoVHvFWjhnEUniWaMnSwyM7EEHBBHgQQQfdXHeITzgHKFf2yP8Kk/zxXRfk3fPDISTkky7+f10m9VL+zhToKqsZzjb0ft2JKNVynpLPSlKwi2KUpQClKUApSlAKUpQClKUApSlAKUpQClKUB4y5GD0qrn5M7Hm83knrnRqbRnr7Pl6dPSrTSuJQjL+pZJ6NzWoZ5U3HPXDwR/GeHmWAxJoG6YDDKgLIjHK+IwDt49Khk7DDWGaYsMk6NChe9IkrLjONOUwBjIBxkgCrTSuyAqp7BIS5eUtqUrjQu2Q4yBnAOHI2AG3SvX7CJzTIJSN2YLjIBZpWA0hgpUc0jGN8dRVppQFWi7BxjVqkL51Y1AtjUHAO7e0Nbbrp+FT3CrHkxLFqLac94jHVi38s43ydtyTvWxLKFUsxCqBkknAAHUknoKjebJcewWih+/jEkn7AI+rX9YjUfADZqAz3nGERuUoaSXGeUmCwHmxJCxr6sQD4ZrB8wmm3nk5a/ooSR/HNsx/ohPjW9Z2KRLpjUKM5PiST1ZmO7MfMkms9Aa9nYRxLpiRUHU4AGT5k9WPqdzWxSlAMV50r2sF9drFG0rdFBY+Zx4DzJ6AeJNAZUcEAgggjII3BB6EGoDt1LptQT+lj/xg/wCVSfArMxWsMTe0kaqfQhRkD0B2rD2j4KLq3aEkqTghh4Mu4NTUJqFWMpdE0czTcWkcx4INUh5U2k59kgNj+icEfjV6S3uuT9rb48+U2f8AuYqlfQE9s2Li15yj89AD8cHp8DUoOJ2nL0/MrrV5aWx/jxW9dVqdVpwkmvSL/LTKdOMo7NfkhO06AZEs2o/cUBc/0Vyx+JxV6+TKTPDItsYaQY/rXP8AnVP+gJ7k6YLXkIersANvcvX4mukdnuCra26QKchep8ydyfxqHiF1TnbxoxeXnPbw/G3c6o05Kbk1sSVKUrBLgpSlAKUpQHxLKFGpiFA6kkAD4mkM6uNSMrDzBBH4iuUfKfxNvpCKGVS0CKrCPJVXLE5JI9Rj4HpmnYS8aPjE1vF9gzzAoPZAQsUYDoMYAz5GqnxP8zRjvg+hXBG7T4jVvpcsY2wu2c9fb5HWqVWe0PFrmOWVYFVlW1MuScaX1MMjuNrOAO6SOnrWvdSXKpOwuZ8pcxRL3IPs5GgDH7HfAkff9UeRzbPni3UqtcCnunmkMjEwrJMne5YyEfTHpVEDA7Ekk4Odh0xDWHam8jhWSdC5eKJxrMajLq7M+oJGqqCFTQxLAuu5yNQF+pVR/Ldxq1wopAJKam1RnTOVWQadmZoVA8+aMeGfmXttMDJm2ChGxu4yAC43Ub6mCggHBIbYNtkC4UrR4NdtJCHfTq1OpxkAaXZcYO4OAM+tb1AKUpQClKUApSlAKxXNysaF3OFHU/5ADcknAAG5JxWWoq3/ANolMh+yiYrGPBpF7ryHz0nUi+oY75XAH1DaNMwlnGFBykJxhSOjSY2Z/EDovqRmpOlKAUpSgFKViublY0LuwVRuSdgKAyk1FIPnLq//AAEOpP8AmuOj/u16r9497oFJCJrndwyQeEZ7rS/vB1VP1Op/OwMqZUCgFaPGuMx2kD3E5IjTGogFiNTBRsoydyK3qje0PDjPAI1AP1sLEHYFY545HH8KtQH3LxyJbiO2LZklRpEABIKpjJJGwznbzwcdK2hcpp16k0/eyMdcdenWqNP2JuXQKWj1qskKvqb7BYuVAG8ctly2OnMbrWf8mJTL84+bQiMSq3zPUuk6YZITJsvL15ddsezGN84AAtljxWOaNJEYaZM6c90tg4OAd/Cvrh/EUmTmRkldTpkgjeN2jbY/rK1UOLsJODECBgJCmI3jUQGGVnOlnhZ8d4FShUkjBx1q39m+GvBb8uTGrmzvscjEs8kq/wDSwoCWpStWa+AbSMbdSTgD02Bya4nOMFmR1GLl0NqlYLW7D5HQjqOvXoQfEVnr2MlJZR4008MUpSujwiO0PZWC9UCdCSvssp0sueuD5ehrT4VwSy4YCVZEZ9tcjjWw+6M4zv4KNzW80j3DMsbmOJWKF1xrdlOlgmQQig5UtgkkHGMZOzZcJiiJMcYDHq5yzt+1I2Wb4k1xy46tWNyz8VX5XJ1vR4zsa30+G+ygupPdHyx+M5QUF7dH2bWNR+vNg/gkbD+dStK7KxFGW88I7Qf1sh/0q9Et34xWp/rZB/ompSlAQ5ubhWLtZxk4AzHMGbAycfWIm2Sds+Nff5QBftYLqP3xmQfxQlx/OpWlAa9nxGOUaopEceJVg2PQ46H0rYqO4pwdJQWCJzgp0Sd5GDY276EOFz1APSudfJ9xTiMHFp7PixdmnTVC/WNjD1ERAC4KMSRgHu7jJoDq1KV4zADJOB50B7StT6Xh/TQ/xr/5qP4d2oSQkPpQc140YMGVtDlRk/ms2MgHY+BNScueM4PMk3SlKjPTw1pcCtWjtoo3GGVFVhkHvAYJyPM5PxrerV4pxOO3iaeYlY0GWYKz6R5kKCcDxONqA2qVXeE/KFYXMqw293FJI2dKDVk4BJwCPIE/Cpq74jFENUskcY83ZVH/AFGgNilRX04X2t4ZZP1mBhj/AI5Blh+yrU+i5Jf95l7v6GLKJjyZs65PxVT4rQH3ccZGoxwKZpAcHBwiH/mSbhf2Rlt/Zr234WSwlnbmSDdRjCRn9RfP9Ykt1xgHFUyfty5nktbEW0SQ6gNaudZTUW0hMLGg0nc+nnUhwztW/EOGztCpS5VSulCR3iO6yEbgHf1GD76hjWhKWlGlW4ZcUKXNmtts/LPTPr/3culKp0dzfwuIxFqHNO7GSRQv1SqFkbLFSpkclsYbIzhe99ji160ZUwvqIwGCMN/ziCSCuAdtQG48cZMxmlupUdwAycgc8uZAzg6gAca209Ovd07+NSNAKUpQClKUB8SyhVLMQABkk7ACqVDdNK7lCcF2OSCPHyO4qV7aXRVIlBABfJz0OkZA/Hf4VTbi9mRy9tIup9ihAfUfMAHrUN7w6VzbqpGWMPzjY8pcQhbVWprbH3LPwq6xmRpWXPdAXT0B6nUD4+FT3CuJczUpILJjcbagehx4HYgj0qgcIs3kTcnbYjyI6ipLs5e8i6cSaiukKW6hCTkavHHXfw8aw7K6cZRp4wu/76m7fUqMacqjl0x92i+0pSvojDMcMCoNKKFGScAYGSSx/Ekn41krWtOIxyl1jdWaNtDgHdGHgw6jbceYORWzQClKUApSlAKUpQCvh4g2CQDpORkZwcEZHkcEjPqa+6w3N2sYBY41MqDqcs5CgYHqfgMnwoDNVa7YXGlrdTgqWclTuCVTK5HjgnPvx5VZa5v8tnFnt7eB48ajIyg9dOU6gee1XLGk61xCmu7OZPCyTNlbyzxLLGE0tnHeA6Er00HyqpWr3lxdSwQRR6Y3aJ3Yllyp0sG2C49NyR4Vdfk4k/8AqbVmP/CySfexJNSHCeOwSyyRQb6RrLqAFYsxBII9o5ByfHzNXVcyoyqRUE8ZXpv3OcZwVXj3a5uCxW8EzGcusp5jZGkpp0xgAE6e9gEkkY3zV24Tfc6CKbGnmRpJpznGtQ2M+PWuR/8AyG9qz903+lXU+yv+42v7iL/trXN1QgrOlXS/im5Z9n47CL/iaJShFKVkEhS7T5JrKO/e+SPGtCOSNkV2Iy6YPdyMjT07xxirPacFgiOqOGJG+8qqD/FjNbtKAUpSgOWcS7E3dtdvLZwxTK760Y6Q0LEk7ZZemT5qcDIq0/J92SaxgbmkGWUhmA3CgDurnxO5yem/xNqpVeFvCEtSNa44vXuKPJnjtl43eOmd/wAJFW4hx24W4YKpCKGULynfcvbhZCwIBGGl2BHQ5zjbDb9p7ktEGiP1hhLLypRoWVYAw1k9VZ5TnB9gggYzVvpVgyRSlKAUpSgFKUoDWveHxzLplQMOuDVM4/w6OG5QQrHHiMk9BnUcePu/nV4juFYkKykjqAQSPeB0rWv+DwzEGWNXx0zUVanzIac4ILijzoaM4/0c4NvMjs9vcpHq9oalI9432NZ7K0KKfrUZm3Ziy94n41dfyRtf0Ef4U/JG1/QR/hVP4Fdc/Yrytqs4KnKo2l++TJ2ZlLWseo5IBXPnpJUH8AKlKx29uqKEQAKOgHhWSr8I6YpFyEdMVHwcr7adhr88Zjv+GScrXGOc+QBmM6cFTtJqTSAp2yhJI61f4e0MQwkzGF+mJRysnp3WPcb+ixqL7TdrnhnSztkR53UuS+rTGgBJJC95jhWOB5eORWr2Z7a/OLh7G6SMSgHBUNokAGWBSQalON8HyPTG/HOhq0mmuG3Do85LbGfnjpnHj96FyBr2q9e8Ps4SRpMJETynlNJD3I8ajiJlGdxt1rQm4isYkIn4mixEK/cSQAkAjeWJmIwVPXxFSmeXClVe1vWd+Wt3dKxbQOZBEAXCcwpqEYGoLk426Hrg15Z8QMgyb6ZAVLgvDFGrIGC6lZ0wRll8fzhtvQFprxmAGTsB41ASW8e/N4hKQMZHNhixncZMKIRnfxr7bhtipJkMTlCAxmk5uk7kZ5rHB2P4elAbLdoom2g1Tt5RDWPjJkRr8WHxr7t7N3dZp9IK7pEpJVCQQWLEDW+CRnAABIGdyc/0jCNubEMHTjUowd8Drsdjt6VtUAqN412eguwguI9YRtS7suGxjOVI8DUhJIFBZiABuSdgB6mvUcEAggg7gjfIrqE5QeqLwwc7+UDstdi2SPh7AW0aFWtgpJPU685zJj7p9+G6VTuwvCrkqzoGaRsl8jXkBiAd2GNwRj06V3ataHhsaSNMqKHcYZhtqx5jpn161r0OLSpUJUXFPO+cfnz6kbhl5OdXHZe5nKiSFtgQDpRQM4zli5OOn4V0ThdnyoIoc55aKmfPSoGf5VsNIB1IHvOOm5r6qjcXc66UWkkvB0o4FKViurpY0LucKPHc9dgABuSTgADck4qodGWlRJ4tMd0s5iPNniQ/w6yR8cGvTxxl+1trlB94Ksw/CFmf/poCVpWpZcWimyIpEYjqoPeX3qdx8RW3QHyzgdSB4b+dY7u7WKNpZDpRQWY77Aeg3rkUYF9fXD3ciZQyRxwu+jThXwQPJdIzjqTk9DU38nUsl5YXNnM7FRiNXO5CuDlQc7gY2/a91VYXGuWMdc/Y3brg7t6Dqa8uOnKx/d0w87/RHQLTiCSAlGzg6SCCpDYDYKsAQdJBwR0NZJJ1VSxICgEk+QHWqzcdi4zMuJWHeaRYyXJxqhLEMHDNhlQZbOAwXGAteQ9iQF0Cfu7KVCdNOGUAliRvudRb2sDAAq0YRZra5WRQ6MGU53HoSD+BBHwrLWlwfhvIiEQIIDMQQun22L7geO/Wt2gFKUoBSlKA5ZwKApcRMoiMnzy5LIlu6TKjSXA1y3GSHjAZW0lRnuYOQMyJ4pdLbo0lxcLK1olxGOWh5106nVAVEXsqRHiMYY8xjnbboVKAoV5x6+WVogJO65t8iNSOZdFnglBxjREnLU+BJOd6xXvHbyOS5EbvKwWUqAu0apKoBaLk60YRlipBkEmM46CuhUoCh8Iv7qSeKI3DmEyy/WJh8rHHC4UytborLrLjKrvkrnK1fKUoChdtuy1wbpb+0RZG0GOSInGpSrIcbjIKsRsQRgEVh7F9krj558/ukEWldEcYOTgIIxncnAQY3OSd66HSq/w8der39zXXF66t+RhdNOe+nx1x9iK4x2biuTmVQx5TxDIVtIk05ZdQOGGkYNe3XAEkSdCzATlS2MbaVRBjbyQfialKVYMgj7PgUUcsk4RTJI5cuVXUMqqlQ2M6cKNqij2CtwqhMoQFyVCrrZCxV30gamGuQZ8de+4GLLSgKwexSqV5MrIoO4whGnlPHkLp06+8N8dM9azxdjIlK95yqB1RTpOlZBIGBOMv9od2JPdHmc2ClAVm67BwyE6nkwSTp2CgMHVu6BjJDnJxvgZzvmygV7SgK12sVRNavcLqtVaTmgrrRXZAInkXB7gPMGTsCyk+BqKkvUjwLczWlm3PcSIm0k6mIqI1dW0RtmUhQq62U4yD3r1SgKPZ3965EsryowltYzCI1CYnggMxOVLZV5JMHVhSuN9xUdwa7uks15ctweTZRNoKKxMrSTRy6gY9TsiqCEHiozqzv0mlAcs7RPLKJFRpbiJI7oRSlQSxewfUuUQBgHwAcdWK5OnA37/jt6J59L6WRrgLDgt9VHDI8Ugj+b9SRG2sykEsUxnYdEpQGjwVHEEfMd3cqGZnCg5YaiMKoAAJwBit0ivap3avt2tlxGxtXI5dzzFkP3SSiwtny1lgfQ58KAuNKUoDVvuFxTY5satjoSO8p81Yd5T6gitT5jPF9jLzF/RTEk+5ZgCw/pB/ePCVpQFE4n2Os7241SCa2uG3aPKrzMdWXIKvt1KE+u+atfBOBxWkIhgXCjck7lmPVmPielbN3ZJKuiRFZeuCOhHQjyYeBG4rQxLb/fnh8ussY9D/AMZfT2/2zUapwi9SW5bqXterTVKc24rosmhfdlXeZ5RKnez7SFjpZoGKHJ06RySB3fzvfnBB2OlUxHnp3DCzHQdTmIQqxLFie8IiNiNnOdQ2NntrpZEDowZT0I/D8c7YrLUhUFKUoBSlKAUpSgFKUoBSlKAUpSgFKUoBSlKAUpSgFKUoBSlKAUpSgFKUoBSlKAVT+2fya23EJBcTKzSogVAXZEwrF9J0bjVkgt1Gc+FXClAavDbpZIwV1DHdKt7SsuxVtz3h/PrvnNbVR95ZMH50OOZjDKdllA6An81h4N8DkdM9lfrKDjIZThkbZkPkw8Pf0I3BI3oDZpSlAKUpQEddWDKxmgwHO7odll9/3XxsH9wOQBjZsr1ZV1LkEHSynZkYdVYeB6ehBBGQQa2Kr/arikVknz6RxGFIR8gkSKScLsD3xuVJ8crkBsgCwUqM7PdpIL6Hn2rl49RTVpZclcZwGAJG/Wt26u1jGpzgEgDAJJJ6AAbk0BmpWj9MJ5Tf2Uv/AK0+mE8pv7KX/wBaA3qVo/TKeU39lL/61s210si6kORkjoQQRsQQdwaAy0pSgFKUoBSlKAUpSgFKUoBSlKAUpSgFKUoBSlKAUpSgFKVyvtXxVpuJyW8omaCFCRDGGOptAIdlRlLbsD16D31FVqctZL9hZO7m4p4STb77LwtvydUr5kkCgsxAAGSTsABuST4CuefJ3xOVb25sHbVHHqZcFmCFXC6VLksFOroSdx783viliJoZISSA6lcjwyMZ9fdXtOpzI5OL20dpV5bedk0/k9z4teMwyECOVGJJAAO+QNR292/u3rDJDHcYlhkAkUYWVMHYgOFYdHQhlOk+eRg71H/QE/N+cGdDIG7qEOYwCjq2AX1DOoHAOBpx4lqkOA8G+axmPXqGVOcY9mKOLff/AJefjUhTPI+LlCI7lRGScCQfZOT0wx9hj91vcC1SlfMkQYFWAIIwQRkEHqCD1FRn0U8W9q4C/oZMtHjyQ+1F7hlR93yAlaVFDj6ptcq0B6anwYz7ph3fcG0n0qTVwRkEEHoR40B9VHdouBpeWstpL7EqFSfunqrD1VsEe6pGlAVj5Nuzr2PDIbWUASLrL437zSM3X3EVJca+0tv33+nJUrUVxr7S1/f/AOlJQHH7m/u50kkhu5yyFmIV26AnI0g7VW/ynvP/ANVz/aP/AOaxWU7pcloiwYMcFc56+lWm34SdYZ0Gv2irDrnfdf8AKv01qnb7Simu2yMLMp9GYeDX18Gjle5ucFlwC7dNQ3IJ6HyrsvCCQ1x+/b/ClcuureV2DOx2KnA2AwR4CuocH9q4/ft/hSvkuNSUnCSSXXp7GjarGUS9KUr58uClKUApSlAKUpQClKUApSlAKUpQClKUApSlAKUpQCqz2m7BQ3kgm1vFMBjWmNwOmR4keeQas1K5lBTWJInoXFS3nrpSwyC7L9j4bFWEWpnf2pGxk46AY2ArDdcBnZmIdSC7NvJMutWDaEOnZBHkY09dA6GrHSkYqKwjmtWqVpupUeWypv2SmMYHzgmXLHmlnyGIuEEijJCsFlTp9z0FE7IzGNlknLZRlUFmKqHE4ZcKFBX6yPw/M9BVspXREY4EwqggAgAYG4GB4E9RWSlKA8IqMfs5FnMWuA+cLGMZ8yg7jH9pTUpSgIr6OuF9i71fvYkf/tmOg4TI5/2icuvjGiCJG9G3ZyPTVg9CCNqlaUAqJ444ElsSQBz+p26xyCpatXiPDo50McqhlPgaA5XbdkLuFmaOOAnJwRLGOp67mtmw7O3StqkRSSck82M5P8VT6cE4cYkl+bnvy8gJgauaJGjZSM47pVyd/ZUms1v2b4a3LBSJHlUOkbOmshhnYKx1eO6kjbrWxLjFaXWK+j/yVlbRXdmA8OZkKmMBjtkvFgb9Ths1PcEcE3BBBBnfcb/moP76jx2Q4djOiHGFb2l9lzhW69CdgfGrBY8OjhQRxKFUdAKzq1eVXGexNGCibNKUqA7FKUoBSlKAUpSgFKUoBSlKAUpSgFKUoBSlKAUpSgFKUoBSlKAUpSgFKUoBSlKAUpSgFKUoCAi7NkXrT6l5PelVN8i4kRYnfyxoU49ZXqB4d8n8sRhUyK6qLUv9bKoVrVY1wsSjEgJjBBJXBY5B6UpQGxZdgnSdJDIhRZCCoG5tYisltF06pIik+GC3nV1pSg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hQSEBUQERIRFRQWFxoVGBUYGRcVGxYWFRcYFRgYGRcXGyYeFxkjGhgUHzAgJScpLCwsFR4xNTAqNSYrLCkBCQoKDgwOGg8PGjUkHyQ0LjU1NS8pKik1NCwpLiouLzUsKjQsLDAtNCoyMCoyLyosKi82LSwvLjUyNDQsLDUsKf/AABEIAKgBLAMBIgACEQEDEQH/xAAbAAEAAgMBAQAAAAAAAAAAAAAABQYDBAcBAv/EAEcQAAIBAwIDBQMHCAcIAwAAAAECAwAEERIhBRMxBiJBUWEycYEHFBUjM1KRFkJTYnJzkqGCg5OxssHDJDRDY6Kz0dIIJVT/xAAbAQEAAwEBAQEAAAAAAAAAAAAAAwQFAgEGB//EAC8RAAIBAwIFAgYABwAAAAAAAAABAgMEERIhBRMxQVFxgRRhkaGx8CIjMlLR4fH/2gAMAwEAAhEDEQA/AO40pSgFKUoBSlKAUpSgFKUoBSlKAUpSgFKUoBSlKAVq/SkPM5XNi5nTRrXVn9nOa0u1t1JHYzyQ51rGSCOo82HqBk/CuOyQ44cJWWAuzDSylBImHJZ5GLcxmYkKFAwAudj1rVq/LeEvmbfDeFK8g5ynjdRXq/33/Peajb3j0cUnLfXsqMzBGZVEjMiamA2yysPhvWv2QvXksIJZz3ygJJ8RkgMT6rg/GnEOBW80pncrzAkZR+4TGIneRXUkZAJcg+BAAqxF6kmZFam6VSVN9m19CRPE4sZ5sWNWj219r7vX2txt13r038YxmSPcgDvLuWwQBvuSCPxqt/kbEiEQS4bIjy2lhpDIeWcgnPdXfrv617N2TtgFeSckKBgsUA5Q5SAdMEfVx94+JPmMekZYYeKRO4jSRGYgthSG2UqGO3kWX8a2qheFcDjt21LKxA1ppJXSNXLOAAO6RywcDA7x26YmVcEAggg7gjfNAe0pSgFK0rzjMUTaHfv9eWoaRyPMRoC2PhWv9Jzv9lasPWaRYgfggkYfFRQErSuY/KDxnjUU9ubK21qmZJOUGkR85URvqAJAAY7Ae0p2OKu/ZfjzXcAkkt57aTo8UqMpVv1SQA6+RHxwdqAl61OK8TS3iaaTOlfAbkknAUDxJJA+NbdVzt/AXsmUEqTJF3uuPrFOamt4RqVYwl0bRzNtRbRHR9pZ5zs6QL4BQJG+LN3c+5fiakArac/PZ9X9V/dy65zbSTAlQhYjbKEHP9FiD/fUgHusZ5Fzj9239/SvoqljFPEWkvYpRqvvktEnaSeA7sk6+IIEb/Bl7pPoVHvFWjhnEUniWaMnSwyM7EEHBBHgQQQfdXHeITzgHKFf2yP8Kk/zxXRfk3fPDISTkky7+f10m9VL+zhToKqsZzjb0ft2JKNVynpLPSlKwi2KUpQClKUApSlAKUpQClKUApSlAKUpQClKUB4y5GD0qrn5M7Hm83knrnRqbRnr7Pl6dPSrTSuJQjL+pZJ6NzWoZ5U3HPXDwR/GeHmWAxJoG6YDDKgLIjHK+IwDt49Khk7DDWGaYsMk6NChe9IkrLjONOUwBjIBxkgCrTSuyAqp7BIS5eUtqUrjQu2Q4yBnAOHI2AG3SvX7CJzTIJSN2YLjIBZpWA0hgpUc0jGN8dRVppQFWi7BxjVqkL51Y1AtjUHAO7e0Nbbrp+FT3CrHkxLFqLac94jHVi38s43ydtyTvWxLKFUsxCqBkknAAHUknoKjebJcewWih+/jEkn7AI+rX9YjUfADZqAz3nGERuUoaSXGeUmCwHmxJCxr6sQD4ZrB8wmm3nk5a/ooSR/HNsx/ohPjW9Z2KRLpjUKM5PiST1ZmO7MfMkms9Aa9nYRxLpiRUHU4AGT5k9WPqdzWxSlAMV50r2sF9drFG0rdFBY+Zx4DzJ6AeJNAZUcEAgggjII3BB6EGoDt1LptQT+lj/xg/wCVSfArMxWsMTe0kaqfQhRkD0B2rD2j4KLq3aEkqTghh4Mu4NTUJqFWMpdE0czTcWkcx4INUh5U2k59kgNj+icEfjV6S3uuT9rb48+U2f8AuYqlfQE9s2Li15yj89AD8cHp8DUoOJ2nL0/MrrV5aWx/jxW9dVqdVpwkmvSL/LTKdOMo7NfkhO06AZEs2o/cUBc/0Vyx+JxV6+TKTPDItsYaQY/rXP8AnVP+gJ7k6YLXkIersANvcvX4mukdnuCra26QKchep8ydyfxqHiF1TnbxoxeXnPbw/G3c6o05Kbk1sSVKUrBLgpSlAKUpQHxLKFGpiFA6kkAD4mkM6uNSMrDzBBH4iuUfKfxNvpCKGVS0CKrCPJVXLE5JI9Rj4HpmnYS8aPjE1vF9gzzAoPZAQsUYDoMYAz5GqnxP8zRjvg+hXBG7T4jVvpcsY2wu2c9fb5HWqVWe0PFrmOWVYFVlW1MuScaX1MMjuNrOAO6SOnrWvdSXKpOwuZ8pcxRL3IPs5GgDH7HfAkff9UeRzbPni3UqtcCnunmkMjEwrJMne5YyEfTHpVEDA7Ekk4Odh0xDWHam8jhWSdC5eKJxrMajLq7M+oJGqqCFTQxLAuu5yNQF+pVR/Ldxq1wopAJKam1RnTOVWQadmZoVA8+aMeGfmXttMDJm2ChGxu4yAC43Ub6mCggHBIbYNtkC4UrR4NdtJCHfTq1OpxkAaXZcYO4OAM+tb1AKUpQClKUApSlAKxXNysaF3OFHU/5ADcknAAG5JxWWoq3/ANolMh+yiYrGPBpF7ryHz0nUi+oY75XAH1DaNMwlnGFBykJxhSOjSY2Z/EDovqRmpOlKAUpSgFKViublY0LuwVRuSdgKAyk1FIPnLq//AAEOpP8AmuOj/u16r9497oFJCJrndwyQeEZ7rS/vB1VP1Op/OwMqZUCgFaPGuMx2kD3E5IjTGogFiNTBRsoydyK3qje0PDjPAI1AP1sLEHYFY545HH8KtQH3LxyJbiO2LZklRpEABIKpjJJGwznbzwcdK2hcpp16k0/eyMdcdenWqNP2JuXQKWj1qskKvqb7BYuVAG8ctly2OnMbrWf8mJTL84+bQiMSq3zPUuk6YZITJsvL15ddsezGN84AAtljxWOaNJEYaZM6c90tg4OAd/Cvrh/EUmTmRkldTpkgjeN2jbY/rK1UOLsJODECBgJCmI3jUQGGVnOlnhZ8d4FShUkjBx1q39m+GvBb8uTGrmzvscjEs8kq/wDSwoCWpStWa+AbSMbdSTgD02Bya4nOMFmR1GLl0NqlYLW7D5HQjqOvXoQfEVnr2MlJZR4008MUpSujwiO0PZWC9UCdCSvssp0sueuD5ehrT4VwSy4YCVZEZ9tcjjWw+6M4zv4KNzW80j3DMsbmOJWKF1xrdlOlgmQQig5UtgkkHGMZOzZcJiiJMcYDHq5yzt+1I2Wb4k1xy46tWNyz8VX5XJ1vR4zsa30+G+ygupPdHyx+M5QUF7dH2bWNR+vNg/gkbD+dStK7KxFGW88I7Qf1sh/0q9Et34xWp/rZB/ompSlAQ5ubhWLtZxk4AzHMGbAycfWIm2Sds+Nff5QBftYLqP3xmQfxQlx/OpWlAa9nxGOUaopEceJVg2PQ46H0rYqO4pwdJQWCJzgp0Sd5GDY276EOFz1APSudfJ9xTiMHFp7PixdmnTVC/WNjD1ERAC4KMSRgHu7jJoDq1KV4zADJOB50B7StT6Xh/TQ/xr/5qP4d2oSQkPpQc140YMGVtDlRk/ms2MgHY+BNScueM4PMk3SlKjPTw1pcCtWjtoo3GGVFVhkHvAYJyPM5PxrerV4pxOO3iaeYlY0GWYKz6R5kKCcDxONqA2qVXeE/KFYXMqw293FJI2dKDVk4BJwCPIE/Cpq74jFENUskcY83ZVH/AFGgNilRX04X2t4ZZP1mBhj/AI5Blh+yrU+i5Jf95l7v6GLKJjyZs65PxVT4rQH3ccZGoxwKZpAcHBwiH/mSbhf2Rlt/Zr234WSwlnbmSDdRjCRn9RfP9Ykt1xgHFUyfty5nktbEW0SQ6gNaudZTUW0hMLGg0nc+nnUhwztW/EOGztCpS5VSulCR3iO6yEbgHf1GD76hjWhKWlGlW4ZcUKXNmtts/LPTPr/3culKp0dzfwuIxFqHNO7GSRQv1SqFkbLFSpkclsYbIzhe99ji160ZUwvqIwGCMN/ziCSCuAdtQG48cZMxmlupUdwAycgc8uZAzg6gAca209Ovd07+NSNAKUpQClKUB8SyhVLMQABkk7ACqVDdNK7lCcF2OSCPHyO4qV7aXRVIlBABfJz0OkZA/Hf4VTbi9mRy9tIup9ihAfUfMAHrUN7w6VzbqpGWMPzjY8pcQhbVWprbH3LPwq6xmRpWXPdAXT0B6nUD4+FT3CuJczUpILJjcbagehx4HYgj0qgcIs3kTcnbYjyI6ipLs5e8i6cSaiukKW6hCTkavHHXfw8aw7K6cZRp4wu/76m7fUqMacqjl0x92i+0pSvojDMcMCoNKKFGScAYGSSx/Ekn41krWtOIxyl1jdWaNtDgHdGHgw6jbceYORWzQClKUApSlAKUpQCvh4g2CQDpORkZwcEZHkcEjPqa+6w3N2sYBY41MqDqcs5CgYHqfgMnwoDNVa7YXGlrdTgqWclTuCVTK5HjgnPvx5VZa5v8tnFnt7eB48ajIyg9dOU6gee1XLGk61xCmu7OZPCyTNlbyzxLLGE0tnHeA6Er00HyqpWr3lxdSwQRR6Y3aJ3Yllyp0sG2C49NyR4Vdfk4k/8AqbVmP/CySfexJNSHCeOwSyyRQb6RrLqAFYsxBII9o5ByfHzNXVcyoyqRUE8ZXpv3OcZwVXj3a5uCxW8EzGcusp5jZGkpp0xgAE6e9gEkkY3zV24Tfc6CKbGnmRpJpznGtQ2M+PWuR/8AyG9qz903+lXU+yv+42v7iL/trXN1QgrOlXS/im5Z9n47CL/iaJShFKVkEhS7T5JrKO/e+SPGtCOSNkV2Iy6YPdyMjT07xxirPacFgiOqOGJG+8qqD/FjNbtKAUpSgOWcS7E3dtdvLZwxTK760Y6Q0LEk7ZZemT5qcDIq0/J92SaxgbmkGWUhmA3CgDurnxO5yem/xNqpVeFvCEtSNa44vXuKPJnjtl43eOmd/wAJFW4hx24W4YKpCKGULynfcvbhZCwIBGGl2BHQ5zjbDb9p7ktEGiP1hhLLypRoWVYAw1k9VZ5TnB9gggYzVvpVgyRSlKAUpSgFKUoDWveHxzLplQMOuDVM4/w6OG5QQrHHiMk9BnUcePu/nV4juFYkKykjqAQSPeB0rWv+DwzEGWNXx0zUVanzIac4ILijzoaM4/0c4NvMjs9vcpHq9oalI9432NZ7K0KKfrUZm3Ziy94n41dfyRtf0Ef4U/JG1/QR/hVP4Fdc/Yrytqs4KnKo2l++TJ2ZlLWseo5IBXPnpJUH8AKlKx29uqKEQAKOgHhWSr8I6YpFyEdMVHwcr7adhr88Zjv+GScrXGOc+QBmM6cFTtJqTSAp2yhJI61f4e0MQwkzGF+mJRysnp3WPcb+ixqL7TdrnhnSztkR53UuS+rTGgBJJC95jhWOB5eORWr2Z7a/OLh7G6SMSgHBUNokAGWBSQalON8HyPTG/HOhq0mmuG3Do85LbGfnjpnHj96FyBr2q9e8Ps4SRpMJETynlNJD3I8ajiJlGdxt1rQm4isYkIn4mixEK/cSQAkAjeWJmIwVPXxFSmeXClVe1vWd+Wt3dKxbQOZBEAXCcwpqEYGoLk426Hrg15Z8QMgyb6ZAVLgvDFGrIGC6lZ0wRll8fzhtvQFprxmAGTsB41ASW8e/N4hKQMZHNhixncZMKIRnfxr7bhtipJkMTlCAxmk5uk7kZ5rHB2P4elAbLdoom2g1Tt5RDWPjJkRr8WHxr7t7N3dZp9IK7pEpJVCQQWLEDW+CRnAABIGdyc/0jCNubEMHTjUowd8Drsdjt6VtUAqN412eguwguI9YRtS7suGxjOVI8DUhJIFBZiABuSdgB6mvUcEAggg7gjfIrqE5QeqLwwc7+UDstdi2SPh7AW0aFWtgpJPU685zJj7p9+G6VTuwvCrkqzoGaRsl8jXkBiAd2GNwRj06V3ataHhsaSNMqKHcYZhtqx5jpn161r0OLSpUJUXFPO+cfnz6kbhl5OdXHZe5nKiSFtgQDpRQM4zli5OOn4V0ThdnyoIoc55aKmfPSoGf5VsNIB1IHvOOm5r6qjcXc66UWkkvB0o4FKViurpY0LucKPHc9dgABuSTgADck4qodGWlRJ4tMd0s5iPNniQ/w6yR8cGvTxxl+1trlB94Ksw/CFmf/poCVpWpZcWimyIpEYjqoPeX3qdx8RW3QHyzgdSB4b+dY7u7WKNpZDpRQWY77Aeg3rkUYF9fXD3ciZQyRxwu+jThXwQPJdIzjqTk9DU38nUsl5YXNnM7FRiNXO5CuDlQc7gY2/a91VYXGuWMdc/Y3brg7t6Dqa8uOnKx/d0w87/RHQLTiCSAlGzg6SCCpDYDYKsAQdJBwR0NZJJ1VSxICgEk+QHWqzcdi4zMuJWHeaRYyXJxqhLEMHDNhlQZbOAwXGAteQ9iQF0Cfu7KVCdNOGUAliRvudRb2sDAAq0YRZra5WRQ6MGU53HoSD+BBHwrLWlwfhvIiEQIIDMQQun22L7geO/Wt2gFKUoBSlKA5ZwKApcRMoiMnzy5LIlu6TKjSXA1y3GSHjAZW0lRnuYOQMyJ4pdLbo0lxcLK1olxGOWh5106nVAVEXsqRHiMYY8xjnbboVKAoV5x6+WVogJO65t8iNSOZdFnglBxjREnLU+BJOd6xXvHbyOS5EbvKwWUqAu0apKoBaLk60YRlipBkEmM46CuhUoCh8Iv7qSeKI3DmEyy/WJh8rHHC4UytborLrLjKrvkrnK1fKUoChdtuy1wbpb+0RZG0GOSInGpSrIcbjIKsRsQRgEVh7F9krj558/ukEWldEcYOTgIIxncnAQY3OSd66HSq/w8der39zXXF66t+RhdNOe+nx1x9iK4x2biuTmVQx5TxDIVtIk05ZdQOGGkYNe3XAEkSdCzATlS2MbaVRBjbyQfialKVYMgj7PgUUcsk4RTJI5cuVXUMqqlQ2M6cKNqij2CtwqhMoQFyVCrrZCxV30gamGuQZ8de+4GLLSgKwexSqV5MrIoO4whGnlPHkLp06+8N8dM9azxdjIlK95yqB1RTpOlZBIGBOMv9od2JPdHmc2ClAVm67BwyE6nkwSTp2CgMHVu6BjJDnJxvgZzvmygV7SgK12sVRNavcLqtVaTmgrrRXZAInkXB7gPMGTsCyk+BqKkvUjwLczWlm3PcSIm0k6mIqI1dW0RtmUhQq62U4yD3r1SgKPZ3965EsryowltYzCI1CYnggMxOVLZV5JMHVhSuN9xUdwa7uks15ctweTZRNoKKxMrSTRy6gY9TsiqCEHiozqzv0mlAcs7RPLKJFRpbiJI7oRSlQSxewfUuUQBgHwAcdWK5OnA37/jt6J59L6WRrgLDgt9VHDI8Ugj+b9SRG2sykEsUxnYdEpQGjwVHEEfMd3cqGZnCg5YaiMKoAAJwBit0ivap3avt2tlxGxtXI5dzzFkP3SSiwtny1lgfQ58KAuNKUoDVvuFxTY5satjoSO8p81Yd5T6gitT5jPF9jLzF/RTEk+5ZgCw/pB/ePCVpQFE4n2Os7241SCa2uG3aPKrzMdWXIKvt1KE+u+atfBOBxWkIhgXCjck7lmPVmPielbN3ZJKuiRFZeuCOhHQjyYeBG4rQxLb/fnh8ussY9D/AMZfT2/2zUapwi9SW5bqXterTVKc24rosmhfdlXeZ5RKnez7SFjpZoGKHJ06RySB3fzvfnBB2OlUxHnp3DCzHQdTmIQqxLFie8IiNiNnOdQ2NntrpZEDowZT0I/D8c7YrLUhUFKUoBSlKAUpSgFKUoBSlKAUpSgFKUoBSlKAUpSgFKUoBSlKAUpSgFKUoBSlKAVT+2fya23EJBcTKzSogVAXZEwrF9J0bjVkgt1Gc+FXClAavDbpZIwV1DHdKt7SsuxVtz3h/PrvnNbVR95ZMH50OOZjDKdllA6An81h4N8DkdM9lfrKDjIZThkbZkPkw8Pf0I3BI3oDZpSlAKUpQEddWDKxmgwHO7odll9/3XxsH9wOQBjZsr1ZV1LkEHSynZkYdVYeB6ehBBGQQa2Kr/arikVknz6RxGFIR8gkSKScLsD3xuVJ8crkBsgCwUqM7PdpIL6Hn2rl49RTVpZclcZwGAJG/Wt26u1jGpzgEgDAJJJ6AAbk0BmpWj9MJ5Tf2Uv/AK0+mE8pv7KX/wBaA3qVo/TKeU39lL/61s210si6kORkjoQQRsQQdwaAy0pSgFKUoBSlKAUpSgFKUoBSlKAUpSgFKUoBSlKAUpSgFKVyvtXxVpuJyW8omaCFCRDGGOptAIdlRlLbsD16D31FVqctZL9hZO7m4p4STb77LwtvydUr5kkCgsxAAGSTsABuST4CuefJ3xOVb25sHbVHHqZcFmCFXC6VLksFOroSdx783viliJoZISSA6lcjwyMZ9fdXtOpzI5OL20dpV5bedk0/k9z4teMwyECOVGJJAAO+QNR292/u3rDJDHcYlhkAkUYWVMHYgOFYdHQhlOk+eRg71H/QE/N+cGdDIG7qEOYwCjq2AX1DOoHAOBpx4lqkOA8G+axmPXqGVOcY9mKOLff/AJefjUhTPI+LlCI7lRGScCQfZOT0wx9hj91vcC1SlfMkQYFWAIIwQRkEHqCD1FRn0U8W9q4C/oZMtHjyQ+1F7hlR93yAlaVFDj6ptcq0B6anwYz7ph3fcG0n0qTVwRkEEHoR40B9VHdouBpeWstpL7EqFSfunqrD1VsEe6pGlAVj5Nuzr2PDIbWUASLrL437zSM3X3EVJca+0tv33+nJUrUVxr7S1/f/AOlJQHH7m/u50kkhu5yyFmIV26AnI0g7VW/ynvP/ANVz/aP/AOaxWU7pcloiwYMcFc56+lWm34SdYZ0Gv2irDrnfdf8AKv01qnb7Simu2yMLMp9GYeDX18Gjle5ucFlwC7dNQ3IJ6HyrsvCCQ1x+/b/ClcuureV2DOx2KnA2AwR4CuocH9q4/ft/hSvkuNSUnCSSXXp7GjarGUS9KUr58uClKUApSlAKUpQClKUApSlAKUpQClKUApSlAKUpQCqz2m7BQ3kgm1vFMBjWmNwOmR4keeQas1K5lBTWJInoXFS3nrpSwyC7L9j4bFWEWpnf2pGxk46AY2ArDdcBnZmIdSC7NvJMutWDaEOnZBHkY09dA6GrHSkYqKwjmtWqVpupUeWypv2SmMYHzgmXLHmlnyGIuEEijJCsFlTp9z0FE7IzGNlknLZRlUFmKqHE4ZcKFBX6yPw/M9BVspXREY4EwqggAgAYG4GB4E9RWSlKA8IqMfs5FnMWuA+cLGMZ8yg7jH9pTUpSgIr6OuF9i71fvYkf/tmOg4TI5/2icuvjGiCJG9G3ZyPTVg9CCNqlaUAqJ444ElsSQBz+p26xyCpatXiPDo50McqhlPgaA5XbdkLuFmaOOAnJwRLGOp67mtmw7O3StqkRSSck82M5P8VT6cE4cYkl+bnvy8gJgauaJGjZSM47pVyd/ZUms1v2b4a3LBSJHlUOkbOmshhnYKx1eO6kjbrWxLjFaXWK+j/yVlbRXdmA8OZkKmMBjtkvFgb9Ths1PcEcE3BBBBnfcb/moP76jx2Q4djOiHGFb2l9lzhW69CdgfGrBY8OjhQRxKFUdAKzq1eVXGexNGCibNKUqA7FKUoBSlKAUpSgFKUoBSlKAUpSgFKUoBSlKAUpSgFKUoBSlKAUpSgFKUoBSlKAUpSgFKUoCAi7NkXrT6l5PelVN8i4kRYnfyxoU49ZXqB4d8n8sRhUyK6qLUv9bKoVrVY1wsSjEgJjBBJXBY5B6UpQGxZdgnSdJDIhRZCCoG5tYisltF06pIik+GC3nV1pSgP/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2" name="Picture 6" descr="http://www.jansipke.nl/wp-content/uploads/mv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581" y="1545401"/>
            <a:ext cx="8046674" cy="4500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91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600" cap="small" dirty="0">
                <a:solidFill>
                  <a:schemeClr val="dk1"/>
                </a:solidFill>
                <a:latin typeface="Verdana"/>
                <a:ea typeface="Verdana"/>
                <a:cs typeface="Verdana"/>
                <a:sym typeface="Verdana"/>
              </a:rPr>
              <a:t>Firefox plugins/add </a:t>
            </a:r>
            <a:r>
              <a:rPr lang="en-US" sz="3600" cap="small" dirty="0" err="1">
                <a:solidFill>
                  <a:schemeClr val="dk1"/>
                </a:solidFill>
                <a:latin typeface="Verdana"/>
                <a:ea typeface="Verdana"/>
                <a:cs typeface="Verdana"/>
                <a:sym typeface="Verdana"/>
              </a:rPr>
              <a:t>ons</a:t>
            </a:r>
            <a:endParaRPr lang="en-US" sz="3600" cap="small" dirty="0">
              <a:solidFill>
                <a:schemeClr val="dk1"/>
              </a:solidFill>
              <a:latin typeface="Verdana"/>
              <a:ea typeface="Verdana"/>
              <a:cs typeface="Verdana"/>
              <a:sym typeface="Verdana"/>
            </a:endParaRPr>
          </a:p>
        </p:txBody>
      </p:sp>
      <p:sp>
        <p:nvSpPr>
          <p:cNvPr id="228" name="Shape 228"/>
          <p:cNvSpPr>
            <a:spLocks noGrp="1"/>
          </p:cNvSpPr>
          <p:nvPr>
            <p:ph idx="1"/>
          </p:nvPr>
        </p:nvSpPr>
        <p:spPr>
          <a:xfrm>
            <a:off x="124691" y="1354667"/>
            <a:ext cx="9527309" cy="5452179"/>
          </a:xfrm>
          <a:prstGeom prst="rect">
            <a:avLst/>
          </a:prstGeom>
          <a:noFill/>
          <a:ln>
            <a:noFill/>
          </a:ln>
        </p:spPr>
        <p:txBody>
          <a:bodyPr lIns="101582" tIns="50777" rIns="101582" bIns="50777" anchor="t" anchorCtr="0">
            <a:noAutofit/>
          </a:bodyPr>
          <a:lstStyle/>
          <a:p>
            <a:pPr>
              <a:buClr>
                <a:schemeClr val="folHlink"/>
              </a:buClr>
              <a:buSzPct val="90277"/>
              <a:buFont typeface="Arial"/>
              <a:buChar char="•"/>
            </a:pPr>
            <a:r>
              <a:rPr lang="en-US" sz="2700" b="1" u="sng" dirty="0">
                <a:solidFill>
                  <a:schemeClr val="hlink"/>
                </a:solidFill>
                <a:latin typeface="Arial"/>
                <a:ea typeface="Arial"/>
                <a:cs typeface="Arial"/>
                <a:sym typeface="Arial"/>
                <a:hlinkClick r:id="rId3"/>
              </a:rPr>
              <a:t>https://addons.mozilla.org/en-US/firefox/addon/live-http-headers/</a:t>
            </a:r>
            <a:r>
              <a:rPr lang="en-US" sz="2700" b="1" dirty="0">
                <a:solidFill>
                  <a:schemeClr val="dk1"/>
                </a:solidFill>
                <a:latin typeface="Arial"/>
                <a:ea typeface="Arial"/>
                <a:cs typeface="Arial"/>
                <a:sym typeface="Arial"/>
              </a:rPr>
              <a:t>  </a:t>
            </a:r>
          </a:p>
          <a:p>
            <a:pPr>
              <a:buClr>
                <a:schemeClr val="folHlink"/>
              </a:buClr>
              <a:buSzPct val="90277"/>
              <a:buFont typeface="Arial"/>
              <a:buChar char="•"/>
            </a:pPr>
            <a:r>
              <a:rPr lang="en-US" sz="2700" b="1" u="sng" dirty="0">
                <a:solidFill>
                  <a:schemeClr val="hlink"/>
                </a:solidFill>
                <a:latin typeface="Arial"/>
                <a:ea typeface="Arial"/>
                <a:cs typeface="Arial"/>
                <a:sym typeface="Arial"/>
                <a:hlinkClick r:id="rId4"/>
              </a:rPr>
              <a:t>https://addons.mozilla.org/en-US/firefox/addon/tamper-data/</a:t>
            </a:r>
            <a:r>
              <a:rPr lang="en-US" sz="2700" b="1" dirty="0">
                <a:solidFill>
                  <a:schemeClr val="dk1"/>
                </a:solidFill>
                <a:latin typeface="Arial"/>
                <a:ea typeface="Arial"/>
                <a:cs typeface="Arial"/>
                <a:sym typeface="Arial"/>
              </a:rPr>
              <a:t> </a:t>
            </a:r>
            <a:endParaRPr lang="en-US" sz="2700" b="1" dirty="0" smtClean="0">
              <a:solidFill>
                <a:schemeClr val="dk1"/>
              </a:solidFill>
              <a:latin typeface="Arial"/>
              <a:ea typeface="Arial"/>
              <a:cs typeface="Arial"/>
              <a:sym typeface="Arial"/>
            </a:endParaRPr>
          </a:p>
          <a:p>
            <a:pPr>
              <a:buClr>
                <a:schemeClr val="folHlink"/>
              </a:buClr>
              <a:buSzPct val="90277"/>
              <a:buFont typeface="Arial"/>
              <a:buChar char="•"/>
            </a:pPr>
            <a:r>
              <a:rPr lang="en-US" sz="2700" b="1" dirty="0">
                <a:solidFill>
                  <a:schemeClr val="dk1"/>
                </a:solidFill>
                <a:latin typeface="Arial"/>
                <a:ea typeface="Arial"/>
                <a:cs typeface="Arial"/>
                <a:sym typeface="Arial"/>
                <a:hlinkClick r:id="rId5"/>
              </a:rPr>
              <a:t>https://addons.mozilla.org/En-us/firefox/addon/firebug</a:t>
            </a:r>
            <a:r>
              <a:rPr lang="en-US" sz="2700" b="1" dirty="0" smtClean="0">
                <a:solidFill>
                  <a:schemeClr val="dk1"/>
                </a:solidFill>
                <a:latin typeface="Arial"/>
                <a:ea typeface="Arial"/>
                <a:cs typeface="Arial"/>
                <a:sym typeface="Arial"/>
                <a:hlinkClick r:id="rId5"/>
              </a:rPr>
              <a:t>/</a:t>
            </a:r>
            <a:r>
              <a:rPr lang="en-US" sz="2700" b="1" dirty="0" smtClean="0">
                <a:solidFill>
                  <a:schemeClr val="dk1"/>
                </a:solidFill>
                <a:latin typeface="Arial"/>
                <a:ea typeface="Arial"/>
                <a:cs typeface="Arial"/>
                <a:sym typeface="Arial"/>
              </a:rPr>
              <a:t> </a:t>
            </a:r>
            <a:endParaRPr lang="en-US" sz="2700" b="1" dirty="0">
              <a:solidFill>
                <a:schemeClr val="dk1"/>
              </a:solidFill>
              <a:latin typeface="Arial"/>
              <a:ea typeface="Arial"/>
              <a:cs typeface="Arial"/>
              <a:sym typeface="Arial"/>
            </a:endParaRPr>
          </a:p>
        </p:txBody>
      </p:sp>
      <p:sp>
        <p:nvSpPr>
          <p:cNvPr id="229" name="Shape 229"/>
          <p:cNvSpPr/>
          <p:nvPr/>
        </p:nvSpPr>
        <p:spPr>
          <a:xfrm>
            <a:off x="3471334" y="7027333"/>
            <a:ext cx="3217333" cy="440971"/>
          </a:xfrm>
          <a:prstGeom prst="rect">
            <a:avLst/>
          </a:prstGeom>
          <a:noFill/>
          <a:ln>
            <a:noFill/>
          </a:ln>
        </p:spPr>
        <p:txBody>
          <a:bodyPr lIns="101582" tIns="50777" rIns="101582" bIns="50777" anchor="t" anchorCtr="0">
            <a:noAutofit/>
          </a:bodyPr>
          <a:lstStyle/>
          <a:p>
            <a:pPr algn="ctr">
              <a:buClr>
                <a:schemeClr val="dk1"/>
              </a:buClr>
              <a:buSzPct val="25000"/>
            </a:pPr>
            <a:r>
              <a:rPr lang="en-US" sz="1100">
                <a:solidFill>
                  <a:srgbClr val="808080"/>
                </a:solidFill>
              </a:rPr>
              <a:t>CS 142 Lecture Notes: HTTP</a:t>
            </a:r>
          </a:p>
        </p:txBody>
      </p:sp>
      <p:sp>
        <p:nvSpPr>
          <p:cNvPr id="230" name="Shape 230"/>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rgbClr val="808080"/>
                </a:solidFill>
              </a:rPr>
              <a:t>Slide *</a:t>
            </a:r>
          </a:p>
        </p:txBody>
      </p:sp>
      <p:sp>
        <p:nvSpPr>
          <p:cNvPr id="232" name="Shape 232"/>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1175518322"/>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spcBef>
                <a:spcPts val="0"/>
              </a:spcBef>
              <a:buSzPct val="25000"/>
            </a:pPr>
            <a:r>
              <a:rPr lang="en-US" dirty="0">
                <a:solidFill>
                  <a:schemeClr val="dk1"/>
                </a:solidFill>
                <a:latin typeface="Calibri"/>
                <a:ea typeface="Calibri"/>
                <a:cs typeface="Calibri"/>
                <a:sym typeface="Calibri"/>
              </a:rPr>
              <a:t>Questions?</a:t>
            </a:r>
          </a:p>
        </p:txBody>
      </p:sp>
      <p:sp>
        <p:nvSpPr>
          <p:cNvPr id="169" name="Shape 169"/>
          <p:cNvSpPr/>
          <p:nvPr/>
        </p:nvSpPr>
        <p:spPr>
          <a:xfrm>
            <a:off x="3302000" y="1778001"/>
            <a:ext cx="3894666" cy="3129139"/>
          </a:xfrm>
          <a:prstGeom prst="rect">
            <a:avLst/>
          </a:prstGeom>
          <a:blipFill>
            <a:blip r:embed="rId3"/>
            <a:stretch>
              <a:fillRect/>
            </a:stretch>
          </a:blipFill>
        </p:spPr>
      </p:sp>
      <p:sp>
        <p:nvSpPr>
          <p:cNvPr id="170" name="Shape 170"/>
          <p:cNvSpPr txBox="1"/>
          <p:nvPr/>
        </p:nvSpPr>
        <p:spPr>
          <a:xfrm>
            <a:off x="423333" y="5334000"/>
            <a:ext cx="9144000" cy="1270000"/>
          </a:xfrm>
          <a:prstGeom prst="rect">
            <a:avLst/>
          </a:prstGeom>
          <a:noFill/>
          <a:ln>
            <a:noFill/>
          </a:ln>
        </p:spPr>
        <p:txBody>
          <a:bodyPr lIns="101582" tIns="50777" rIns="101582" bIns="50777" anchor="ctr" anchorCtr="0">
            <a:noAutofit/>
          </a:bodyPr>
          <a:lstStyle/>
          <a:p>
            <a:pPr algn="ctr">
              <a:buSzPct val="25000"/>
            </a:pPr>
            <a:r>
              <a:rPr lang="en-US" sz="4900">
                <a:solidFill>
                  <a:schemeClr val="dk1"/>
                </a:solidFill>
                <a:latin typeface="Calibri"/>
                <a:ea typeface="Calibri"/>
                <a:cs typeface="Calibri"/>
                <a:sym typeface="Calibri"/>
              </a:rPr>
              <a:t>Let us begin!</a:t>
            </a:r>
          </a:p>
        </p:txBody>
      </p:sp>
    </p:spTree>
    <p:extLst>
      <p:ext uri="{BB962C8B-B14F-4D97-AF65-F5344CB8AC3E}">
        <p14:creationId xmlns:p14="http://schemas.microsoft.com/office/powerpoint/2010/main" val="531870640"/>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78" name="Shape 78"/>
          <p:cNvSpPr txBox="1">
            <a:spLocks noGrp="1"/>
          </p:cNvSpPr>
          <p:nvPr>
            <p:ph type="title"/>
          </p:nvPr>
        </p:nvSpPr>
        <p:spPr>
          <a:xfrm>
            <a:off x="677333" y="338667"/>
            <a:ext cx="8890000" cy="1351138"/>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Architecture of Web Applications</a:t>
            </a:r>
          </a:p>
        </p:txBody>
      </p:sp>
      <p:sp>
        <p:nvSpPr>
          <p:cNvPr id="79" name="Shape 79"/>
          <p:cNvSpPr txBox="1">
            <a:spLocks noGrp="1"/>
          </p:cNvSpPr>
          <p:nvPr>
            <p:ph type="body" idx="1"/>
          </p:nvPr>
        </p:nvSpPr>
        <p:spPr>
          <a:xfrm>
            <a:off x="592667" y="1947333"/>
            <a:ext cx="8890000" cy="5334000"/>
          </a:xfrm>
          <a:prstGeom prst="rect">
            <a:avLst/>
          </a:prstGeom>
          <a:noFill/>
          <a:ln>
            <a:noFill/>
          </a:ln>
        </p:spPr>
        <p:txBody>
          <a:bodyPr lIns="101582" tIns="50777" rIns="101582" bIns="50777" anchor="t" anchorCtr="0">
            <a:noAutofit/>
          </a:bodyPr>
          <a:lstStyle/>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Application Server</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Application server is a container which allow server applications to run within it.</a:t>
            </a:r>
          </a:p>
          <a:p>
            <a:endParaRPr lang="en-US" sz="170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Application server handles the requests from the client application and pass them to the server application.</a:t>
            </a:r>
          </a:p>
          <a:p>
            <a:endParaRPr lang="en-US" sz="170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These requests are generally sent through HTTP (Hypertext Transfer Protocol), which specifies a set of methods and headers that allow clients and servers to interact and exchange information.  </a:t>
            </a:r>
          </a:p>
          <a:p>
            <a:endParaRPr lang="en-US" sz="170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Server application then processes the requests and sends the responses back to the client application.</a:t>
            </a:r>
          </a:p>
          <a:p>
            <a:endParaRPr lang="en-US" sz="170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Server application can also accesses database via JDBC, if database manipulations are needed.</a:t>
            </a:r>
          </a:p>
          <a:p>
            <a:endParaRPr lang="en-US" sz="170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Database</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Many software can be used to store and manage data (e.g., MS SQL, Oracle, and MySql)</a:t>
            </a:r>
          </a:p>
          <a:p>
            <a:endParaRPr lang="en-US" sz="1700">
              <a:solidFill>
                <a:schemeClr val="dk1"/>
              </a:solidFill>
              <a:latin typeface="Arial"/>
              <a:ea typeface="Arial"/>
              <a:cs typeface="Arial"/>
              <a:sym typeface="Arial"/>
            </a:endParaRPr>
          </a:p>
          <a:p>
            <a:endParaRPr lang="en-US" sz="1700">
              <a:solidFill>
                <a:schemeClr val="dk1"/>
              </a:solidFill>
              <a:latin typeface="Arial"/>
              <a:ea typeface="Arial"/>
              <a:cs typeface="Arial"/>
              <a:sym typeface="Arial"/>
            </a:endParaRPr>
          </a:p>
        </p:txBody>
      </p:sp>
      <p:sp>
        <p:nvSpPr>
          <p:cNvPr id="80" name="Shape 80"/>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1604632029"/>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86" name="Shape 86"/>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600" cap="small">
                <a:solidFill>
                  <a:schemeClr val="dk1"/>
                </a:solidFill>
                <a:latin typeface="Verdana"/>
                <a:ea typeface="Verdana"/>
                <a:cs typeface="Verdana"/>
                <a:sym typeface="Verdana"/>
              </a:rPr>
              <a:t>Web Server</a:t>
            </a:r>
          </a:p>
        </p:txBody>
      </p:sp>
      <p:sp>
        <p:nvSpPr>
          <p:cNvPr id="87" name="Shape 87"/>
          <p:cNvSpPr txBox="1">
            <a:spLocks noGrp="1"/>
          </p:cNvSpPr>
          <p:nvPr>
            <p:ph type="body" idx="1"/>
          </p:nvPr>
        </p:nvSpPr>
        <p:spPr>
          <a:xfrm>
            <a:off x="629708" y="1947334"/>
            <a:ext cx="9360958" cy="5503333"/>
          </a:xfrm>
          <a:prstGeom prst="rect">
            <a:avLst/>
          </a:prstGeom>
          <a:noFill/>
          <a:ln>
            <a:noFill/>
          </a:ln>
        </p:spPr>
        <p:txBody>
          <a:bodyPr lIns="101582" tIns="50777" rIns="101582" bIns="50777" anchor="t" anchorCtr="0">
            <a:noAutofit/>
          </a:bodyPr>
          <a:lstStyle/>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To build a web application, we need a server which is able to deal with</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Http requests</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Server applications</a:t>
            </a:r>
          </a:p>
          <a:p>
            <a:endParaRPr lang="en-US" sz="170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Therefore, web server is chosen based on the programming languages by which the server application is coded.</a:t>
            </a:r>
          </a:p>
          <a:p>
            <a:endParaRPr lang="en-US" sz="1900" b="1">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Apache Tomcat</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Apache Tomcat is an open source software implementation of the Java Servlet and JavaServer Pages (JSP) technologies. </a:t>
            </a:r>
          </a:p>
          <a:p>
            <a:endParaRPr lang="en-US" sz="170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u="sng">
                <a:solidFill>
                  <a:schemeClr val="hlink"/>
                </a:solidFill>
                <a:latin typeface="Arial"/>
                <a:ea typeface="Arial"/>
                <a:cs typeface="Arial"/>
                <a:sym typeface="Arial"/>
                <a:hlinkClick r:id="rId3"/>
              </a:rPr>
              <a:t>http://tomcat.apache.org/download-60.cgi</a:t>
            </a:r>
          </a:p>
          <a:p>
            <a:pPr lvl="2">
              <a:lnSpc>
                <a:spcPct val="80000"/>
              </a:lnSpc>
              <a:spcBef>
                <a:spcPts val="400"/>
              </a:spcBef>
              <a:buClr>
                <a:schemeClr val="folHlink"/>
              </a:buClr>
              <a:buSzPct val="98958"/>
              <a:buFont typeface="Arial"/>
              <a:buChar char="•"/>
            </a:pPr>
            <a:r>
              <a:rPr lang="en-US">
                <a:solidFill>
                  <a:schemeClr val="dk1"/>
                </a:solidFill>
                <a:latin typeface="Arial"/>
                <a:ea typeface="Arial"/>
                <a:cs typeface="Arial"/>
                <a:sym typeface="Arial"/>
              </a:rPr>
              <a:t>Windows Service Installer (6.0.20)</a:t>
            </a:r>
          </a:p>
          <a:p>
            <a:endParaRPr lang="en-US" sz="1800">
              <a:solidFill>
                <a:schemeClr val="dk1"/>
              </a:solidFill>
              <a:latin typeface="Arial"/>
              <a:ea typeface="Arial"/>
              <a:cs typeface="Arial"/>
              <a:sym typeface="Arial"/>
            </a:endParaRPr>
          </a:p>
          <a:p>
            <a:pPr lvl="1">
              <a:lnSpc>
                <a:spcPct val="80000"/>
              </a:lnSpc>
              <a:spcBef>
                <a:spcPts val="400"/>
              </a:spcBef>
              <a:buClr>
                <a:schemeClr val="folHlink"/>
              </a:buClr>
              <a:buSzPct val="105882"/>
              <a:buFont typeface="Wingdings"/>
              <a:buChar char="§"/>
            </a:pPr>
            <a:r>
              <a:rPr lang="en-US" sz="1900">
                <a:solidFill>
                  <a:schemeClr val="dk1"/>
                </a:solidFill>
                <a:latin typeface="Arial"/>
                <a:ea typeface="Arial"/>
                <a:cs typeface="Arial"/>
                <a:sym typeface="Arial"/>
              </a:rPr>
              <a:t>Prerequisite – JDK 1.6</a:t>
            </a:r>
          </a:p>
          <a:p>
            <a:pPr lvl="2">
              <a:lnSpc>
                <a:spcPct val="80000"/>
              </a:lnSpc>
              <a:spcBef>
                <a:spcPts val="400"/>
              </a:spcBef>
              <a:buClr>
                <a:schemeClr val="folHlink"/>
              </a:buClr>
              <a:buSzPct val="131944"/>
              <a:buFont typeface="Arial"/>
              <a:buChar char="•"/>
            </a:pPr>
            <a:r>
              <a:rPr lang="en-US" sz="1300">
                <a:solidFill>
                  <a:schemeClr val="dk1"/>
                </a:solidFill>
                <a:latin typeface="Arial"/>
                <a:ea typeface="Arial"/>
                <a:cs typeface="Arial"/>
                <a:sym typeface="Arial"/>
              </a:rPr>
              <a:t>JDK 6 Update 17 with Java EE</a:t>
            </a:r>
          </a:p>
          <a:p>
            <a:pPr lvl="2">
              <a:lnSpc>
                <a:spcPct val="80000"/>
              </a:lnSpc>
              <a:spcBef>
                <a:spcPts val="400"/>
              </a:spcBef>
              <a:buClr>
                <a:schemeClr val="folHlink"/>
              </a:buClr>
              <a:buSzPct val="131944"/>
              <a:buFont typeface="Arial"/>
              <a:buChar char="•"/>
            </a:pPr>
            <a:r>
              <a:rPr lang="en-US" sz="1300">
                <a:solidFill>
                  <a:schemeClr val="dk1"/>
                </a:solidFill>
                <a:latin typeface="Arial"/>
                <a:ea typeface="Arial"/>
                <a:cs typeface="Arial"/>
                <a:sym typeface="Arial"/>
              </a:rPr>
              <a:t>(</a:t>
            </a:r>
            <a:r>
              <a:rPr lang="en-US" sz="1300" u="sng">
                <a:solidFill>
                  <a:schemeClr val="hlink"/>
                </a:solidFill>
                <a:latin typeface="Arial"/>
                <a:ea typeface="Arial"/>
                <a:cs typeface="Arial"/>
                <a:sym typeface="Arial"/>
                <a:hlinkClick r:id="rId4"/>
              </a:rPr>
              <a:t>http://java.sun.com/javase/downloads/index.jsp</a:t>
            </a:r>
            <a:r>
              <a:rPr lang="en-US" sz="1300">
                <a:solidFill>
                  <a:schemeClr val="dk1"/>
                </a:solidFill>
                <a:latin typeface="Arial"/>
                <a:ea typeface="Arial"/>
                <a:cs typeface="Arial"/>
                <a:sym typeface="Arial"/>
              </a:rPr>
              <a:t>)</a:t>
            </a:r>
          </a:p>
          <a:p>
            <a:endParaRPr lang="en-US" sz="1300">
              <a:solidFill>
                <a:schemeClr val="dk1"/>
              </a:solidFill>
              <a:latin typeface="Arial"/>
              <a:ea typeface="Arial"/>
              <a:cs typeface="Arial"/>
              <a:sym typeface="Arial"/>
            </a:endParaRPr>
          </a:p>
          <a:p>
            <a:pPr>
              <a:lnSpc>
                <a:spcPct val="80000"/>
              </a:lnSpc>
              <a:spcBef>
                <a:spcPts val="1056"/>
              </a:spcBef>
              <a:buClr>
                <a:schemeClr val="folHlink"/>
              </a:buClr>
              <a:buSzPct val="92105"/>
              <a:buFont typeface="Arial"/>
              <a:buChar char="•"/>
            </a:pPr>
            <a:r>
              <a:rPr lang="en-US" sz="2100" b="1">
                <a:solidFill>
                  <a:schemeClr val="dk1"/>
                </a:solidFill>
                <a:latin typeface="Arial"/>
                <a:ea typeface="Arial"/>
                <a:cs typeface="Arial"/>
                <a:sym typeface="Arial"/>
              </a:rPr>
              <a:t>IIS – for ASP .Net</a:t>
            </a:r>
          </a:p>
        </p:txBody>
      </p:sp>
      <p:sp>
        <p:nvSpPr>
          <p:cNvPr id="88" name="Shape 88"/>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347084014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94" name="Shape 94"/>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600" cap="small">
                <a:solidFill>
                  <a:schemeClr val="dk1"/>
                </a:solidFill>
                <a:latin typeface="Verdana"/>
                <a:ea typeface="Verdana"/>
                <a:cs typeface="Verdana"/>
                <a:sym typeface="Verdana"/>
              </a:rPr>
              <a:t>Apache Tomcat</a:t>
            </a:r>
          </a:p>
        </p:txBody>
      </p:sp>
      <p:sp>
        <p:nvSpPr>
          <p:cNvPr id="95" name="Shape 95"/>
          <p:cNvSpPr txBox="1">
            <a:spLocks noGrp="1"/>
          </p:cNvSpPr>
          <p:nvPr>
            <p:ph type="body" idx="1"/>
          </p:nvPr>
        </p:nvSpPr>
        <p:spPr>
          <a:xfrm>
            <a:off x="508000" y="1354667"/>
            <a:ext cx="9144000" cy="5452179"/>
          </a:xfrm>
          <a:prstGeom prst="rect">
            <a:avLst/>
          </a:prstGeom>
          <a:noFill/>
          <a:ln>
            <a:noFill/>
          </a:ln>
        </p:spPr>
        <p:txBody>
          <a:bodyPr lIns="101582" tIns="50777" rIns="101582" bIns="50777" anchor="t" anchorCtr="0">
            <a:noAutofit/>
          </a:bodyPr>
          <a:lstStyle/>
          <a:p>
            <a:pPr>
              <a:lnSpc>
                <a:spcPct val="80000"/>
              </a:lnSpc>
              <a:spcBef>
                <a:spcPts val="1167"/>
              </a:spcBef>
              <a:buClr>
                <a:schemeClr val="folHlink"/>
              </a:buClr>
              <a:buSzPct val="91269"/>
              <a:buFont typeface="Arial"/>
              <a:buChar char="•"/>
            </a:pPr>
            <a:r>
              <a:rPr lang="en-US" sz="2300" b="1">
                <a:solidFill>
                  <a:schemeClr val="dk1"/>
                </a:solidFill>
                <a:latin typeface="Arial"/>
                <a:ea typeface="Arial"/>
                <a:cs typeface="Arial"/>
                <a:sym typeface="Arial"/>
              </a:rPr>
              <a:t>Test</a:t>
            </a:r>
          </a:p>
          <a:p>
            <a:pPr lvl="1">
              <a:lnSpc>
                <a:spcPct val="80000"/>
              </a:lnSpc>
              <a:spcBef>
                <a:spcPts val="444"/>
              </a:spcBef>
              <a:buClr>
                <a:schemeClr val="folHlink"/>
              </a:buClr>
              <a:buSzPct val="100000"/>
              <a:buFont typeface="Wingdings"/>
              <a:buChar char="§"/>
            </a:pPr>
            <a:r>
              <a:rPr lang="en-US" sz="2200" u="sng">
                <a:solidFill>
                  <a:schemeClr val="hlink"/>
                </a:solidFill>
                <a:latin typeface="Arial"/>
                <a:ea typeface="Arial"/>
                <a:cs typeface="Arial"/>
                <a:sym typeface="Arial"/>
                <a:hlinkClick r:id=""/>
              </a:rPr>
              <a:t>http://127.0.0.1:8080</a:t>
            </a: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pPr lvl="1">
              <a:lnSpc>
                <a:spcPct val="80000"/>
              </a:lnSpc>
              <a:spcBef>
                <a:spcPts val="444"/>
              </a:spcBef>
              <a:buClr>
                <a:schemeClr val="folHlink"/>
              </a:buClr>
              <a:buSzPct val="25000"/>
            </a:pPr>
            <a:r>
              <a:rPr lang="en-US" sz="2200">
                <a:solidFill>
                  <a:schemeClr val="dk1"/>
                </a:solidFill>
                <a:latin typeface="Arial"/>
                <a:ea typeface="Arial"/>
                <a:cs typeface="Arial"/>
                <a:sym typeface="Arial"/>
              </a:rPr>
              <a:t> </a:t>
            </a:r>
          </a:p>
        </p:txBody>
      </p:sp>
      <p:sp>
        <p:nvSpPr>
          <p:cNvPr id="96" name="Shape 96"/>
          <p:cNvSpPr/>
          <p:nvPr/>
        </p:nvSpPr>
        <p:spPr>
          <a:xfrm>
            <a:off x="1439334" y="2698751"/>
            <a:ext cx="6773333" cy="4921250"/>
          </a:xfrm>
          <a:prstGeom prst="rect">
            <a:avLst/>
          </a:prstGeom>
          <a:blipFill>
            <a:blip r:embed="rId3"/>
            <a:stretch>
              <a:fillRect/>
            </a:stretch>
          </a:blipFill>
        </p:spPr>
      </p:sp>
      <p:sp>
        <p:nvSpPr>
          <p:cNvPr id="97" name="Shape 97"/>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4230462153"/>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03" name="Shape 103"/>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600" cap="small">
                <a:solidFill>
                  <a:schemeClr val="dk1"/>
                </a:solidFill>
                <a:latin typeface="Verdana"/>
                <a:ea typeface="Verdana"/>
                <a:cs typeface="Verdana"/>
                <a:sym typeface="Verdana"/>
              </a:rPr>
              <a:t>Apache Tomcat </a:t>
            </a:r>
          </a:p>
        </p:txBody>
      </p:sp>
      <p:sp>
        <p:nvSpPr>
          <p:cNvPr id="104" name="Shape 104"/>
          <p:cNvSpPr txBox="1">
            <a:spLocks noGrp="1"/>
          </p:cNvSpPr>
          <p:nvPr>
            <p:ph type="body" idx="1"/>
          </p:nvPr>
        </p:nvSpPr>
        <p:spPr>
          <a:xfrm>
            <a:off x="629708" y="1947334"/>
            <a:ext cx="8890000" cy="5503333"/>
          </a:xfrm>
          <a:prstGeom prst="rect">
            <a:avLst/>
          </a:prstGeom>
          <a:noFill/>
          <a:ln>
            <a:noFill/>
          </a:ln>
        </p:spPr>
        <p:txBody>
          <a:bodyPr lIns="101582" tIns="50777" rIns="101582" bIns="50777" anchor="t" anchorCtr="0">
            <a:noAutofit/>
          </a:bodyPr>
          <a:lstStyle/>
          <a:p>
            <a:pPr>
              <a:lnSpc>
                <a:spcPct val="80000"/>
              </a:lnSpc>
              <a:spcBef>
                <a:spcPts val="1000"/>
              </a:spcBef>
              <a:buClr>
                <a:schemeClr val="folHlink"/>
              </a:buClr>
              <a:buSzPct val="98958"/>
              <a:buFont typeface="Arial"/>
              <a:buChar char="•"/>
            </a:pPr>
            <a:r>
              <a:rPr lang="en-US" sz="1800" b="1" dirty="0">
                <a:solidFill>
                  <a:schemeClr val="dk1"/>
                </a:solidFill>
                <a:latin typeface="Arial"/>
                <a:ea typeface="Arial"/>
                <a:cs typeface="Arial"/>
                <a:sym typeface="Arial"/>
              </a:rPr>
              <a:t>File Structure</a:t>
            </a:r>
          </a:p>
          <a:p>
            <a:pPr lvl="1">
              <a:lnSpc>
                <a:spcPct val="80000"/>
              </a:lnSpc>
              <a:spcBef>
                <a:spcPts val="400"/>
              </a:spcBef>
              <a:buClr>
                <a:schemeClr val="folHlink"/>
              </a:buClr>
              <a:buSzPct val="128571"/>
              <a:buFont typeface="Wingdings"/>
              <a:buChar char="§"/>
            </a:pPr>
            <a:r>
              <a:rPr lang="en-US" sz="1600" dirty="0" err="1">
                <a:solidFill>
                  <a:schemeClr val="accent2"/>
                </a:solidFill>
                <a:latin typeface="Arial"/>
                <a:ea typeface="Arial"/>
                <a:cs typeface="Arial"/>
                <a:sym typeface="Arial"/>
              </a:rPr>
              <a:t>TomcatRoot</a:t>
            </a:r>
            <a:endParaRPr lang="en-US" sz="1600" dirty="0">
              <a:solidFill>
                <a:schemeClr val="accent2"/>
              </a:solidFill>
              <a:latin typeface="Arial"/>
              <a:ea typeface="Arial"/>
              <a:cs typeface="Arial"/>
              <a:sym typeface="Arial"/>
            </a:endParaRPr>
          </a:p>
          <a:p>
            <a:pPr lvl="2">
              <a:lnSpc>
                <a:spcPct val="80000"/>
              </a:lnSpc>
              <a:spcBef>
                <a:spcPts val="400"/>
              </a:spcBef>
              <a:buClr>
                <a:schemeClr val="folHlink"/>
              </a:buClr>
              <a:buSzPct val="113095"/>
              <a:buFont typeface="Arial"/>
              <a:buChar char="•"/>
            </a:pPr>
            <a:r>
              <a:rPr lang="en-US" sz="1600" dirty="0">
                <a:solidFill>
                  <a:schemeClr val="dk1"/>
                </a:solidFill>
                <a:latin typeface="Arial"/>
                <a:ea typeface="Arial"/>
                <a:cs typeface="Arial"/>
                <a:sym typeface="Arial"/>
              </a:rPr>
              <a:t>C:\Program Files\Apache Software Foundation\Tomcat 6.0 (default)</a:t>
            </a:r>
          </a:p>
          <a:p>
            <a:endParaRPr lang="en-US" sz="1600" dirty="0">
              <a:solidFill>
                <a:schemeClr val="dk1"/>
              </a:solidFill>
              <a:latin typeface="Arial"/>
              <a:ea typeface="Arial"/>
              <a:cs typeface="Arial"/>
              <a:sym typeface="Arial"/>
            </a:endParaRPr>
          </a:p>
          <a:p>
            <a:pPr lvl="1">
              <a:lnSpc>
                <a:spcPct val="80000"/>
              </a:lnSpc>
              <a:spcBef>
                <a:spcPts val="400"/>
              </a:spcBef>
              <a:buClr>
                <a:schemeClr val="folHlink"/>
              </a:buClr>
              <a:buSzPct val="128571"/>
              <a:buFont typeface="Wingdings"/>
              <a:buChar char="§"/>
            </a:pPr>
            <a:r>
              <a:rPr lang="en-US" sz="1600" dirty="0" err="1">
                <a:solidFill>
                  <a:schemeClr val="dk1"/>
                </a:solidFill>
                <a:latin typeface="Arial"/>
                <a:ea typeface="Arial"/>
                <a:cs typeface="Arial"/>
                <a:sym typeface="Arial"/>
              </a:rPr>
              <a:t>TomcatRoot</a:t>
            </a:r>
            <a:r>
              <a:rPr lang="en-US" sz="1600" dirty="0">
                <a:solidFill>
                  <a:schemeClr val="dk1"/>
                </a:solidFill>
                <a:latin typeface="Arial"/>
                <a:ea typeface="Arial"/>
                <a:cs typeface="Arial"/>
                <a:sym typeface="Arial"/>
              </a:rPr>
              <a:t>/bin</a:t>
            </a:r>
          </a:p>
          <a:p>
            <a:pPr lvl="2">
              <a:lnSpc>
                <a:spcPct val="80000"/>
              </a:lnSpc>
              <a:spcBef>
                <a:spcPts val="400"/>
              </a:spcBef>
              <a:buClr>
                <a:schemeClr val="folHlink"/>
              </a:buClr>
              <a:buSzPct val="113095"/>
              <a:buFont typeface="Arial"/>
              <a:buChar char="•"/>
            </a:pPr>
            <a:r>
              <a:rPr lang="en-US" sz="1600" dirty="0">
                <a:solidFill>
                  <a:schemeClr val="dk1"/>
                </a:solidFill>
                <a:latin typeface="Arial"/>
                <a:ea typeface="Arial"/>
                <a:cs typeface="Arial"/>
                <a:sym typeface="Arial"/>
              </a:rPr>
              <a:t>Executable files</a:t>
            </a:r>
          </a:p>
          <a:p>
            <a:pPr lvl="3">
              <a:lnSpc>
                <a:spcPct val="80000"/>
              </a:lnSpc>
              <a:spcBef>
                <a:spcPts val="400"/>
              </a:spcBef>
              <a:buClr>
                <a:schemeClr val="folHlink"/>
              </a:buClr>
              <a:buSzPct val="150000"/>
              <a:buFont typeface="Wingdings"/>
              <a:buChar char="§"/>
            </a:pPr>
            <a:r>
              <a:rPr lang="en-US" sz="1300" dirty="0">
                <a:solidFill>
                  <a:schemeClr val="dk1"/>
                </a:solidFill>
                <a:latin typeface="Arial"/>
                <a:ea typeface="Arial"/>
                <a:cs typeface="Arial"/>
                <a:sym typeface="Arial"/>
              </a:rPr>
              <a:t>Tomcat6.exe – command line mode; Tomcat6w.exe – service mode </a:t>
            </a:r>
          </a:p>
          <a:p>
            <a:endParaRPr lang="en-US" sz="1300" dirty="0">
              <a:solidFill>
                <a:schemeClr val="dk1"/>
              </a:solidFill>
              <a:latin typeface="Arial"/>
              <a:ea typeface="Arial"/>
              <a:cs typeface="Arial"/>
              <a:sym typeface="Arial"/>
            </a:endParaRPr>
          </a:p>
          <a:p>
            <a:pPr lvl="1">
              <a:lnSpc>
                <a:spcPct val="80000"/>
              </a:lnSpc>
              <a:spcBef>
                <a:spcPts val="400"/>
              </a:spcBef>
              <a:buClr>
                <a:schemeClr val="folHlink"/>
              </a:buClr>
              <a:buSzPct val="128571"/>
              <a:buFont typeface="Wingdings"/>
              <a:buChar char="§"/>
            </a:pPr>
            <a:r>
              <a:rPr lang="en-US" sz="1600" dirty="0" err="1">
                <a:solidFill>
                  <a:schemeClr val="dk1"/>
                </a:solidFill>
                <a:latin typeface="Arial"/>
                <a:ea typeface="Arial"/>
                <a:cs typeface="Arial"/>
                <a:sym typeface="Arial"/>
              </a:rPr>
              <a:t>TomcatRoot</a:t>
            </a:r>
            <a:r>
              <a:rPr lang="en-US" sz="1600" dirty="0">
                <a:solidFill>
                  <a:schemeClr val="dk1"/>
                </a:solidFill>
                <a:latin typeface="Arial"/>
                <a:ea typeface="Arial"/>
                <a:cs typeface="Arial"/>
                <a:sym typeface="Arial"/>
              </a:rPr>
              <a:t>/</a:t>
            </a:r>
            <a:r>
              <a:rPr lang="en-US" sz="1600" dirty="0" err="1">
                <a:solidFill>
                  <a:schemeClr val="dk1"/>
                </a:solidFill>
                <a:latin typeface="Arial"/>
                <a:ea typeface="Arial"/>
                <a:cs typeface="Arial"/>
                <a:sym typeface="Arial"/>
              </a:rPr>
              <a:t>conf</a:t>
            </a:r>
            <a:r>
              <a:rPr lang="en-US" sz="1600" dirty="0">
                <a:solidFill>
                  <a:schemeClr val="dk1"/>
                </a:solidFill>
                <a:latin typeface="Arial"/>
                <a:ea typeface="Arial"/>
                <a:cs typeface="Arial"/>
                <a:sym typeface="Arial"/>
              </a:rPr>
              <a:t> - Configuration files of Tomcat</a:t>
            </a:r>
          </a:p>
          <a:p>
            <a:endParaRPr lang="en-US" sz="1600" dirty="0">
              <a:solidFill>
                <a:schemeClr val="dk1"/>
              </a:solidFill>
              <a:latin typeface="Arial"/>
              <a:ea typeface="Arial"/>
              <a:cs typeface="Arial"/>
              <a:sym typeface="Arial"/>
            </a:endParaRPr>
          </a:p>
          <a:p>
            <a:pPr lvl="1">
              <a:lnSpc>
                <a:spcPct val="80000"/>
              </a:lnSpc>
              <a:spcBef>
                <a:spcPts val="400"/>
              </a:spcBef>
              <a:buClr>
                <a:schemeClr val="folHlink"/>
              </a:buClr>
              <a:buSzPct val="128571"/>
              <a:buFont typeface="Wingdings"/>
              <a:buChar char="§"/>
            </a:pPr>
            <a:r>
              <a:rPr lang="en-US" sz="1600" dirty="0" err="1">
                <a:solidFill>
                  <a:schemeClr val="dk1"/>
                </a:solidFill>
                <a:latin typeface="Arial"/>
                <a:ea typeface="Arial"/>
                <a:cs typeface="Arial"/>
                <a:sym typeface="Arial"/>
              </a:rPr>
              <a:t>TomcatRoot</a:t>
            </a:r>
            <a:r>
              <a:rPr lang="en-US" sz="1600" dirty="0">
                <a:solidFill>
                  <a:schemeClr val="dk1"/>
                </a:solidFill>
                <a:latin typeface="Arial"/>
                <a:ea typeface="Arial"/>
                <a:cs typeface="Arial"/>
                <a:sym typeface="Arial"/>
              </a:rPr>
              <a:t>/lib</a:t>
            </a:r>
          </a:p>
          <a:p>
            <a:pPr lvl="2">
              <a:lnSpc>
                <a:spcPct val="80000"/>
              </a:lnSpc>
              <a:spcBef>
                <a:spcPts val="400"/>
              </a:spcBef>
              <a:buClr>
                <a:schemeClr val="folHlink"/>
              </a:buClr>
              <a:buSzPct val="113095"/>
              <a:buFont typeface="Arial"/>
              <a:buChar char="•"/>
            </a:pPr>
            <a:r>
              <a:rPr lang="en-US" sz="1600" dirty="0">
                <a:solidFill>
                  <a:schemeClr val="dk1"/>
                </a:solidFill>
                <a:latin typeface="Arial"/>
                <a:ea typeface="Arial"/>
                <a:cs typeface="Arial"/>
                <a:sym typeface="Arial"/>
              </a:rPr>
              <a:t>Libraries/APIs required to run Tomcat</a:t>
            </a:r>
          </a:p>
          <a:p>
            <a:endParaRPr lang="en-US" sz="1600" dirty="0">
              <a:solidFill>
                <a:schemeClr val="dk1"/>
              </a:solidFill>
              <a:latin typeface="Arial"/>
              <a:ea typeface="Arial"/>
              <a:cs typeface="Arial"/>
              <a:sym typeface="Arial"/>
            </a:endParaRPr>
          </a:p>
          <a:p>
            <a:pPr lvl="1">
              <a:lnSpc>
                <a:spcPct val="80000"/>
              </a:lnSpc>
              <a:spcBef>
                <a:spcPts val="400"/>
              </a:spcBef>
              <a:buClr>
                <a:schemeClr val="folHlink"/>
              </a:buClr>
              <a:buSzPct val="128571"/>
              <a:buFont typeface="Wingdings"/>
              <a:buChar char="§"/>
            </a:pPr>
            <a:r>
              <a:rPr lang="en-US" sz="1600" dirty="0" err="1">
                <a:solidFill>
                  <a:schemeClr val="dk1"/>
                </a:solidFill>
                <a:latin typeface="Arial"/>
                <a:ea typeface="Arial"/>
                <a:cs typeface="Arial"/>
                <a:sym typeface="Arial"/>
              </a:rPr>
              <a:t>TomcatRoot</a:t>
            </a:r>
            <a:r>
              <a:rPr lang="en-US" sz="1600" dirty="0">
                <a:solidFill>
                  <a:schemeClr val="dk1"/>
                </a:solidFill>
                <a:latin typeface="Arial"/>
                <a:ea typeface="Arial"/>
                <a:cs typeface="Arial"/>
                <a:sym typeface="Arial"/>
              </a:rPr>
              <a:t>/logs - Log files</a:t>
            </a:r>
          </a:p>
          <a:p>
            <a:endParaRPr lang="en-US" sz="1600" dirty="0">
              <a:solidFill>
                <a:schemeClr val="dk1"/>
              </a:solidFill>
              <a:latin typeface="Arial"/>
              <a:ea typeface="Arial"/>
              <a:cs typeface="Arial"/>
              <a:sym typeface="Arial"/>
            </a:endParaRPr>
          </a:p>
          <a:p>
            <a:pPr lvl="1">
              <a:lnSpc>
                <a:spcPct val="80000"/>
              </a:lnSpc>
              <a:spcBef>
                <a:spcPts val="400"/>
              </a:spcBef>
              <a:buClr>
                <a:schemeClr val="folHlink"/>
              </a:buClr>
              <a:buSzPct val="128571"/>
              <a:buFont typeface="Wingdings"/>
              <a:buChar char="§"/>
            </a:pPr>
            <a:r>
              <a:rPr lang="en-US" sz="1600" dirty="0" err="1">
                <a:solidFill>
                  <a:schemeClr val="accent2"/>
                </a:solidFill>
                <a:latin typeface="Arial"/>
                <a:ea typeface="Arial"/>
                <a:cs typeface="Arial"/>
                <a:sym typeface="Arial"/>
              </a:rPr>
              <a:t>TomcatRoot</a:t>
            </a:r>
            <a:r>
              <a:rPr lang="en-US" sz="1600" dirty="0">
                <a:solidFill>
                  <a:schemeClr val="accent2"/>
                </a:solidFill>
                <a:latin typeface="Arial"/>
                <a:ea typeface="Arial"/>
                <a:cs typeface="Arial"/>
                <a:sym typeface="Arial"/>
              </a:rPr>
              <a:t>/</a:t>
            </a:r>
            <a:r>
              <a:rPr lang="en-US" sz="1600" dirty="0" err="1">
                <a:solidFill>
                  <a:schemeClr val="accent2"/>
                </a:solidFill>
                <a:latin typeface="Arial"/>
                <a:ea typeface="Arial"/>
                <a:cs typeface="Arial"/>
                <a:sym typeface="Arial"/>
              </a:rPr>
              <a:t>webapps</a:t>
            </a:r>
            <a:r>
              <a:rPr lang="en-US" sz="1600" dirty="0">
                <a:solidFill>
                  <a:schemeClr val="accent2"/>
                </a:solidFill>
                <a:latin typeface="Arial"/>
                <a:ea typeface="Arial"/>
                <a:cs typeface="Arial"/>
                <a:sym typeface="Arial"/>
              </a:rPr>
              <a:t> (http://localhost:8080/)</a:t>
            </a:r>
          </a:p>
          <a:p>
            <a:pPr lvl="2">
              <a:lnSpc>
                <a:spcPct val="80000"/>
              </a:lnSpc>
              <a:spcBef>
                <a:spcPts val="400"/>
              </a:spcBef>
              <a:buClr>
                <a:schemeClr val="folHlink"/>
              </a:buClr>
              <a:buSzPct val="113095"/>
              <a:buFont typeface="Arial"/>
              <a:buChar char="•"/>
            </a:pPr>
            <a:r>
              <a:rPr lang="en-US" sz="1600" dirty="0">
                <a:solidFill>
                  <a:schemeClr val="accent2"/>
                </a:solidFill>
                <a:latin typeface="Arial"/>
                <a:ea typeface="Arial"/>
                <a:cs typeface="Arial"/>
                <a:sym typeface="Arial"/>
              </a:rPr>
              <a:t>Application root – Put your web applications under this folder</a:t>
            </a:r>
          </a:p>
          <a:p>
            <a:endParaRPr lang="en-US" sz="1600" dirty="0">
              <a:solidFill>
                <a:schemeClr val="accent2"/>
              </a:solidFill>
              <a:latin typeface="Arial"/>
              <a:ea typeface="Arial"/>
              <a:cs typeface="Arial"/>
              <a:sym typeface="Arial"/>
            </a:endParaRPr>
          </a:p>
          <a:p>
            <a:pPr lvl="1">
              <a:lnSpc>
                <a:spcPct val="80000"/>
              </a:lnSpc>
              <a:spcBef>
                <a:spcPts val="400"/>
              </a:spcBef>
              <a:buClr>
                <a:schemeClr val="folHlink"/>
              </a:buClr>
              <a:buSzPct val="128571"/>
              <a:buFont typeface="Wingdings"/>
              <a:buChar char="§"/>
            </a:pPr>
            <a:r>
              <a:rPr lang="en-US" sz="1600" dirty="0" err="1">
                <a:solidFill>
                  <a:schemeClr val="dk1"/>
                </a:solidFill>
                <a:latin typeface="Arial"/>
                <a:ea typeface="Arial"/>
                <a:cs typeface="Arial"/>
                <a:sym typeface="Arial"/>
              </a:rPr>
              <a:t>TomcatRoot</a:t>
            </a:r>
            <a:r>
              <a:rPr lang="en-US" sz="1600" dirty="0">
                <a:solidFill>
                  <a:schemeClr val="dk1"/>
                </a:solidFill>
                <a:latin typeface="Arial"/>
                <a:ea typeface="Arial"/>
                <a:cs typeface="Arial"/>
                <a:sym typeface="Arial"/>
              </a:rPr>
              <a:t>/work</a:t>
            </a:r>
          </a:p>
          <a:p>
            <a:pPr lvl="2">
              <a:lnSpc>
                <a:spcPct val="80000"/>
              </a:lnSpc>
              <a:spcBef>
                <a:spcPts val="400"/>
              </a:spcBef>
              <a:buClr>
                <a:schemeClr val="folHlink"/>
              </a:buClr>
              <a:buSzPct val="113095"/>
              <a:buFont typeface="Arial"/>
              <a:buChar char="•"/>
            </a:pPr>
            <a:r>
              <a:rPr lang="en-US" sz="1600" dirty="0">
                <a:solidFill>
                  <a:schemeClr val="dk1"/>
                </a:solidFill>
                <a:latin typeface="Arial"/>
                <a:ea typeface="Arial"/>
                <a:cs typeface="Arial"/>
                <a:sym typeface="Arial"/>
              </a:rPr>
              <a:t>Used to store compiled JSP files (cache). </a:t>
            </a:r>
          </a:p>
          <a:p>
            <a:endParaRPr lang="en-US" sz="1600" dirty="0">
              <a:solidFill>
                <a:schemeClr val="dk1"/>
              </a:solidFill>
              <a:latin typeface="Arial"/>
              <a:ea typeface="Arial"/>
              <a:cs typeface="Arial"/>
              <a:sym typeface="Arial"/>
            </a:endParaRPr>
          </a:p>
        </p:txBody>
      </p:sp>
      <p:sp>
        <p:nvSpPr>
          <p:cNvPr id="105" name="Shape 105"/>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1778145576"/>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p:nvPr/>
        </p:nvSpPr>
        <p:spPr>
          <a:xfrm>
            <a:off x="7281334" y="6942667"/>
            <a:ext cx="2116666" cy="508000"/>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11" name="Shape 111"/>
          <p:cNvSpPr txBox="1">
            <a:spLocks noGrp="1"/>
          </p:cNvSpPr>
          <p:nvPr>
            <p:ph type="ctrTitle"/>
          </p:nvPr>
        </p:nvSpPr>
        <p:spPr>
          <a:xfrm>
            <a:off x="762000" y="1947333"/>
            <a:ext cx="8636000" cy="1633360"/>
          </a:xfrm>
          <a:prstGeom prst="rect">
            <a:avLst/>
          </a:prstGeom>
          <a:noFill/>
          <a:ln>
            <a:noFill/>
          </a:ln>
        </p:spPr>
        <p:txBody>
          <a:bodyPr lIns="101582" tIns="50777" rIns="101582" bIns="50777" anchor="ctr" anchorCtr="0">
            <a:noAutofit/>
          </a:bodyPr>
          <a:lstStyle/>
          <a:p>
            <a:pPr>
              <a:spcBef>
                <a:spcPts val="0"/>
              </a:spcBef>
              <a:buClr>
                <a:schemeClr val="folHlink"/>
              </a:buClr>
              <a:buSzPct val="25000"/>
            </a:pPr>
            <a:r>
              <a:rPr lang="en-US" sz="4000" b="1">
                <a:solidFill>
                  <a:schemeClr val="folHlink"/>
                </a:solidFill>
                <a:latin typeface="Verdana"/>
                <a:ea typeface="Verdana"/>
                <a:cs typeface="Verdana"/>
                <a:sym typeface="Verdana"/>
              </a:rPr>
              <a:t>Web Application</a:t>
            </a:r>
          </a:p>
        </p:txBody>
      </p:sp>
      <p:sp>
        <p:nvSpPr>
          <p:cNvPr id="112" name="Shape 112"/>
          <p:cNvSpPr txBox="1">
            <a:spLocks noGrp="1"/>
          </p:cNvSpPr>
          <p:nvPr>
            <p:ph type="subTitle" idx="1"/>
          </p:nvPr>
        </p:nvSpPr>
        <p:spPr>
          <a:xfrm>
            <a:off x="1524001" y="3979333"/>
            <a:ext cx="7111999" cy="1608667"/>
          </a:xfrm>
          <a:prstGeom prst="rect">
            <a:avLst/>
          </a:prstGeom>
          <a:noFill/>
          <a:ln>
            <a:noFill/>
          </a:ln>
        </p:spPr>
        <p:txBody>
          <a:bodyPr lIns="101582" tIns="50777" rIns="101582" bIns="50777" anchor="t" anchorCtr="0">
            <a:noAutofit/>
          </a:bodyPr>
          <a:lstStyle/>
          <a:p>
            <a:pPr>
              <a:spcBef>
                <a:spcPts val="0"/>
              </a:spcBef>
              <a:buClr>
                <a:schemeClr val="folHlink"/>
              </a:buClr>
              <a:buSzPct val="25000"/>
            </a:pPr>
            <a:r>
              <a:rPr lang="en-US" sz="2700" b="1">
                <a:solidFill>
                  <a:schemeClr val="folHlink"/>
                </a:solidFill>
                <a:latin typeface="Arial"/>
                <a:ea typeface="Arial"/>
                <a:cs typeface="Arial"/>
                <a:sym typeface="Arial"/>
              </a:rPr>
              <a:t>Using eclipse as an example</a:t>
            </a:r>
          </a:p>
        </p:txBody>
      </p:sp>
    </p:spTree>
    <p:extLst>
      <p:ext uri="{BB962C8B-B14F-4D97-AF65-F5344CB8AC3E}">
        <p14:creationId xmlns:p14="http://schemas.microsoft.com/office/powerpoint/2010/main" val="2753548075"/>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18" name="Shape 118"/>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Create A Web Application Project</a:t>
            </a:r>
          </a:p>
        </p:txBody>
      </p:sp>
      <p:sp>
        <p:nvSpPr>
          <p:cNvPr id="119" name="Shape 119"/>
          <p:cNvSpPr txBox="1">
            <a:spLocks noGrp="1"/>
          </p:cNvSpPr>
          <p:nvPr>
            <p:ph type="body" idx="1"/>
          </p:nvPr>
        </p:nvSpPr>
        <p:spPr>
          <a:xfrm>
            <a:off x="169334" y="1947334"/>
            <a:ext cx="4704290" cy="2793999"/>
          </a:xfrm>
          <a:prstGeom prst="rect">
            <a:avLst/>
          </a:prstGeom>
          <a:noFill/>
          <a:ln>
            <a:noFill/>
          </a:ln>
        </p:spPr>
        <p:txBody>
          <a:bodyPr lIns="101582" tIns="50777" rIns="101582" bIns="50777" anchor="t" anchorCtr="0">
            <a:noAutofit/>
          </a:bodyPr>
          <a:lstStyle/>
          <a:p>
            <a:pPr>
              <a:lnSpc>
                <a:spcPct val="90000"/>
              </a:lnSpc>
              <a:spcBef>
                <a:spcPts val="1167"/>
              </a:spcBef>
              <a:buClr>
                <a:schemeClr val="folHlink"/>
              </a:buClr>
              <a:buSzPct val="91269"/>
              <a:buFont typeface="Arial"/>
              <a:buChar char="•"/>
            </a:pPr>
            <a:r>
              <a:rPr lang="en-US" sz="2300" b="1">
                <a:solidFill>
                  <a:schemeClr val="dk1"/>
                </a:solidFill>
                <a:latin typeface="Arial"/>
                <a:ea typeface="Arial"/>
                <a:cs typeface="Arial"/>
                <a:sym typeface="Arial"/>
              </a:rPr>
              <a:t>Create A Web Application </a:t>
            </a:r>
          </a:p>
          <a:p>
            <a:pPr lvl="1">
              <a:lnSpc>
                <a:spcPct val="90000"/>
              </a:lnSpc>
              <a:spcBef>
                <a:spcPts val="444"/>
              </a:spcBef>
              <a:buClr>
                <a:schemeClr val="folHlink"/>
              </a:buClr>
              <a:buSzPct val="100000"/>
              <a:buFont typeface="Wingdings"/>
              <a:buChar char="§"/>
            </a:pPr>
            <a:r>
              <a:rPr lang="en-US" sz="2200">
                <a:solidFill>
                  <a:schemeClr val="dk1"/>
                </a:solidFill>
                <a:latin typeface="Arial"/>
                <a:ea typeface="Arial"/>
                <a:cs typeface="Arial"/>
                <a:sym typeface="Arial"/>
              </a:rPr>
              <a:t>Eclipse -&gt; File -&gt; New -&gt; Dynamic Web Project</a:t>
            </a:r>
          </a:p>
          <a:p>
            <a:endParaRPr lang="en-US">
              <a:solidFill>
                <a:schemeClr val="dk1"/>
              </a:solidFill>
              <a:latin typeface="Arial"/>
              <a:ea typeface="Arial"/>
              <a:cs typeface="Arial"/>
              <a:sym typeface="Arial"/>
            </a:endParaRPr>
          </a:p>
          <a:p>
            <a:pPr lvl="1">
              <a:lnSpc>
                <a:spcPct val="90000"/>
              </a:lnSpc>
              <a:spcBef>
                <a:spcPts val="444"/>
              </a:spcBef>
              <a:buClr>
                <a:schemeClr val="folHlink"/>
              </a:buClr>
              <a:buSzPct val="100000"/>
              <a:buFont typeface="Wingdings"/>
              <a:buChar char="§"/>
            </a:pPr>
            <a:r>
              <a:rPr lang="en-US" sz="2200">
                <a:solidFill>
                  <a:schemeClr val="dk1"/>
                </a:solidFill>
                <a:latin typeface="Arial"/>
                <a:ea typeface="Arial"/>
                <a:cs typeface="Arial"/>
                <a:sym typeface="Arial"/>
              </a:rPr>
              <a:t>Put in the project name (ex. WebApp1) -&gt; Next</a:t>
            </a:r>
          </a:p>
          <a:p>
            <a:pPr lvl="2">
              <a:lnSpc>
                <a:spcPct val="90000"/>
              </a:lnSpc>
              <a:spcBef>
                <a:spcPts val="422"/>
              </a:spcBef>
              <a:buClr>
                <a:schemeClr val="folHlink"/>
              </a:buClr>
              <a:buSzPct val="92105"/>
              <a:buFont typeface="Arial"/>
              <a:buChar char="•"/>
            </a:pPr>
            <a:r>
              <a:rPr lang="en-US" sz="2100">
                <a:solidFill>
                  <a:schemeClr val="dk1"/>
                </a:solidFill>
                <a:latin typeface="Arial"/>
                <a:ea typeface="Arial"/>
                <a:cs typeface="Arial"/>
                <a:sym typeface="Arial"/>
              </a:rPr>
              <a:t>http://localhost:8080/WebApp1/</a:t>
            </a:r>
          </a:p>
        </p:txBody>
      </p:sp>
      <p:sp>
        <p:nvSpPr>
          <p:cNvPr id="120" name="Shape 120"/>
          <p:cNvSpPr/>
          <p:nvPr/>
        </p:nvSpPr>
        <p:spPr>
          <a:xfrm>
            <a:off x="4826000" y="2032000"/>
            <a:ext cx="5185833" cy="5418667"/>
          </a:xfrm>
          <a:prstGeom prst="rect">
            <a:avLst/>
          </a:prstGeom>
          <a:blipFill>
            <a:blip r:embed="rId3"/>
            <a:stretch>
              <a:fillRect/>
            </a:stretch>
          </a:blipFill>
        </p:spPr>
      </p:sp>
      <p:sp>
        <p:nvSpPr>
          <p:cNvPr id="121" name="Shape 121"/>
          <p:cNvSpPr/>
          <p:nvPr/>
        </p:nvSpPr>
        <p:spPr>
          <a:xfrm>
            <a:off x="4910667" y="2794000"/>
            <a:ext cx="4995333" cy="423333"/>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22" name="Shape 122"/>
          <p:cNvSpPr/>
          <p:nvPr/>
        </p:nvSpPr>
        <p:spPr>
          <a:xfrm>
            <a:off x="7662333" y="7112000"/>
            <a:ext cx="719667" cy="254000"/>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23" name="Shape 123"/>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391007144"/>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29" name="Shape 129"/>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Create A Web Application Project</a:t>
            </a:r>
          </a:p>
        </p:txBody>
      </p:sp>
      <p:sp>
        <p:nvSpPr>
          <p:cNvPr id="130" name="Shape 130"/>
          <p:cNvSpPr txBox="1">
            <a:spLocks noGrp="1"/>
          </p:cNvSpPr>
          <p:nvPr>
            <p:ph type="body" idx="1"/>
          </p:nvPr>
        </p:nvSpPr>
        <p:spPr>
          <a:xfrm>
            <a:off x="169334" y="1947334"/>
            <a:ext cx="4704290" cy="2793999"/>
          </a:xfrm>
          <a:prstGeom prst="rect">
            <a:avLst/>
          </a:prstGeom>
          <a:noFill/>
          <a:ln>
            <a:noFill/>
          </a:ln>
        </p:spPr>
        <p:txBody>
          <a:bodyPr lIns="101582" tIns="50777" rIns="101582" bIns="50777" anchor="t" anchorCtr="0">
            <a:noAutofit/>
          </a:bodyPr>
          <a:lstStyle/>
          <a:p>
            <a:pPr>
              <a:lnSpc>
                <a:spcPct val="80000"/>
              </a:lnSpc>
              <a:spcBef>
                <a:spcPts val="1167"/>
              </a:spcBef>
              <a:buClr>
                <a:schemeClr val="folHlink"/>
              </a:buClr>
              <a:buSzPct val="91269"/>
              <a:buFont typeface="Arial"/>
              <a:buChar char="•"/>
            </a:pPr>
            <a:r>
              <a:rPr lang="en-US" sz="2300" b="1">
                <a:solidFill>
                  <a:schemeClr val="dk1"/>
                </a:solidFill>
                <a:latin typeface="Arial"/>
                <a:ea typeface="Arial"/>
                <a:cs typeface="Arial"/>
                <a:sym typeface="Arial"/>
              </a:rPr>
              <a:t>src</a:t>
            </a:r>
          </a:p>
          <a:p>
            <a:pPr lvl="1">
              <a:lnSpc>
                <a:spcPct val="80000"/>
              </a:lnSpc>
              <a:spcBef>
                <a:spcPts val="444"/>
              </a:spcBef>
              <a:buClr>
                <a:schemeClr val="folHlink"/>
              </a:buClr>
              <a:buSzPct val="100000"/>
              <a:buFont typeface="Wingdings"/>
              <a:buChar char="§"/>
            </a:pPr>
            <a:r>
              <a:rPr lang="en-US" sz="2200">
                <a:solidFill>
                  <a:schemeClr val="dk1"/>
                </a:solidFill>
                <a:latin typeface="Arial"/>
                <a:ea typeface="Arial"/>
                <a:cs typeface="Arial"/>
                <a:sym typeface="Arial"/>
              </a:rPr>
              <a:t>The source code folder</a:t>
            </a:r>
          </a:p>
          <a:p>
            <a:endParaRPr lang="en-US">
              <a:solidFill>
                <a:schemeClr val="dk1"/>
              </a:solidFill>
              <a:latin typeface="Arial"/>
              <a:ea typeface="Arial"/>
              <a:cs typeface="Arial"/>
              <a:sym typeface="Arial"/>
            </a:endParaRPr>
          </a:p>
          <a:p>
            <a:pPr>
              <a:lnSpc>
                <a:spcPct val="80000"/>
              </a:lnSpc>
              <a:spcBef>
                <a:spcPts val="1167"/>
              </a:spcBef>
              <a:buClr>
                <a:schemeClr val="folHlink"/>
              </a:buClr>
              <a:buSzPct val="91269"/>
              <a:buFont typeface="Arial"/>
              <a:buChar char="•"/>
            </a:pPr>
            <a:r>
              <a:rPr lang="en-US" sz="2300" b="1">
                <a:solidFill>
                  <a:schemeClr val="dk1"/>
                </a:solidFill>
                <a:latin typeface="Arial"/>
                <a:ea typeface="Arial"/>
                <a:cs typeface="Arial"/>
                <a:sym typeface="Arial"/>
              </a:rPr>
              <a:t>build\classes</a:t>
            </a:r>
          </a:p>
          <a:p>
            <a:pPr lvl="1">
              <a:lnSpc>
                <a:spcPct val="80000"/>
              </a:lnSpc>
              <a:spcBef>
                <a:spcPts val="444"/>
              </a:spcBef>
              <a:buClr>
                <a:schemeClr val="folHlink"/>
              </a:buClr>
              <a:buSzPct val="100000"/>
              <a:buFont typeface="Wingdings"/>
              <a:buChar char="§"/>
            </a:pPr>
            <a:r>
              <a:rPr lang="en-US" sz="2200">
                <a:solidFill>
                  <a:schemeClr val="dk1"/>
                </a:solidFill>
                <a:latin typeface="Arial"/>
                <a:ea typeface="Arial"/>
                <a:cs typeface="Arial"/>
                <a:sym typeface="Arial"/>
              </a:rPr>
              <a:t>The folder for compiled class files</a:t>
            </a:r>
          </a:p>
          <a:p>
            <a:endParaRPr lang="en-US">
              <a:solidFill>
                <a:schemeClr val="dk1"/>
              </a:solidFill>
              <a:latin typeface="Arial"/>
              <a:ea typeface="Arial"/>
              <a:cs typeface="Arial"/>
              <a:sym typeface="Arial"/>
            </a:endParaRPr>
          </a:p>
          <a:p>
            <a:pPr>
              <a:lnSpc>
                <a:spcPct val="80000"/>
              </a:lnSpc>
              <a:spcBef>
                <a:spcPts val="1167"/>
              </a:spcBef>
              <a:buClr>
                <a:schemeClr val="folHlink"/>
              </a:buClr>
              <a:buSzPct val="91269"/>
              <a:buFont typeface="Arial"/>
              <a:buChar char="•"/>
            </a:pPr>
            <a:r>
              <a:rPr lang="en-US" sz="2300" b="1">
                <a:solidFill>
                  <a:schemeClr val="dk1"/>
                </a:solidFill>
                <a:latin typeface="Arial"/>
                <a:ea typeface="Arial"/>
                <a:cs typeface="Arial"/>
                <a:sym typeface="Arial"/>
              </a:rPr>
              <a:t>Click Next</a:t>
            </a:r>
          </a:p>
          <a:p>
            <a:endParaRPr lang="en-US" sz="2300" b="1">
              <a:solidFill>
                <a:schemeClr val="dk1"/>
              </a:solidFill>
              <a:latin typeface="Arial"/>
              <a:ea typeface="Arial"/>
              <a:cs typeface="Arial"/>
              <a:sym typeface="Arial"/>
            </a:endParaRPr>
          </a:p>
        </p:txBody>
      </p:sp>
      <p:sp>
        <p:nvSpPr>
          <p:cNvPr id="131" name="Shape 131"/>
          <p:cNvSpPr/>
          <p:nvPr/>
        </p:nvSpPr>
        <p:spPr>
          <a:xfrm>
            <a:off x="4910667" y="1862667"/>
            <a:ext cx="4803069" cy="5757333"/>
          </a:xfrm>
          <a:prstGeom prst="rect">
            <a:avLst/>
          </a:prstGeom>
          <a:blipFill>
            <a:blip r:embed="rId3"/>
            <a:stretch>
              <a:fillRect/>
            </a:stretch>
          </a:blipFill>
        </p:spPr>
      </p:sp>
      <p:sp>
        <p:nvSpPr>
          <p:cNvPr id="132" name="Shape 132"/>
          <p:cNvSpPr/>
          <p:nvPr/>
        </p:nvSpPr>
        <p:spPr>
          <a:xfrm>
            <a:off x="7535333" y="7281334"/>
            <a:ext cx="719667" cy="169332"/>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33" name="Shape 133"/>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2476892443"/>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27727</TotalTime>
  <Words>912</Words>
  <Application>Microsoft Office PowerPoint</Application>
  <PresentationFormat>Custom</PresentationFormat>
  <Paragraphs>233</Paragraphs>
  <Slides>22</Slides>
  <Notes>18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JAVA, JEE Training  Introduction to Web</vt:lpstr>
      <vt:lpstr>Architecture of Web Applications</vt:lpstr>
      <vt:lpstr>Architecture of Web Applications</vt:lpstr>
      <vt:lpstr>Web Server</vt:lpstr>
      <vt:lpstr>Apache Tomcat</vt:lpstr>
      <vt:lpstr>Apache Tomcat </vt:lpstr>
      <vt:lpstr>Web Application</vt:lpstr>
      <vt:lpstr>Create A Web Application Project</vt:lpstr>
      <vt:lpstr>Create A Web Application Project</vt:lpstr>
      <vt:lpstr>Create A Web Application Project</vt:lpstr>
      <vt:lpstr>Web Application Project – File Structure</vt:lpstr>
      <vt:lpstr>Deploy A Web Application Project</vt:lpstr>
      <vt:lpstr>Deploy A Web Application Project</vt:lpstr>
      <vt:lpstr>HTTP Request</vt:lpstr>
      <vt:lpstr>HTTP Response</vt:lpstr>
      <vt:lpstr>PowerPoint Presentation</vt:lpstr>
      <vt:lpstr>Servlets </vt:lpstr>
      <vt:lpstr>PowerPoint Presentation</vt:lpstr>
      <vt:lpstr>MODEL VIEW CONTROLLER - MVC</vt:lpstr>
      <vt:lpstr>PowerPoint Presentation</vt:lpstr>
      <vt:lpstr>Firefox plugins/add ons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JEE Training Demo</dc:title>
  <dc:creator>harinath</dc:creator>
  <cp:lastModifiedBy>harinath</cp:lastModifiedBy>
  <cp:revision>20</cp:revision>
  <dcterms:modified xsi:type="dcterms:W3CDTF">2014-02-05T03:19:38Z</dcterms:modified>
</cp:coreProperties>
</file>