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08" r:id="rId3"/>
    <p:sldId id="309" r:id="rId4"/>
    <p:sldId id="261" r:id="rId5"/>
    <p:sldId id="259" r:id="rId6"/>
    <p:sldId id="260" r:id="rId7"/>
    <p:sldId id="262" r:id="rId8"/>
    <p:sldId id="263" r:id="rId9"/>
    <p:sldId id="264" r:id="rId10"/>
    <p:sldId id="268" r:id="rId11"/>
    <p:sldId id="315" r:id="rId12"/>
    <p:sldId id="265" r:id="rId13"/>
    <p:sldId id="266" r:id="rId14"/>
    <p:sldId id="274" r:id="rId15"/>
    <p:sldId id="267" r:id="rId16"/>
    <p:sldId id="271" r:id="rId17"/>
    <p:sldId id="272" r:id="rId18"/>
    <p:sldId id="273" r:id="rId19"/>
    <p:sldId id="316" r:id="rId20"/>
    <p:sldId id="275" r:id="rId21"/>
    <p:sldId id="276" r:id="rId22"/>
    <p:sldId id="277" r:id="rId23"/>
    <p:sldId id="317" r:id="rId24"/>
    <p:sldId id="319" r:id="rId25"/>
    <p:sldId id="320" r:id="rId26"/>
    <p:sldId id="307" r:id="rId27"/>
    <p:sldId id="278" r:id="rId28"/>
    <p:sldId id="279" r:id="rId29"/>
    <p:sldId id="282" r:id="rId30"/>
    <p:sldId id="280" r:id="rId31"/>
    <p:sldId id="283" r:id="rId32"/>
    <p:sldId id="284" r:id="rId33"/>
    <p:sldId id="281" r:id="rId34"/>
    <p:sldId id="285" r:id="rId35"/>
    <p:sldId id="311" r:id="rId36"/>
    <p:sldId id="286" r:id="rId37"/>
    <p:sldId id="287" r:id="rId38"/>
    <p:sldId id="288" r:id="rId39"/>
    <p:sldId id="289" r:id="rId40"/>
    <p:sldId id="290" r:id="rId41"/>
    <p:sldId id="291" r:id="rId42"/>
    <p:sldId id="312" r:id="rId43"/>
    <p:sldId id="310" r:id="rId44"/>
    <p:sldId id="292" r:id="rId45"/>
    <p:sldId id="293" r:id="rId46"/>
    <p:sldId id="294" r:id="rId47"/>
    <p:sldId id="295" r:id="rId48"/>
    <p:sldId id="304" r:id="rId49"/>
    <p:sldId id="297" r:id="rId50"/>
    <p:sldId id="296" r:id="rId51"/>
    <p:sldId id="298" r:id="rId52"/>
    <p:sldId id="300" r:id="rId53"/>
    <p:sldId id="301" r:id="rId54"/>
    <p:sldId id="305" r:id="rId55"/>
    <p:sldId id="303" r:id="rId56"/>
    <p:sldId id="313" r:id="rId57"/>
    <p:sldId id="306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5" autoAdjust="0"/>
    <p:restoredTop sz="90929"/>
  </p:normalViewPr>
  <p:slideViewPr>
    <p:cSldViewPr>
      <p:cViewPr varScale="1">
        <p:scale>
          <a:sx n="77" d="100"/>
          <a:sy n="77" d="100"/>
        </p:scale>
        <p:origin x="6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93CCCFD-BDF5-4359-AA76-7DD2CADC2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6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EE454-4A78-4DC3-A6E6-73A5A2AF4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BF60E-8DA5-465D-92E4-EDB164AA8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6C1C9-A4DD-48A4-9EB4-0DCE9EDF3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EDE60-3666-4B6D-921D-F5B3B874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8FD1D-5AAB-4145-8F20-63ABA1132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3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A1CD-A709-4EF7-A001-77C652143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FF05-7701-4553-AB3B-9C8ADB9B3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B102B-C3E0-457E-A7A6-4E8EE0FB1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A5DE7-F24F-40FD-BE4F-C86AD44E8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B67E5-D54F-4622-B17F-9CA7A8AAB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6C90F-A149-49D0-AF8A-6FF1109ED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62637BE-081B-47EE-B51E-86A29EF67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© 2019 by Greg Ozbirn, UT-Dallas, for use with Data Structures book by Mark Allen Weiss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346B11-2F08-470A-B0CC-03FD77E33A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2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Algorithm Analysis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Fall 2019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0C80EF-032C-4922-88DF-B99DC0DC48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126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Style</a:t>
            </a:r>
          </a:p>
        </p:txBody>
      </p:sp>
      <p:sp>
        <p:nvSpPr>
          <p:cNvPr id="1126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these notations, lower-order terms are ignored:   2N</a:t>
            </a:r>
            <a:r>
              <a:rPr lang="en-US" altLang="en-US" baseline="30000" smtClean="0"/>
              <a:t>2</a:t>
            </a:r>
            <a:r>
              <a:rPr lang="en-US" altLang="en-US" smtClean="0"/>
              <a:t> + N + 5 is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Why?  Because the 2N</a:t>
            </a:r>
            <a:r>
              <a:rPr lang="en-US" altLang="en-US" baseline="30000" smtClean="0"/>
              <a:t>2</a:t>
            </a:r>
            <a:r>
              <a:rPr lang="en-US" altLang="en-US" smtClean="0"/>
              <a:t> causes the function to grow at a quadratic rate.  The N and 5 contribute some but the growth rate is quadratic.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032A60-2D56-4AD8-9077-CC78656985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76363"/>
            <a:ext cx="82962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4B52AC-1366-4581-B33C-CDF2DF0C08E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800600"/>
          </a:xfrm>
        </p:spPr>
        <p:txBody>
          <a:bodyPr/>
          <a:lstStyle/>
          <a:p>
            <a:pPr marL="609600" indent="-609600" eaLnBrk="1" hangingPunct="1"/>
            <a:r>
              <a:rPr lang="en-US" altLang="en-US" smtClean="0"/>
              <a:t>Consider these examples: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mtClean="0"/>
              <a:t>     		f(n) = 60n</a:t>
            </a:r>
            <a:r>
              <a:rPr lang="en-US" altLang="en-US" baseline="30000" smtClean="0"/>
              <a:t>2</a:t>
            </a:r>
            <a:r>
              <a:rPr lang="en-US" altLang="en-US" smtClean="0"/>
              <a:t> + 5n + 1 		O(n</a:t>
            </a:r>
            <a:r>
              <a:rPr lang="en-US" altLang="en-US" baseline="30000" smtClean="0"/>
              <a:t>2</a:t>
            </a:r>
            <a:r>
              <a:rPr lang="en-US" altLang="en-US" smtClean="0"/>
              <a:t>) 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n(n+1)/2 			O(n</a:t>
            </a:r>
            <a:r>
              <a:rPr lang="en-US" altLang="en-US" sz="3200" baseline="30000" smtClean="0"/>
              <a:t>2</a:t>
            </a:r>
            <a:r>
              <a:rPr lang="en-US" altLang="en-US" sz="3200" smtClean="0"/>
              <a:t>)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4 				O(1)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n 				O(n)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3n + 1 			O(n)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 smtClean="0"/>
              <a:t>f(n) = 4log(n) 			O(log(n)) 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FF181-3DFD-4C16-A795-A8698BE03D3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Common Functions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c     	Constant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log N   	Logarithmic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log</a:t>
            </a:r>
            <a:r>
              <a:rPr lang="en-US" altLang="en-US" baseline="30000" smtClean="0"/>
              <a:t>2</a:t>
            </a:r>
            <a:r>
              <a:rPr lang="en-US" altLang="en-US" smtClean="0"/>
              <a:t> N   	Log-squared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N		Linear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N log N 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N</a:t>
            </a:r>
            <a:r>
              <a:rPr lang="en-US" altLang="en-US" baseline="30000" smtClean="0"/>
              <a:t>2     	</a:t>
            </a:r>
            <a:r>
              <a:rPr lang="en-US" altLang="en-US" smtClean="0"/>
              <a:t>Quadratic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N</a:t>
            </a:r>
            <a:r>
              <a:rPr lang="en-US" altLang="en-US" baseline="30000" smtClean="0"/>
              <a:t>3     	</a:t>
            </a:r>
            <a:r>
              <a:rPr lang="en-US" altLang="en-US" smtClean="0"/>
              <a:t>Cubic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 smtClean="0"/>
              <a:t>2</a:t>
            </a:r>
            <a:r>
              <a:rPr lang="en-US" altLang="en-US" baseline="30000" smtClean="0"/>
              <a:t>N     	</a:t>
            </a:r>
            <a:r>
              <a:rPr lang="en-US" altLang="en-US" smtClean="0"/>
              <a:t>Exponential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19113"/>
            <a:ext cx="77343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6BF730-4D89-407C-88DA-9C7CE7851DB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Relative Growth Rates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we want to compare two functions, f(N) and g(N), to see which one grows faster, we can compute: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lim </a:t>
            </a:r>
            <a:r>
              <a:rPr lang="en-US" altLang="en-US" sz="2400" baseline="-25000" smtClean="0"/>
              <a:t>N-&gt;</a:t>
            </a:r>
            <a:r>
              <a:rPr lang="en-US" altLang="en-US" sz="2400" baseline="-25000" smtClean="0">
                <a:cs typeface="Times New Roman" pitchFamily="18" charset="0"/>
              </a:rPr>
              <a:t>∞</a:t>
            </a:r>
            <a:r>
              <a:rPr lang="en-US" altLang="en-US" sz="2400" smtClean="0"/>
              <a:t> f(N)/g(N)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the limit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0:  f(N) = o(g(N))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/>
              <a:t>       c:  f(N) = </a:t>
            </a:r>
            <a:r>
              <a:rPr lang="en-US" altLang="en-US" sz="2400" smtClean="0">
                <a:cs typeface="Times New Roman" pitchFamily="18" charset="0"/>
              </a:rPr>
              <a:t>Θ</a:t>
            </a:r>
            <a:r>
              <a:rPr lang="en-US" altLang="en-US" sz="2400" smtClean="0"/>
              <a:t>(g(N))     c ≠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smtClean="0">
                <a:cs typeface="Times New Roman" pitchFamily="18" charset="0"/>
              </a:rPr>
              <a:t>      ∞</a:t>
            </a:r>
            <a:r>
              <a:rPr lang="en-US" altLang="en-US" sz="2400" smtClean="0"/>
              <a:t>:  g(N) = o(f(N))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the limit is of indeterminate form (0/0 or </a:t>
            </a:r>
            <a:r>
              <a:rPr lang="en-US" altLang="en-US" sz="2400" smtClean="0">
                <a:cs typeface="Times New Roman" pitchFamily="18" charset="0"/>
              </a:rPr>
              <a:t>∞/∞), you can use L’Hôpital’s rule, which says the limit can be found by first taking the derivative of the numerator and denominator.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E78A2A-8051-4B3D-AC51-4BC0228C97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To analyze algorithms, we use a conceptual model of a computer that is very simplified compared to an actual computer.</a:t>
            </a:r>
          </a:p>
          <a:p>
            <a:pPr eaLnBrk="1" hangingPunct="1"/>
            <a:r>
              <a:rPr lang="en-US" altLang="en-US" smtClean="0"/>
              <a:t>In this model, all operations take one unit of time, and it has infinite memory.</a:t>
            </a:r>
          </a:p>
          <a:p>
            <a:pPr eaLnBrk="1" hangingPunct="1"/>
            <a:r>
              <a:rPr lang="en-US" altLang="en-US" smtClean="0"/>
              <a:t>This makes the analysis focused on the algorithm, independent of any machine.</a:t>
            </a:r>
          </a:p>
          <a:p>
            <a:pPr eaLnBrk="1" hangingPunct="1"/>
            <a:r>
              <a:rPr lang="en-US" altLang="en-US" smtClean="0"/>
              <a:t>Of course, other factors may be important in an actual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B655E2-B482-4F37-836A-635ABD27513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to Analyze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most important thing to analyze is running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size of the input is the main consideration.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could analyze, best-case, worst-case, or average-case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Typically we analyze worst-case performance since that tells us the limit of poor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Best-case is less useful since it probably isn’t typical, and average-case is much more difficult to analyze since it may be hard to define what data would be considered average.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8EE3A0-67DC-4645-91A4-905783DE8BB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to Analyze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use Java code in the examples but the analysis really should be language-independent.</a:t>
            </a:r>
          </a:p>
          <a:p>
            <a:pPr eaLnBrk="1" hangingPunct="1"/>
            <a:r>
              <a:rPr lang="en-US" altLang="en-US" smtClean="0"/>
              <a:t>Notice that for small inputs, the difference between algorithms may not matter.</a:t>
            </a:r>
          </a:p>
          <a:p>
            <a:pPr eaLnBrk="1" hangingPunct="1"/>
            <a:r>
              <a:rPr lang="en-US" altLang="en-US" smtClean="0"/>
              <a:t>Also, in an actual setting, the time to read the input may be the bottleneck.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Running Time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smtClean="0"/>
              <a:t>public static int sum( int n )</a:t>
            </a:r>
          </a:p>
          <a:p>
            <a:pPr>
              <a:buFontTx/>
              <a:buNone/>
            </a:pPr>
            <a:r>
              <a:rPr lang="en-US" altLang="en-US" sz="2800" smtClean="0"/>
              <a:t>{</a:t>
            </a:r>
          </a:p>
          <a:p>
            <a:pPr>
              <a:buFontTx/>
              <a:buNone/>
            </a:pPr>
            <a:r>
              <a:rPr lang="en-US" altLang="en-US" sz="2800" smtClean="0"/>
              <a:t>        int partialSum;</a:t>
            </a:r>
          </a:p>
          <a:p>
            <a:pPr>
              <a:buFontTx/>
              <a:buNone/>
            </a:pPr>
            <a:r>
              <a:rPr lang="en-US" altLang="en-US" sz="2800" smtClean="0"/>
              <a:t>  1    partialSum = 0;                         // 1 unit</a:t>
            </a:r>
          </a:p>
          <a:p>
            <a:pPr>
              <a:buFontTx/>
              <a:buNone/>
            </a:pPr>
            <a:r>
              <a:rPr lang="en-US" altLang="en-US" sz="2800" smtClean="0"/>
              <a:t>  2    for (int i=1; i&lt;=n; i++)             // 1+ (n+1) + n</a:t>
            </a:r>
          </a:p>
          <a:p>
            <a:pPr>
              <a:buFontTx/>
              <a:buNone/>
            </a:pPr>
            <a:r>
              <a:rPr lang="en-US" altLang="en-US" sz="2800" smtClean="0"/>
              <a:t>  3          partialSum += i * i * i ;      // 4 units * n</a:t>
            </a:r>
          </a:p>
          <a:p>
            <a:pPr>
              <a:buFontTx/>
              <a:buNone/>
            </a:pPr>
            <a:r>
              <a:rPr lang="en-US" altLang="en-US" sz="2800" smtClean="0"/>
              <a:t>  4    return partialSum;                    // 1 unit</a:t>
            </a:r>
          </a:p>
          <a:p>
            <a:pPr>
              <a:buFontTx/>
              <a:buNone/>
            </a:pPr>
            <a:r>
              <a:rPr lang="en-US" altLang="en-US" sz="2800" smtClean="0"/>
              <a:t>}</a:t>
            </a:r>
          </a:p>
          <a:p>
            <a:pPr>
              <a:buFontTx/>
              <a:buNone/>
            </a:pPr>
            <a:r>
              <a:rPr lang="en-US" altLang="en-US" sz="2800" smtClean="0"/>
              <a:t>// 1 + (2n+2) + 4n + 1 = 6n+4, so the result is O(n)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6CD0AB-0DC5-45BD-8D7C-D84DA5978D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5E25A6-8A41-43F2-92CA-E2EE0916CD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algorithm is a set of steps to solve a problem.</a:t>
            </a:r>
          </a:p>
          <a:p>
            <a:pPr eaLnBrk="1" hangingPunct="1"/>
            <a:r>
              <a:rPr lang="en-US" altLang="en-US" smtClean="0"/>
              <a:t>More than one algorithm may be written to solve the same problem.</a:t>
            </a:r>
          </a:p>
          <a:p>
            <a:pPr eaLnBrk="1" hangingPunct="1"/>
            <a:r>
              <a:rPr lang="en-US" altLang="en-US" smtClean="0"/>
              <a:t>How good is each algorithm?  </a:t>
            </a:r>
          </a:p>
          <a:p>
            <a:pPr eaLnBrk="1" hangingPunct="1"/>
            <a:r>
              <a:rPr lang="en-US" altLang="en-US" smtClean="0"/>
              <a:t>How do we determine which one is best?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C04E5B-B1E7-48E3-99E3-47C90474A57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Rule 1:  For-loops.  Number iterations (n) times the statements inside.</a:t>
            </a:r>
          </a:p>
          <a:p>
            <a:pPr eaLnBrk="1" hangingPunct="1"/>
            <a:r>
              <a:rPr lang="en-US" altLang="en-US" sz="2800" smtClean="0"/>
              <a:t>Rule 2:  Nested for-loops.  Statements inside times the product of loop sizes. 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	Analyze loops inside out.</a:t>
            </a:r>
          </a:p>
          <a:p>
            <a:pPr eaLnBrk="1" hangingPunct="1"/>
            <a:r>
              <a:rPr lang="en-US" altLang="en-US" sz="2800" smtClean="0"/>
              <a:t>Rule 3:  Consecutive statements add (which means the maximum one is the one that counts).</a:t>
            </a:r>
          </a:p>
          <a:p>
            <a:pPr eaLnBrk="1" hangingPunct="1"/>
            <a:r>
              <a:rPr lang="en-US" altLang="en-US" sz="2800" smtClean="0"/>
              <a:t>Rule 4:  If-else statements are the test plus the larger of the two branches.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BA2E8A-6336-4235-918F-302DB2B5EDD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public static long factorial(int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if (n &lt;= 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    return n * factorial( n – 1 );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O(N) because each call generates one more recursive call up to n times (like a for-loop).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633376-2F76-4B50-8042-6BEA4743B71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public static long fib(int n)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if (n &lt;= 1)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return 1;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else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 return fib( n – 1 ) + fib( n – 2);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}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/>
              <a:t>T(0) = T(1) = 1     (compare and return is O(1) time)</a:t>
            </a:r>
          </a:p>
          <a:p>
            <a:pPr>
              <a:buFontTx/>
              <a:buNone/>
            </a:pPr>
            <a:r>
              <a:rPr lang="en-US" altLang="en-US" sz="2800" dirty="0" smtClean="0"/>
              <a:t>T(N) = T(N-1) + T(N-2) + 2     (two for if and add)</a:t>
            </a:r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FontTx/>
              <a:buNone/>
            </a:pPr>
            <a:r>
              <a:rPr lang="en-US" altLang="en-US" sz="2800" dirty="0" smtClean="0"/>
              <a:t>T(2) = T(1) + T(0) + 2= 1 + 1 + 2 = 4</a:t>
            </a:r>
          </a:p>
          <a:p>
            <a:pPr>
              <a:buFontTx/>
              <a:buNone/>
            </a:pPr>
            <a:r>
              <a:rPr lang="en-US" altLang="en-US" sz="2800" dirty="0" smtClean="0"/>
              <a:t>T(3) = T(2) + T(1) + 2 = 4 + 1 + 2 = 7</a:t>
            </a:r>
          </a:p>
          <a:p>
            <a:pPr>
              <a:buFontTx/>
              <a:buNone/>
            </a:pPr>
            <a:r>
              <a:rPr lang="en-US" altLang="en-US" sz="2800" dirty="0" smtClean="0"/>
              <a:t>T(4) = T(3) + T(2) + 2 = 7 + 4 + 2 = 13</a:t>
            </a:r>
          </a:p>
          <a:p>
            <a:pPr>
              <a:buFontTx/>
              <a:buNone/>
            </a:pPr>
            <a:r>
              <a:rPr lang="en-US" altLang="en-US" sz="2800" dirty="0" smtClean="0"/>
              <a:t>T(5) = T(4) + T(3) + 2 = 13 + 7 + 2 = 22</a:t>
            </a:r>
          </a:p>
          <a:p>
            <a:pPr>
              <a:buFontTx/>
              <a:buNone/>
            </a:pPr>
            <a:r>
              <a:rPr lang="en-US" altLang="en-US" sz="2800" dirty="0" smtClean="0"/>
              <a:t>T(6) = T(5) + T(4) + 2 = 22 + 13 + 2 = 37</a:t>
            </a:r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FontTx/>
              <a:buNone/>
            </a:pPr>
            <a:r>
              <a:rPr lang="en-US" altLang="en-US" sz="2800" dirty="0" smtClean="0"/>
              <a:t>Almost doubles each time (exponential growth).</a:t>
            </a:r>
          </a:p>
          <a:p>
            <a:pPr>
              <a:buFontTx/>
              <a:buNone/>
            </a:pPr>
            <a:endParaRPr lang="en-US" altLang="en-US" sz="2800" dirty="0" smtClean="0"/>
          </a:p>
          <a:p>
            <a:pPr>
              <a:buFontTx/>
              <a:buNone/>
            </a:pPr>
            <a:endParaRPr lang="en-US" altLang="en-US" sz="2800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9B3280-4A7B-47E3-A7EB-2E772B528E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chapter 1 it was shown by induction that for the Fibonacci numbers, F(N) &lt; (5/3)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also be shown that F(N) &gt;= (3/2)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the </a:t>
            </a:r>
            <a:r>
              <a:rPr lang="en-US" dirty="0"/>
              <a:t>Fibonacci numbers grow at an exponential rate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T(N) &gt;= F(N), we can conclude that the function’s running time is exponential.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DE60-3666-4B6D-921D-F5B3B874E9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be noted that the function is doing a large amount of redundant work.</a:t>
            </a:r>
          </a:p>
          <a:p>
            <a:r>
              <a:rPr lang="en-US" dirty="0" smtClean="0"/>
              <a:t>This is evident in the call tree shown on the next slide.</a:t>
            </a:r>
          </a:p>
          <a:p>
            <a:r>
              <a:rPr lang="en-US" dirty="0" smtClean="0"/>
              <a:t>A simple loop can compute the Fibonacci list much more efficiently.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DE60-3666-4B6D-921D-F5B3B874E9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BBC316-CB79-45B0-9510-5287E0726AD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216400" y="1524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F(5)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895600" y="2438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F(4)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486400" y="2438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F(3)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233613" y="33528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F(3)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5052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48768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60198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18288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538413" y="41910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32004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38862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45720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52578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2209800" y="5105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cxnSp>
        <p:nvCxnSpPr>
          <p:cNvPr id="26642" name="AutoShape 17"/>
          <p:cNvCxnSpPr>
            <a:cxnSpLocks noChangeShapeType="1"/>
            <a:stCxn id="26627" idx="2"/>
            <a:endCxn id="26629" idx="0"/>
          </p:cNvCxnSpPr>
          <p:nvPr/>
        </p:nvCxnSpPr>
        <p:spPr bwMode="auto">
          <a:xfrm>
            <a:off x="4572000" y="1981200"/>
            <a:ext cx="12700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8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 flipH="1">
            <a:off x="3251200" y="1981200"/>
            <a:ext cx="1320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19"/>
          <p:cNvCxnSpPr>
            <a:cxnSpLocks noChangeShapeType="1"/>
            <a:stCxn id="26628" idx="2"/>
            <a:endCxn id="26630" idx="0"/>
          </p:cNvCxnSpPr>
          <p:nvPr/>
        </p:nvCxnSpPr>
        <p:spPr bwMode="auto">
          <a:xfrm flipH="1">
            <a:off x="2589213" y="2895600"/>
            <a:ext cx="661987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0"/>
          <p:cNvCxnSpPr>
            <a:cxnSpLocks noChangeShapeType="1"/>
            <a:stCxn id="26628" idx="2"/>
            <a:endCxn id="26631" idx="0"/>
          </p:cNvCxnSpPr>
          <p:nvPr/>
        </p:nvCxnSpPr>
        <p:spPr bwMode="auto">
          <a:xfrm>
            <a:off x="3251200" y="2895600"/>
            <a:ext cx="6096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30" idx="2"/>
            <a:endCxn id="26634" idx="0"/>
          </p:cNvCxnSpPr>
          <p:nvPr/>
        </p:nvCxnSpPr>
        <p:spPr bwMode="auto">
          <a:xfrm flipH="1">
            <a:off x="2184400" y="3810000"/>
            <a:ext cx="4048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/>
          <p:cNvCxnSpPr>
            <a:cxnSpLocks noChangeShapeType="1"/>
            <a:stCxn id="26630" idx="2"/>
            <a:endCxn id="26635" idx="0"/>
          </p:cNvCxnSpPr>
          <p:nvPr/>
        </p:nvCxnSpPr>
        <p:spPr bwMode="auto">
          <a:xfrm>
            <a:off x="2589213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3"/>
          <p:cNvCxnSpPr>
            <a:cxnSpLocks noChangeShapeType="1"/>
            <a:stCxn id="26634" idx="2"/>
            <a:endCxn id="26640" idx="0"/>
          </p:cNvCxnSpPr>
          <p:nvPr/>
        </p:nvCxnSpPr>
        <p:spPr bwMode="auto">
          <a:xfrm flipH="1">
            <a:off x="1879600" y="4648200"/>
            <a:ext cx="304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4"/>
          <p:cNvCxnSpPr>
            <a:cxnSpLocks noChangeShapeType="1"/>
            <a:stCxn id="26634" idx="2"/>
            <a:endCxn id="26641" idx="0"/>
          </p:cNvCxnSpPr>
          <p:nvPr/>
        </p:nvCxnSpPr>
        <p:spPr bwMode="auto">
          <a:xfrm>
            <a:off x="2184400" y="4648200"/>
            <a:ext cx="3810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5"/>
          <p:cNvCxnSpPr>
            <a:cxnSpLocks noChangeShapeType="1"/>
            <a:stCxn id="26636" idx="0"/>
            <a:endCxn id="26631" idx="2"/>
          </p:cNvCxnSpPr>
          <p:nvPr/>
        </p:nvCxnSpPr>
        <p:spPr bwMode="auto">
          <a:xfrm flipV="1">
            <a:off x="3556000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6"/>
          <p:cNvCxnSpPr>
            <a:cxnSpLocks noChangeShapeType="1"/>
            <a:stCxn id="26631" idx="2"/>
            <a:endCxn id="26637" idx="0"/>
          </p:cNvCxnSpPr>
          <p:nvPr/>
        </p:nvCxnSpPr>
        <p:spPr bwMode="auto">
          <a:xfrm>
            <a:off x="3860800" y="3810000"/>
            <a:ext cx="3810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7"/>
          <p:cNvCxnSpPr>
            <a:cxnSpLocks noChangeShapeType="1"/>
            <a:stCxn id="26629" idx="2"/>
            <a:endCxn id="26632" idx="0"/>
          </p:cNvCxnSpPr>
          <p:nvPr/>
        </p:nvCxnSpPr>
        <p:spPr bwMode="auto">
          <a:xfrm flipH="1">
            <a:off x="5232400" y="2895600"/>
            <a:ext cx="6096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8"/>
          <p:cNvCxnSpPr>
            <a:cxnSpLocks noChangeShapeType="1"/>
            <a:stCxn id="26629" idx="2"/>
            <a:endCxn id="26633" idx="0"/>
          </p:cNvCxnSpPr>
          <p:nvPr/>
        </p:nvCxnSpPr>
        <p:spPr bwMode="auto">
          <a:xfrm>
            <a:off x="5842000" y="2895600"/>
            <a:ext cx="5334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29"/>
          <p:cNvCxnSpPr>
            <a:cxnSpLocks noChangeShapeType="1"/>
            <a:stCxn id="26632" idx="2"/>
            <a:endCxn id="26638" idx="0"/>
          </p:cNvCxnSpPr>
          <p:nvPr/>
        </p:nvCxnSpPr>
        <p:spPr bwMode="auto">
          <a:xfrm flipH="1">
            <a:off x="4927600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30"/>
          <p:cNvCxnSpPr>
            <a:cxnSpLocks noChangeShapeType="1"/>
            <a:stCxn id="26632" idx="2"/>
            <a:endCxn id="26639" idx="0"/>
          </p:cNvCxnSpPr>
          <p:nvPr/>
        </p:nvCxnSpPr>
        <p:spPr bwMode="auto">
          <a:xfrm>
            <a:off x="5232400" y="3810000"/>
            <a:ext cx="3810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Fibonacci Calls for F(5)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3E45A6-F3D1-4870-9EDF-63B42ED29C0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Maximum Subsequence Sum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 a sequence of (possibly negative) integers A</a:t>
            </a:r>
            <a:r>
              <a:rPr lang="en-US" altLang="en-US" baseline="-25000" smtClean="0"/>
              <a:t>1</a:t>
            </a:r>
            <a:r>
              <a:rPr lang="en-US" altLang="en-US" smtClean="0"/>
              <a:t>, A</a:t>
            </a:r>
            <a:r>
              <a:rPr lang="en-US" altLang="en-US" baseline="-25000" smtClean="0"/>
              <a:t>2</a:t>
            </a:r>
            <a:r>
              <a:rPr lang="en-US" altLang="en-US" smtClean="0"/>
              <a:t>,…, A</a:t>
            </a:r>
            <a:r>
              <a:rPr lang="en-US" altLang="en-US" baseline="-25000" smtClean="0"/>
              <a:t>N</a:t>
            </a:r>
            <a:r>
              <a:rPr lang="en-US" altLang="en-US" smtClean="0"/>
              <a:t>, find the maximum value of:  </a:t>
            </a:r>
            <a:r>
              <a:rPr lang="en-US" altLang="en-US" smtClean="0">
                <a:sym typeface="Symbol" pitchFamily="18" charset="2"/>
              </a:rPr>
              <a:t>	</a:t>
            </a:r>
            <a:r>
              <a:rPr lang="en-US" altLang="en-US" baseline="30000" smtClean="0">
                <a:sym typeface="Symbol" pitchFamily="18" charset="2"/>
              </a:rPr>
              <a:t>j</a:t>
            </a:r>
            <a:r>
              <a:rPr lang="en-US" altLang="en-US" baseline="-25000" smtClean="0">
                <a:sym typeface="Symbol" pitchFamily="18" charset="2"/>
              </a:rPr>
              <a:t>k=i</a:t>
            </a:r>
            <a:r>
              <a:rPr lang="en-US" altLang="en-US" smtClean="0">
                <a:sym typeface="Symbol" pitchFamily="18" charset="2"/>
              </a:rPr>
              <a:t> </a:t>
            </a:r>
            <a:r>
              <a:rPr lang="en-US" altLang="en-US" smtClean="0"/>
              <a:t>A</a:t>
            </a:r>
            <a:r>
              <a:rPr lang="en-US" altLang="en-US" baseline="-25000" smtClean="0"/>
              <a:t>k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For convenience, the maximum subsequence sum is 0 if all the integers are negative.</a:t>
            </a:r>
          </a:p>
          <a:p>
            <a:pPr eaLnBrk="1" hangingPunct="1"/>
            <a:r>
              <a:rPr lang="en-US" altLang="en-US" smtClean="0"/>
              <a:t>Example: -2,11,-4,13,-5,-2</a:t>
            </a:r>
          </a:p>
          <a:p>
            <a:pPr eaLnBrk="1" hangingPunct="1"/>
            <a:r>
              <a:rPr lang="en-US" altLang="en-US" smtClean="0"/>
              <a:t>Answer is 20 (A</a:t>
            </a:r>
            <a:r>
              <a:rPr lang="en-US" altLang="en-US" baseline="-25000" smtClean="0"/>
              <a:t>2</a:t>
            </a:r>
            <a:r>
              <a:rPr lang="en-US" altLang="en-US" smtClean="0"/>
              <a:t> to A</a:t>
            </a:r>
            <a:r>
              <a:rPr lang="en-US" altLang="en-US" baseline="-25000" smtClean="0"/>
              <a:t>4</a:t>
            </a:r>
            <a:r>
              <a:rPr lang="en-US" alt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0C925B-9F77-44C9-A9CC-CE849EA31C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Maximum Subsequence Sum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next slides will look at four solutions to this problem.</a:t>
            </a:r>
          </a:p>
          <a:p>
            <a:pPr eaLnBrk="1" hangingPunct="1"/>
            <a:r>
              <a:rPr lang="en-US" altLang="en-US" smtClean="0"/>
              <a:t>The solutions have O(N</a:t>
            </a:r>
            <a:r>
              <a:rPr lang="en-US" altLang="en-US" baseline="30000" smtClean="0"/>
              <a:t>3</a:t>
            </a:r>
            <a:r>
              <a:rPr lang="en-US" altLang="en-US" smtClean="0"/>
              <a:t>), O(N</a:t>
            </a:r>
            <a:r>
              <a:rPr lang="en-US" altLang="en-US" baseline="30000" smtClean="0"/>
              <a:t>2</a:t>
            </a:r>
            <a:r>
              <a:rPr lang="en-US" altLang="en-US" smtClean="0"/>
              <a:t>), O(NlogN) and O(N) running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305C33-FF93-4094-A917-F11D970255C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O(N</a:t>
            </a:r>
            <a:r>
              <a:rPr lang="en-US" altLang="en-US" baseline="30000" smtClean="0"/>
              <a:t>3</a:t>
            </a:r>
            <a:r>
              <a:rPr lang="en-US" altLang="en-US" smtClean="0"/>
              <a:t>) Solution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solution on the next slide is O(N</a:t>
            </a:r>
            <a:r>
              <a:rPr lang="en-US" altLang="en-US" baseline="30000" smtClean="0"/>
              <a:t>3</a:t>
            </a:r>
            <a:r>
              <a:rPr lang="en-US" altLang="en-US" smtClean="0"/>
              <a:t>).</a:t>
            </a:r>
          </a:p>
          <a:p>
            <a:pPr eaLnBrk="1" hangingPunct="1"/>
            <a:r>
              <a:rPr lang="en-US" altLang="en-US" smtClean="0"/>
              <a:t>We might guess this due to the three nested for loops.</a:t>
            </a:r>
          </a:p>
          <a:p>
            <a:pPr eaLnBrk="1" hangingPunct="1"/>
            <a:r>
              <a:rPr lang="en-US" altLang="en-US" smtClean="0"/>
              <a:t>A more rigorous approach is to look at the actual iterations as shown on the slide following the code.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0B34CF-40B1-466F-AD1E-CEE0EADB507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 the same problem, one algorithm may take several days to finish, while another may only take several seconds.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So, it is not enough that an algorithm works correctly, it should also perform well.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 algorithm that is reading and processing input may work fine for small input sizes, but may take unacceptably long for large input sizes.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2398B6-4E28-4C29-9557-0516B91FCE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916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public static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maxSubSum1(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[] 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1*/  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maxSum</a:t>
            </a:r>
            <a:r>
              <a:rPr lang="en-US" altLang="en-US" sz="2400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2*/   for(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i = 0; i &lt; </a:t>
            </a:r>
            <a:r>
              <a:rPr lang="en-US" altLang="en-US" sz="2400" dirty="0" err="1" smtClean="0">
                <a:latin typeface="Courier New" pitchFamily="49" charset="0"/>
              </a:rPr>
              <a:t>a.length</a:t>
            </a:r>
            <a:r>
              <a:rPr lang="en-US" altLang="en-US" sz="2400" dirty="0" smtClean="0">
                <a:latin typeface="Courier New" pitchFamily="49" charset="0"/>
              </a:rPr>
              <a:t>; i++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3*/      for(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j = i; j &lt; </a:t>
            </a:r>
            <a:r>
              <a:rPr lang="en-US" altLang="en-US" sz="2400" dirty="0" err="1" smtClean="0">
                <a:latin typeface="Courier New" pitchFamily="49" charset="0"/>
              </a:rPr>
              <a:t>a.length</a:t>
            </a:r>
            <a:r>
              <a:rPr lang="en-US" altLang="en-US" sz="2400" dirty="0" smtClean="0">
                <a:latin typeface="Courier New" pitchFamily="49" charset="0"/>
              </a:rPr>
              <a:t>; j++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4*/       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thisSum</a:t>
            </a:r>
            <a:r>
              <a:rPr lang="en-US" altLang="en-US" sz="2400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5*/        for( </a:t>
            </a:r>
            <a:r>
              <a:rPr lang="en-US" altLang="en-US" sz="2400" dirty="0" err="1" smtClean="0">
                <a:latin typeface="Courier New" pitchFamily="49" charset="0"/>
              </a:rPr>
              <a:t>int</a:t>
            </a:r>
            <a:r>
              <a:rPr lang="en-US" altLang="en-US" sz="2400" dirty="0" smtClean="0">
                <a:latin typeface="Courier New" pitchFamily="49" charset="0"/>
              </a:rPr>
              <a:t> k = i; k &lt;= j; k++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6*/           </a:t>
            </a:r>
            <a:r>
              <a:rPr lang="en-US" altLang="en-US" sz="2400" dirty="0" err="1" smtClean="0">
                <a:latin typeface="Courier New" pitchFamily="49" charset="0"/>
              </a:rPr>
              <a:t>thisSum</a:t>
            </a:r>
            <a:r>
              <a:rPr lang="en-US" altLang="en-US" sz="2400" dirty="0" smtClean="0">
                <a:latin typeface="Courier New" pitchFamily="49" charset="0"/>
              </a:rPr>
              <a:t> += a[ k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7*/        if(</a:t>
            </a:r>
            <a:r>
              <a:rPr lang="en-US" altLang="en-US" sz="2400" dirty="0" err="1" smtClean="0">
                <a:latin typeface="Courier New" pitchFamily="49" charset="0"/>
              </a:rPr>
              <a:t>thisSum</a:t>
            </a:r>
            <a:r>
              <a:rPr lang="en-US" altLang="en-US" sz="2400" dirty="0" smtClean="0">
                <a:latin typeface="Courier New" pitchFamily="49" charset="0"/>
              </a:rPr>
              <a:t> &gt; </a:t>
            </a:r>
            <a:r>
              <a:rPr lang="en-US" altLang="en-US" sz="2400" dirty="0" err="1" smtClean="0">
                <a:latin typeface="Courier New" pitchFamily="49" charset="0"/>
              </a:rPr>
              <a:t>maxSum</a:t>
            </a:r>
            <a:r>
              <a:rPr lang="en-US" altLang="en-US" sz="2400" dirty="0" smtClean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8*/           </a:t>
            </a:r>
            <a:r>
              <a:rPr lang="en-US" altLang="en-US" sz="2400" dirty="0" err="1" smtClean="0">
                <a:latin typeface="Courier New" pitchFamily="49" charset="0"/>
              </a:rPr>
              <a:t>maxSum</a:t>
            </a:r>
            <a:r>
              <a:rPr lang="en-US" altLang="en-US" sz="2400" dirty="0" smtClean="0">
                <a:latin typeface="Courier New" pitchFamily="49" charset="0"/>
              </a:rPr>
              <a:t> = </a:t>
            </a:r>
            <a:r>
              <a:rPr lang="en-US" altLang="en-US" sz="2400" dirty="0" err="1" smtClean="0">
                <a:latin typeface="Courier New" pitchFamily="49" charset="0"/>
              </a:rPr>
              <a:t>thisSum</a:t>
            </a:r>
            <a:r>
              <a:rPr lang="en-US" alt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/* 9*/      return </a:t>
            </a:r>
            <a:r>
              <a:rPr lang="en-US" altLang="en-US" sz="2400" dirty="0" err="1" smtClean="0">
                <a:latin typeface="Courier New" pitchFamily="49" charset="0"/>
              </a:rPr>
              <a:t>maxSum</a:t>
            </a:r>
            <a:r>
              <a:rPr lang="en-US" altLang="en-US" sz="24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781800" y="579120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216443-4F7E-4241-8619-A177FF91980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914400" y="381000"/>
          <a:ext cx="3124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4" name="Bitmap Image" r:id="rId3" imgW="2076740" imgH="600159" progId="Paint.Picture">
                  <p:embed/>
                </p:oleObj>
              </mc:Choice>
              <mc:Fallback>
                <p:oleObj name="Bitmap Image" r:id="rId3" imgW="2076740" imgH="60015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3124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914400" y="1550988"/>
          <a:ext cx="2895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5" name="Bitmap Image" r:id="rId5" imgW="1991003" imgH="561905" progId="Paint.Picture">
                  <p:embed/>
                </p:oleObj>
              </mc:Choice>
              <mc:Fallback>
                <p:oleObj name="Bitmap Image" r:id="rId5" imgW="1991003" imgH="5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0988"/>
                        <a:ext cx="28956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457200" y="1855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6" name="Bitmap Image" r:id="rId7" imgW="200159" imgH="190426" progId="Paint.Picture">
                  <p:embed/>
                </p:oleObj>
              </mc:Choice>
              <mc:Fallback>
                <p:oleObj name="Bitmap Image" r:id="rId7" imgW="200159" imgH="19042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55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57200" y="2998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7" name="Bitmap Image" r:id="rId9" imgW="200159" imgH="190426" progId="Paint.Picture">
                  <p:embed/>
                </p:oleObj>
              </mc:Choice>
              <mc:Fallback>
                <p:oleObj name="Bitmap Image" r:id="rId9" imgW="200159" imgH="19042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98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14400" y="2693988"/>
          <a:ext cx="289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8" name="Bitmap Image" r:id="rId10" imgW="2172003" imgH="542857" progId="Paint.Picture">
                  <p:embed/>
                </p:oleObj>
              </mc:Choice>
              <mc:Fallback>
                <p:oleObj name="Bitmap Image" r:id="rId10" imgW="2172003" imgH="54285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93988"/>
                        <a:ext cx="2895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57200" y="56388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9" name="Bitmap Image" r:id="rId12" imgW="200159" imgH="190426" progId="Paint.Picture">
                  <p:embed/>
                </p:oleObj>
              </mc:Choice>
              <mc:Fallback>
                <p:oleObj name="Bitmap Image" r:id="rId12" imgW="200159" imgH="190426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388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66800" y="5270500"/>
          <a:ext cx="1905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0" name="Bitmap Image" r:id="rId13" imgW="1448002" imgH="647619" progId="Paint.Picture">
                  <p:embed/>
                </p:oleObj>
              </mc:Choice>
              <mc:Fallback>
                <p:oleObj name="Bitmap Image" r:id="rId13" imgW="1448002" imgH="64761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70500"/>
                        <a:ext cx="19050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267200" y="1752600"/>
            <a:ext cx="325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 sum i to j of 1 is j-i+1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267200" y="2667000"/>
            <a:ext cx="4572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 if j=i, then (i)-i+1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j=i+1, then (i+1)-i+1=2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j=i+2, then (i+2)-i+1=3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j=N-1, then (N-1)-i+1=N-i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we see it is just summing the first N-i integers, so, use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31756" name="Object 13"/>
          <p:cNvGraphicFramePr>
            <a:graphicFrameLocks noChangeAspect="1"/>
          </p:cNvGraphicFramePr>
          <p:nvPr/>
        </p:nvGraphicFramePr>
        <p:xfrm>
          <a:off x="6096000" y="4257675"/>
          <a:ext cx="1695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1" name="Bitmap Image" r:id="rId15" imgW="1695687" imgH="542857" progId="Paint.Picture">
                  <p:embed/>
                </p:oleObj>
              </mc:Choice>
              <mc:Fallback>
                <p:oleObj name="Bitmap Image" r:id="rId15" imgW="1695687" imgH="542857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57675"/>
                        <a:ext cx="1695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4267200" y="5410200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because, see page 40.</a:t>
            </a:r>
          </a:p>
        </p:txBody>
      </p:sp>
      <p:graphicFrame>
        <p:nvGraphicFramePr>
          <p:cNvPr id="31758" name="Object 15"/>
          <p:cNvGraphicFramePr>
            <a:graphicFrameLocks noChangeAspect="1"/>
          </p:cNvGraphicFramePr>
          <p:nvPr/>
        </p:nvGraphicFramePr>
        <p:xfrm>
          <a:off x="457200" y="63246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2" name="Bitmap Image" r:id="rId17" imgW="200159" imgH="190426" progId="Paint.Picture">
                  <p:embed/>
                </p:oleObj>
              </mc:Choice>
              <mc:Fallback>
                <p:oleObj name="Bitmap Image" r:id="rId17" imgW="200159" imgH="190426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3246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050925" y="6172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B2ABD3-50EF-47D4-96C9-809A5BF225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</a:t>
            </a:r>
            <a:r>
              <a:rPr lang="en-US" altLang="en-US" baseline="30000" smtClean="0"/>
              <a:t>2</a:t>
            </a:r>
            <a:r>
              <a:rPr lang="en-US" altLang="en-US" smtClean="0"/>
              <a:t>) Solution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can avoid O(N</a:t>
            </a:r>
            <a:r>
              <a:rPr lang="en-US" altLang="en-US" baseline="30000" smtClean="0"/>
              <a:t>3</a:t>
            </a:r>
            <a:r>
              <a:rPr lang="en-US" altLang="en-US" smtClean="0"/>
              <a:t>) running time by removing the inner for-loop.</a:t>
            </a:r>
          </a:p>
          <a:p>
            <a:pPr eaLnBrk="1" hangingPunct="1"/>
            <a:r>
              <a:rPr lang="en-US" altLang="en-US" smtClean="0"/>
              <a:t>-2,11,-4,13,-5,-2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Notice that a loop summing values from i to j isn’t necessary, since we could accumulate this sum as j moves.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V="1">
            <a:off x="1768475" y="3616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616075" y="38449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32004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3048000" y="3810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41EA4A-9582-4DC2-990C-3962005DFF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0" y="5791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876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public static int maxSubSum2(int [] a)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1*/   int maxSum = 0;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2*/   for( int i = 0; i &lt; a.length; i++ 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3*/      int thisSum = 0;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4*/      for(int j = i; j &lt; a.length; j++)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5*/        thisSum += a[ j 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6*/        if(thisSum &gt; maxSum 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7*/           maxSum = thisSum;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 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8*/    return maxSum;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DBB75B-C519-4C60-A3CF-8615C50C4AB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O(NLogN) Solution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 recursion.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Split list in half.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each half, find max sum.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Also find max sum that spans the center.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maximum subsequence sum is the either in the left half, the right half, or spans the center.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Called a “Divide and Conquer” strategy.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A6F49-18BA-4380-8503-169023C2A5B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429000" y="609600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-2,11,-4,13,-5,-2</a:t>
            </a:r>
          </a:p>
        </p:txBody>
      </p:sp>
      <p:sp>
        <p:nvSpPr>
          <p:cNvPr id="35844" name="Text Box 14"/>
          <p:cNvSpPr txBox="1">
            <a:spLocks noChangeArrowheads="1"/>
          </p:cNvSpPr>
          <p:nvPr/>
        </p:nvSpPr>
        <p:spPr bwMode="auto">
          <a:xfrm>
            <a:off x="1524000" y="1524000"/>
            <a:ext cx="681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Max sum is in left half, right half, or across the center.</a:t>
            </a:r>
          </a:p>
        </p:txBody>
      </p:sp>
      <p:sp>
        <p:nvSpPr>
          <p:cNvPr id="35845" name="Freeform 15"/>
          <p:cNvSpPr>
            <a:spLocks/>
          </p:cNvSpPr>
          <p:nvPr/>
        </p:nvSpPr>
        <p:spPr bwMode="auto">
          <a:xfrm>
            <a:off x="3581400" y="1066800"/>
            <a:ext cx="990600" cy="1524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Freeform 16"/>
          <p:cNvSpPr>
            <a:spLocks/>
          </p:cNvSpPr>
          <p:nvPr/>
        </p:nvSpPr>
        <p:spPr bwMode="auto">
          <a:xfrm>
            <a:off x="4648200" y="1066800"/>
            <a:ext cx="990600" cy="1524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17"/>
          <p:cNvSpPr>
            <a:spLocks noChangeShapeType="1"/>
          </p:cNvSpPr>
          <p:nvPr/>
        </p:nvSpPr>
        <p:spPr bwMode="auto">
          <a:xfrm flipH="1">
            <a:off x="3657600" y="129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18"/>
          <p:cNvSpPr>
            <a:spLocks noChangeShapeType="1"/>
          </p:cNvSpPr>
          <p:nvPr/>
        </p:nvSpPr>
        <p:spPr bwMode="auto">
          <a:xfrm flipH="1">
            <a:off x="4953000" y="1295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19"/>
          <p:cNvSpPr>
            <a:spLocks/>
          </p:cNvSpPr>
          <p:nvPr/>
        </p:nvSpPr>
        <p:spPr bwMode="auto">
          <a:xfrm flipV="1">
            <a:off x="3733800" y="304800"/>
            <a:ext cx="1752600" cy="3048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0"/>
          <p:cNvSpPr>
            <a:spLocks noChangeShapeType="1"/>
          </p:cNvSpPr>
          <p:nvPr/>
        </p:nvSpPr>
        <p:spPr bwMode="auto">
          <a:xfrm flipV="1">
            <a:off x="5410200" y="152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5791200" y="1524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22"/>
          <p:cNvSpPr>
            <a:spLocks noChangeArrowheads="1"/>
          </p:cNvSpPr>
          <p:nvPr/>
        </p:nvSpPr>
        <p:spPr bwMode="auto">
          <a:xfrm>
            <a:off x="4038600" y="33528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-2,11,-4</a:t>
            </a:r>
          </a:p>
        </p:txBody>
      </p:sp>
      <p:sp>
        <p:nvSpPr>
          <p:cNvPr id="35853" name="Text Box 24"/>
          <p:cNvSpPr txBox="1">
            <a:spLocks noChangeArrowheads="1"/>
          </p:cNvSpPr>
          <p:nvPr/>
        </p:nvSpPr>
        <p:spPr bwMode="auto">
          <a:xfrm>
            <a:off x="746125" y="2708275"/>
            <a:ext cx="774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is the maximum subsequence sum of the left half found?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24A531-A0DE-4BED-88B1-53D854452D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52400" y="228600"/>
            <a:ext cx="899160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int maxSumRec(int [] a, int left,int right)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1*/ if( left == right ) /* Base case */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2*/     if( a[ left ] &gt; 0 )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3*/        return a[ left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else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4*/        return 0;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5*/ int center = ( left + right ) / 2;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6*/ int maxLeftSum = maxSumRec( a, left, center);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7*/ int maxRightSum = maxSumRec( a, center+1,right );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477000" y="6096000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B6E603-3D73-4814-A9B1-F0125FDBA14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03200" y="220663"/>
            <a:ext cx="8636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// compute left sum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/*8*/  int maxLeftBorderSum = 0, leftBorderSum = 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/*9*/  for( int i = center; i &gt;= left; i--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/*10*/    leftBorderSum += a[ i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/*11*/    if( leftBorderSum &gt; maxLeftBorderSum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/*12*/      maxLeftBorderSum = leftBorderSum;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// compute right sum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/*13*/ int maxRightBorderSum = 0; rightBorderSum = 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/*14*/ for( int j = center + 1; j &lt;= right; j++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/*15*/    rightBorderSum += a[ j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/*16*/    if( rightBorderSum &gt; maxRightBorderSum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/*17*/        maxRightBorderSum = rightBorderSum;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F881D1-98F3-4F96-9D2C-70A016BD0F6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03200" y="144463"/>
            <a:ext cx="8636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/*18*/    return max3( maxLeftSum, maxRightSum,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     maxLeftBorderSum + maxRightBorderSum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		  </a:t>
            </a:r>
            <a:r>
              <a:rPr lang="en-US" altLang="en-US" sz="2000">
                <a:latin typeface="Courier New" pitchFamily="49" charset="0"/>
              </a:rPr>
              <a:t>// driver function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public static int maxSubSum3( int [] a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return maxSubRec( a, 0, a.length - 1 );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9A031C-4F60-4CB0-BD00-6941472EA7B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895600" y="228600"/>
            <a:ext cx="285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-2,11,-4,13,-5,-2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600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-2,11,-4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5791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13,-5,-2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8194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-4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4572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048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13716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3810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1371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29718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74676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48768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</a:t>
            </a: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 flipH="1">
            <a:off x="26670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 flipH="1">
            <a:off x="13716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5334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11430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25908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>
            <a:off x="54102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69342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54864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9436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-5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7244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76200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50292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56388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60198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800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533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1676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31242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5029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6248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77724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1371600" y="30480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3124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39974" name="Text Box 39"/>
          <p:cNvSpPr txBox="1">
            <a:spLocks noChangeArrowheads="1"/>
          </p:cNvSpPr>
          <p:nvPr/>
        </p:nvSpPr>
        <p:spPr bwMode="auto">
          <a:xfrm>
            <a:off x="7315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39975" name="Text Box 40"/>
          <p:cNvSpPr txBox="1">
            <a:spLocks noChangeArrowheads="1"/>
          </p:cNvSpPr>
          <p:nvPr/>
        </p:nvSpPr>
        <p:spPr bwMode="auto">
          <a:xfrm>
            <a:off x="5943600" y="3048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39976" name="Text Box 41"/>
          <p:cNvSpPr txBox="1">
            <a:spLocks noChangeArrowheads="1"/>
          </p:cNvSpPr>
          <p:nvPr/>
        </p:nvSpPr>
        <p:spPr bwMode="auto">
          <a:xfrm>
            <a:off x="5791200" y="6858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1043F9-0407-476E-A492-09F21E1CAC7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/>
              <a:t>O    Big O.    Upper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>
                <a:cs typeface="Times New Roman" pitchFamily="18" charset="0"/>
              </a:rPr>
              <a:t>Θ   </a:t>
            </a:r>
            <a:r>
              <a:rPr lang="en-US" altLang="en-US" smtClean="0"/>
              <a:t> Theta.    	Growth rates are equal.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>
                <a:cs typeface="Times New Roman" pitchFamily="18" charset="0"/>
              </a:rPr>
              <a:t>Ω   </a:t>
            </a:r>
            <a:r>
              <a:rPr lang="en-US" altLang="en-US" smtClean="0"/>
              <a:t> Omega.  	Lower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/>
              <a:t>o     Little o.  	Upper bound (not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endParaRPr lang="en-US" altLang="en-US" smtClean="0"/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7F1487-08D5-45C2-9995-0D7164ADC0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O(NLogN) Solution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Analysis: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Let T(N) be the time for a problem of size 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Then each recursive call is T(N/2).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Remaining work is O(N).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So, 	T(N) = 2T(N/2) +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Let	T(1)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     	T(2) = 2T(1) + 2 = 2 + 2 = 4 = 2*2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T(4) = 2T(2) + 4 = 8 + 4 = 12 = 4*3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T(8) = 2T(4) + 8 = 24 + 8 = 32 = 8*4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       T(16) = 2T(8) + 16 = 64 + 16 = 80 = 16*5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The pattern appears to be N(log N + 1)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  So, O(</a:t>
            </a:r>
            <a:r>
              <a:rPr lang="en-US" altLang="en-US" sz="2800" dirty="0" err="1" smtClean="0"/>
              <a:t>NlogN</a:t>
            </a:r>
            <a:r>
              <a:rPr lang="en-US" altLang="en-US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6A2D46-C984-42B2-B972-BC9736D2CD0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O(N) Solution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52578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2 used nested for-loops, checking forward subsequences in the list for each value of i.</a:t>
            </a:r>
          </a:p>
          <a:p>
            <a:pPr eaLnBrk="1" hangingPunct="1"/>
            <a:r>
              <a:rPr lang="en-US" altLang="en-US" smtClean="0"/>
              <a:t>-2,5,2,-8,13,-5,-2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One improvement we could make is to advance i if a[i] is negative, since it cannot start a solution, and likewise advance j if a[j] is negative since it cannot end a solution.</a:t>
            </a:r>
          </a:p>
        </p:txBody>
      </p:sp>
      <p:sp>
        <p:nvSpPr>
          <p:cNvPr id="41989" name="Line 9"/>
          <p:cNvSpPr>
            <a:spLocks noChangeShapeType="1"/>
          </p:cNvSpPr>
          <p:nvPr/>
        </p:nvSpPr>
        <p:spPr bwMode="auto">
          <a:xfrm flipV="1">
            <a:off x="1676400" y="3154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1531938" y="3230563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 flipV="1">
            <a:off x="2743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2674938" y="3230563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08BC4-64D1-4698-9045-B588F37DD7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O(N) 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It can also be seen that if we advance j such that the subsequence sum from i to j turns negative, then we can advance the value of i to j+1.</a:t>
            </a:r>
          </a:p>
          <a:p>
            <a:pPr eaLnBrk="1" hangingPunct="1"/>
            <a:r>
              <a:rPr lang="en-US" altLang="en-US" sz="2400" smtClean="0"/>
              <a:t>This is because the subsequence starting from i to j-1 was positive and it was a[j] that made it negative.  </a:t>
            </a:r>
          </a:p>
          <a:p>
            <a:pPr eaLnBrk="1" hangingPunct="1"/>
            <a:r>
              <a:rPr lang="en-US" altLang="en-US" sz="2400" smtClean="0"/>
              <a:t>Since a negative subsequence cannot be a prefix to a solution, it may be skipped.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200400" y="5435600"/>
            <a:ext cx="261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-2,5,2,-8,13,-5,-2</a:t>
            </a:r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 flipV="1">
            <a:off x="3748088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3603625" y="5991225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</a:t>
            </a: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4419600" y="58372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4289425" y="5991225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j</a:t>
            </a:r>
          </a:p>
        </p:txBody>
      </p:sp>
      <p:sp>
        <p:nvSpPr>
          <p:cNvPr id="43018" name="Freeform 12"/>
          <p:cNvSpPr>
            <a:spLocks/>
          </p:cNvSpPr>
          <p:nvPr/>
        </p:nvSpPr>
        <p:spPr bwMode="auto">
          <a:xfrm>
            <a:off x="3733800" y="6477000"/>
            <a:ext cx="838200" cy="152400"/>
          </a:xfrm>
          <a:custGeom>
            <a:avLst/>
            <a:gdLst>
              <a:gd name="T0" fmla="*/ 0 w 528"/>
              <a:gd name="T1" fmla="*/ 0 h 96"/>
              <a:gd name="T2" fmla="*/ 2147483647 w 528"/>
              <a:gd name="T3" fmla="*/ 2147483647 h 96"/>
              <a:gd name="T4" fmla="*/ 2147483647 w 528"/>
              <a:gd name="T5" fmla="*/ 0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0"/>
                </a:moveTo>
                <a:cubicBezTo>
                  <a:pt x="100" y="48"/>
                  <a:pt x="200" y="96"/>
                  <a:pt x="288" y="96"/>
                </a:cubicBezTo>
                <a:cubicBezTo>
                  <a:pt x="376" y="96"/>
                  <a:pt x="488" y="1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09B9F6-1B1E-4733-9A51-36E254AB80B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O(N) 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With this insight, we see that the i-loop is not really needed, we can simply accumulate values as the j-index moves, discarding and starting a new sum whenever the current sum goes negative, and keeping the max sum as it moves.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F1CEC-0ABC-4CEB-8E4A-ADD714787CC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28600" y="304800"/>
            <a:ext cx="89154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int maxSubSum4(int [] a)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1*/   int maxSum = 0, thisSum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2*/   for( int j = 0; j &lt; a.length; j++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3*/      thisSum += a[ j 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4*/      if(thisSum &gt; maxSum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5*/         maxSum = thisSum;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6*/      else if (thisSum &lt; 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7*/         thisSum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8*/    return maxSum;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477000" y="60960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CCC15-4305-4C73-9260-9680A77D571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O(N) Solution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This algorithm makes a single pass through the data, and doesn’t require knowledge of past values (other than the running sum).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It also can give an answer for the sequence read thus far.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This kind of algorithm is called an “online”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An online algorithm that runs in linear time and in constant space is about as good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618C8F-E6AD-4139-81CB-1B5FF4EE1EF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 in Running Time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Divide and conquer solutions often run in O(NlogN) time.  </a:t>
            </a:r>
          </a:p>
          <a:p>
            <a:pPr eaLnBrk="1" hangingPunct="1"/>
            <a:r>
              <a:rPr lang="en-US" altLang="en-US" smtClean="0"/>
              <a:t>An algorithm is O(logN) if (repeatedly) it takes constant time to reduce the problem size by a fraction.</a:t>
            </a:r>
          </a:p>
          <a:p>
            <a:pPr eaLnBrk="1" hangingPunct="1"/>
            <a:r>
              <a:rPr lang="en-US" altLang="en-US" smtClean="0"/>
              <a:t>An algorithm is O(N) if (repeatedly) it takes constant time to reduce the problem size by a constant.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3B3278-7A2B-405E-9B4F-CDE36941C7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Search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Problem: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Given an integer X and integers A</a:t>
            </a:r>
            <a:r>
              <a:rPr lang="en-US" altLang="en-US" sz="2400" baseline="-25000" smtClean="0"/>
              <a:t>0</a:t>
            </a:r>
            <a:r>
              <a:rPr lang="en-US" altLang="en-US" sz="2400" smtClean="0"/>
              <a:t>, A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…, A</a:t>
            </a:r>
            <a:r>
              <a:rPr lang="en-US" altLang="en-US" sz="2400" baseline="-25000" smtClean="0"/>
              <a:t>N-1</a:t>
            </a:r>
            <a:r>
              <a:rPr lang="en-US" altLang="en-US" sz="2400" smtClean="0"/>
              <a:t>, which are presorted and already in memory, find i such that A</a:t>
            </a:r>
            <a:r>
              <a:rPr lang="en-US" altLang="en-US" sz="2400" baseline="-25000" smtClean="0"/>
              <a:t>i</a:t>
            </a:r>
            <a:r>
              <a:rPr lang="en-US" altLang="en-US" sz="2400" smtClean="0"/>
              <a:t> = X, or return i = -1 if X is not in the input.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linear search would scan the list looking for the value.  O(N).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binary search would split the problem into halves, and keep doing this until the value is found or determined not to be there.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A problem of size N can be split in half log N times with constant time work at each split.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So this algorithm is O(log 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DC5215-2101-4C93-BCEA-B96C519F1D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 smtClean="0"/>
          </a:p>
        </p:txBody>
      </p:sp>
      <p:sp>
        <p:nvSpPr>
          <p:cNvPr id="49155" name="Text Box 1026"/>
          <p:cNvSpPr txBox="1">
            <a:spLocks noChangeArrowheads="1"/>
          </p:cNvSpPr>
          <p:nvPr/>
        </p:nvSpPr>
        <p:spPr bwMode="auto">
          <a:xfrm>
            <a:off x="1752600" y="1371600"/>
            <a:ext cx="574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1,3,6,10,17,33,45,49,52,64,76,78,82,90,91,97</a:t>
            </a:r>
          </a:p>
        </p:txBody>
      </p:sp>
      <p:sp>
        <p:nvSpPr>
          <p:cNvPr id="49156" name="Text Box 1027"/>
          <p:cNvSpPr txBox="1">
            <a:spLocks noChangeArrowheads="1"/>
          </p:cNvSpPr>
          <p:nvPr/>
        </p:nvSpPr>
        <p:spPr bwMode="auto">
          <a:xfrm>
            <a:off x="1812925" y="346075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Looking for 78</a:t>
            </a:r>
          </a:p>
        </p:txBody>
      </p:sp>
      <p:sp>
        <p:nvSpPr>
          <p:cNvPr id="49157" name="Text Box 1028"/>
          <p:cNvSpPr txBox="1">
            <a:spLocks noChangeArrowheads="1"/>
          </p:cNvSpPr>
          <p:nvPr/>
        </p:nvSpPr>
        <p:spPr bwMode="auto">
          <a:xfrm>
            <a:off x="1752600" y="1828800"/>
            <a:ext cx="315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52,64,76,78,82,90,91,97</a:t>
            </a:r>
          </a:p>
        </p:txBody>
      </p:sp>
      <p:sp>
        <p:nvSpPr>
          <p:cNvPr id="49158" name="Text Box 1029"/>
          <p:cNvSpPr txBox="1">
            <a:spLocks noChangeArrowheads="1"/>
          </p:cNvSpPr>
          <p:nvPr/>
        </p:nvSpPr>
        <p:spPr bwMode="auto">
          <a:xfrm>
            <a:off x="1797050" y="2286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52,64,76,78</a:t>
            </a:r>
          </a:p>
        </p:txBody>
      </p:sp>
      <p:sp>
        <p:nvSpPr>
          <p:cNvPr id="49159" name="Text Box 1030"/>
          <p:cNvSpPr txBox="1">
            <a:spLocks noChangeArrowheads="1"/>
          </p:cNvSpPr>
          <p:nvPr/>
        </p:nvSpPr>
        <p:spPr bwMode="auto">
          <a:xfrm>
            <a:off x="1797050" y="27432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76,78</a:t>
            </a:r>
          </a:p>
        </p:txBody>
      </p:sp>
      <p:sp>
        <p:nvSpPr>
          <p:cNvPr id="49160" name="Text Box 1031"/>
          <p:cNvSpPr txBox="1">
            <a:spLocks noChangeArrowheads="1"/>
          </p:cNvSpPr>
          <p:nvPr/>
        </p:nvSpPr>
        <p:spPr bwMode="auto">
          <a:xfrm>
            <a:off x="1797050" y="3200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78</a:t>
            </a:r>
          </a:p>
        </p:txBody>
      </p:sp>
      <p:sp>
        <p:nvSpPr>
          <p:cNvPr id="49161" name="Rectangle 1033"/>
          <p:cNvSpPr>
            <a:spLocks noChangeArrowheads="1"/>
          </p:cNvSpPr>
          <p:nvPr/>
        </p:nvSpPr>
        <p:spPr bwMode="auto">
          <a:xfrm>
            <a:off x="609600" y="1371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9162" name="Rectangle 1034"/>
          <p:cNvSpPr>
            <a:spLocks noChangeArrowheads="1"/>
          </p:cNvSpPr>
          <p:nvPr/>
        </p:nvSpPr>
        <p:spPr bwMode="auto">
          <a:xfrm>
            <a:off x="762000" y="182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9163" name="Rectangle 1035"/>
          <p:cNvSpPr>
            <a:spLocks noChangeArrowheads="1"/>
          </p:cNvSpPr>
          <p:nvPr/>
        </p:nvSpPr>
        <p:spPr bwMode="auto">
          <a:xfrm>
            <a:off x="7620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164" name="Rectangle 1036"/>
          <p:cNvSpPr>
            <a:spLocks noChangeArrowheads="1"/>
          </p:cNvSpPr>
          <p:nvPr/>
        </p:nvSpPr>
        <p:spPr bwMode="auto">
          <a:xfrm>
            <a:off x="7620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165" name="Rectangle 1037"/>
          <p:cNvSpPr>
            <a:spLocks noChangeArrowheads="1"/>
          </p:cNvSpPr>
          <p:nvPr/>
        </p:nvSpPr>
        <p:spPr bwMode="auto">
          <a:xfrm>
            <a:off x="7620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166" name="Text Box 1038"/>
          <p:cNvSpPr txBox="1">
            <a:spLocks noChangeArrowheads="1"/>
          </p:cNvSpPr>
          <p:nvPr/>
        </p:nvSpPr>
        <p:spPr bwMode="auto">
          <a:xfrm>
            <a:off x="669925" y="4384675"/>
            <a:ext cx="533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16 elements, takes 4 steps.  log</a:t>
            </a:r>
            <a:r>
              <a:rPr lang="en-US" altLang="en-US" sz="2400" baseline="-25000"/>
              <a:t>2</a:t>
            </a:r>
            <a:r>
              <a:rPr lang="en-US" altLang="en-US" sz="2400"/>
              <a:t>16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282D7B-02B1-4B46-B9CF-E78BC79AE6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 smtClean="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8763000" cy="570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</a:rPr>
              <a:t>public static &lt;AnyType extends Comparable&lt;? super AnyType&gt;&gt; int</a:t>
            </a:r>
            <a:r>
              <a:rPr lang="en-US" altLang="en-US" sz="2000"/>
              <a:t>  </a:t>
            </a:r>
            <a:r>
              <a:rPr kumimoji="1" lang="en-US" altLang="en-US" sz="1800">
                <a:latin typeface="Courier New" pitchFamily="49" charset="0"/>
              </a:rPr>
              <a:t>binarySearch(</a:t>
            </a:r>
            <a:r>
              <a:rPr lang="en-US" altLang="en-US" sz="1800">
                <a:latin typeface="Courier New" pitchFamily="49" charset="0"/>
              </a:rPr>
              <a:t>AnyType </a:t>
            </a:r>
            <a:r>
              <a:rPr kumimoji="1" lang="en-US" altLang="en-US" sz="1800">
                <a:latin typeface="Courier New" pitchFamily="49" charset="0"/>
              </a:rPr>
              <a:t>[] a, </a:t>
            </a:r>
            <a:r>
              <a:rPr lang="en-US" altLang="en-US" sz="1800">
                <a:latin typeface="Courier New" pitchFamily="49" charset="0"/>
              </a:rPr>
              <a:t>AnyType</a:t>
            </a:r>
            <a:r>
              <a:rPr kumimoji="1" lang="en-US" altLang="en-US" sz="1800">
                <a:latin typeface="Courier New" pitchFamily="49" charset="0"/>
              </a:rPr>
              <a:t> x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1*/      int low = 0, high = a.length - 1;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2*/      while( low &lt;= high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3*/          int mid = ( low + high ) / 2;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4*/          if( a[ mid ].compareTo(x) &lt; 0 )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5*/              low = mid + 1;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6*/          else if(a[ mid ].compareTo(x) &gt; 0 )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7*/              high = mid - 1;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    else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8*/              return mid;  /* Found */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}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9*/      return NOT_FOUND; // NOT_FOUND defined as -1 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8BCB87-7A8F-402E-AA7B-2C6566E35AD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O    T(N) = O(f(N)) means that T(N) &lt;= cf(N)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for some constant c and for N &gt;= n</a:t>
            </a:r>
            <a:r>
              <a:rPr lang="en-US" altLang="en-US" baseline="-25000" smtClean="0"/>
              <a:t>0</a:t>
            </a:r>
            <a:r>
              <a:rPr lang="en-US" altLang="en-US" smtClean="0"/>
              <a:t>.  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Ω</a:t>
            </a:r>
            <a:r>
              <a:rPr lang="en-US" altLang="en-US" smtClean="0"/>
              <a:t>	   T(N) = </a:t>
            </a:r>
            <a:r>
              <a:rPr lang="en-US" altLang="en-US" smtClean="0">
                <a:cs typeface="Times New Roman" pitchFamily="18" charset="0"/>
              </a:rPr>
              <a:t>Ω</a:t>
            </a:r>
            <a:r>
              <a:rPr lang="en-US" altLang="en-US" smtClean="0"/>
              <a:t>(f(N)) means that T(N) &gt;= cf(N)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for some constant c and for N &gt;= n</a:t>
            </a:r>
            <a:r>
              <a:rPr lang="en-US" altLang="en-US" baseline="-25000" smtClean="0"/>
              <a:t>0</a:t>
            </a:r>
            <a:r>
              <a:rPr lang="en-US" alt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3B92CF-4529-4B97-BEAF-69600AB4058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Euclid’s Algorithm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Finds greatest common divisor (gcd) of two values.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Compute gcd (M, N), assuming M &gt;= 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Recall: The gcd of two integers is the largest integer that divides both.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Example gcd(50,15) = 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Observe 50%15 = 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Example gcd(102,15)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   102%15 = 12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   15%12 = 3       answer is 3.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C7D7F0-633A-4085-B490-F678FE7EA9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 smtClean="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81000" y="914400"/>
            <a:ext cx="8458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public static long gcd(long m, long n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1*/      while( n != 0 )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2*/          long rem = m % n;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3*/          m = n;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4*/          n = rem;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    }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5*/      return m;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}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7086600" y="6096000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Pg 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B388FB-A1C1-41AD-9A17-0091F23423B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Analysis of Euclid’s algorithm: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After two iterations, the remainder is at most half of the original value.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Proof: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Consider two cases for N:   N &lt;= M/2 and N &gt;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If N &lt;= M/2, then M%N &lt; M/2 (has to be because it is the remainder of dividing by N, and N is &lt;= M/2, so the remainder must also be &lt;= M/2).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If N &gt; M/2, then M%N &lt; M/2 (still has to be because it is the remainder).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So, the remainder is always &lt;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It takes two iterations for this remainder to move into 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Therefore, the running time is 2 log N, which is O(log 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8B63F1-2A8A-45DB-A109-9D1B90F576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Exponentiation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 to compute X</a:t>
            </a:r>
            <a:r>
              <a:rPr lang="en-US" altLang="en-US" baseline="30000" smtClean="0"/>
              <a:t>N </a:t>
            </a:r>
            <a:r>
              <a:rPr lang="en-US" altLang="en-US" smtClean="0"/>
              <a:t>efficiently?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Could use N-1 multiplies, O(N).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recursive approach uses: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Even N:   X</a:t>
            </a:r>
            <a:r>
              <a:rPr lang="en-US" altLang="en-US" baseline="30000" smtClean="0"/>
              <a:t>N </a:t>
            </a:r>
            <a:r>
              <a:rPr lang="en-US" altLang="en-US" smtClean="0"/>
              <a:t>= X</a:t>
            </a:r>
            <a:r>
              <a:rPr lang="en-US" altLang="en-US" baseline="30000" smtClean="0"/>
              <a:t>N/2 </a:t>
            </a:r>
            <a:r>
              <a:rPr lang="en-US" altLang="en-US" smtClean="0"/>
              <a:t>* X</a:t>
            </a:r>
            <a:r>
              <a:rPr lang="en-US" altLang="en-US" baseline="30000" smtClean="0"/>
              <a:t>N/2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		Odd N:    X</a:t>
            </a:r>
            <a:r>
              <a:rPr lang="en-US" altLang="en-US" baseline="30000" smtClean="0"/>
              <a:t>N </a:t>
            </a:r>
            <a:r>
              <a:rPr lang="en-US" altLang="en-US" smtClean="0"/>
              <a:t>= X</a:t>
            </a:r>
            <a:r>
              <a:rPr lang="en-US" altLang="en-US" baseline="30000" smtClean="0"/>
              <a:t>(N-1)/2 </a:t>
            </a:r>
            <a:r>
              <a:rPr lang="en-US" altLang="en-US" smtClean="0"/>
              <a:t>* X</a:t>
            </a:r>
            <a:r>
              <a:rPr lang="en-US" altLang="en-US" baseline="30000" smtClean="0"/>
              <a:t>(N-1)/2 </a:t>
            </a:r>
            <a:r>
              <a:rPr lang="en-US" altLang="en-US" smtClean="0"/>
              <a:t>* X</a:t>
            </a:r>
            <a:endParaRPr lang="en-US" altLang="en-US" baseline="-25000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E8BF7-12C0-4679-B0E0-90DAC56517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 smtClean="0"/>
          </a:p>
        </p:txBody>
      </p:sp>
      <p:sp>
        <p:nvSpPr>
          <p:cNvPr id="552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Exponentiation</a:t>
            </a:r>
          </a:p>
        </p:txBody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Computing pow(x, n/2) * pow(x, n/2) would not be good because we are doing two recursive calls.</a:t>
            </a:r>
          </a:p>
          <a:p>
            <a:pPr eaLnBrk="1" hangingPunct="1"/>
            <a:r>
              <a:rPr lang="en-US" altLang="en-US" sz="2800" smtClean="0"/>
              <a:t>However, since x</a:t>
            </a:r>
            <a:r>
              <a:rPr lang="en-US" altLang="en-US" sz="2800" baseline="30000" smtClean="0"/>
              <a:t>n/2</a:t>
            </a:r>
            <a:r>
              <a:rPr lang="en-US" altLang="en-US" sz="2800" smtClean="0"/>
              <a:t> * x</a:t>
            </a:r>
            <a:r>
              <a:rPr lang="en-US" altLang="en-US" sz="2800" baseline="30000" smtClean="0"/>
              <a:t>n/2</a:t>
            </a:r>
            <a:r>
              <a:rPr lang="en-US" altLang="en-US" sz="2800" smtClean="0"/>
              <a:t>  =  (x*x)</a:t>
            </a:r>
            <a:r>
              <a:rPr lang="en-US" altLang="en-US" sz="2800" baseline="30000" smtClean="0"/>
              <a:t>n/2</a:t>
            </a:r>
            <a:r>
              <a:rPr lang="en-US" altLang="en-US" sz="2800" smtClean="0"/>
              <a:t>, we can compute with one call as pow(x*x, n/2).</a:t>
            </a:r>
          </a:p>
          <a:p>
            <a:pPr eaLnBrk="1" hangingPunct="1"/>
            <a:r>
              <a:rPr lang="en-US" altLang="en-US" sz="2800" smtClean="0"/>
              <a:t>This cuts the problem in half each time, giving a log number of cuts.  </a:t>
            </a:r>
          </a:p>
          <a:p>
            <a:pPr eaLnBrk="1" hangingPunct="1"/>
            <a:r>
              <a:rPr lang="en-US" altLang="en-US" sz="2800" smtClean="0"/>
              <a:t>Since each cut takes either one or two multiplies, at worst it is 2 log n, or O(log n) running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78AF2B-E979-4A2E-8E03-ABCD6969C72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 smtClean="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85800" y="609600"/>
            <a:ext cx="84582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public static long pow( long x, long n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1*/    if( n == 0 )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2*/       return 1;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3*/    if( n == 1 )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4*/       return x;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5*/    if( isEven( n )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6*/       return pow( x * x, n / 2 );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  else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7*/       return pow( x * x, n / 2 ) * x;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A3A7B-ABE5-4609-8533-356BF79CCC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 smtClean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2414588" y="457200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2</a:t>
            </a:r>
            <a:r>
              <a:rPr lang="en-US" altLang="en-US" baseline="30000"/>
              <a:t>12 </a:t>
            </a:r>
            <a:endParaRPr lang="en-US" altLang="en-US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143125" y="173355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(2*2)</a:t>
            </a:r>
            <a:r>
              <a:rPr lang="en-US" altLang="en-US" baseline="30000"/>
              <a:t>6 </a:t>
            </a:r>
            <a:endParaRPr lang="en-US" altLang="en-US"/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2143125" y="300990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(4*4)</a:t>
            </a:r>
            <a:r>
              <a:rPr lang="en-US" altLang="en-US" baseline="30000"/>
              <a:t>3 </a:t>
            </a:r>
            <a:endParaRPr lang="en-US" alt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1600200" y="4286250"/>
            <a:ext cx="234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(16*16) * 16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2243138" y="55626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4096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441325" y="447675"/>
            <a:ext cx="148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Compute</a:t>
            </a:r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>
            <a:off x="2743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886200" y="4572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7355" name="Text Box 13"/>
          <p:cNvSpPr txBox="1">
            <a:spLocks noChangeArrowheads="1"/>
          </p:cNvSpPr>
          <p:nvPr/>
        </p:nvSpPr>
        <p:spPr bwMode="auto">
          <a:xfrm>
            <a:off x="3886200" y="18288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7356" name="Line 14"/>
          <p:cNvSpPr>
            <a:spLocks noChangeShapeType="1"/>
          </p:cNvSpPr>
          <p:nvPr/>
        </p:nvSpPr>
        <p:spPr bwMode="auto">
          <a:xfrm>
            <a:off x="27432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>
            <a:off x="27432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>
            <a:off x="2743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Text Box 17"/>
          <p:cNvSpPr txBox="1">
            <a:spLocks noChangeArrowheads="1"/>
          </p:cNvSpPr>
          <p:nvPr/>
        </p:nvSpPr>
        <p:spPr bwMode="auto">
          <a:xfrm>
            <a:off x="3886200" y="3048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Odd</a:t>
            </a:r>
          </a:p>
        </p:txBody>
      </p:sp>
      <p:sp>
        <p:nvSpPr>
          <p:cNvPr id="57360" name="TextBox 16"/>
          <p:cNvSpPr txBox="1">
            <a:spLocks noChangeArrowheads="1"/>
          </p:cNvSpPr>
          <p:nvPr/>
        </p:nvSpPr>
        <p:spPr bwMode="auto">
          <a:xfrm>
            <a:off x="5867400" y="762000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  <a:r>
              <a:rPr lang="en-US" altLang="en-US" sz="2000" baseline="30000"/>
              <a:t>12 </a:t>
            </a:r>
            <a:r>
              <a:rPr lang="en-US" altLang="en-US" sz="2000"/>
              <a:t>normally takes 11 multiplies, but here it is done with just 4.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4184A4-A4CE-4379-BCA0-B8C861F5E5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End of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B4C9F-4972-4E72-A2D9-93E655FA024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Θ   </a:t>
            </a:r>
            <a:r>
              <a:rPr lang="en-US" altLang="en-US" smtClean="0"/>
              <a:t> T(N) = </a:t>
            </a:r>
            <a:r>
              <a:rPr lang="en-US" altLang="en-US" smtClean="0">
                <a:cs typeface="Times New Roman" pitchFamily="18" charset="0"/>
              </a:rPr>
              <a:t>Θ</a:t>
            </a:r>
            <a:r>
              <a:rPr lang="en-US" altLang="en-US" smtClean="0"/>
              <a:t>(f(N)) means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 T(N) = O(f(N)) and T(N) = </a:t>
            </a:r>
            <a:r>
              <a:rPr lang="en-US" altLang="en-US" smtClean="0">
                <a:cs typeface="Times New Roman" pitchFamily="18" charset="0"/>
              </a:rPr>
              <a:t>Ω</a:t>
            </a:r>
            <a:r>
              <a:rPr lang="en-US" altLang="en-US" smtClean="0"/>
              <a:t>(f(N))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o    T(N) = o(f(N)) means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   T(N) = O(f(N)) and T(N) = </a:t>
            </a:r>
            <a:r>
              <a:rPr lang="en-US" altLang="en-US" smtClean="0">
                <a:cs typeface="Times New Roman" pitchFamily="18" charset="0"/>
              </a:rPr>
              <a:t>Θ</a:t>
            </a:r>
            <a:r>
              <a:rPr lang="en-US" altLang="en-US" smtClean="0"/>
              <a:t>(f(N))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 flipH="1">
            <a:off x="5638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2F0897-1F75-43FE-A698-F4F5D2E0174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These math definitions let us compare functions in terms of their growth rates.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example, N</a:t>
            </a:r>
            <a:r>
              <a:rPr lang="en-US" altLang="en-US" baseline="30000" smtClean="0"/>
              <a:t>3</a:t>
            </a:r>
            <a:r>
              <a:rPr lang="en-US" altLang="en-US" smtClean="0"/>
              <a:t> grows at a faster rate than N</a:t>
            </a:r>
            <a:r>
              <a:rPr lang="en-US" altLang="en-US" baseline="30000" smtClean="0"/>
              <a:t>2</a:t>
            </a:r>
            <a:r>
              <a:rPr lang="en-US" altLang="en-US" smtClean="0"/>
              <a:t>.  So N</a:t>
            </a:r>
            <a:r>
              <a:rPr lang="en-US" altLang="en-US" baseline="30000" smtClean="0"/>
              <a:t>3</a:t>
            </a:r>
            <a:r>
              <a:rPr lang="en-US" altLang="en-US" smtClean="0"/>
              <a:t> is an upper bound on N</a:t>
            </a:r>
            <a:r>
              <a:rPr lang="en-US" altLang="en-US" baseline="30000" smtClean="0"/>
              <a:t>2</a:t>
            </a:r>
            <a:r>
              <a:rPr lang="en-US" alt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Thus, N</a:t>
            </a:r>
            <a:r>
              <a:rPr lang="en-US" altLang="en-US" baseline="30000" smtClean="0"/>
              <a:t>2 </a:t>
            </a:r>
            <a:r>
              <a:rPr lang="en-US" altLang="en-US" smtClean="0"/>
              <a:t>= O(N</a:t>
            </a:r>
            <a:r>
              <a:rPr lang="en-US" altLang="en-US" baseline="30000" smtClean="0"/>
              <a:t>3</a:t>
            </a:r>
            <a:r>
              <a:rPr lang="en-US" altLang="en-US" smtClean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can be many upper bounds of a function, but we are most interested in the closest one.  So, we would use N</a:t>
            </a:r>
            <a:r>
              <a:rPr lang="en-US" altLang="en-US" baseline="30000" smtClean="0"/>
              <a:t>2</a:t>
            </a:r>
            <a:r>
              <a:rPr lang="en-US" altLang="en-US" smtClean="0"/>
              <a:t> = O(N</a:t>
            </a:r>
            <a:r>
              <a:rPr lang="en-US" altLang="en-US" baseline="30000" smtClean="0"/>
              <a:t>2</a:t>
            </a:r>
            <a:r>
              <a:rPr lang="en-US" alt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1F15F-5489-4877-AF54-841CAFC08D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 Background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g(n) = 2 N</a:t>
            </a:r>
            <a:r>
              <a:rPr lang="en-US" altLang="en-US" baseline="30000" smtClean="0"/>
              <a:t>2 </a:t>
            </a:r>
            <a:r>
              <a:rPr lang="en-US" altLang="en-US" smtClean="0"/>
              <a:t> can be classified as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either O(N</a:t>
            </a:r>
            <a:r>
              <a:rPr lang="en-US" altLang="en-US" baseline="30000" smtClean="0"/>
              <a:t>2 </a:t>
            </a:r>
            <a:r>
              <a:rPr lang="en-US" altLang="en-US" smtClean="0"/>
              <a:t>) or </a:t>
            </a:r>
            <a:r>
              <a:rPr lang="en-US" altLang="en-US" smtClean="0">
                <a:cs typeface="Times New Roman" pitchFamily="18" charset="0"/>
              </a:rPr>
              <a:t>Ω</a:t>
            </a:r>
            <a:r>
              <a:rPr lang="en-US" altLang="en-US" smtClean="0"/>
              <a:t>(N</a:t>
            </a:r>
            <a:r>
              <a:rPr lang="en-US" altLang="en-US" baseline="30000" smtClean="0"/>
              <a:t>2</a:t>
            </a:r>
            <a:r>
              <a:rPr lang="en-US" altLang="en-US" smtClean="0"/>
              <a:t>) or </a:t>
            </a:r>
            <a:r>
              <a:rPr lang="en-US" altLang="en-US" smtClean="0">
                <a:cs typeface="Times New Roman" pitchFamily="18" charset="0"/>
              </a:rPr>
              <a:t>Θ</a:t>
            </a:r>
            <a:r>
              <a:rPr lang="en-US" altLang="en-US" smtClean="0"/>
              <a:t>(N</a:t>
            </a:r>
            <a:r>
              <a:rPr lang="en-US" altLang="en-US" baseline="30000" smtClean="0"/>
              <a:t>2</a:t>
            </a:r>
            <a:r>
              <a:rPr lang="en-US" altLang="en-US" smtClean="0"/>
              <a:t>).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Θ</a:t>
            </a:r>
            <a:r>
              <a:rPr lang="en-US" altLang="en-US" smtClean="0"/>
              <a:t>(N</a:t>
            </a:r>
            <a:r>
              <a:rPr lang="en-US" altLang="en-US" baseline="30000" smtClean="0"/>
              <a:t>2</a:t>
            </a:r>
            <a:r>
              <a:rPr lang="en-US" altLang="en-US" smtClean="0"/>
              <a:t>) is the “tightest” description.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In algorithms analysis, typically we are concerned with how bad an algorithm may perform, which implies knowing an upper bound, so normally we use O rather than </a:t>
            </a:r>
            <a:r>
              <a:rPr lang="en-US" altLang="en-US" smtClean="0">
                <a:cs typeface="Times New Roman" pitchFamily="18" charset="0"/>
              </a:rPr>
              <a:t>Θ.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8DAA5B-46EF-4D83-B625-442FE92AE4B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Rules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Rule 1:  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If T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(N) = O(f(N)) </a:t>
            </a:r>
            <a:r>
              <a:rPr lang="en-US" altLang="en-US" sz="2800" i="1" smtClean="0"/>
              <a:t>and</a:t>
            </a:r>
            <a:r>
              <a:rPr lang="en-US" altLang="en-US" sz="2800" smtClean="0"/>
              <a:t> T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(N) = O(g(N)), then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a) T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(N) + T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(N) = O(f(N) + g(N))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b) T</a:t>
            </a:r>
            <a:r>
              <a:rPr lang="en-US" altLang="en-US" sz="2800" baseline="-25000" smtClean="0"/>
              <a:t>1</a:t>
            </a:r>
            <a:r>
              <a:rPr lang="en-US" altLang="en-US" sz="2800" smtClean="0"/>
              <a:t>(N) * T</a:t>
            </a:r>
            <a:r>
              <a:rPr lang="en-US" altLang="en-US" sz="2800" baseline="-25000" smtClean="0"/>
              <a:t>2</a:t>
            </a:r>
            <a:r>
              <a:rPr lang="en-US" altLang="en-US" sz="2800" smtClean="0"/>
              <a:t>(N) = O(f(N) * g(N))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Rule 2: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If T(N) is a polynomial of degree k, then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T(N) = </a:t>
            </a:r>
            <a:r>
              <a:rPr lang="en-US" altLang="en-US" sz="2800" smtClean="0">
                <a:cs typeface="Times New Roman" pitchFamily="18" charset="0"/>
              </a:rPr>
              <a:t>Θ</a:t>
            </a:r>
            <a:r>
              <a:rPr lang="en-US" altLang="en-US" sz="2800" smtClean="0"/>
              <a:t>(N</a:t>
            </a:r>
            <a:r>
              <a:rPr lang="en-US" altLang="en-US" sz="2800" baseline="30000" smtClean="0"/>
              <a:t>k</a:t>
            </a:r>
            <a:r>
              <a:rPr lang="en-US" altLang="en-US" sz="2800" smtClean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Rule 3: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log</a:t>
            </a:r>
            <a:r>
              <a:rPr lang="en-US" altLang="en-US" sz="2800" baseline="30000" smtClean="0"/>
              <a:t>k</a:t>
            </a:r>
            <a:r>
              <a:rPr lang="en-US" altLang="en-US" sz="2800" smtClean="0"/>
              <a:t>N = O(N) for any constant k.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  (  log</a:t>
            </a:r>
            <a:r>
              <a:rPr lang="en-US" altLang="en-US" sz="2800" baseline="30000" smtClean="0"/>
              <a:t>k</a:t>
            </a:r>
            <a:r>
              <a:rPr lang="en-US" altLang="en-US" sz="2800" smtClean="0"/>
              <a:t>N is the same as (log N)</a:t>
            </a:r>
            <a:r>
              <a:rPr lang="en-US" altLang="en-US" sz="2800" baseline="30000" smtClean="0"/>
              <a:t>k   </a:t>
            </a:r>
            <a:r>
              <a:rPr lang="en-US" altLang="en-US" sz="28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7766</TotalTime>
  <Words>3343</Words>
  <Application>Microsoft Office PowerPoint</Application>
  <PresentationFormat>On-screen Show (4:3)</PresentationFormat>
  <Paragraphs>502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Courier New</vt:lpstr>
      <vt:lpstr>Monotype Sorts</vt:lpstr>
      <vt:lpstr>Symbol</vt:lpstr>
      <vt:lpstr>Times New Roman</vt:lpstr>
      <vt:lpstr>Default Design</vt:lpstr>
      <vt:lpstr>Bitmap Image</vt:lpstr>
      <vt:lpstr>Chapter 2</vt:lpstr>
      <vt:lpstr>Algorithms</vt:lpstr>
      <vt:lpstr>Algorithms</vt:lpstr>
      <vt:lpstr>Math Background</vt:lpstr>
      <vt:lpstr>Math Background</vt:lpstr>
      <vt:lpstr>Math Background</vt:lpstr>
      <vt:lpstr>Math Background</vt:lpstr>
      <vt:lpstr>Math Background</vt:lpstr>
      <vt:lpstr>Rules</vt:lpstr>
      <vt:lpstr>Style</vt:lpstr>
      <vt:lpstr>PowerPoint Presentation</vt:lpstr>
      <vt:lpstr>Examples</vt:lpstr>
      <vt:lpstr>Common Functions</vt:lpstr>
      <vt:lpstr>PowerPoint Presentation</vt:lpstr>
      <vt:lpstr>Relative Growth Rates</vt:lpstr>
      <vt:lpstr>Model</vt:lpstr>
      <vt:lpstr>What to Analyze</vt:lpstr>
      <vt:lpstr>What to Analyze</vt:lpstr>
      <vt:lpstr>Running Time</vt:lpstr>
      <vt:lpstr>Rules</vt:lpstr>
      <vt:lpstr>Recursion</vt:lpstr>
      <vt:lpstr>Recursion</vt:lpstr>
      <vt:lpstr>PowerPoint Presentation</vt:lpstr>
      <vt:lpstr>Recursion</vt:lpstr>
      <vt:lpstr>Recursion</vt:lpstr>
      <vt:lpstr>PowerPoint Presentation</vt:lpstr>
      <vt:lpstr>Maximum Subsequence Sum</vt:lpstr>
      <vt:lpstr>Maximum Subsequence Sum</vt:lpstr>
      <vt:lpstr>O(N3) Solution</vt:lpstr>
      <vt:lpstr>PowerPoint Presentation</vt:lpstr>
      <vt:lpstr>PowerPoint Presentation</vt:lpstr>
      <vt:lpstr>O(N2) Solution</vt:lpstr>
      <vt:lpstr>PowerPoint Presentation</vt:lpstr>
      <vt:lpstr>O(NLogN)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O(NLogN) Solution</vt:lpstr>
      <vt:lpstr>O(N) Solution</vt:lpstr>
      <vt:lpstr>O(N) Solution</vt:lpstr>
      <vt:lpstr>O(N) Solution</vt:lpstr>
      <vt:lpstr>PowerPoint Presentation</vt:lpstr>
      <vt:lpstr>O(N) Solution</vt:lpstr>
      <vt:lpstr>Logarithms in Running Time</vt:lpstr>
      <vt:lpstr>Binary Search</vt:lpstr>
      <vt:lpstr>PowerPoint Presentation</vt:lpstr>
      <vt:lpstr>PowerPoint Presentation</vt:lpstr>
      <vt:lpstr>Euclid’s Algorithm</vt:lpstr>
      <vt:lpstr>PowerPoint Presentation</vt:lpstr>
      <vt:lpstr>PowerPoint Presentation</vt:lpstr>
      <vt:lpstr>Exponentiation</vt:lpstr>
      <vt:lpstr>Exponentiation</vt:lpstr>
      <vt:lpstr>PowerPoint Presentation</vt:lpstr>
      <vt:lpstr>PowerPoint Presentation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Ozbirn, Greg</dc:creator>
  <cp:lastModifiedBy>Ozbirn, Greg</cp:lastModifiedBy>
  <cp:revision>134</cp:revision>
  <dcterms:created xsi:type="dcterms:W3CDTF">1601-01-01T00:00:00Z</dcterms:created>
  <dcterms:modified xsi:type="dcterms:W3CDTF">2019-08-17T01:01:14Z</dcterms:modified>
</cp:coreProperties>
</file>