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310" r:id="rId2"/>
    <p:sldId id="288" r:id="rId3"/>
    <p:sldId id="289" r:id="rId4"/>
    <p:sldId id="343" r:id="rId5"/>
    <p:sldId id="290" r:id="rId6"/>
    <p:sldId id="344" r:id="rId7"/>
    <p:sldId id="291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2" r:id="rId19"/>
    <p:sldId id="321" r:id="rId20"/>
    <p:sldId id="323" r:id="rId21"/>
    <p:sldId id="341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292" r:id="rId30"/>
    <p:sldId id="293" r:id="rId31"/>
    <p:sldId id="331" r:id="rId32"/>
    <p:sldId id="276" r:id="rId33"/>
    <p:sldId id="278" r:id="rId34"/>
    <p:sldId id="279" r:id="rId35"/>
    <p:sldId id="332" r:id="rId36"/>
    <p:sldId id="333" r:id="rId37"/>
    <p:sldId id="334" r:id="rId38"/>
    <p:sldId id="342" r:id="rId39"/>
    <p:sldId id="335" r:id="rId40"/>
    <p:sldId id="336" r:id="rId41"/>
    <p:sldId id="345" r:id="rId42"/>
    <p:sldId id="285" r:id="rId43"/>
    <p:sldId id="294" r:id="rId44"/>
    <p:sldId id="337" r:id="rId45"/>
    <p:sldId id="338" r:id="rId46"/>
    <p:sldId id="339" r:id="rId47"/>
    <p:sldId id="340" r:id="rId48"/>
    <p:sldId id="295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0929"/>
  </p:normalViewPr>
  <p:slideViewPr>
    <p:cSldViewPr>
      <p:cViewPr varScale="1">
        <p:scale>
          <a:sx n="77" d="100"/>
          <a:sy n="77" d="100"/>
        </p:scale>
        <p:origin x="97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81D997A-E6C5-47A1-96D8-7379E8815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52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628B1-DD4D-43FA-AEBE-DE30ED21A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5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5CAC6-4AEE-4EA4-BAB8-D77EEB36C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EF508-7687-4644-B722-07A4C37D7A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65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D3D84-2A15-4023-8FF3-FC52A20F74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1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F0074-C8D5-47D0-8ECA-8DDA79E40E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7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306F8-7951-4811-B43A-A4B1F835B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2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B9A0A-57E5-4375-9FCC-0BF94BF7F3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2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83924-1E2A-413C-8B8D-A749CCC03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4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F36CE-1458-4A94-BFF0-EC790D8A4E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1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A9DEA-7450-45FF-B0E5-2D3D0936DB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0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2185E-3BA8-4439-9188-D94E91C48C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6C971-D813-45D2-9924-D25BFC9B73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2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2484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3A1991C-CAB1-480B-841A-714CD72DA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fiu.edu/~weiss/dsaajava2/code/MyArrayList.java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fiu.edu/~weiss/dsaajava2/code/MyLinkedList.java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© 2019 by Greg Ozbirn, UT-Dallas, for use with Data Structures book by Mark Allen Weiss</a:t>
            </a:r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7E9D461-850F-47C3-9F7F-0CAA7A77D26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Chapter 3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Lists, Stacks and Queues</a:t>
            </a: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0" y="6248400"/>
            <a:ext cx="9204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Fall 2019</a:t>
            </a:r>
            <a:endParaRPr lang="en-US" altLang="en-US" sz="1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EF71AC9-D57C-4718-A663-178AF795C28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Circular Linked Lists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circular linked list links the last node back to the first node (or to the header node).</a:t>
            </a:r>
          </a:p>
          <a:p>
            <a:pPr eaLnBrk="1" hangingPunct="1"/>
            <a:r>
              <a:rPr lang="en-US" altLang="en-US" smtClean="0"/>
              <a:t>The list itself can be singly or doubly linked.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3E1B88A-21A6-4C43-9E44-E917BE93694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660525" y="56800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3276600" y="4495800"/>
            <a:ext cx="2668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Circular Linked List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685800" y="29718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1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2819400" y="29718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2</a:t>
            </a: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4953000" y="29718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3</a:t>
            </a: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7086600" y="29718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4</a:t>
            </a:r>
          </a:p>
        </p:txBody>
      </p:sp>
      <p:sp>
        <p:nvSpPr>
          <p:cNvPr id="12297" name="Line 8"/>
          <p:cNvSpPr>
            <a:spLocks noChangeShapeType="1"/>
          </p:cNvSpPr>
          <p:nvPr/>
        </p:nvSpPr>
        <p:spPr bwMode="auto">
          <a:xfrm>
            <a:off x="16002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9"/>
          <p:cNvSpPr>
            <a:spLocks noChangeShapeType="1"/>
          </p:cNvSpPr>
          <p:nvPr/>
        </p:nvSpPr>
        <p:spPr bwMode="auto">
          <a:xfrm>
            <a:off x="37338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58674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80010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>
            <a:off x="1752600" y="3124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>
            <a:off x="3962400" y="3124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4"/>
          <p:cNvSpPr>
            <a:spLocks noChangeShapeType="1"/>
          </p:cNvSpPr>
          <p:nvPr/>
        </p:nvSpPr>
        <p:spPr bwMode="auto">
          <a:xfrm>
            <a:off x="6096000" y="3124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Text Box 15"/>
          <p:cNvSpPr txBox="1">
            <a:spLocks noChangeArrowheads="1"/>
          </p:cNvSpPr>
          <p:nvPr/>
        </p:nvSpPr>
        <p:spPr bwMode="auto">
          <a:xfrm>
            <a:off x="4038600" y="1676400"/>
            <a:ext cx="3382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Can be singly or doubly linked.</a:t>
            </a:r>
            <a:endParaRPr lang="en-US" altLang="en-US" sz="2000" baseline="-25000"/>
          </a:p>
        </p:txBody>
      </p:sp>
      <p:sp>
        <p:nvSpPr>
          <p:cNvPr id="12305" name="Line 16"/>
          <p:cNvSpPr>
            <a:spLocks noChangeShapeType="1"/>
          </p:cNvSpPr>
          <p:nvPr/>
        </p:nvSpPr>
        <p:spPr bwMode="auto">
          <a:xfrm>
            <a:off x="81534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Line 17"/>
          <p:cNvSpPr>
            <a:spLocks noChangeShapeType="1"/>
          </p:cNvSpPr>
          <p:nvPr/>
        </p:nvSpPr>
        <p:spPr bwMode="auto">
          <a:xfrm>
            <a:off x="304800" y="3352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Line 18"/>
          <p:cNvSpPr>
            <a:spLocks noChangeShapeType="1"/>
          </p:cNvSpPr>
          <p:nvPr/>
        </p:nvSpPr>
        <p:spPr bwMode="auto">
          <a:xfrm>
            <a:off x="10668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8" name="Line 19"/>
          <p:cNvSpPr>
            <a:spLocks noChangeShapeType="1"/>
          </p:cNvSpPr>
          <p:nvPr/>
        </p:nvSpPr>
        <p:spPr bwMode="auto">
          <a:xfrm>
            <a:off x="32004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Line 20"/>
          <p:cNvSpPr>
            <a:spLocks noChangeShapeType="1"/>
          </p:cNvSpPr>
          <p:nvPr/>
        </p:nvSpPr>
        <p:spPr bwMode="auto">
          <a:xfrm>
            <a:off x="53340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0" name="Line 21"/>
          <p:cNvSpPr>
            <a:spLocks noChangeShapeType="1"/>
          </p:cNvSpPr>
          <p:nvPr/>
        </p:nvSpPr>
        <p:spPr bwMode="auto">
          <a:xfrm>
            <a:off x="74676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1" name="Line 22"/>
          <p:cNvSpPr>
            <a:spLocks noChangeShapeType="1"/>
          </p:cNvSpPr>
          <p:nvPr/>
        </p:nvSpPr>
        <p:spPr bwMode="auto">
          <a:xfrm>
            <a:off x="1981200" y="3352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2" name="Line 23"/>
          <p:cNvSpPr>
            <a:spLocks noChangeShapeType="1"/>
          </p:cNvSpPr>
          <p:nvPr/>
        </p:nvSpPr>
        <p:spPr bwMode="auto">
          <a:xfrm>
            <a:off x="4114800" y="3352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3" name="Line 24"/>
          <p:cNvSpPr>
            <a:spLocks noChangeShapeType="1"/>
          </p:cNvSpPr>
          <p:nvPr/>
        </p:nvSpPr>
        <p:spPr bwMode="auto">
          <a:xfrm>
            <a:off x="6248400" y="3352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4" name="Line 25"/>
          <p:cNvSpPr>
            <a:spLocks noChangeShapeType="1"/>
          </p:cNvSpPr>
          <p:nvPr/>
        </p:nvSpPr>
        <p:spPr bwMode="auto">
          <a:xfrm>
            <a:off x="3048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5" name="Line 26"/>
          <p:cNvSpPr>
            <a:spLocks noChangeShapeType="1"/>
          </p:cNvSpPr>
          <p:nvPr/>
        </p:nvSpPr>
        <p:spPr bwMode="auto">
          <a:xfrm>
            <a:off x="304800" y="40386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6" name="Line 27"/>
          <p:cNvSpPr>
            <a:spLocks noChangeShapeType="1"/>
          </p:cNvSpPr>
          <p:nvPr/>
        </p:nvSpPr>
        <p:spPr bwMode="auto">
          <a:xfrm>
            <a:off x="87630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7" name="Line 28"/>
          <p:cNvSpPr>
            <a:spLocks noChangeShapeType="1"/>
          </p:cNvSpPr>
          <p:nvPr/>
        </p:nvSpPr>
        <p:spPr bwMode="auto">
          <a:xfrm flipH="1">
            <a:off x="8382000" y="3352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8" name="Line 29"/>
          <p:cNvSpPr>
            <a:spLocks noChangeShapeType="1"/>
          </p:cNvSpPr>
          <p:nvPr/>
        </p:nvSpPr>
        <p:spPr bwMode="auto">
          <a:xfrm>
            <a:off x="87630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9" name="Line 30"/>
          <p:cNvSpPr>
            <a:spLocks noChangeShapeType="1"/>
          </p:cNvSpPr>
          <p:nvPr/>
        </p:nvSpPr>
        <p:spPr bwMode="auto">
          <a:xfrm>
            <a:off x="304800" y="24384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0" name="Line 31"/>
          <p:cNvSpPr>
            <a:spLocks noChangeShapeType="1"/>
          </p:cNvSpPr>
          <p:nvPr/>
        </p:nvSpPr>
        <p:spPr bwMode="auto">
          <a:xfrm>
            <a:off x="304800" y="3124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1" name="Line 32"/>
          <p:cNvSpPr>
            <a:spLocks noChangeShapeType="1"/>
          </p:cNvSpPr>
          <p:nvPr/>
        </p:nvSpPr>
        <p:spPr bwMode="auto">
          <a:xfrm>
            <a:off x="3048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2" name="Text Box 33"/>
          <p:cNvSpPr txBox="1">
            <a:spLocks noChangeArrowheads="1"/>
          </p:cNvSpPr>
          <p:nvPr/>
        </p:nvSpPr>
        <p:spPr bwMode="auto">
          <a:xfrm>
            <a:off x="304800" y="1600200"/>
            <a:ext cx="279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Has pointers to other end,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wraps around.</a:t>
            </a:r>
            <a:endParaRPr lang="en-US" altLang="en-US" sz="2000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192A47B-C389-49A6-93AB-D23BB7E6092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Java Collections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Java provides a set of common data structures known as the Collections API.</a:t>
            </a:r>
          </a:p>
          <a:p>
            <a:pPr eaLnBrk="1" hangingPunct="1"/>
            <a:r>
              <a:rPr lang="en-US" altLang="en-US" smtClean="0"/>
              <a:t>A collection stores objects of the same type.</a:t>
            </a:r>
          </a:p>
          <a:p>
            <a:pPr eaLnBrk="1" hangingPunct="1"/>
            <a:r>
              <a:rPr lang="en-US" altLang="en-US" smtClean="0"/>
              <a:t>Collections implement the Collection interface in Java.</a:t>
            </a:r>
          </a:p>
          <a:p>
            <a:pPr eaLnBrk="1" hangingPunct="1"/>
            <a:r>
              <a:rPr lang="en-US" altLang="en-US" smtClean="0"/>
              <a:t>The Collection interface extends the Iterable interface for iterating through the collection.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4328013-7297-4DF2-B1CA-B2B0F2D2685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public interface Collection&lt;AnyType&gt; extends Iterable&lt;AnyType&gt;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   int size();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   boolean isEmpty();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   void clear();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   boolean contains( AnyType x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   boolean add( AnyType x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   boolean remove( AnyType x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   java.util.Iterator&lt;AnyType&gt; iterator();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// subset of Collection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3020AC4-0D43-4656-925E-E122F537EE2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public interface Iterable&lt;AnyType&gt;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   Iterator&lt;AnyType&gt; iterator();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// Iterable interface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public interface Iterator&lt;AnyType&gt;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   boolean hasNext();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   AnyType next();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   void remove();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// Iterator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BBC63F2-BD78-4A20-AAAD-E65E191F6E9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Iterators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Enhanced for-loops use iterators.</a:t>
            </a:r>
          </a:p>
          <a:p>
            <a:pPr eaLnBrk="1" hangingPunct="1"/>
            <a:r>
              <a:rPr lang="en-US" altLang="en-US" sz="2800" smtClean="0"/>
              <a:t>The remove method on an iterator is preferred over the remove method of a collection because the iterator already has the item’s position.</a:t>
            </a:r>
          </a:p>
          <a:p>
            <a:pPr eaLnBrk="1" hangingPunct="1"/>
            <a:r>
              <a:rPr lang="en-US" altLang="en-US" sz="2800" smtClean="0"/>
              <a:t>An iterator’s remove will remove the last item returned by the iterator’s next() method.</a:t>
            </a:r>
          </a:p>
          <a:p>
            <a:pPr eaLnBrk="1" hangingPunct="1"/>
            <a:r>
              <a:rPr lang="en-US" altLang="en-US" sz="2800" smtClean="0"/>
              <a:t>You must then call next() again before calling remove().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2367A70-6EF2-4F37-AD21-8717B0E9B3D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Iterators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the collection is changed using its own methods, it invalidates the iterator.</a:t>
            </a:r>
          </a:p>
          <a:p>
            <a:pPr eaLnBrk="1" hangingPunct="1"/>
            <a:r>
              <a:rPr lang="en-US" altLang="en-US" smtClean="0"/>
              <a:t>This is another advantage of calling the remove() method of an iterator, as it does not invalidate the iterator.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1C0A9EE-2C22-405F-962A-DA58E5103D5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 Interface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public interface List&lt;AnyType&gt; extends Collection&lt;AnyType&gt;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   AnyType get( int idx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   AnyType set( int idx, AnyType newVal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   void add( int idx, AnyType newVal );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   boolean remove( int idx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   ListIterator&lt;AnyType&gt; listIterator( int pos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// subset of List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1A356E5-24F0-49A5-A507-0317C0A48D6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 Interface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 will add an item at the index location, pushing other members down the list.</a:t>
            </a:r>
          </a:p>
          <a:p>
            <a:pPr eaLnBrk="1" hangingPunct="1"/>
            <a:r>
              <a:rPr lang="en-US" altLang="en-US" smtClean="0"/>
              <a:t>An add at position 0 adds to the front of the list.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F7043EC-E2F6-4740-977D-D8F5D7E26A2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ArrayList and LinkedList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Both of these implement the List interface.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ArrayList provides a growable array implementation of List.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Thus, get and set take constant time.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Changes within the list, however, are costly.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LinkedList provides a linked list implementation of List.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Changes within the list take constant time, but calls with an index value are expensive.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4EB8978-2107-45BB-99B2-7758FF4B925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Abstract Data Types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An abstract data type is a set of objects with a set of operations.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It is a mathematical abstraction.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The operations are defined but not the implementation of the operations.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Lists, sets, and graphs are examples of abstract data types.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Classes implement ADTs, separating the interface from the implementation.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852E356-6DA4-4EA9-B10E-CDF4821D30C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/>
          </a:p>
        </p:txBody>
      </p:sp>
      <p:sp>
        <p:nvSpPr>
          <p:cNvPr id="75794" name="Rectangle 18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28600"/>
            <a:ext cx="77724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smtClean="0"/>
              <a:t>public static void makeList1( List&lt;Integer&gt; lst, int N)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lst.clear();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for ( int i=0; i&lt;N; i++)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   lst.add( i );   // add to end of list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}  </a:t>
            </a:r>
          </a:p>
          <a:p>
            <a:pPr eaLnBrk="1" hangingPunct="1">
              <a:buFontTx/>
              <a:buNone/>
            </a:pPr>
            <a:endParaRPr lang="en-US" altLang="en-US" sz="2400" smtClean="0"/>
          </a:p>
          <a:p>
            <a:pPr eaLnBrk="1" hangingPunct="1"/>
            <a:r>
              <a:rPr lang="en-US" altLang="en-US" sz="2400" smtClean="0"/>
              <a:t>ArrayList is O(N) because the end can be referenced in constant time, and the loop has N iterations.</a:t>
            </a:r>
          </a:p>
          <a:p>
            <a:pPr eaLnBrk="1" hangingPunct="1"/>
            <a:r>
              <a:rPr lang="en-US" altLang="en-US" sz="2400" smtClean="0"/>
              <a:t>LinkedList is O(N) since it has a reference to the last node, so references to the end take constant time, with N iterations.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A41571B-89CD-4DCD-A11E-D93E4507682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/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762000" y="685800"/>
            <a:ext cx="7772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/>
              <a:t>public static void makeList2( List&lt;Integer&gt; lst, int N)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lst.clear();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for ( int i=0; i&lt;N; i++)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lst.add( 0, i );   // add to front of list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} 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/>
            <a:r>
              <a:rPr lang="en-US" altLang="en-US" sz="2400"/>
              <a:t>ArrayList is O(N</a:t>
            </a:r>
            <a:r>
              <a:rPr lang="en-US" altLang="en-US" sz="2400" baseline="30000"/>
              <a:t>2</a:t>
            </a:r>
            <a:r>
              <a:rPr lang="en-US" altLang="en-US" sz="2400"/>
              <a:t>) because the adding to the front requires moving the other elements down, which takes O(N) time, and there are N iterations.</a:t>
            </a:r>
          </a:p>
          <a:p>
            <a:pPr eaLnBrk="1" hangingPunct="1"/>
            <a:r>
              <a:rPr lang="en-US" altLang="en-US" sz="2400"/>
              <a:t>LinkedList is O(N) since adding to the front only requires O(1) time, with N iterations.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91022B8-68C4-453A-9180-6C2F86B6C14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79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smtClean="0"/>
              <a:t>public static int sum( List&lt;Integer&gt; lst )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int total = 0;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for ( int i=0; i&lt;N; i++)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   total += lst.get( i );  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return total;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} </a:t>
            </a:r>
          </a:p>
          <a:p>
            <a:pPr eaLnBrk="1" hangingPunct="1"/>
            <a:r>
              <a:rPr lang="en-US" altLang="en-US" sz="2400" smtClean="0"/>
              <a:t>ArrayList is O(N) because getting a value at an index position is O(1), with O(N) iterations.</a:t>
            </a:r>
          </a:p>
          <a:p>
            <a:pPr eaLnBrk="1" hangingPunct="1"/>
            <a:r>
              <a:rPr lang="en-US" altLang="en-US" sz="2400" smtClean="0"/>
              <a:t>LinkedList is O(N</a:t>
            </a:r>
            <a:r>
              <a:rPr lang="en-US" altLang="en-US" sz="2400" baseline="30000" smtClean="0"/>
              <a:t>2</a:t>
            </a:r>
            <a:r>
              <a:rPr lang="en-US" altLang="en-US" sz="2400" smtClean="0"/>
              <a:t>) since getting the ith value takes O(N) time, with O(N) iterations.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89CB12E-C69C-484A-BC95-DB8D9773DC1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ArrayList and LinkedList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Methods that require a search on either list type take linear time.</a:t>
            </a:r>
          </a:p>
          <a:p>
            <a:pPr eaLnBrk="1" hangingPunct="1"/>
            <a:r>
              <a:rPr lang="en-US" altLang="en-US" sz="2800" smtClean="0"/>
              <a:t>The ArrayList also has a capacity.</a:t>
            </a:r>
          </a:p>
          <a:p>
            <a:pPr eaLnBrk="1" hangingPunct="1"/>
            <a:r>
              <a:rPr lang="en-US" altLang="en-US" sz="2800" smtClean="0"/>
              <a:t>It will expand as needed.</a:t>
            </a:r>
          </a:p>
          <a:p>
            <a:pPr eaLnBrk="1" hangingPunct="1"/>
            <a:r>
              <a:rPr lang="en-US" altLang="en-US" sz="2800" smtClean="0"/>
              <a:t>An initial estimate can be given to avoid periodic expansions.</a:t>
            </a:r>
          </a:p>
          <a:p>
            <a:pPr eaLnBrk="1" hangingPunct="1"/>
            <a:r>
              <a:rPr lang="en-US" altLang="en-US" sz="2800" smtClean="0"/>
              <a:t>A “trimToSize” method will also shrink it to its required size to avoid wasting extra space.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F72CF3E-2396-4380-8586-48E9778E963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/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/>
              <a:t>public static void removeEvensVer1( List&lt;Integer&gt; lst)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int i=0;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while ( i&lt;lst.size())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if ( lst.get( i ) % 2 == 0 )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  lst.remove( i );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else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  i++;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}</a:t>
            </a:r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685800" y="4572000"/>
            <a:ext cx="777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400"/>
              <a:t>For an ArrayList, get is O(1) by index, but remove must shift the items over which is O(N).  The loop makes N iterations, so O(N</a:t>
            </a:r>
            <a:r>
              <a:rPr lang="en-US" altLang="en-US" sz="2400" baseline="30000"/>
              <a:t>2</a:t>
            </a:r>
            <a:r>
              <a:rPr lang="en-US" altLang="en-US" sz="2400"/>
              <a:t>) is required.</a:t>
            </a:r>
          </a:p>
          <a:p>
            <a:pPr eaLnBrk="1" hangingPunct="1"/>
            <a:r>
              <a:rPr lang="en-US" altLang="en-US" sz="2400"/>
              <a:t>For a LinkedList, get requires a O(N) search, as does remove. The loop makes N iterations, so O(N</a:t>
            </a:r>
            <a:r>
              <a:rPr lang="en-US" altLang="en-US" sz="2400" baseline="30000"/>
              <a:t>2</a:t>
            </a:r>
            <a:r>
              <a:rPr lang="en-US" altLang="en-US" sz="2400"/>
              <a:t>) is required.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94A80DE-9468-463D-B244-746173DD1B6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/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/>
              <a:t>public static void removeEvensVer2( List&lt;Integer&gt; lst)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for ( Integer x : lst )   // implicit iterator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if ( x % 2 == 0 )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  lst.remove( x );     // iterator invalidated!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}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685800" y="4572000"/>
            <a:ext cx="777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400"/>
              <a:t>Enhanced for loop uses iterator to avoid get call.</a:t>
            </a:r>
          </a:p>
          <a:p>
            <a:pPr eaLnBrk="1" hangingPunct="1"/>
            <a:r>
              <a:rPr lang="en-US" altLang="en-US" sz="2400"/>
              <a:t>But the remove call on the list invalidates the iterator!</a:t>
            </a:r>
          </a:p>
          <a:p>
            <a:pPr eaLnBrk="1" hangingPunct="1"/>
            <a:r>
              <a:rPr lang="en-US" altLang="en-US" sz="2400"/>
              <a:t>So, this code does not work, as it throws an exception.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E65D67F-1DF7-471F-B68C-9BDF7794873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/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/>
              <a:t>public static void removeEvensVer3( List&lt;Integer&gt; </a:t>
            </a:r>
            <a:r>
              <a:rPr lang="en-US" altLang="en-US" sz="2400" dirty="0" err="1"/>
              <a:t>lst</a:t>
            </a:r>
            <a:r>
              <a:rPr lang="en-US" altLang="en-US" sz="2400" dirty="0"/>
              <a:t>)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</a:t>
            </a:r>
            <a:r>
              <a:rPr lang="en-US" altLang="en-US" sz="2400" smtClean="0"/>
              <a:t>Iterator&lt;Integer</a:t>
            </a:r>
            <a:r>
              <a:rPr lang="en-US" altLang="en-US" sz="2400" dirty="0"/>
              <a:t>&gt; </a:t>
            </a:r>
            <a:r>
              <a:rPr lang="en-US" altLang="en-US" sz="2400" dirty="0" err="1"/>
              <a:t>itr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lst.iterator</a:t>
            </a:r>
            <a:r>
              <a:rPr lang="en-US" altLang="en-US" sz="2400" dirty="0"/>
              <a:t>();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while ( </a:t>
            </a:r>
            <a:r>
              <a:rPr lang="en-US" altLang="en-US" sz="2400" dirty="0" err="1"/>
              <a:t>itr.hasNext</a:t>
            </a:r>
            <a:r>
              <a:rPr lang="en-US" altLang="en-US" sz="2400" dirty="0"/>
              <a:t>())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   if ( </a:t>
            </a:r>
            <a:r>
              <a:rPr lang="en-US" altLang="en-US" sz="2400" dirty="0" err="1"/>
              <a:t>itr.next</a:t>
            </a:r>
            <a:r>
              <a:rPr lang="en-US" altLang="en-US" sz="2400" dirty="0"/>
              <a:t>() % 2 == 0 )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      </a:t>
            </a:r>
            <a:r>
              <a:rPr lang="en-US" altLang="en-US" sz="2400" dirty="0" err="1"/>
              <a:t>itr.remove</a:t>
            </a:r>
            <a:r>
              <a:rPr lang="en-US" altLang="en-US" sz="2400" dirty="0"/>
              <a:t>( );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}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685800" y="3886200"/>
            <a:ext cx="7772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400" dirty="0"/>
              <a:t>Get our own iterator.</a:t>
            </a:r>
          </a:p>
          <a:p>
            <a:pPr eaLnBrk="1" hangingPunct="1"/>
            <a:r>
              <a:rPr lang="en-US" altLang="en-US" sz="2400" dirty="0"/>
              <a:t>Use its remove method.</a:t>
            </a:r>
          </a:p>
          <a:p>
            <a:pPr eaLnBrk="1" hangingPunct="1"/>
            <a:r>
              <a:rPr lang="en-US" altLang="en-US" sz="2400" dirty="0"/>
              <a:t>The loop makes N iterations.</a:t>
            </a:r>
          </a:p>
          <a:p>
            <a:pPr eaLnBrk="1" hangingPunct="1"/>
            <a:r>
              <a:rPr lang="en-US" altLang="en-US" sz="2400" dirty="0" err="1"/>
              <a:t>ArrayList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takes </a:t>
            </a:r>
            <a:r>
              <a:rPr lang="en-US" altLang="en-US" sz="2400" dirty="0"/>
              <a:t>O(N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) because items must be shifted.</a:t>
            </a:r>
          </a:p>
          <a:p>
            <a:pPr eaLnBrk="1" hangingPunct="1"/>
            <a:r>
              <a:rPr lang="en-US" altLang="en-US" sz="2400" dirty="0" err="1" smtClean="0"/>
              <a:t>LinkedList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will take O(N) since it already has the position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C6C67B-5206-487B-A98A-375AAB82593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/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/>
              <a:t>public interface ListIterator&lt;AnyType&gt; extends Iterator&lt;AnyType&gt;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boolean hasPrevious();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AnyType previous();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void add( AnyType x );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void set( AnyType newVal );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} 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// Iterator interface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685800" y="4572000"/>
            <a:ext cx="777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400"/>
              <a:t>ListIterator adds functionality for “previous”.</a:t>
            </a:r>
          </a:p>
          <a:p>
            <a:pPr eaLnBrk="1" hangingPunct="1"/>
            <a:r>
              <a:rPr lang="en-US" altLang="en-US" sz="2400"/>
              <a:t>Adds “add” to complement remove.</a:t>
            </a:r>
          </a:p>
          <a:p>
            <a:pPr eaLnBrk="1" hangingPunct="1"/>
            <a:r>
              <a:rPr lang="en-US" altLang="en-US" sz="2400"/>
              <a:t>Also adds a set method to change a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3ADAD4F-7242-44EA-B3B6-0BF8C87F56B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MyArrayList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author implements his own version of an ArrayList he calls “MyArrayList”.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>
                <a:hlinkClick r:id="rId2"/>
              </a:rPr>
              <a:t>http://users.cis.fiu.edu/~weiss/dsaajava3/code/MyArrayList.java</a:t>
            </a:r>
            <a:r>
              <a:rPr lang="en-US" altLang="en-US" smtClean="0"/>
              <a:t> 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68E6BEB-C225-47D9-9E8D-693C1E8452E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MyLinkedList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Implementing a linked list can be made easier by using a header node to mark the start of the list and a tail node to mark the end.</a:t>
            </a:r>
          </a:p>
          <a:p>
            <a:pPr eaLnBrk="1" hangingPunct="1"/>
            <a:r>
              <a:rPr lang="en-US" altLang="en-US" sz="2800" smtClean="0"/>
              <a:t>These nodes are called sentinel nodes.</a:t>
            </a:r>
          </a:p>
          <a:p>
            <a:pPr eaLnBrk="1" hangingPunct="1"/>
            <a:r>
              <a:rPr lang="en-US" altLang="en-US" sz="2800" smtClean="0"/>
              <a:t>This means an empty list still has two nodes.</a:t>
            </a:r>
          </a:p>
          <a:p>
            <a:pPr eaLnBrk="1" hangingPunct="1"/>
            <a:r>
              <a:rPr lang="en-US" altLang="en-US" sz="2800" smtClean="0"/>
              <a:t>The code for inserting and deleting nodes is easier since all data nodes have a next and previous 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4666668-9DD2-4ABB-8E25-B942DE5E99A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List ADT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</a:t>
            </a:r>
            <a:r>
              <a:rPr lang="en-US" altLang="en-US" baseline="-25000" smtClean="0"/>
              <a:t>1</a:t>
            </a:r>
            <a:r>
              <a:rPr lang="en-US" altLang="en-US" smtClean="0"/>
              <a:t>, A</a:t>
            </a:r>
            <a:r>
              <a:rPr lang="en-US" altLang="en-US" baseline="-25000" smtClean="0"/>
              <a:t>2</a:t>
            </a:r>
            <a:r>
              <a:rPr lang="en-US" altLang="en-US" smtClean="0"/>
              <a:t>, A</a:t>
            </a:r>
            <a:r>
              <a:rPr lang="en-US" altLang="en-US" baseline="-25000" smtClean="0"/>
              <a:t>3</a:t>
            </a:r>
            <a:r>
              <a:rPr lang="en-US" altLang="en-US" smtClean="0"/>
              <a:t>, … , A</a:t>
            </a:r>
            <a:r>
              <a:rPr lang="en-US" altLang="en-US" baseline="-25000" smtClean="0"/>
              <a:t>N</a:t>
            </a:r>
            <a:r>
              <a:rPr lang="en-US" altLang="en-US" smtClean="0"/>
              <a:t> is a list of size N.</a:t>
            </a:r>
          </a:p>
          <a:p>
            <a:pPr eaLnBrk="1" hangingPunct="1"/>
            <a:r>
              <a:rPr lang="en-US" altLang="en-US" smtClean="0"/>
              <a:t>A list can be implemented using an array.</a:t>
            </a:r>
          </a:p>
          <a:p>
            <a:pPr eaLnBrk="1" hangingPunct="1"/>
            <a:r>
              <a:rPr lang="en-US" altLang="en-US" smtClean="0"/>
              <a:t>However, insertion and deletion are expensive.</a:t>
            </a:r>
          </a:p>
          <a:p>
            <a:pPr eaLnBrk="1" hangingPunct="1"/>
            <a:r>
              <a:rPr lang="en-US" altLang="en-US" smtClean="0"/>
              <a:t>On average, half of the list must be moved.</a:t>
            </a:r>
          </a:p>
          <a:p>
            <a:pPr eaLnBrk="1" hangingPunct="1"/>
            <a:r>
              <a:rPr lang="en-US" altLang="en-US" smtClean="0"/>
              <a:t>Worst case moves all elements.</a:t>
            </a:r>
          </a:p>
          <a:p>
            <a:pPr eaLnBrk="1" hangingPunct="1"/>
            <a:r>
              <a:rPr lang="en-US" altLang="en-US" smtClean="0"/>
              <a:t>So, these operations are O(N).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3CCE4B0-D0B0-44B9-9C05-4BFAF2804BD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1387475" y="1524000"/>
            <a:ext cx="11271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aseline="-25000"/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2209800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9" name="Line 6"/>
          <p:cNvSpPr>
            <a:spLocks noChangeShapeType="1"/>
          </p:cNvSpPr>
          <p:nvPr/>
        </p:nvSpPr>
        <p:spPr bwMode="auto">
          <a:xfrm>
            <a:off x="2362200" y="175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228600" y="2590800"/>
            <a:ext cx="4624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Header node marks beginning of list</a:t>
            </a:r>
          </a:p>
        </p:txBody>
      </p:sp>
      <p:sp>
        <p:nvSpPr>
          <p:cNvPr id="31751" name="Line 8"/>
          <p:cNvSpPr>
            <a:spLocks noChangeShapeType="1"/>
          </p:cNvSpPr>
          <p:nvPr/>
        </p:nvSpPr>
        <p:spPr bwMode="auto">
          <a:xfrm flipV="1">
            <a:off x="6254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Line 9"/>
          <p:cNvSpPr>
            <a:spLocks noChangeShapeType="1"/>
          </p:cNvSpPr>
          <p:nvPr/>
        </p:nvSpPr>
        <p:spPr bwMode="auto">
          <a:xfrm>
            <a:off x="625475" y="175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3" name="Line 10"/>
          <p:cNvSpPr>
            <a:spLocks noChangeShapeType="1"/>
          </p:cNvSpPr>
          <p:nvPr/>
        </p:nvSpPr>
        <p:spPr bwMode="auto">
          <a:xfrm>
            <a:off x="6858000" y="182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Line 11"/>
          <p:cNvSpPr>
            <a:spLocks noChangeShapeType="1"/>
          </p:cNvSpPr>
          <p:nvPr/>
        </p:nvSpPr>
        <p:spPr bwMode="auto">
          <a:xfrm>
            <a:off x="74676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Line 12"/>
          <p:cNvSpPr>
            <a:spLocks noChangeShapeType="1"/>
          </p:cNvSpPr>
          <p:nvPr/>
        </p:nvSpPr>
        <p:spPr bwMode="auto">
          <a:xfrm flipV="1">
            <a:off x="7315200" y="220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Line 13"/>
          <p:cNvSpPr>
            <a:spLocks noChangeShapeType="1"/>
          </p:cNvSpPr>
          <p:nvPr/>
        </p:nvSpPr>
        <p:spPr bwMode="auto">
          <a:xfrm flipV="1">
            <a:off x="7391400" y="2286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7" name="Line 14"/>
          <p:cNvSpPr>
            <a:spLocks noChangeShapeType="1"/>
          </p:cNvSpPr>
          <p:nvPr/>
        </p:nvSpPr>
        <p:spPr bwMode="auto">
          <a:xfrm>
            <a:off x="7467600" y="23622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Text Box 17"/>
          <p:cNvSpPr txBox="1">
            <a:spLocks noChangeArrowheads="1"/>
          </p:cNvSpPr>
          <p:nvPr/>
        </p:nvSpPr>
        <p:spPr bwMode="auto">
          <a:xfrm>
            <a:off x="3276600" y="5257800"/>
            <a:ext cx="1443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Empty list</a:t>
            </a:r>
          </a:p>
        </p:txBody>
      </p:sp>
      <p:sp>
        <p:nvSpPr>
          <p:cNvPr id="31759" name="Rectangle 28"/>
          <p:cNvSpPr>
            <a:spLocks noChangeArrowheads="1"/>
          </p:cNvSpPr>
          <p:nvPr/>
        </p:nvSpPr>
        <p:spPr bwMode="auto">
          <a:xfrm>
            <a:off x="2819400" y="1524000"/>
            <a:ext cx="11271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1</a:t>
            </a:r>
          </a:p>
        </p:txBody>
      </p:sp>
      <p:sp>
        <p:nvSpPr>
          <p:cNvPr id="31760" name="Line 29"/>
          <p:cNvSpPr>
            <a:spLocks noChangeShapeType="1"/>
          </p:cNvSpPr>
          <p:nvPr/>
        </p:nvSpPr>
        <p:spPr bwMode="auto">
          <a:xfrm>
            <a:off x="3641725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1" name="Line 30"/>
          <p:cNvSpPr>
            <a:spLocks noChangeShapeType="1"/>
          </p:cNvSpPr>
          <p:nvPr/>
        </p:nvSpPr>
        <p:spPr bwMode="auto">
          <a:xfrm>
            <a:off x="3794125" y="1752600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Rectangle 31"/>
          <p:cNvSpPr>
            <a:spLocks noChangeArrowheads="1"/>
          </p:cNvSpPr>
          <p:nvPr/>
        </p:nvSpPr>
        <p:spPr bwMode="auto">
          <a:xfrm>
            <a:off x="4294188" y="3200400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A1</a:t>
            </a:r>
          </a:p>
        </p:txBody>
      </p:sp>
      <p:sp>
        <p:nvSpPr>
          <p:cNvPr id="31763" name="Rectangle 32"/>
          <p:cNvSpPr>
            <a:spLocks noChangeArrowheads="1"/>
          </p:cNvSpPr>
          <p:nvPr/>
        </p:nvSpPr>
        <p:spPr bwMode="auto">
          <a:xfrm>
            <a:off x="4343400" y="1524000"/>
            <a:ext cx="11271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2</a:t>
            </a:r>
          </a:p>
        </p:txBody>
      </p:sp>
      <p:sp>
        <p:nvSpPr>
          <p:cNvPr id="31764" name="Line 33"/>
          <p:cNvSpPr>
            <a:spLocks noChangeShapeType="1"/>
          </p:cNvSpPr>
          <p:nvPr/>
        </p:nvSpPr>
        <p:spPr bwMode="auto">
          <a:xfrm>
            <a:off x="5165725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5" name="Line 34"/>
          <p:cNvSpPr>
            <a:spLocks noChangeShapeType="1"/>
          </p:cNvSpPr>
          <p:nvPr/>
        </p:nvSpPr>
        <p:spPr bwMode="auto">
          <a:xfrm>
            <a:off x="5318125" y="1752600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6" name="Rectangle 35"/>
          <p:cNvSpPr>
            <a:spLocks noChangeArrowheads="1"/>
          </p:cNvSpPr>
          <p:nvPr/>
        </p:nvSpPr>
        <p:spPr bwMode="auto">
          <a:xfrm>
            <a:off x="5867400" y="1524000"/>
            <a:ext cx="11271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aseline="-25000"/>
          </a:p>
        </p:txBody>
      </p:sp>
      <p:sp>
        <p:nvSpPr>
          <p:cNvPr id="31767" name="Line 36"/>
          <p:cNvSpPr>
            <a:spLocks noChangeShapeType="1"/>
          </p:cNvSpPr>
          <p:nvPr/>
        </p:nvSpPr>
        <p:spPr bwMode="auto">
          <a:xfrm>
            <a:off x="6689725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8" name="Text Box 38"/>
          <p:cNvSpPr txBox="1">
            <a:spLocks noChangeArrowheads="1"/>
          </p:cNvSpPr>
          <p:nvPr/>
        </p:nvSpPr>
        <p:spPr bwMode="auto">
          <a:xfrm>
            <a:off x="5257800" y="838200"/>
            <a:ext cx="3455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Tail node marks end of list</a:t>
            </a:r>
          </a:p>
        </p:txBody>
      </p:sp>
      <p:sp>
        <p:nvSpPr>
          <p:cNvPr id="31769" name="Rectangle 39"/>
          <p:cNvSpPr>
            <a:spLocks noChangeArrowheads="1"/>
          </p:cNvSpPr>
          <p:nvPr/>
        </p:nvSpPr>
        <p:spPr bwMode="auto">
          <a:xfrm>
            <a:off x="2743200" y="4343400"/>
            <a:ext cx="11271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aseline="-25000"/>
          </a:p>
        </p:txBody>
      </p:sp>
      <p:sp>
        <p:nvSpPr>
          <p:cNvPr id="31770" name="Line 40"/>
          <p:cNvSpPr>
            <a:spLocks noChangeShapeType="1"/>
          </p:cNvSpPr>
          <p:nvPr/>
        </p:nvSpPr>
        <p:spPr bwMode="auto">
          <a:xfrm>
            <a:off x="3565525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1" name="Line 41"/>
          <p:cNvSpPr>
            <a:spLocks noChangeShapeType="1"/>
          </p:cNvSpPr>
          <p:nvPr/>
        </p:nvSpPr>
        <p:spPr bwMode="auto">
          <a:xfrm flipV="1">
            <a:off x="1981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2" name="Line 42"/>
          <p:cNvSpPr>
            <a:spLocks noChangeShapeType="1"/>
          </p:cNvSpPr>
          <p:nvPr/>
        </p:nvSpPr>
        <p:spPr bwMode="auto">
          <a:xfrm>
            <a:off x="1981200" y="4572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3" name="Line 43"/>
          <p:cNvSpPr>
            <a:spLocks noChangeShapeType="1"/>
          </p:cNvSpPr>
          <p:nvPr/>
        </p:nvSpPr>
        <p:spPr bwMode="auto">
          <a:xfrm>
            <a:off x="3733800" y="4572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4" name="Line 44"/>
          <p:cNvSpPr>
            <a:spLocks noChangeShapeType="1"/>
          </p:cNvSpPr>
          <p:nvPr/>
        </p:nvSpPr>
        <p:spPr bwMode="auto">
          <a:xfrm>
            <a:off x="5181600" y="4648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5" name="Line 45"/>
          <p:cNvSpPr>
            <a:spLocks noChangeShapeType="1"/>
          </p:cNvSpPr>
          <p:nvPr/>
        </p:nvSpPr>
        <p:spPr bwMode="auto">
          <a:xfrm>
            <a:off x="5791200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6" name="Line 46"/>
          <p:cNvSpPr>
            <a:spLocks noChangeShapeType="1"/>
          </p:cNvSpPr>
          <p:nvPr/>
        </p:nvSpPr>
        <p:spPr bwMode="auto">
          <a:xfrm flipV="1">
            <a:off x="5638800" y="5029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7" name="Line 47"/>
          <p:cNvSpPr>
            <a:spLocks noChangeShapeType="1"/>
          </p:cNvSpPr>
          <p:nvPr/>
        </p:nvSpPr>
        <p:spPr bwMode="auto">
          <a:xfrm flipV="1">
            <a:off x="57150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8" name="Line 48"/>
          <p:cNvSpPr>
            <a:spLocks noChangeShapeType="1"/>
          </p:cNvSpPr>
          <p:nvPr/>
        </p:nvSpPr>
        <p:spPr bwMode="auto">
          <a:xfrm>
            <a:off x="5791200" y="5181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9" name="Rectangle 49"/>
          <p:cNvSpPr>
            <a:spLocks noChangeArrowheads="1"/>
          </p:cNvSpPr>
          <p:nvPr/>
        </p:nvSpPr>
        <p:spPr bwMode="auto">
          <a:xfrm>
            <a:off x="4191000" y="4343400"/>
            <a:ext cx="11271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aseline="-25000"/>
          </a:p>
        </p:txBody>
      </p:sp>
      <p:sp>
        <p:nvSpPr>
          <p:cNvPr id="31780" name="Line 50"/>
          <p:cNvSpPr>
            <a:spLocks noChangeShapeType="1"/>
          </p:cNvSpPr>
          <p:nvPr/>
        </p:nvSpPr>
        <p:spPr bwMode="auto">
          <a:xfrm>
            <a:off x="5013325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1" name="Line 51"/>
          <p:cNvSpPr>
            <a:spLocks noChangeShapeType="1"/>
          </p:cNvSpPr>
          <p:nvPr/>
        </p:nvSpPr>
        <p:spPr bwMode="auto">
          <a:xfrm>
            <a:off x="1676400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2" name="Line 52"/>
          <p:cNvSpPr>
            <a:spLocks noChangeShapeType="1"/>
          </p:cNvSpPr>
          <p:nvPr/>
        </p:nvSpPr>
        <p:spPr bwMode="auto">
          <a:xfrm>
            <a:off x="3124200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3" name="Line 53"/>
          <p:cNvSpPr>
            <a:spLocks noChangeShapeType="1"/>
          </p:cNvSpPr>
          <p:nvPr/>
        </p:nvSpPr>
        <p:spPr bwMode="auto">
          <a:xfrm>
            <a:off x="4648200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4" name="Line 54"/>
          <p:cNvSpPr>
            <a:spLocks noChangeShapeType="1"/>
          </p:cNvSpPr>
          <p:nvPr/>
        </p:nvSpPr>
        <p:spPr bwMode="auto">
          <a:xfrm>
            <a:off x="6172200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5" name="Line 55"/>
          <p:cNvSpPr>
            <a:spLocks noChangeShapeType="1"/>
          </p:cNvSpPr>
          <p:nvPr/>
        </p:nvSpPr>
        <p:spPr bwMode="auto">
          <a:xfrm>
            <a:off x="914400" y="1905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6" name="Line 56"/>
          <p:cNvSpPr>
            <a:spLocks noChangeShapeType="1"/>
          </p:cNvSpPr>
          <p:nvPr/>
        </p:nvSpPr>
        <p:spPr bwMode="auto">
          <a:xfrm>
            <a:off x="914400" y="1905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7" name="Line 57"/>
          <p:cNvSpPr>
            <a:spLocks noChangeShapeType="1"/>
          </p:cNvSpPr>
          <p:nvPr/>
        </p:nvSpPr>
        <p:spPr bwMode="auto">
          <a:xfrm flipV="1">
            <a:off x="762000" y="228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8" name="Line 58"/>
          <p:cNvSpPr>
            <a:spLocks noChangeShapeType="1"/>
          </p:cNvSpPr>
          <p:nvPr/>
        </p:nvSpPr>
        <p:spPr bwMode="auto">
          <a:xfrm flipV="1">
            <a:off x="838200" y="2362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9" name="Line 59"/>
          <p:cNvSpPr>
            <a:spLocks noChangeShapeType="1"/>
          </p:cNvSpPr>
          <p:nvPr/>
        </p:nvSpPr>
        <p:spPr bwMode="auto">
          <a:xfrm>
            <a:off x="914400" y="24384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0" name="Line 60"/>
          <p:cNvSpPr>
            <a:spLocks noChangeShapeType="1"/>
          </p:cNvSpPr>
          <p:nvPr/>
        </p:nvSpPr>
        <p:spPr bwMode="auto">
          <a:xfrm>
            <a:off x="25146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1" name="Line 61"/>
          <p:cNvSpPr>
            <a:spLocks noChangeShapeType="1"/>
          </p:cNvSpPr>
          <p:nvPr/>
        </p:nvSpPr>
        <p:spPr bwMode="auto">
          <a:xfrm>
            <a:off x="3962400" y="1905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2" name="Line 62"/>
          <p:cNvSpPr>
            <a:spLocks noChangeShapeType="1"/>
          </p:cNvSpPr>
          <p:nvPr/>
        </p:nvSpPr>
        <p:spPr bwMode="auto">
          <a:xfrm>
            <a:off x="5486400" y="1905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3" name="Line 63"/>
          <p:cNvSpPr>
            <a:spLocks noChangeShapeType="1"/>
          </p:cNvSpPr>
          <p:nvPr/>
        </p:nvSpPr>
        <p:spPr bwMode="auto">
          <a:xfrm>
            <a:off x="30480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4" name="Line 64"/>
          <p:cNvSpPr>
            <a:spLocks noChangeShapeType="1"/>
          </p:cNvSpPr>
          <p:nvPr/>
        </p:nvSpPr>
        <p:spPr bwMode="auto">
          <a:xfrm>
            <a:off x="44958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5" name="Line 65"/>
          <p:cNvSpPr>
            <a:spLocks noChangeShapeType="1"/>
          </p:cNvSpPr>
          <p:nvPr/>
        </p:nvSpPr>
        <p:spPr bwMode="auto">
          <a:xfrm>
            <a:off x="2286000" y="4724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6" name="Line 66"/>
          <p:cNvSpPr>
            <a:spLocks noChangeShapeType="1"/>
          </p:cNvSpPr>
          <p:nvPr/>
        </p:nvSpPr>
        <p:spPr bwMode="auto">
          <a:xfrm>
            <a:off x="22860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7" name="Line 67"/>
          <p:cNvSpPr>
            <a:spLocks noChangeShapeType="1"/>
          </p:cNvSpPr>
          <p:nvPr/>
        </p:nvSpPr>
        <p:spPr bwMode="auto">
          <a:xfrm flipV="1">
            <a:off x="2209800" y="5181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8" name="Line 68"/>
          <p:cNvSpPr>
            <a:spLocks noChangeShapeType="1"/>
          </p:cNvSpPr>
          <p:nvPr/>
        </p:nvSpPr>
        <p:spPr bwMode="auto">
          <a:xfrm>
            <a:off x="2286000" y="5257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9" name="Line 69"/>
          <p:cNvSpPr>
            <a:spLocks noChangeShapeType="1"/>
          </p:cNvSpPr>
          <p:nvPr/>
        </p:nvSpPr>
        <p:spPr bwMode="auto">
          <a:xfrm flipV="1">
            <a:off x="2133600" y="5105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0" name="Line 70"/>
          <p:cNvSpPr>
            <a:spLocks noChangeShapeType="1"/>
          </p:cNvSpPr>
          <p:nvPr/>
        </p:nvSpPr>
        <p:spPr bwMode="auto">
          <a:xfrm>
            <a:off x="3886200" y="472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1" name="Line 8"/>
          <p:cNvSpPr>
            <a:spLocks noChangeShapeType="1"/>
          </p:cNvSpPr>
          <p:nvPr/>
        </p:nvSpPr>
        <p:spPr bwMode="auto">
          <a:xfrm flipH="1" flipV="1">
            <a:off x="77724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2" name="Line 9"/>
          <p:cNvSpPr>
            <a:spLocks noChangeShapeType="1"/>
          </p:cNvSpPr>
          <p:nvPr/>
        </p:nvSpPr>
        <p:spPr bwMode="auto">
          <a:xfrm flipH="1">
            <a:off x="7010400" y="160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3" name="Line 41"/>
          <p:cNvSpPr>
            <a:spLocks noChangeShapeType="1"/>
          </p:cNvSpPr>
          <p:nvPr/>
        </p:nvSpPr>
        <p:spPr bwMode="auto">
          <a:xfrm flipH="1" flipV="1">
            <a:off x="6096000" y="4419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4" name="Line 42"/>
          <p:cNvSpPr>
            <a:spLocks noChangeShapeType="1"/>
          </p:cNvSpPr>
          <p:nvPr/>
        </p:nvSpPr>
        <p:spPr bwMode="auto">
          <a:xfrm flipH="1">
            <a:off x="5334000" y="4419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6649D19-2F8A-488F-B93B-0488D9013C5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MyLinkedList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author implements his own version of a LinkedList he calls “MyLinkedList”.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>
                <a:hlinkClick r:id="rId2"/>
              </a:rPr>
              <a:t>http://users.cis.fiu.edu/~weiss/dsaajava3/code/MyLinkedList.java</a:t>
            </a:r>
            <a:r>
              <a:rPr lang="en-US" altLang="en-US" smtClean="0"/>
              <a:t> 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A5EFD43-B19A-4527-A619-2C06581D1A5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Stack ADT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 stack is a list that can only have insertions and deletions from its top.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An insert is called a “push”.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 delete is called a “pop”.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element on top may be examined without popping by calling “top”.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Stacks are last in, first out structures (LIFO).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After arrays, stacks are perhaps the most fundamental data structure in computer science.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88BBE1E-1FE3-4F8E-B15B-51A6B686454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/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3962400" y="4876800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Stack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1676400" y="2133600"/>
            <a:ext cx="12954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4821" name="Line 4"/>
          <p:cNvSpPr>
            <a:spLocks noChangeShapeType="1"/>
          </p:cNvSpPr>
          <p:nvPr/>
        </p:nvSpPr>
        <p:spPr bwMode="auto">
          <a:xfrm>
            <a:off x="1676400" y="3657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2" name="Line 5"/>
          <p:cNvSpPr>
            <a:spLocks noChangeShapeType="1"/>
          </p:cNvSpPr>
          <p:nvPr/>
        </p:nvSpPr>
        <p:spPr bwMode="auto">
          <a:xfrm>
            <a:off x="16764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Line 6"/>
          <p:cNvSpPr>
            <a:spLocks noChangeShapeType="1"/>
          </p:cNvSpPr>
          <p:nvPr/>
        </p:nvSpPr>
        <p:spPr bwMode="auto">
          <a:xfrm>
            <a:off x="1676400" y="2895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1676400" y="2514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288925" y="879475"/>
            <a:ext cx="1616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Push 1, 2, 3</a:t>
            </a:r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21336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2133600" y="3200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21336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>
            <a:off x="1828800" y="1371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Rectangle 13"/>
          <p:cNvSpPr>
            <a:spLocks noChangeArrowheads="1"/>
          </p:cNvSpPr>
          <p:nvPr/>
        </p:nvSpPr>
        <p:spPr bwMode="auto">
          <a:xfrm>
            <a:off x="5943600" y="2092325"/>
            <a:ext cx="12954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>
            <a:off x="5943600" y="36163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Line 15"/>
          <p:cNvSpPr>
            <a:spLocks noChangeShapeType="1"/>
          </p:cNvSpPr>
          <p:nvPr/>
        </p:nvSpPr>
        <p:spPr bwMode="auto">
          <a:xfrm>
            <a:off x="5943600" y="32353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>
            <a:off x="5943600" y="28543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Line 17"/>
          <p:cNvSpPr>
            <a:spLocks noChangeShapeType="1"/>
          </p:cNvSpPr>
          <p:nvPr/>
        </p:nvSpPr>
        <p:spPr bwMode="auto">
          <a:xfrm>
            <a:off x="5943600" y="24733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Text Box 18"/>
          <p:cNvSpPr txBox="1">
            <a:spLocks noChangeArrowheads="1"/>
          </p:cNvSpPr>
          <p:nvPr/>
        </p:nvSpPr>
        <p:spPr bwMode="auto">
          <a:xfrm>
            <a:off x="5241925" y="838200"/>
            <a:ext cx="65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Pop</a:t>
            </a:r>
          </a:p>
        </p:txBody>
      </p:sp>
      <p:sp>
        <p:nvSpPr>
          <p:cNvPr id="34836" name="Text Box 19"/>
          <p:cNvSpPr txBox="1">
            <a:spLocks noChangeArrowheads="1"/>
          </p:cNvSpPr>
          <p:nvPr/>
        </p:nvSpPr>
        <p:spPr bwMode="auto">
          <a:xfrm>
            <a:off x="64008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34837" name="Text Box 20"/>
          <p:cNvSpPr txBox="1">
            <a:spLocks noChangeArrowheads="1"/>
          </p:cNvSpPr>
          <p:nvPr/>
        </p:nvSpPr>
        <p:spPr bwMode="auto">
          <a:xfrm>
            <a:off x="6400800" y="3200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 flipV="1">
            <a:off x="6629400" y="11430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4876800" y="22098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LIFO</a:t>
            </a:r>
          </a:p>
        </p:txBody>
      </p:sp>
      <p:sp>
        <p:nvSpPr>
          <p:cNvPr id="34840" name="Text Box 11"/>
          <p:cNvSpPr txBox="1">
            <a:spLocks noChangeArrowheads="1"/>
          </p:cNvSpPr>
          <p:nvPr/>
        </p:nvSpPr>
        <p:spPr bwMode="auto">
          <a:xfrm>
            <a:off x="6705600" y="609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83850AE-E142-4EB9-81A9-31B3C158D40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Stack Implementation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 stack can be implemented using either an ArrayList or a LinkedList.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With a LinkedList, Push inserts to the front of the list, Pop removes from the front, and Top merely returns the value of the front node.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These operations occur in O(1) time because no operation depends on the size of the stack.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With an ArrayList, Push can add to the end of the list, Pop can remove from the end, and Top can return the item at the end.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These operations are also O(1).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CB4A85F-D06A-4285-A279-FF401B7791D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Balancing Symbols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dirty="0" smtClean="0"/>
              <a:t>Given an expression like this, [({}{})], an algorithm to check for balanced symbols is:</a:t>
            </a:r>
          </a:p>
          <a:p>
            <a:pPr eaLnBrk="1" hangingPunct="1">
              <a:defRPr/>
            </a:pPr>
            <a:r>
              <a:rPr lang="en-US" dirty="0" smtClean="0"/>
              <a:t>Push each opening symbol onto a stack.</a:t>
            </a:r>
          </a:p>
          <a:p>
            <a:pPr eaLnBrk="1" hangingPunct="1">
              <a:defRPr/>
            </a:pPr>
            <a:r>
              <a:rPr lang="en-US" dirty="0" smtClean="0"/>
              <a:t>For each closing symbol, pop the stack, and if the symbol popped is not the matching opening symbol, report an error.</a:t>
            </a:r>
          </a:p>
          <a:p>
            <a:pPr eaLnBrk="1" hangingPunct="1">
              <a:defRPr/>
            </a:pPr>
            <a:r>
              <a:rPr lang="en-US" dirty="0" smtClean="0"/>
              <a:t>When done, the stack should be empty.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0207DFF-2B12-4728-9B53-66704705DB5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Postfix Expressions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Should 4+6+3*10 be 130 or 40?</a:t>
            </a:r>
          </a:p>
          <a:p>
            <a:pPr eaLnBrk="1" hangingPunct="1"/>
            <a:r>
              <a:rPr lang="en-US" altLang="en-US" smtClean="0"/>
              <a:t>It depends on whether * is given precedence over +.</a:t>
            </a:r>
          </a:p>
          <a:p>
            <a:pPr eaLnBrk="1" hangingPunct="1"/>
            <a:r>
              <a:rPr lang="en-US" altLang="en-US" smtClean="0"/>
              <a:t>Postfix notation solves this problem.</a:t>
            </a:r>
          </a:p>
          <a:p>
            <a:pPr eaLnBrk="1" hangingPunct="1"/>
            <a:r>
              <a:rPr lang="en-US" altLang="en-US" smtClean="0"/>
              <a:t>Compare: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4 6 + 3 + 10 *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4 6 + 3 10 * +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8B8ABFE-1C99-4973-946E-4908084E575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Postfix Expression Evaluation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stack can be used to evaluate a postfix expression.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Whenever an operand is seen, it is pushed.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Whenever an operator is seen, two operands are popped, the operator is applied, and the result is pushed.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At the end, the result will be on the top of the stack.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CCF12BC-1DE7-4DEE-8ED7-E433327EDB3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 smtClean="0"/>
          </a:p>
        </p:txBody>
      </p:sp>
      <p:sp>
        <p:nvSpPr>
          <p:cNvPr id="39939" name="TextBox 4"/>
          <p:cNvSpPr txBox="1">
            <a:spLocks noChangeArrowheads="1"/>
          </p:cNvSpPr>
          <p:nvPr/>
        </p:nvSpPr>
        <p:spPr bwMode="auto">
          <a:xfrm>
            <a:off x="762000" y="457200"/>
            <a:ext cx="24114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Postfix:  123*+4+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39940" name="Group 20"/>
          <p:cNvGrpSpPr>
            <a:grpSpLocks/>
          </p:cNvGrpSpPr>
          <p:nvPr/>
        </p:nvGrpSpPr>
        <p:grpSpPr bwMode="auto">
          <a:xfrm>
            <a:off x="912813" y="2514600"/>
            <a:ext cx="536575" cy="1220788"/>
            <a:chOff x="1447006" y="1447800"/>
            <a:chExt cx="534988" cy="1220788"/>
          </a:xfrm>
        </p:grpSpPr>
        <p:cxnSp>
          <p:nvCxnSpPr>
            <p:cNvPr id="9" name="Straight Connector 8"/>
            <p:cNvCxnSpPr/>
            <p:nvPr/>
          </p:nvCxnSpPr>
          <p:spPr>
            <a:xfrm rot="5400000">
              <a:off x="838198" y="2056608"/>
              <a:ext cx="1219200" cy="15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1372396" y="2057402"/>
              <a:ext cx="1217612" cy="15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48588" y="2667000"/>
              <a:ext cx="53182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941" name="Rectangle 12"/>
          <p:cNvSpPr>
            <a:spLocks noChangeArrowheads="1"/>
          </p:cNvSpPr>
          <p:nvPr/>
        </p:nvSpPr>
        <p:spPr bwMode="auto">
          <a:xfrm>
            <a:off x="990600" y="32004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39942" name="Rectangle 18"/>
          <p:cNvSpPr>
            <a:spLocks noChangeArrowheads="1"/>
          </p:cNvSpPr>
          <p:nvPr/>
        </p:nvSpPr>
        <p:spPr bwMode="auto">
          <a:xfrm>
            <a:off x="2058988" y="32004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39943" name="Rectangle 19"/>
          <p:cNvSpPr>
            <a:spLocks noChangeArrowheads="1"/>
          </p:cNvSpPr>
          <p:nvPr/>
        </p:nvSpPr>
        <p:spPr bwMode="auto">
          <a:xfrm>
            <a:off x="2057400" y="28146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grpSp>
        <p:nvGrpSpPr>
          <p:cNvPr id="39944" name="Group 21"/>
          <p:cNvGrpSpPr>
            <a:grpSpLocks/>
          </p:cNvGrpSpPr>
          <p:nvPr/>
        </p:nvGrpSpPr>
        <p:grpSpPr bwMode="auto">
          <a:xfrm>
            <a:off x="2006600" y="2514600"/>
            <a:ext cx="534988" cy="1220788"/>
            <a:chOff x="1447006" y="1447800"/>
            <a:chExt cx="534988" cy="1220788"/>
          </a:xfrm>
        </p:grpSpPr>
        <p:cxnSp>
          <p:nvCxnSpPr>
            <p:cNvPr id="23" name="Straight Connector 22"/>
            <p:cNvCxnSpPr/>
            <p:nvPr/>
          </p:nvCxnSpPr>
          <p:spPr>
            <a:xfrm rot="5400000">
              <a:off x="838200" y="2056606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1372394" y="2057400"/>
              <a:ext cx="12176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448594" y="2667000"/>
              <a:ext cx="5318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945" name="Rectangle 25"/>
          <p:cNvSpPr>
            <a:spLocks noChangeArrowheads="1"/>
          </p:cNvSpPr>
          <p:nvPr/>
        </p:nvSpPr>
        <p:spPr bwMode="auto">
          <a:xfrm>
            <a:off x="3278188" y="32004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39946" name="Rectangle 26"/>
          <p:cNvSpPr>
            <a:spLocks noChangeArrowheads="1"/>
          </p:cNvSpPr>
          <p:nvPr/>
        </p:nvSpPr>
        <p:spPr bwMode="auto">
          <a:xfrm>
            <a:off x="3276600" y="28146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grpSp>
        <p:nvGrpSpPr>
          <p:cNvPr id="39947" name="Group 27"/>
          <p:cNvGrpSpPr>
            <a:grpSpLocks/>
          </p:cNvGrpSpPr>
          <p:nvPr/>
        </p:nvGrpSpPr>
        <p:grpSpPr bwMode="auto">
          <a:xfrm>
            <a:off x="3098800" y="2514600"/>
            <a:ext cx="534988" cy="1220788"/>
            <a:chOff x="1447006" y="1447800"/>
            <a:chExt cx="534988" cy="1220788"/>
          </a:xfrm>
        </p:grpSpPr>
        <p:cxnSp>
          <p:nvCxnSpPr>
            <p:cNvPr id="29" name="Straight Connector 28"/>
            <p:cNvCxnSpPr/>
            <p:nvPr/>
          </p:nvCxnSpPr>
          <p:spPr>
            <a:xfrm rot="5400000">
              <a:off x="838200" y="2056606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1372394" y="2057400"/>
              <a:ext cx="12176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448594" y="2667000"/>
              <a:ext cx="5318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948" name="Rectangle 31"/>
          <p:cNvSpPr>
            <a:spLocks noChangeArrowheads="1"/>
          </p:cNvSpPr>
          <p:nvPr/>
        </p:nvSpPr>
        <p:spPr bwMode="auto">
          <a:xfrm>
            <a:off x="3276600" y="24336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39949" name="Rectangle 32"/>
          <p:cNvSpPr>
            <a:spLocks noChangeArrowheads="1"/>
          </p:cNvSpPr>
          <p:nvPr/>
        </p:nvSpPr>
        <p:spPr bwMode="auto">
          <a:xfrm>
            <a:off x="4344988" y="32004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39950" name="Rectangle 33"/>
          <p:cNvSpPr>
            <a:spLocks noChangeArrowheads="1"/>
          </p:cNvSpPr>
          <p:nvPr/>
        </p:nvSpPr>
        <p:spPr bwMode="auto">
          <a:xfrm>
            <a:off x="4343400" y="28146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grpSp>
        <p:nvGrpSpPr>
          <p:cNvPr id="39951" name="Group 34"/>
          <p:cNvGrpSpPr>
            <a:grpSpLocks/>
          </p:cNvGrpSpPr>
          <p:nvPr/>
        </p:nvGrpSpPr>
        <p:grpSpPr bwMode="auto">
          <a:xfrm>
            <a:off x="4191000" y="2514600"/>
            <a:ext cx="534988" cy="1220788"/>
            <a:chOff x="1447006" y="1447800"/>
            <a:chExt cx="534988" cy="1220788"/>
          </a:xfrm>
        </p:grpSpPr>
        <p:cxnSp>
          <p:nvCxnSpPr>
            <p:cNvPr id="36" name="Straight Connector 35"/>
            <p:cNvCxnSpPr/>
            <p:nvPr/>
          </p:nvCxnSpPr>
          <p:spPr>
            <a:xfrm rot="5400000">
              <a:off x="838200" y="2056606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72394" y="2057400"/>
              <a:ext cx="12176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448594" y="2667000"/>
              <a:ext cx="5318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952" name="Rectangle 39"/>
          <p:cNvSpPr>
            <a:spLocks noChangeArrowheads="1"/>
          </p:cNvSpPr>
          <p:nvPr/>
        </p:nvSpPr>
        <p:spPr bwMode="auto">
          <a:xfrm>
            <a:off x="5410200" y="32004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grpSp>
        <p:nvGrpSpPr>
          <p:cNvPr id="39953" name="Group 41"/>
          <p:cNvGrpSpPr>
            <a:grpSpLocks/>
          </p:cNvGrpSpPr>
          <p:nvPr/>
        </p:nvGrpSpPr>
        <p:grpSpPr bwMode="auto">
          <a:xfrm>
            <a:off x="5283200" y="2514600"/>
            <a:ext cx="534988" cy="1220788"/>
            <a:chOff x="1447006" y="1447800"/>
            <a:chExt cx="534988" cy="1220788"/>
          </a:xfrm>
        </p:grpSpPr>
        <p:cxnSp>
          <p:nvCxnSpPr>
            <p:cNvPr id="43" name="Straight Connector 42"/>
            <p:cNvCxnSpPr/>
            <p:nvPr/>
          </p:nvCxnSpPr>
          <p:spPr>
            <a:xfrm rot="5400000">
              <a:off x="838200" y="2056606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1372394" y="2057400"/>
              <a:ext cx="12176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448594" y="2667000"/>
              <a:ext cx="5318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954" name="Rectangle 45"/>
          <p:cNvSpPr>
            <a:spLocks noChangeArrowheads="1"/>
          </p:cNvSpPr>
          <p:nvPr/>
        </p:nvSpPr>
        <p:spPr bwMode="auto">
          <a:xfrm>
            <a:off x="6478588" y="32004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grpSp>
        <p:nvGrpSpPr>
          <p:cNvPr id="39955" name="Group 46"/>
          <p:cNvGrpSpPr>
            <a:grpSpLocks/>
          </p:cNvGrpSpPr>
          <p:nvPr/>
        </p:nvGrpSpPr>
        <p:grpSpPr bwMode="auto">
          <a:xfrm>
            <a:off x="6375400" y="2514600"/>
            <a:ext cx="534988" cy="1220788"/>
            <a:chOff x="1447006" y="1447800"/>
            <a:chExt cx="534988" cy="1220788"/>
          </a:xfrm>
        </p:grpSpPr>
        <p:cxnSp>
          <p:nvCxnSpPr>
            <p:cNvPr id="48" name="Straight Connector 47"/>
            <p:cNvCxnSpPr/>
            <p:nvPr/>
          </p:nvCxnSpPr>
          <p:spPr>
            <a:xfrm rot="5400000">
              <a:off x="838200" y="2056606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1372394" y="2057400"/>
              <a:ext cx="12176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448594" y="2667000"/>
              <a:ext cx="5318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956" name="Rectangle 50"/>
          <p:cNvSpPr>
            <a:spLocks noChangeArrowheads="1"/>
          </p:cNvSpPr>
          <p:nvPr/>
        </p:nvSpPr>
        <p:spPr bwMode="auto">
          <a:xfrm>
            <a:off x="6477000" y="28146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39957" name="Rectangle 51"/>
          <p:cNvSpPr>
            <a:spLocks noChangeArrowheads="1"/>
          </p:cNvSpPr>
          <p:nvPr/>
        </p:nvSpPr>
        <p:spPr bwMode="auto">
          <a:xfrm>
            <a:off x="7545388" y="3200400"/>
            <a:ext cx="481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11</a:t>
            </a:r>
          </a:p>
        </p:txBody>
      </p:sp>
      <p:grpSp>
        <p:nvGrpSpPr>
          <p:cNvPr id="39958" name="Group 52"/>
          <p:cNvGrpSpPr>
            <a:grpSpLocks/>
          </p:cNvGrpSpPr>
          <p:nvPr/>
        </p:nvGrpSpPr>
        <p:grpSpPr bwMode="auto">
          <a:xfrm>
            <a:off x="7467600" y="2514600"/>
            <a:ext cx="534988" cy="1220788"/>
            <a:chOff x="1447006" y="1447800"/>
            <a:chExt cx="534988" cy="1220788"/>
          </a:xfrm>
        </p:grpSpPr>
        <p:cxnSp>
          <p:nvCxnSpPr>
            <p:cNvPr id="54" name="Straight Connector 53"/>
            <p:cNvCxnSpPr/>
            <p:nvPr/>
          </p:nvCxnSpPr>
          <p:spPr>
            <a:xfrm rot="5400000">
              <a:off x="838200" y="2056606"/>
              <a:ext cx="12192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1372394" y="2057400"/>
              <a:ext cx="12176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448594" y="2667000"/>
              <a:ext cx="53181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E60B49-21D8-43CD-B1F9-336556190AE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Infix to Postfix Conversion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stack can also be used to convert an infix expression to a postfix expression.</a:t>
            </a:r>
          </a:p>
          <a:p>
            <a:pPr eaLnBrk="1" hangingPunct="1"/>
            <a:r>
              <a:rPr lang="en-US" altLang="en-US" smtClean="0"/>
              <a:t>An example in the textbook illustrates this.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Array-based List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On the other hand, accessing an item by its index can occur in O(1) time.</a:t>
            </a:r>
          </a:p>
          <a:p>
            <a:r>
              <a:rPr lang="en-US" altLang="en-US" smtClean="0"/>
              <a:t>Likewise, adding or removing from the end is O(1) time.</a:t>
            </a:r>
          </a:p>
          <a:p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1C4F044-819D-461E-AB4C-B8BB5E0EA2B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84E78CE-B1B3-47EC-8939-42E5B515E4E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 Calls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 calls can be implemented by using a stack.</a:t>
            </a:r>
          </a:p>
          <a:p>
            <a:pPr eaLnBrk="1" hangingPunct="1"/>
            <a:r>
              <a:rPr lang="en-US" altLang="en-US" smtClean="0"/>
              <a:t>Each call pushes the arguments, local variables and return address onto the stack.</a:t>
            </a:r>
          </a:p>
          <a:p>
            <a:pPr eaLnBrk="1" hangingPunct="1"/>
            <a:r>
              <a:rPr lang="en-US" altLang="en-US" smtClean="0"/>
              <a:t>This information is often called an “activation record” or a “stack frame”.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creates an activation record with each recursive call.</a:t>
            </a:r>
          </a:p>
          <a:p>
            <a:r>
              <a:rPr lang="en-US" dirty="0" smtClean="0"/>
              <a:t>If recursion is used to do something such as print all the items in a large collection, it is likely you will run out of stack space.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1F0074-C8D5-47D0-8ECA-8DDA79E40EE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2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E1282CB-8CB8-4A19-888E-76932ED456C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Queue ADT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queue is a list that inserts at one end and removes from the other end.</a:t>
            </a:r>
          </a:p>
          <a:p>
            <a:pPr eaLnBrk="1" hangingPunct="1"/>
            <a:r>
              <a:rPr lang="en-US" altLang="en-US" smtClean="0"/>
              <a:t>An insert is called an “enqueue”.</a:t>
            </a:r>
          </a:p>
          <a:p>
            <a:pPr eaLnBrk="1" hangingPunct="1"/>
            <a:r>
              <a:rPr lang="en-US" altLang="en-US" smtClean="0"/>
              <a:t>A delete is called a “dequeue”.</a:t>
            </a:r>
          </a:p>
          <a:p>
            <a:pPr eaLnBrk="1" hangingPunct="1"/>
            <a:r>
              <a:rPr lang="en-US" altLang="en-US" smtClean="0"/>
              <a:t>Queues are first in, first out structures (FIFO).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1A25389-53FA-4F6A-9D24-DA5320B5D9A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 smtClean="0"/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3962400" y="4876800"/>
            <a:ext cx="97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Queue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609600" y="2362200"/>
            <a:ext cx="22860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4037" name="Text Box 8"/>
          <p:cNvSpPr txBox="1">
            <a:spLocks noChangeArrowheads="1"/>
          </p:cNvSpPr>
          <p:nvPr/>
        </p:nvSpPr>
        <p:spPr bwMode="auto">
          <a:xfrm>
            <a:off x="288925" y="879475"/>
            <a:ext cx="2414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Enqueue 1, 2, 3, 4</a:t>
            </a:r>
          </a:p>
        </p:txBody>
      </p:sp>
      <p:sp>
        <p:nvSpPr>
          <p:cNvPr id="44038" name="Text Box 9"/>
          <p:cNvSpPr txBox="1">
            <a:spLocks noChangeArrowheads="1"/>
          </p:cNvSpPr>
          <p:nvPr/>
        </p:nvSpPr>
        <p:spPr bwMode="auto">
          <a:xfrm>
            <a:off x="2057400" y="2667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4039" name="Text Box 10"/>
          <p:cNvSpPr txBox="1">
            <a:spLocks noChangeArrowheads="1"/>
          </p:cNvSpPr>
          <p:nvPr/>
        </p:nvSpPr>
        <p:spPr bwMode="auto">
          <a:xfrm>
            <a:off x="1600200" y="2667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4040" name="Text Box 11"/>
          <p:cNvSpPr txBox="1">
            <a:spLocks noChangeArrowheads="1"/>
          </p:cNvSpPr>
          <p:nvPr/>
        </p:nvSpPr>
        <p:spPr bwMode="auto">
          <a:xfrm>
            <a:off x="1143000" y="26670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4041" name="Line 12"/>
          <p:cNvSpPr>
            <a:spLocks noChangeShapeType="1"/>
          </p:cNvSpPr>
          <p:nvPr/>
        </p:nvSpPr>
        <p:spPr bwMode="auto">
          <a:xfrm>
            <a:off x="1828800" y="1371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2" name="Text Box 22"/>
          <p:cNvSpPr txBox="1">
            <a:spLocks noChangeArrowheads="1"/>
          </p:cNvSpPr>
          <p:nvPr/>
        </p:nvSpPr>
        <p:spPr bwMode="auto">
          <a:xfrm>
            <a:off x="5715000" y="1600200"/>
            <a:ext cx="735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FIFO</a:t>
            </a:r>
          </a:p>
        </p:txBody>
      </p:sp>
      <p:sp>
        <p:nvSpPr>
          <p:cNvPr id="44043" name="Line 24"/>
          <p:cNvSpPr>
            <a:spLocks noChangeShapeType="1"/>
          </p:cNvSpPr>
          <p:nvPr/>
        </p:nvSpPr>
        <p:spPr bwMode="auto">
          <a:xfrm>
            <a:off x="10668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Line 25"/>
          <p:cNvSpPr>
            <a:spLocks noChangeShapeType="1"/>
          </p:cNvSpPr>
          <p:nvPr/>
        </p:nvSpPr>
        <p:spPr bwMode="auto">
          <a:xfrm>
            <a:off x="15240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26"/>
          <p:cNvSpPr>
            <a:spLocks noChangeShapeType="1"/>
          </p:cNvSpPr>
          <p:nvPr/>
        </p:nvSpPr>
        <p:spPr bwMode="auto">
          <a:xfrm>
            <a:off x="19812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Line 27"/>
          <p:cNvSpPr>
            <a:spLocks noChangeShapeType="1"/>
          </p:cNvSpPr>
          <p:nvPr/>
        </p:nvSpPr>
        <p:spPr bwMode="auto">
          <a:xfrm>
            <a:off x="24384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Text Box 28"/>
          <p:cNvSpPr txBox="1">
            <a:spLocks noChangeArrowheads="1"/>
          </p:cNvSpPr>
          <p:nvPr/>
        </p:nvSpPr>
        <p:spPr bwMode="auto">
          <a:xfrm>
            <a:off x="5105400" y="914400"/>
            <a:ext cx="1266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Dequeue</a:t>
            </a:r>
          </a:p>
        </p:txBody>
      </p:sp>
      <p:sp>
        <p:nvSpPr>
          <p:cNvPr id="44048" name="Line 29"/>
          <p:cNvSpPr>
            <a:spLocks noChangeShapeType="1"/>
          </p:cNvSpPr>
          <p:nvPr/>
        </p:nvSpPr>
        <p:spPr bwMode="auto">
          <a:xfrm flipH="1">
            <a:off x="5592763" y="1447800"/>
            <a:ext cx="46037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Rectangle 3"/>
          <p:cNvSpPr>
            <a:spLocks noChangeArrowheads="1"/>
          </p:cNvSpPr>
          <p:nvPr/>
        </p:nvSpPr>
        <p:spPr bwMode="auto">
          <a:xfrm>
            <a:off x="5410200" y="2362200"/>
            <a:ext cx="22860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4050" name="Text Box 9"/>
          <p:cNvSpPr txBox="1">
            <a:spLocks noChangeArrowheads="1"/>
          </p:cNvSpPr>
          <p:nvPr/>
        </p:nvSpPr>
        <p:spPr bwMode="auto">
          <a:xfrm>
            <a:off x="4572000" y="2057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4051" name="Text Box 10"/>
          <p:cNvSpPr txBox="1">
            <a:spLocks noChangeArrowheads="1"/>
          </p:cNvSpPr>
          <p:nvPr/>
        </p:nvSpPr>
        <p:spPr bwMode="auto">
          <a:xfrm>
            <a:off x="6858000" y="2667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4052" name="Text Box 11"/>
          <p:cNvSpPr txBox="1">
            <a:spLocks noChangeArrowheads="1"/>
          </p:cNvSpPr>
          <p:nvPr/>
        </p:nvSpPr>
        <p:spPr bwMode="auto">
          <a:xfrm>
            <a:off x="6400800" y="2667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4053" name="Line 24"/>
          <p:cNvSpPr>
            <a:spLocks noChangeShapeType="1"/>
          </p:cNvSpPr>
          <p:nvPr/>
        </p:nvSpPr>
        <p:spPr bwMode="auto">
          <a:xfrm>
            <a:off x="58674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4" name="Line 25"/>
          <p:cNvSpPr>
            <a:spLocks noChangeShapeType="1"/>
          </p:cNvSpPr>
          <p:nvPr/>
        </p:nvSpPr>
        <p:spPr bwMode="auto">
          <a:xfrm>
            <a:off x="63246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5" name="Line 26"/>
          <p:cNvSpPr>
            <a:spLocks noChangeShapeType="1"/>
          </p:cNvSpPr>
          <p:nvPr/>
        </p:nvSpPr>
        <p:spPr bwMode="auto">
          <a:xfrm>
            <a:off x="67818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6" name="Line 27"/>
          <p:cNvSpPr>
            <a:spLocks noChangeShapeType="1"/>
          </p:cNvSpPr>
          <p:nvPr/>
        </p:nvSpPr>
        <p:spPr bwMode="auto">
          <a:xfrm>
            <a:off x="72390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7" name="TextBox 28"/>
          <p:cNvSpPr txBox="1">
            <a:spLocks noChangeArrowheads="1"/>
          </p:cNvSpPr>
          <p:nvPr/>
        </p:nvSpPr>
        <p:spPr bwMode="auto">
          <a:xfrm>
            <a:off x="457200" y="3429000"/>
            <a:ext cx="782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front</a:t>
            </a:r>
          </a:p>
        </p:txBody>
      </p:sp>
      <p:sp>
        <p:nvSpPr>
          <p:cNvPr id="44058" name="TextBox 29"/>
          <p:cNvSpPr txBox="1">
            <a:spLocks noChangeArrowheads="1"/>
          </p:cNvSpPr>
          <p:nvPr/>
        </p:nvSpPr>
        <p:spPr bwMode="auto">
          <a:xfrm>
            <a:off x="1905000" y="3429000"/>
            <a:ext cx="765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back</a:t>
            </a:r>
          </a:p>
        </p:txBody>
      </p:sp>
      <p:sp>
        <p:nvSpPr>
          <p:cNvPr id="44059" name="TextBox 30"/>
          <p:cNvSpPr txBox="1">
            <a:spLocks noChangeArrowheads="1"/>
          </p:cNvSpPr>
          <p:nvPr/>
        </p:nvSpPr>
        <p:spPr bwMode="auto">
          <a:xfrm>
            <a:off x="6629400" y="3429000"/>
            <a:ext cx="765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back</a:t>
            </a:r>
          </a:p>
        </p:txBody>
      </p:sp>
      <p:sp>
        <p:nvSpPr>
          <p:cNvPr id="44060" name="TextBox 31"/>
          <p:cNvSpPr txBox="1">
            <a:spLocks noChangeArrowheads="1"/>
          </p:cNvSpPr>
          <p:nvPr/>
        </p:nvSpPr>
        <p:spPr bwMode="auto">
          <a:xfrm>
            <a:off x="5791200" y="3429000"/>
            <a:ext cx="782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front</a:t>
            </a:r>
          </a:p>
        </p:txBody>
      </p:sp>
      <p:sp>
        <p:nvSpPr>
          <p:cNvPr id="44061" name="Rectangle 32"/>
          <p:cNvSpPr>
            <a:spLocks noChangeArrowheads="1"/>
          </p:cNvSpPr>
          <p:nvPr/>
        </p:nvSpPr>
        <p:spPr bwMode="auto">
          <a:xfrm>
            <a:off x="685800" y="26670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4062" name="Rectangle 33"/>
          <p:cNvSpPr>
            <a:spLocks noChangeArrowheads="1"/>
          </p:cNvSpPr>
          <p:nvPr/>
        </p:nvSpPr>
        <p:spPr bwMode="auto">
          <a:xfrm>
            <a:off x="5943600" y="26670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4063" name="Line 12"/>
          <p:cNvSpPr>
            <a:spLocks noChangeShapeType="1"/>
          </p:cNvSpPr>
          <p:nvPr/>
        </p:nvSpPr>
        <p:spPr bwMode="auto">
          <a:xfrm flipH="1" flipV="1">
            <a:off x="4953000" y="2514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C20DA06-744B-406A-8380-5A17FEBCE8C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Queues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A queue can be implemented with an array and index positions for the front and back of the queue.</a:t>
            </a:r>
          </a:p>
          <a:p>
            <a:pPr eaLnBrk="1" hangingPunct="1"/>
            <a:r>
              <a:rPr lang="en-US" altLang="en-US" sz="2800" smtClean="0"/>
              <a:t>Every enqueue advances the back, and every dequeue advances the front, so that the front index appears to “chase” the back index.</a:t>
            </a:r>
          </a:p>
          <a:p>
            <a:pPr eaLnBrk="1" hangingPunct="1"/>
            <a:r>
              <a:rPr lang="en-US" altLang="en-US" sz="2800" smtClean="0"/>
              <a:t>If the back index reaches the end of the array, it may wrap to the beginning.  This is called a “circular queue”.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255A8F-8A87-489F-ABFD-AFA9C72B518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 smtClean="0"/>
          </a:p>
        </p:txBody>
      </p:sp>
      <p:grpSp>
        <p:nvGrpSpPr>
          <p:cNvPr id="46083" name="Group 24"/>
          <p:cNvGrpSpPr>
            <a:grpSpLocks/>
          </p:cNvGrpSpPr>
          <p:nvPr/>
        </p:nvGrpSpPr>
        <p:grpSpPr bwMode="auto">
          <a:xfrm>
            <a:off x="2286000" y="838200"/>
            <a:ext cx="4267200" cy="609600"/>
            <a:chOff x="1440" y="528"/>
            <a:chExt cx="2688" cy="384"/>
          </a:xfrm>
        </p:grpSpPr>
        <p:sp>
          <p:nvSpPr>
            <p:cNvPr id="46117" name="Rectangle 4"/>
            <p:cNvSpPr>
              <a:spLocks noChangeArrowheads="1"/>
            </p:cNvSpPr>
            <p:nvPr/>
          </p:nvSpPr>
          <p:spPr bwMode="auto">
            <a:xfrm>
              <a:off x="1440" y="528"/>
              <a:ext cx="26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6118" name="Line 5"/>
            <p:cNvSpPr>
              <a:spLocks noChangeShapeType="1"/>
            </p:cNvSpPr>
            <p:nvPr/>
          </p:nvSpPr>
          <p:spPr bwMode="auto">
            <a:xfrm>
              <a:off x="177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9" name="Line 6"/>
            <p:cNvSpPr>
              <a:spLocks noChangeShapeType="1"/>
            </p:cNvSpPr>
            <p:nvPr/>
          </p:nvSpPr>
          <p:spPr bwMode="auto">
            <a:xfrm>
              <a:off x="211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0" name="Line 7"/>
            <p:cNvSpPr>
              <a:spLocks noChangeShapeType="1"/>
            </p:cNvSpPr>
            <p:nvPr/>
          </p:nvSpPr>
          <p:spPr bwMode="auto">
            <a:xfrm>
              <a:off x="2448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1" name="Line 8"/>
            <p:cNvSpPr>
              <a:spLocks noChangeShapeType="1"/>
            </p:cNvSpPr>
            <p:nvPr/>
          </p:nvSpPr>
          <p:spPr bwMode="auto">
            <a:xfrm>
              <a:off x="2784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2" name="Line 9"/>
            <p:cNvSpPr>
              <a:spLocks noChangeShapeType="1"/>
            </p:cNvSpPr>
            <p:nvPr/>
          </p:nvSpPr>
          <p:spPr bwMode="auto">
            <a:xfrm>
              <a:off x="312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3" name="Line 10"/>
            <p:cNvSpPr>
              <a:spLocks noChangeShapeType="1"/>
            </p:cNvSpPr>
            <p:nvPr/>
          </p:nvSpPr>
          <p:spPr bwMode="auto">
            <a:xfrm>
              <a:off x="345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4" name="Line 11"/>
            <p:cNvSpPr>
              <a:spLocks noChangeShapeType="1"/>
            </p:cNvSpPr>
            <p:nvPr/>
          </p:nvSpPr>
          <p:spPr bwMode="auto">
            <a:xfrm>
              <a:off x="379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84" name="Text Box 22"/>
          <p:cNvSpPr txBox="1">
            <a:spLocks noChangeArrowheads="1"/>
          </p:cNvSpPr>
          <p:nvPr/>
        </p:nvSpPr>
        <p:spPr bwMode="auto">
          <a:xfrm>
            <a:off x="2133600" y="15240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front</a:t>
            </a:r>
          </a:p>
        </p:txBody>
      </p:sp>
      <p:sp>
        <p:nvSpPr>
          <p:cNvPr id="46085" name="Text Box 23"/>
          <p:cNvSpPr txBox="1">
            <a:spLocks noChangeArrowheads="1"/>
          </p:cNvSpPr>
          <p:nvPr/>
        </p:nvSpPr>
        <p:spPr bwMode="auto">
          <a:xfrm>
            <a:off x="1524000" y="152400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back</a:t>
            </a:r>
          </a:p>
        </p:txBody>
      </p:sp>
      <p:grpSp>
        <p:nvGrpSpPr>
          <p:cNvPr id="46086" name="Group 25"/>
          <p:cNvGrpSpPr>
            <a:grpSpLocks/>
          </p:cNvGrpSpPr>
          <p:nvPr/>
        </p:nvGrpSpPr>
        <p:grpSpPr bwMode="auto">
          <a:xfrm>
            <a:off x="2286000" y="2819400"/>
            <a:ext cx="4267200" cy="609600"/>
            <a:chOff x="1440" y="528"/>
            <a:chExt cx="2688" cy="384"/>
          </a:xfrm>
        </p:grpSpPr>
        <p:sp>
          <p:nvSpPr>
            <p:cNvPr id="46109" name="Rectangle 26"/>
            <p:cNvSpPr>
              <a:spLocks noChangeArrowheads="1"/>
            </p:cNvSpPr>
            <p:nvPr/>
          </p:nvSpPr>
          <p:spPr bwMode="auto">
            <a:xfrm>
              <a:off x="1440" y="528"/>
              <a:ext cx="26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6110" name="Line 27"/>
            <p:cNvSpPr>
              <a:spLocks noChangeShapeType="1"/>
            </p:cNvSpPr>
            <p:nvPr/>
          </p:nvSpPr>
          <p:spPr bwMode="auto">
            <a:xfrm>
              <a:off x="177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1" name="Line 28"/>
            <p:cNvSpPr>
              <a:spLocks noChangeShapeType="1"/>
            </p:cNvSpPr>
            <p:nvPr/>
          </p:nvSpPr>
          <p:spPr bwMode="auto">
            <a:xfrm>
              <a:off x="211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2" name="Line 29"/>
            <p:cNvSpPr>
              <a:spLocks noChangeShapeType="1"/>
            </p:cNvSpPr>
            <p:nvPr/>
          </p:nvSpPr>
          <p:spPr bwMode="auto">
            <a:xfrm>
              <a:off x="2448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3" name="Line 30"/>
            <p:cNvSpPr>
              <a:spLocks noChangeShapeType="1"/>
            </p:cNvSpPr>
            <p:nvPr/>
          </p:nvSpPr>
          <p:spPr bwMode="auto">
            <a:xfrm>
              <a:off x="2784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4" name="Line 31"/>
            <p:cNvSpPr>
              <a:spLocks noChangeShapeType="1"/>
            </p:cNvSpPr>
            <p:nvPr/>
          </p:nvSpPr>
          <p:spPr bwMode="auto">
            <a:xfrm>
              <a:off x="312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5" name="Line 32"/>
            <p:cNvSpPr>
              <a:spLocks noChangeShapeType="1"/>
            </p:cNvSpPr>
            <p:nvPr/>
          </p:nvSpPr>
          <p:spPr bwMode="auto">
            <a:xfrm>
              <a:off x="345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6" name="Line 33"/>
            <p:cNvSpPr>
              <a:spLocks noChangeShapeType="1"/>
            </p:cNvSpPr>
            <p:nvPr/>
          </p:nvSpPr>
          <p:spPr bwMode="auto">
            <a:xfrm>
              <a:off x="379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087" name="Group 34"/>
          <p:cNvGrpSpPr>
            <a:grpSpLocks/>
          </p:cNvGrpSpPr>
          <p:nvPr/>
        </p:nvGrpSpPr>
        <p:grpSpPr bwMode="auto">
          <a:xfrm>
            <a:off x="2209800" y="4967288"/>
            <a:ext cx="4267200" cy="609600"/>
            <a:chOff x="1440" y="528"/>
            <a:chExt cx="2688" cy="384"/>
          </a:xfrm>
        </p:grpSpPr>
        <p:sp>
          <p:nvSpPr>
            <p:cNvPr id="46101" name="Rectangle 35"/>
            <p:cNvSpPr>
              <a:spLocks noChangeArrowheads="1"/>
            </p:cNvSpPr>
            <p:nvPr/>
          </p:nvSpPr>
          <p:spPr bwMode="auto">
            <a:xfrm>
              <a:off x="1440" y="528"/>
              <a:ext cx="26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6102" name="Line 36"/>
            <p:cNvSpPr>
              <a:spLocks noChangeShapeType="1"/>
            </p:cNvSpPr>
            <p:nvPr/>
          </p:nvSpPr>
          <p:spPr bwMode="auto">
            <a:xfrm>
              <a:off x="177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3" name="Line 37"/>
            <p:cNvSpPr>
              <a:spLocks noChangeShapeType="1"/>
            </p:cNvSpPr>
            <p:nvPr/>
          </p:nvSpPr>
          <p:spPr bwMode="auto">
            <a:xfrm>
              <a:off x="211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4" name="Line 38"/>
            <p:cNvSpPr>
              <a:spLocks noChangeShapeType="1"/>
            </p:cNvSpPr>
            <p:nvPr/>
          </p:nvSpPr>
          <p:spPr bwMode="auto">
            <a:xfrm>
              <a:off x="2448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5" name="Line 39"/>
            <p:cNvSpPr>
              <a:spLocks noChangeShapeType="1"/>
            </p:cNvSpPr>
            <p:nvPr/>
          </p:nvSpPr>
          <p:spPr bwMode="auto">
            <a:xfrm>
              <a:off x="2784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6" name="Line 40"/>
            <p:cNvSpPr>
              <a:spLocks noChangeShapeType="1"/>
            </p:cNvSpPr>
            <p:nvPr/>
          </p:nvSpPr>
          <p:spPr bwMode="auto">
            <a:xfrm>
              <a:off x="312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7" name="Line 41"/>
            <p:cNvSpPr>
              <a:spLocks noChangeShapeType="1"/>
            </p:cNvSpPr>
            <p:nvPr/>
          </p:nvSpPr>
          <p:spPr bwMode="auto">
            <a:xfrm>
              <a:off x="345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8" name="Line 42"/>
            <p:cNvSpPr>
              <a:spLocks noChangeShapeType="1"/>
            </p:cNvSpPr>
            <p:nvPr/>
          </p:nvSpPr>
          <p:spPr bwMode="auto">
            <a:xfrm>
              <a:off x="379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88" name="Text Box 52"/>
          <p:cNvSpPr txBox="1">
            <a:spLocks noChangeArrowheads="1"/>
          </p:cNvSpPr>
          <p:nvPr/>
        </p:nvSpPr>
        <p:spPr bwMode="auto">
          <a:xfrm>
            <a:off x="3733800" y="304800"/>
            <a:ext cx="909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Initial</a:t>
            </a:r>
          </a:p>
        </p:txBody>
      </p:sp>
      <p:sp>
        <p:nvSpPr>
          <p:cNvPr id="46089" name="Text Box 53"/>
          <p:cNvSpPr txBox="1">
            <a:spLocks noChangeArrowheads="1"/>
          </p:cNvSpPr>
          <p:nvPr/>
        </p:nvSpPr>
        <p:spPr bwMode="auto">
          <a:xfrm>
            <a:off x="3429000" y="2286000"/>
            <a:ext cx="2163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Enqueue 1,2,3,4</a:t>
            </a:r>
          </a:p>
        </p:txBody>
      </p:sp>
      <p:sp>
        <p:nvSpPr>
          <p:cNvPr id="46090" name="Text Box 54"/>
          <p:cNvSpPr txBox="1">
            <a:spLocks noChangeArrowheads="1"/>
          </p:cNvSpPr>
          <p:nvPr/>
        </p:nvSpPr>
        <p:spPr bwMode="auto">
          <a:xfrm>
            <a:off x="2362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6091" name="Text Box 55"/>
          <p:cNvSpPr txBox="1">
            <a:spLocks noChangeArrowheads="1"/>
          </p:cNvSpPr>
          <p:nvPr/>
        </p:nvSpPr>
        <p:spPr bwMode="auto">
          <a:xfrm>
            <a:off x="28956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6092" name="Text Box 56"/>
          <p:cNvSpPr txBox="1">
            <a:spLocks noChangeArrowheads="1"/>
          </p:cNvSpPr>
          <p:nvPr/>
        </p:nvSpPr>
        <p:spPr bwMode="auto">
          <a:xfrm>
            <a:off x="34290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6093" name="Text Box 57"/>
          <p:cNvSpPr txBox="1">
            <a:spLocks noChangeArrowheads="1"/>
          </p:cNvSpPr>
          <p:nvPr/>
        </p:nvSpPr>
        <p:spPr bwMode="auto">
          <a:xfrm>
            <a:off x="3200400" y="5653088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front</a:t>
            </a:r>
          </a:p>
        </p:txBody>
      </p:sp>
      <p:sp>
        <p:nvSpPr>
          <p:cNvPr id="46094" name="Text Box 58"/>
          <p:cNvSpPr txBox="1">
            <a:spLocks noChangeArrowheads="1"/>
          </p:cNvSpPr>
          <p:nvPr/>
        </p:nvSpPr>
        <p:spPr bwMode="auto">
          <a:xfrm>
            <a:off x="3810000" y="56530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back</a:t>
            </a:r>
          </a:p>
        </p:txBody>
      </p:sp>
      <p:sp>
        <p:nvSpPr>
          <p:cNvPr id="46095" name="Text Box 59"/>
          <p:cNvSpPr txBox="1">
            <a:spLocks noChangeArrowheads="1"/>
          </p:cNvSpPr>
          <p:nvPr/>
        </p:nvSpPr>
        <p:spPr bwMode="auto">
          <a:xfrm>
            <a:off x="3413125" y="4322763"/>
            <a:ext cx="2001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Dequeue twice</a:t>
            </a:r>
          </a:p>
        </p:txBody>
      </p:sp>
      <p:sp>
        <p:nvSpPr>
          <p:cNvPr id="46096" name="Text Box 60"/>
          <p:cNvSpPr txBox="1">
            <a:spLocks noChangeArrowheads="1"/>
          </p:cNvSpPr>
          <p:nvPr/>
        </p:nvSpPr>
        <p:spPr bwMode="auto">
          <a:xfrm>
            <a:off x="3352800" y="50434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6097" name="Text Box 61"/>
          <p:cNvSpPr txBox="1">
            <a:spLocks noChangeArrowheads="1"/>
          </p:cNvSpPr>
          <p:nvPr/>
        </p:nvSpPr>
        <p:spPr bwMode="auto">
          <a:xfrm>
            <a:off x="39624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6098" name="Text Box 62"/>
          <p:cNvSpPr txBox="1">
            <a:spLocks noChangeArrowheads="1"/>
          </p:cNvSpPr>
          <p:nvPr/>
        </p:nvSpPr>
        <p:spPr bwMode="auto">
          <a:xfrm>
            <a:off x="3886200" y="50434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6099" name="Text Box 63"/>
          <p:cNvSpPr txBox="1">
            <a:spLocks noChangeArrowheads="1"/>
          </p:cNvSpPr>
          <p:nvPr/>
        </p:nvSpPr>
        <p:spPr bwMode="auto">
          <a:xfrm>
            <a:off x="2286000" y="35814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front</a:t>
            </a:r>
          </a:p>
        </p:txBody>
      </p:sp>
      <p:sp>
        <p:nvSpPr>
          <p:cNvPr id="46100" name="Text Box 64"/>
          <p:cNvSpPr txBox="1">
            <a:spLocks noChangeArrowheads="1"/>
          </p:cNvSpPr>
          <p:nvPr/>
        </p:nvSpPr>
        <p:spPr bwMode="auto">
          <a:xfrm>
            <a:off x="3810000" y="358140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19FA99B-184F-4315-9A32-26D0B6A6A32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 smtClean="0"/>
          </a:p>
        </p:txBody>
      </p:sp>
      <p:grpSp>
        <p:nvGrpSpPr>
          <p:cNvPr id="47107" name="Group 4"/>
          <p:cNvGrpSpPr>
            <a:grpSpLocks/>
          </p:cNvGrpSpPr>
          <p:nvPr/>
        </p:nvGrpSpPr>
        <p:grpSpPr bwMode="auto">
          <a:xfrm>
            <a:off x="2209800" y="5410200"/>
            <a:ext cx="4267200" cy="609600"/>
            <a:chOff x="1440" y="528"/>
            <a:chExt cx="2688" cy="384"/>
          </a:xfrm>
        </p:grpSpPr>
        <p:sp>
          <p:nvSpPr>
            <p:cNvPr id="47156" name="Rectangle 5"/>
            <p:cNvSpPr>
              <a:spLocks noChangeArrowheads="1"/>
            </p:cNvSpPr>
            <p:nvPr/>
          </p:nvSpPr>
          <p:spPr bwMode="auto">
            <a:xfrm>
              <a:off x="1440" y="528"/>
              <a:ext cx="26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7157" name="Line 6"/>
            <p:cNvSpPr>
              <a:spLocks noChangeShapeType="1"/>
            </p:cNvSpPr>
            <p:nvPr/>
          </p:nvSpPr>
          <p:spPr bwMode="auto">
            <a:xfrm>
              <a:off x="177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8" name="Line 7"/>
            <p:cNvSpPr>
              <a:spLocks noChangeShapeType="1"/>
            </p:cNvSpPr>
            <p:nvPr/>
          </p:nvSpPr>
          <p:spPr bwMode="auto">
            <a:xfrm>
              <a:off x="211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9" name="Line 8"/>
            <p:cNvSpPr>
              <a:spLocks noChangeShapeType="1"/>
            </p:cNvSpPr>
            <p:nvPr/>
          </p:nvSpPr>
          <p:spPr bwMode="auto">
            <a:xfrm>
              <a:off x="2448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0" name="Line 9"/>
            <p:cNvSpPr>
              <a:spLocks noChangeShapeType="1"/>
            </p:cNvSpPr>
            <p:nvPr/>
          </p:nvSpPr>
          <p:spPr bwMode="auto">
            <a:xfrm>
              <a:off x="2784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1" name="Line 10"/>
            <p:cNvSpPr>
              <a:spLocks noChangeShapeType="1"/>
            </p:cNvSpPr>
            <p:nvPr/>
          </p:nvSpPr>
          <p:spPr bwMode="auto">
            <a:xfrm>
              <a:off x="312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2" name="Line 11"/>
            <p:cNvSpPr>
              <a:spLocks noChangeShapeType="1"/>
            </p:cNvSpPr>
            <p:nvPr/>
          </p:nvSpPr>
          <p:spPr bwMode="auto">
            <a:xfrm>
              <a:off x="345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3" name="Line 12"/>
            <p:cNvSpPr>
              <a:spLocks noChangeShapeType="1"/>
            </p:cNvSpPr>
            <p:nvPr/>
          </p:nvSpPr>
          <p:spPr bwMode="auto">
            <a:xfrm>
              <a:off x="379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108" name="Group 13"/>
          <p:cNvGrpSpPr>
            <a:grpSpLocks/>
          </p:cNvGrpSpPr>
          <p:nvPr/>
        </p:nvGrpSpPr>
        <p:grpSpPr bwMode="auto">
          <a:xfrm>
            <a:off x="2286000" y="990600"/>
            <a:ext cx="4267200" cy="609600"/>
            <a:chOff x="1440" y="528"/>
            <a:chExt cx="2688" cy="384"/>
          </a:xfrm>
        </p:grpSpPr>
        <p:sp>
          <p:nvSpPr>
            <p:cNvPr id="47148" name="Rectangle 14"/>
            <p:cNvSpPr>
              <a:spLocks noChangeArrowheads="1"/>
            </p:cNvSpPr>
            <p:nvPr/>
          </p:nvSpPr>
          <p:spPr bwMode="auto">
            <a:xfrm>
              <a:off x="1440" y="528"/>
              <a:ext cx="26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7149" name="Line 15"/>
            <p:cNvSpPr>
              <a:spLocks noChangeShapeType="1"/>
            </p:cNvSpPr>
            <p:nvPr/>
          </p:nvSpPr>
          <p:spPr bwMode="auto">
            <a:xfrm>
              <a:off x="177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0" name="Line 16"/>
            <p:cNvSpPr>
              <a:spLocks noChangeShapeType="1"/>
            </p:cNvSpPr>
            <p:nvPr/>
          </p:nvSpPr>
          <p:spPr bwMode="auto">
            <a:xfrm>
              <a:off x="211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1" name="Line 17"/>
            <p:cNvSpPr>
              <a:spLocks noChangeShapeType="1"/>
            </p:cNvSpPr>
            <p:nvPr/>
          </p:nvSpPr>
          <p:spPr bwMode="auto">
            <a:xfrm>
              <a:off x="2448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2" name="Line 18"/>
            <p:cNvSpPr>
              <a:spLocks noChangeShapeType="1"/>
            </p:cNvSpPr>
            <p:nvPr/>
          </p:nvSpPr>
          <p:spPr bwMode="auto">
            <a:xfrm>
              <a:off x="2784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3" name="Line 19"/>
            <p:cNvSpPr>
              <a:spLocks noChangeShapeType="1"/>
            </p:cNvSpPr>
            <p:nvPr/>
          </p:nvSpPr>
          <p:spPr bwMode="auto">
            <a:xfrm>
              <a:off x="312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4" name="Line 20"/>
            <p:cNvSpPr>
              <a:spLocks noChangeShapeType="1"/>
            </p:cNvSpPr>
            <p:nvPr/>
          </p:nvSpPr>
          <p:spPr bwMode="auto">
            <a:xfrm>
              <a:off x="345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5" name="Line 21"/>
            <p:cNvSpPr>
              <a:spLocks noChangeShapeType="1"/>
            </p:cNvSpPr>
            <p:nvPr/>
          </p:nvSpPr>
          <p:spPr bwMode="auto">
            <a:xfrm>
              <a:off x="379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09" name="Text Box 22"/>
          <p:cNvSpPr txBox="1">
            <a:spLocks noChangeArrowheads="1"/>
          </p:cNvSpPr>
          <p:nvPr/>
        </p:nvSpPr>
        <p:spPr bwMode="auto">
          <a:xfrm>
            <a:off x="3276600" y="381000"/>
            <a:ext cx="231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Enqueue 7,8,9,10</a:t>
            </a:r>
          </a:p>
        </p:txBody>
      </p:sp>
      <p:sp>
        <p:nvSpPr>
          <p:cNvPr id="47110" name="Text Box 23"/>
          <p:cNvSpPr txBox="1">
            <a:spLocks noChangeArrowheads="1"/>
          </p:cNvSpPr>
          <p:nvPr/>
        </p:nvSpPr>
        <p:spPr bwMode="auto">
          <a:xfrm>
            <a:off x="3276600" y="16764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front</a:t>
            </a:r>
          </a:p>
        </p:txBody>
      </p:sp>
      <p:sp>
        <p:nvSpPr>
          <p:cNvPr id="47111" name="Text Box 24"/>
          <p:cNvSpPr txBox="1">
            <a:spLocks noChangeArrowheads="1"/>
          </p:cNvSpPr>
          <p:nvPr/>
        </p:nvSpPr>
        <p:spPr bwMode="auto">
          <a:xfrm>
            <a:off x="5943600" y="175260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back</a:t>
            </a:r>
          </a:p>
        </p:txBody>
      </p:sp>
      <p:sp>
        <p:nvSpPr>
          <p:cNvPr id="47112" name="Text Box 25"/>
          <p:cNvSpPr txBox="1">
            <a:spLocks noChangeArrowheads="1"/>
          </p:cNvSpPr>
          <p:nvPr/>
        </p:nvSpPr>
        <p:spPr bwMode="auto">
          <a:xfrm>
            <a:off x="3429000" y="1066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7113" name="Text Box 26"/>
          <p:cNvSpPr txBox="1">
            <a:spLocks noChangeArrowheads="1"/>
          </p:cNvSpPr>
          <p:nvPr/>
        </p:nvSpPr>
        <p:spPr bwMode="auto">
          <a:xfrm>
            <a:off x="3962400" y="1066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7114" name="Text Box 27"/>
          <p:cNvSpPr txBox="1">
            <a:spLocks noChangeArrowheads="1"/>
          </p:cNvSpPr>
          <p:nvPr/>
        </p:nvSpPr>
        <p:spPr bwMode="auto">
          <a:xfrm>
            <a:off x="4495800" y="1066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7115" name="Rectangle 28"/>
          <p:cNvSpPr>
            <a:spLocks noChangeArrowheads="1"/>
          </p:cNvSpPr>
          <p:nvPr/>
        </p:nvSpPr>
        <p:spPr bwMode="auto">
          <a:xfrm>
            <a:off x="5029200" y="1066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8</a:t>
            </a:r>
          </a:p>
        </p:txBody>
      </p:sp>
      <p:sp>
        <p:nvSpPr>
          <p:cNvPr id="47116" name="Rectangle 29"/>
          <p:cNvSpPr>
            <a:spLocks noChangeArrowheads="1"/>
          </p:cNvSpPr>
          <p:nvPr/>
        </p:nvSpPr>
        <p:spPr bwMode="auto">
          <a:xfrm>
            <a:off x="5562600" y="1066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</a:t>
            </a:r>
          </a:p>
        </p:txBody>
      </p:sp>
      <p:sp>
        <p:nvSpPr>
          <p:cNvPr id="47117" name="Rectangle 30"/>
          <p:cNvSpPr>
            <a:spLocks noChangeArrowheads="1"/>
          </p:cNvSpPr>
          <p:nvPr/>
        </p:nvSpPr>
        <p:spPr bwMode="auto">
          <a:xfrm>
            <a:off x="6019800" y="1066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</a:t>
            </a:r>
          </a:p>
        </p:txBody>
      </p:sp>
      <p:grpSp>
        <p:nvGrpSpPr>
          <p:cNvPr id="47118" name="Group 31"/>
          <p:cNvGrpSpPr>
            <a:grpSpLocks/>
          </p:cNvGrpSpPr>
          <p:nvPr/>
        </p:nvGrpSpPr>
        <p:grpSpPr bwMode="auto">
          <a:xfrm>
            <a:off x="2286000" y="3276600"/>
            <a:ext cx="4267200" cy="609600"/>
            <a:chOff x="1440" y="528"/>
            <a:chExt cx="2688" cy="384"/>
          </a:xfrm>
        </p:grpSpPr>
        <p:sp>
          <p:nvSpPr>
            <p:cNvPr id="47140" name="Rectangle 32"/>
            <p:cNvSpPr>
              <a:spLocks noChangeArrowheads="1"/>
            </p:cNvSpPr>
            <p:nvPr/>
          </p:nvSpPr>
          <p:spPr bwMode="auto">
            <a:xfrm>
              <a:off x="1440" y="528"/>
              <a:ext cx="26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7141" name="Line 33"/>
            <p:cNvSpPr>
              <a:spLocks noChangeShapeType="1"/>
            </p:cNvSpPr>
            <p:nvPr/>
          </p:nvSpPr>
          <p:spPr bwMode="auto">
            <a:xfrm>
              <a:off x="177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2" name="Line 34"/>
            <p:cNvSpPr>
              <a:spLocks noChangeShapeType="1"/>
            </p:cNvSpPr>
            <p:nvPr/>
          </p:nvSpPr>
          <p:spPr bwMode="auto">
            <a:xfrm>
              <a:off x="211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3" name="Line 35"/>
            <p:cNvSpPr>
              <a:spLocks noChangeShapeType="1"/>
            </p:cNvSpPr>
            <p:nvPr/>
          </p:nvSpPr>
          <p:spPr bwMode="auto">
            <a:xfrm>
              <a:off x="2448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4" name="Line 36"/>
            <p:cNvSpPr>
              <a:spLocks noChangeShapeType="1"/>
            </p:cNvSpPr>
            <p:nvPr/>
          </p:nvSpPr>
          <p:spPr bwMode="auto">
            <a:xfrm>
              <a:off x="2784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5" name="Line 37"/>
            <p:cNvSpPr>
              <a:spLocks noChangeShapeType="1"/>
            </p:cNvSpPr>
            <p:nvPr/>
          </p:nvSpPr>
          <p:spPr bwMode="auto">
            <a:xfrm>
              <a:off x="312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6" name="Line 38"/>
            <p:cNvSpPr>
              <a:spLocks noChangeShapeType="1"/>
            </p:cNvSpPr>
            <p:nvPr/>
          </p:nvSpPr>
          <p:spPr bwMode="auto">
            <a:xfrm>
              <a:off x="3456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7" name="Line 39"/>
            <p:cNvSpPr>
              <a:spLocks noChangeShapeType="1"/>
            </p:cNvSpPr>
            <p:nvPr/>
          </p:nvSpPr>
          <p:spPr bwMode="auto">
            <a:xfrm>
              <a:off x="3792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19" name="Text Box 40"/>
          <p:cNvSpPr txBox="1">
            <a:spLocks noChangeArrowheads="1"/>
          </p:cNvSpPr>
          <p:nvPr/>
        </p:nvSpPr>
        <p:spPr bwMode="auto">
          <a:xfrm>
            <a:off x="3276600" y="2667000"/>
            <a:ext cx="2087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Enqueue 11, 12</a:t>
            </a:r>
          </a:p>
        </p:txBody>
      </p:sp>
      <p:sp>
        <p:nvSpPr>
          <p:cNvPr id="47120" name="Text Box 43"/>
          <p:cNvSpPr txBox="1">
            <a:spLocks noChangeArrowheads="1"/>
          </p:cNvSpPr>
          <p:nvPr/>
        </p:nvSpPr>
        <p:spPr bwMode="auto">
          <a:xfrm>
            <a:off x="34290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7121" name="Text Box 44"/>
          <p:cNvSpPr txBox="1">
            <a:spLocks noChangeArrowheads="1"/>
          </p:cNvSpPr>
          <p:nvPr/>
        </p:nvSpPr>
        <p:spPr bwMode="auto">
          <a:xfrm>
            <a:off x="39624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7122" name="Text Box 45"/>
          <p:cNvSpPr txBox="1">
            <a:spLocks noChangeArrowheads="1"/>
          </p:cNvSpPr>
          <p:nvPr/>
        </p:nvSpPr>
        <p:spPr bwMode="auto">
          <a:xfrm>
            <a:off x="44958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7123" name="Rectangle 46"/>
          <p:cNvSpPr>
            <a:spLocks noChangeArrowheads="1"/>
          </p:cNvSpPr>
          <p:nvPr/>
        </p:nvSpPr>
        <p:spPr bwMode="auto">
          <a:xfrm>
            <a:off x="5029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8</a:t>
            </a:r>
          </a:p>
        </p:txBody>
      </p:sp>
      <p:sp>
        <p:nvSpPr>
          <p:cNvPr id="47124" name="Rectangle 47"/>
          <p:cNvSpPr>
            <a:spLocks noChangeArrowheads="1"/>
          </p:cNvSpPr>
          <p:nvPr/>
        </p:nvSpPr>
        <p:spPr bwMode="auto">
          <a:xfrm>
            <a:off x="55626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</a:t>
            </a:r>
          </a:p>
        </p:txBody>
      </p:sp>
      <p:sp>
        <p:nvSpPr>
          <p:cNvPr id="47125" name="Rectangle 48"/>
          <p:cNvSpPr>
            <a:spLocks noChangeArrowheads="1"/>
          </p:cNvSpPr>
          <p:nvPr/>
        </p:nvSpPr>
        <p:spPr bwMode="auto">
          <a:xfrm>
            <a:off x="6019800" y="3352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47126" name="Rectangle 49"/>
          <p:cNvSpPr>
            <a:spLocks noChangeArrowheads="1"/>
          </p:cNvSpPr>
          <p:nvPr/>
        </p:nvSpPr>
        <p:spPr bwMode="auto">
          <a:xfrm>
            <a:off x="2286000" y="3352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11</a:t>
            </a:r>
          </a:p>
        </p:txBody>
      </p:sp>
      <p:sp>
        <p:nvSpPr>
          <p:cNvPr id="47127" name="Rectangle 50"/>
          <p:cNvSpPr>
            <a:spLocks noChangeArrowheads="1"/>
          </p:cNvSpPr>
          <p:nvPr/>
        </p:nvSpPr>
        <p:spPr bwMode="auto">
          <a:xfrm>
            <a:off x="2819400" y="3352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12</a:t>
            </a:r>
          </a:p>
        </p:txBody>
      </p:sp>
      <p:sp>
        <p:nvSpPr>
          <p:cNvPr id="47128" name="Text Box 51"/>
          <p:cNvSpPr txBox="1">
            <a:spLocks noChangeArrowheads="1"/>
          </p:cNvSpPr>
          <p:nvPr/>
        </p:nvSpPr>
        <p:spPr bwMode="auto">
          <a:xfrm>
            <a:off x="7010400" y="3352800"/>
            <a:ext cx="1757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Queue is full</a:t>
            </a:r>
          </a:p>
        </p:txBody>
      </p:sp>
      <p:sp>
        <p:nvSpPr>
          <p:cNvPr id="47129" name="Text Box 52"/>
          <p:cNvSpPr txBox="1">
            <a:spLocks noChangeArrowheads="1"/>
          </p:cNvSpPr>
          <p:nvPr/>
        </p:nvSpPr>
        <p:spPr bwMode="auto">
          <a:xfrm>
            <a:off x="3429000" y="4800600"/>
            <a:ext cx="2001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Dequeue twice</a:t>
            </a:r>
          </a:p>
        </p:txBody>
      </p:sp>
      <p:sp>
        <p:nvSpPr>
          <p:cNvPr id="47130" name="Text Box 53"/>
          <p:cNvSpPr txBox="1">
            <a:spLocks noChangeArrowheads="1"/>
          </p:cNvSpPr>
          <p:nvPr/>
        </p:nvSpPr>
        <p:spPr bwMode="auto">
          <a:xfrm>
            <a:off x="4343400" y="61722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front</a:t>
            </a:r>
          </a:p>
        </p:txBody>
      </p:sp>
      <p:sp>
        <p:nvSpPr>
          <p:cNvPr id="47131" name="Text Box 54"/>
          <p:cNvSpPr txBox="1">
            <a:spLocks noChangeArrowheads="1"/>
          </p:cNvSpPr>
          <p:nvPr/>
        </p:nvSpPr>
        <p:spPr bwMode="auto">
          <a:xfrm>
            <a:off x="2667000" y="617220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back</a:t>
            </a:r>
          </a:p>
        </p:txBody>
      </p:sp>
      <p:sp>
        <p:nvSpPr>
          <p:cNvPr id="47132" name="Text Box 57"/>
          <p:cNvSpPr txBox="1">
            <a:spLocks noChangeArrowheads="1"/>
          </p:cNvSpPr>
          <p:nvPr/>
        </p:nvSpPr>
        <p:spPr bwMode="auto">
          <a:xfrm>
            <a:off x="4495800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47133" name="Rectangle 58"/>
          <p:cNvSpPr>
            <a:spLocks noChangeArrowheads="1"/>
          </p:cNvSpPr>
          <p:nvPr/>
        </p:nvSpPr>
        <p:spPr bwMode="auto">
          <a:xfrm>
            <a:off x="5029200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8</a:t>
            </a:r>
          </a:p>
        </p:txBody>
      </p:sp>
      <p:sp>
        <p:nvSpPr>
          <p:cNvPr id="47134" name="Rectangle 59"/>
          <p:cNvSpPr>
            <a:spLocks noChangeArrowheads="1"/>
          </p:cNvSpPr>
          <p:nvPr/>
        </p:nvSpPr>
        <p:spPr bwMode="auto">
          <a:xfrm>
            <a:off x="5562600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</a:t>
            </a:r>
          </a:p>
        </p:txBody>
      </p:sp>
      <p:sp>
        <p:nvSpPr>
          <p:cNvPr id="47135" name="Rectangle 60"/>
          <p:cNvSpPr>
            <a:spLocks noChangeArrowheads="1"/>
          </p:cNvSpPr>
          <p:nvPr/>
        </p:nvSpPr>
        <p:spPr bwMode="auto">
          <a:xfrm>
            <a:off x="6019800" y="54864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47136" name="Rectangle 61"/>
          <p:cNvSpPr>
            <a:spLocks noChangeArrowheads="1"/>
          </p:cNvSpPr>
          <p:nvPr/>
        </p:nvSpPr>
        <p:spPr bwMode="auto">
          <a:xfrm>
            <a:off x="2286000" y="54864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11</a:t>
            </a:r>
          </a:p>
        </p:txBody>
      </p:sp>
      <p:sp>
        <p:nvSpPr>
          <p:cNvPr id="47137" name="Rectangle 62"/>
          <p:cNvSpPr>
            <a:spLocks noChangeArrowheads="1"/>
          </p:cNvSpPr>
          <p:nvPr/>
        </p:nvSpPr>
        <p:spPr bwMode="auto">
          <a:xfrm>
            <a:off x="2819400" y="54864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12</a:t>
            </a:r>
          </a:p>
        </p:txBody>
      </p:sp>
      <p:sp>
        <p:nvSpPr>
          <p:cNvPr id="47138" name="Text Box 63"/>
          <p:cNvSpPr txBox="1">
            <a:spLocks noChangeArrowheads="1"/>
          </p:cNvSpPr>
          <p:nvPr/>
        </p:nvSpPr>
        <p:spPr bwMode="auto">
          <a:xfrm>
            <a:off x="3276600" y="39624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front</a:t>
            </a:r>
          </a:p>
        </p:txBody>
      </p:sp>
      <p:sp>
        <p:nvSpPr>
          <p:cNvPr id="47139" name="Text Box 64"/>
          <p:cNvSpPr txBox="1">
            <a:spLocks noChangeArrowheads="1"/>
          </p:cNvSpPr>
          <p:nvPr/>
        </p:nvSpPr>
        <p:spPr bwMode="auto">
          <a:xfrm>
            <a:off x="2743200" y="396240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8880B2-29F7-402F-9D7F-74A234982A6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Queue Applications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Printers use queues.</a:t>
            </a:r>
          </a:p>
          <a:p>
            <a:pPr eaLnBrk="1" hangingPunct="1"/>
            <a:r>
              <a:rPr lang="en-US" altLang="en-US" smtClean="0"/>
              <a:t>Operating systems use queues for scheduling jobs.</a:t>
            </a:r>
          </a:p>
          <a:p>
            <a:pPr eaLnBrk="1" hangingPunct="1"/>
            <a:r>
              <a:rPr lang="en-US" altLang="en-US" smtClean="0"/>
              <a:t>Queuing theory deals with problems of queue lengths, waiting times in queues, and related questions.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F9588DE-530C-441C-AD1A-833116FA618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End of Slides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43D9FF2-50F8-42F5-8762-9ACE3B6770E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Linked Lists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Linked lists use a series of nodes.</a:t>
            </a:r>
          </a:p>
          <a:p>
            <a:pPr eaLnBrk="1" hangingPunct="1"/>
            <a:r>
              <a:rPr lang="en-US" altLang="en-US" smtClean="0"/>
              <a:t>Each node contains a pointer to the next node.</a:t>
            </a:r>
          </a:p>
          <a:p>
            <a:pPr eaLnBrk="1" hangingPunct="1"/>
            <a:r>
              <a:rPr lang="en-US" altLang="en-US" smtClean="0"/>
              <a:t>This means the nodes need not be contiguous in memory.</a:t>
            </a:r>
          </a:p>
          <a:p>
            <a:pPr eaLnBrk="1" hangingPunct="1"/>
            <a:r>
              <a:rPr lang="en-US" altLang="en-US" smtClean="0"/>
              <a:t>This allows a new node to be inserted or removed in O(1)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Linked List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On the other hand, going to the kth node is now O(N) time, because the list cannot be indexed the way an array can.</a:t>
            </a:r>
          </a:p>
          <a:p>
            <a:r>
              <a:rPr lang="en-US" altLang="en-US" smtClean="0"/>
              <a:t>The only way to find an item is to traverse the list.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B1A7EF1-3948-4BB0-9FFE-69F5FE1AB2A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8D0297C-4451-418B-82EF-358C8053F25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762000" y="1295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1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2895600" y="1295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2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5029200" y="1295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3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7162800" y="1295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4</a:t>
            </a:r>
          </a:p>
        </p:txBody>
      </p:sp>
      <p:sp>
        <p:nvSpPr>
          <p:cNvPr id="8199" name="Line 6"/>
          <p:cNvSpPr>
            <a:spLocks noChangeShapeType="1"/>
          </p:cNvSpPr>
          <p:nvPr/>
        </p:nvSpPr>
        <p:spPr bwMode="auto">
          <a:xfrm>
            <a:off x="1676400" y="1295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>
            <a:off x="3810000" y="1295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Line 8"/>
          <p:cNvSpPr>
            <a:spLocks noChangeShapeType="1"/>
          </p:cNvSpPr>
          <p:nvPr/>
        </p:nvSpPr>
        <p:spPr bwMode="auto">
          <a:xfrm>
            <a:off x="5943600" y="1295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Line 9"/>
          <p:cNvSpPr>
            <a:spLocks noChangeShapeType="1"/>
          </p:cNvSpPr>
          <p:nvPr/>
        </p:nvSpPr>
        <p:spPr bwMode="auto">
          <a:xfrm>
            <a:off x="8077200" y="1295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Line 10"/>
          <p:cNvSpPr>
            <a:spLocks noChangeShapeType="1"/>
          </p:cNvSpPr>
          <p:nvPr/>
        </p:nvSpPr>
        <p:spPr bwMode="auto">
          <a:xfrm>
            <a:off x="1828800" y="1600200"/>
            <a:ext cx="1066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Line 11"/>
          <p:cNvSpPr>
            <a:spLocks noChangeShapeType="1"/>
          </p:cNvSpPr>
          <p:nvPr/>
        </p:nvSpPr>
        <p:spPr bwMode="auto">
          <a:xfrm>
            <a:off x="4038600" y="1600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Line 12"/>
          <p:cNvSpPr>
            <a:spLocks noChangeShapeType="1"/>
          </p:cNvSpPr>
          <p:nvPr/>
        </p:nvSpPr>
        <p:spPr bwMode="auto">
          <a:xfrm>
            <a:off x="6172200" y="1600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Line 13"/>
          <p:cNvSpPr>
            <a:spLocks noChangeShapeType="1"/>
          </p:cNvSpPr>
          <p:nvPr/>
        </p:nvSpPr>
        <p:spPr bwMode="auto">
          <a:xfrm flipV="1">
            <a:off x="1828800" y="457200"/>
            <a:ext cx="1676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7" name="Line 14"/>
          <p:cNvSpPr>
            <a:spLocks noChangeShapeType="1"/>
          </p:cNvSpPr>
          <p:nvPr/>
        </p:nvSpPr>
        <p:spPr bwMode="auto">
          <a:xfrm>
            <a:off x="3505200" y="457200"/>
            <a:ext cx="1524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8" name="Text Box 15"/>
          <p:cNvSpPr txBox="1">
            <a:spLocks noChangeArrowheads="1"/>
          </p:cNvSpPr>
          <p:nvPr/>
        </p:nvSpPr>
        <p:spPr bwMode="auto">
          <a:xfrm>
            <a:off x="5165725" y="346075"/>
            <a:ext cx="211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Delete Node A</a:t>
            </a:r>
            <a:r>
              <a:rPr lang="en-US" altLang="en-US" sz="2400" baseline="-25000"/>
              <a:t>2</a:t>
            </a:r>
          </a:p>
        </p:txBody>
      </p:sp>
      <p:sp>
        <p:nvSpPr>
          <p:cNvPr id="8209" name="Text Box 16"/>
          <p:cNvSpPr txBox="1">
            <a:spLocks noChangeArrowheads="1"/>
          </p:cNvSpPr>
          <p:nvPr/>
        </p:nvSpPr>
        <p:spPr bwMode="auto">
          <a:xfrm>
            <a:off x="228600" y="2362200"/>
            <a:ext cx="32369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Change this pointer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to point around the node.</a:t>
            </a:r>
          </a:p>
        </p:txBody>
      </p:sp>
      <p:sp>
        <p:nvSpPr>
          <p:cNvPr id="8210" name="Line 17"/>
          <p:cNvSpPr>
            <a:spLocks noChangeShapeType="1"/>
          </p:cNvSpPr>
          <p:nvPr/>
        </p:nvSpPr>
        <p:spPr bwMode="auto">
          <a:xfrm flipV="1">
            <a:off x="2209800" y="1752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Text Box 18"/>
          <p:cNvSpPr txBox="1">
            <a:spLocks noChangeArrowheads="1"/>
          </p:cNvSpPr>
          <p:nvPr/>
        </p:nvSpPr>
        <p:spPr bwMode="auto">
          <a:xfrm>
            <a:off x="3794125" y="2438400"/>
            <a:ext cx="2162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Delete this node</a:t>
            </a:r>
          </a:p>
        </p:txBody>
      </p:sp>
      <p:sp>
        <p:nvSpPr>
          <p:cNvPr id="8212" name="Line 19"/>
          <p:cNvSpPr>
            <a:spLocks noChangeShapeType="1"/>
          </p:cNvSpPr>
          <p:nvPr/>
        </p:nvSpPr>
        <p:spPr bwMode="auto">
          <a:xfrm flipH="1" flipV="1">
            <a:off x="3733800" y="2057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Text Box 20"/>
          <p:cNvSpPr txBox="1">
            <a:spLocks noChangeArrowheads="1"/>
          </p:cNvSpPr>
          <p:nvPr/>
        </p:nvSpPr>
        <p:spPr bwMode="auto">
          <a:xfrm>
            <a:off x="5257800" y="3505200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Insert Node A</a:t>
            </a:r>
            <a:r>
              <a:rPr lang="en-US" altLang="en-US" sz="2400" baseline="-25000"/>
              <a:t>2</a:t>
            </a:r>
          </a:p>
        </p:txBody>
      </p:sp>
      <p:sp>
        <p:nvSpPr>
          <p:cNvPr id="8214" name="Rectangle 21"/>
          <p:cNvSpPr>
            <a:spLocks noChangeArrowheads="1"/>
          </p:cNvSpPr>
          <p:nvPr/>
        </p:nvSpPr>
        <p:spPr bwMode="auto">
          <a:xfrm>
            <a:off x="762000" y="4343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1</a:t>
            </a:r>
          </a:p>
        </p:txBody>
      </p:sp>
      <p:sp>
        <p:nvSpPr>
          <p:cNvPr id="8215" name="Rectangle 22"/>
          <p:cNvSpPr>
            <a:spLocks noChangeArrowheads="1"/>
          </p:cNvSpPr>
          <p:nvPr/>
        </p:nvSpPr>
        <p:spPr bwMode="auto">
          <a:xfrm>
            <a:off x="3886200" y="4343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3</a:t>
            </a:r>
          </a:p>
        </p:txBody>
      </p:sp>
      <p:sp>
        <p:nvSpPr>
          <p:cNvPr id="8216" name="Rectangle 23"/>
          <p:cNvSpPr>
            <a:spLocks noChangeArrowheads="1"/>
          </p:cNvSpPr>
          <p:nvPr/>
        </p:nvSpPr>
        <p:spPr bwMode="auto">
          <a:xfrm>
            <a:off x="5562600" y="4343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4</a:t>
            </a:r>
          </a:p>
        </p:txBody>
      </p:sp>
      <p:sp>
        <p:nvSpPr>
          <p:cNvPr id="8217" name="Rectangle 24"/>
          <p:cNvSpPr>
            <a:spLocks noChangeArrowheads="1"/>
          </p:cNvSpPr>
          <p:nvPr/>
        </p:nvSpPr>
        <p:spPr bwMode="auto">
          <a:xfrm>
            <a:off x="7162800" y="43434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5</a:t>
            </a:r>
          </a:p>
        </p:txBody>
      </p:sp>
      <p:sp>
        <p:nvSpPr>
          <p:cNvPr id="8218" name="Line 25"/>
          <p:cNvSpPr>
            <a:spLocks noChangeShapeType="1"/>
          </p:cNvSpPr>
          <p:nvPr/>
        </p:nvSpPr>
        <p:spPr bwMode="auto">
          <a:xfrm>
            <a:off x="16764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9" name="Line 26"/>
          <p:cNvSpPr>
            <a:spLocks noChangeShapeType="1"/>
          </p:cNvSpPr>
          <p:nvPr/>
        </p:nvSpPr>
        <p:spPr bwMode="auto">
          <a:xfrm>
            <a:off x="48768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0" name="Line 27"/>
          <p:cNvSpPr>
            <a:spLocks noChangeShapeType="1"/>
          </p:cNvSpPr>
          <p:nvPr/>
        </p:nvSpPr>
        <p:spPr bwMode="auto">
          <a:xfrm>
            <a:off x="65532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1" name="Line 28"/>
          <p:cNvSpPr>
            <a:spLocks noChangeShapeType="1"/>
          </p:cNvSpPr>
          <p:nvPr/>
        </p:nvSpPr>
        <p:spPr bwMode="auto">
          <a:xfrm>
            <a:off x="80772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2" name="Line 29"/>
          <p:cNvSpPr>
            <a:spLocks noChangeShapeType="1"/>
          </p:cNvSpPr>
          <p:nvPr/>
        </p:nvSpPr>
        <p:spPr bwMode="auto">
          <a:xfrm>
            <a:off x="1828800" y="4648200"/>
            <a:ext cx="2057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3" name="Line 30"/>
          <p:cNvSpPr>
            <a:spLocks noChangeShapeType="1"/>
          </p:cNvSpPr>
          <p:nvPr/>
        </p:nvSpPr>
        <p:spPr bwMode="auto">
          <a:xfrm>
            <a:off x="50292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4" name="Line 31"/>
          <p:cNvSpPr>
            <a:spLocks noChangeShapeType="1"/>
          </p:cNvSpPr>
          <p:nvPr/>
        </p:nvSpPr>
        <p:spPr bwMode="auto">
          <a:xfrm>
            <a:off x="6705600" y="4648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5" name="Rectangle 32"/>
          <p:cNvSpPr>
            <a:spLocks noChangeArrowheads="1"/>
          </p:cNvSpPr>
          <p:nvPr/>
        </p:nvSpPr>
        <p:spPr bwMode="auto">
          <a:xfrm>
            <a:off x="2362200" y="57912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2</a:t>
            </a:r>
          </a:p>
        </p:txBody>
      </p:sp>
      <p:sp>
        <p:nvSpPr>
          <p:cNvPr id="8226" name="Line 33"/>
          <p:cNvSpPr>
            <a:spLocks noChangeShapeType="1"/>
          </p:cNvSpPr>
          <p:nvPr/>
        </p:nvSpPr>
        <p:spPr bwMode="auto">
          <a:xfrm>
            <a:off x="3276600" y="5791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7" name="Line 34"/>
          <p:cNvSpPr>
            <a:spLocks noChangeShapeType="1"/>
          </p:cNvSpPr>
          <p:nvPr/>
        </p:nvSpPr>
        <p:spPr bwMode="auto">
          <a:xfrm flipV="1">
            <a:off x="3505200" y="49530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8" name="Line 35"/>
          <p:cNvSpPr>
            <a:spLocks noChangeShapeType="1"/>
          </p:cNvSpPr>
          <p:nvPr/>
        </p:nvSpPr>
        <p:spPr bwMode="auto">
          <a:xfrm>
            <a:off x="1828800" y="4648200"/>
            <a:ext cx="533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9" name="Text Box 36"/>
          <p:cNvSpPr txBox="1">
            <a:spLocks noChangeArrowheads="1"/>
          </p:cNvSpPr>
          <p:nvPr/>
        </p:nvSpPr>
        <p:spPr bwMode="auto">
          <a:xfrm>
            <a:off x="954088" y="3368675"/>
            <a:ext cx="32115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Change this pointer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to point to the new node.</a:t>
            </a:r>
          </a:p>
        </p:txBody>
      </p:sp>
      <p:sp>
        <p:nvSpPr>
          <p:cNvPr id="8230" name="Text Box 37"/>
          <p:cNvSpPr txBox="1">
            <a:spLocks noChangeArrowheads="1"/>
          </p:cNvSpPr>
          <p:nvPr/>
        </p:nvSpPr>
        <p:spPr bwMode="auto">
          <a:xfrm>
            <a:off x="3886200" y="5791200"/>
            <a:ext cx="22494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New node points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to next 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A8A022B-5EEC-460F-BA2C-6D379F7C9DA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Doubly Linked Lists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Doubly linked lists have a node pointing backwards to the previous node in addition to the one pointing forward to the next node.</a:t>
            </a:r>
          </a:p>
          <a:p>
            <a:pPr eaLnBrk="1" hangingPunct="1"/>
            <a:r>
              <a:rPr lang="en-US" altLang="en-US" sz="2800" smtClean="0"/>
              <a:t>This costs more in terms of storage (for the extra pointer) and a little more in terms of time (to fix the extra pointer) on inserts and deletes.</a:t>
            </a:r>
          </a:p>
          <a:p>
            <a:pPr eaLnBrk="1" hangingPunct="1"/>
            <a:r>
              <a:rPr lang="en-US" altLang="en-US" sz="2800" smtClean="0"/>
              <a:t>It saves time on deletes since a search is no longer required to find the previous 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BF18CBC-305B-4F7F-AC24-C1DD3441829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3276600" y="4495800"/>
            <a:ext cx="2586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Doubly Linked List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685800" y="29718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1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2819400" y="29718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2</a:t>
            </a: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4953000" y="29718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3</a:t>
            </a:r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7086600" y="29718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4</a:t>
            </a:r>
          </a:p>
        </p:txBody>
      </p:sp>
      <p:sp>
        <p:nvSpPr>
          <p:cNvPr id="10248" name="Line 7"/>
          <p:cNvSpPr>
            <a:spLocks noChangeShapeType="1"/>
          </p:cNvSpPr>
          <p:nvPr/>
        </p:nvSpPr>
        <p:spPr bwMode="auto">
          <a:xfrm>
            <a:off x="16002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8"/>
          <p:cNvSpPr>
            <a:spLocks noChangeShapeType="1"/>
          </p:cNvSpPr>
          <p:nvPr/>
        </p:nvSpPr>
        <p:spPr bwMode="auto">
          <a:xfrm>
            <a:off x="37338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9"/>
          <p:cNvSpPr>
            <a:spLocks noChangeShapeType="1"/>
          </p:cNvSpPr>
          <p:nvPr/>
        </p:nvSpPr>
        <p:spPr bwMode="auto">
          <a:xfrm>
            <a:off x="58674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10"/>
          <p:cNvSpPr>
            <a:spLocks noChangeShapeType="1"/>
          </p:cNvSpPr>
          <p:nvPr/>
        </p:nvSpPr>
        <p:spPr bwMode="auto">
          <a:xfrm>
            <a:off x="80010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Line 11"/>
          <p:cNvSpPr>
            <a:spLocks noChangeShapeType="1"/>
          </p:cNvSpPr>
          <p:nvPr/>
        </p:nvSpPr>
        <p:spPr bwMode="auto">
          <a:xfrm>
            <a:off x="1752600" y="3124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Line 12"/>
          <p:cNvSpPr>
            <a:spLocks noChangeShapeType="1"/>
          </p:cNvSpPr>
          <p:nvPr/>
        </p:nvSpPr>
        <p:spPr bwMode="auto">
          <a:xfrm>
            <a:off x="3962400" y="3124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Line 13"/>
          <p:cNvSpPr>
            <a:spLocks noChangeShapeType="1"/>
          </p:cNvSpPr>
          <p:nvPr/>
        </p:nvSpPr>
        <p:spPr bwMode="auto">
          <a:xfrm>
            <a:off x="6096000" y="3124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Text Box 14"/>
          <p:cNvSpPr txBox="1">
            <a:spLocks noChangeArrowheads="1"/>
          </p:cNvSpPr>
          <p:nvPr/>
        </p:nvSpPr>
        <p:spPr bwMode="auto">
          <a:xfrm>
            <a:off x="4038600" y="1676400"/>
            <a:ext cx="3325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Has previous and next pointers</a:t>
            </a:r>
            <a:endParaRPr lang="en-US" altLang="en-US" sz="2000" baseline="-25000"/>
          </a:p>
        </p:txBody>
      </p:sp>
      <p:sp>
        <p:nvSpPr>
          <p:cNvPr id="10256" name="Line 15"/>
          <p:cNvSpPr>
            <a:spLocks noChangeShapeType="1"/>
          </p:cNvSpPr>
          <p:nvPr/>
        </p:nvSpPr>
        <p:spPr bwMode="auto">
          <a:xfrm>
            <a:off x="81534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Line 16"/>
          <p:cNvSpPr>
            <a:spLocks noChangeShapeType="1"/>
          </p:cNvSpPr>
          <p:nvPr/>
        </p:nvSpPr>
        <p:spPr bwMode="auto">
          <a:xfrm>
            <a:off x="8763000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Line 17"/>
          <p:cNvSpPr>
            <a:spLocks noChangeShapeType="1"/>
          </p:cNvSpPr>
          <p:nvPr/>
        </p:nvSpPr>
        <p:spPr bwMode="auto">
          <a:xfrm flipV="1">
            <a:off x="86106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Line 18"/>
          <p:cNvSpPr>
            <a:spLocks noChangeShapeType="1"/>
          </p:cNvSpPr>
          <p:nvPr/>
        </p:nvSpPr>
        <p:spPr bwMode="auto">
          <a:xfrm flipV="1">
            <a:off x="8686800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Line 19"/>
          <p:cNvSpPr>
            <a:spLocks noChangeShapeType="1"/>
          </p:cNvSpPr>
          <p:nvPr/>
        </p:nvSpPr>
        <p:spPr bwMode="auto">
          <a:xfrm>
            <a:off x="8763000" y="3810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Line 20"/>
          <p:cNvSpPr>
            <a:spLocks noChangeShapeType="1"/>
          </p:cNvSpPr>
          <p:nvPr/>
        </p:nvSpPr>
        <p:spPr bwMode="auto">
          <a:xfrm>
            <a:off x="3048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Line 21"/>
          <p:cNvSpPr>
            <a:spLocks noChangeShapeType="1"/>
          </p:cNvSpPr>
          <p:nvPr/>
        </p:nvSpPr>
        <p:spPr bwMode="auto">
          <a:xfrm>
            <a:off x="304800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Line 22"/>
          <p:cNvSpPr>
            <a:spLocks noChangeShapeType="1"/>
          </p:cNvSpPr>
          <p:nvPr/>
        </p:nvSpPr>
        <p:spPr bwMode="auto">
          <a:xfrm flipV="1">
            <a:off x="1524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Line 23"/>
          <p:cNvSpPr>
            <a:spLocks noChangeShapeType="1"/>
          </p:cNvSpPr>
          <p:nvPr/>
        </p:nvSpPr>
        <p:spPr bwMode="auto">
          <a:xfrm flipV="1">
            <a:off x="228600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5" name="Line 24"/>
          <p:cNvSpPr>
            <a:spLocks noChangeShapeType="1"/>
          </p:cNvSpPr>
          <p:nvPr/>
        </p:nvSpPr>
        <p:spPr bwMode="auto">
          <a:xfrm>
            <a:off x="304800" y="3810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6" name="Line 25"/>
          <p:cNvSpPr>
            <a:spLocks noChangeShapeType="1"/>
          </p:cNvSpPr>
          <p:nvPr/>
        </p:nvSpPr>
        <p:spPr bwMode="auto">
          <a:xfrm>
            <a:off x="10668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7" name="Line 26"/>
          <p:cNvSpPr>
            <a:spLocks noChangeShapeType="1"/>
          </p:cNvSpPr>
          <p:nvPr/>
        </p:nvSpPr>
        <p:spPr bwMode="auto">
          <a:xfrm>
            <a:off x="32004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8" name="Line 27"/>
          <p:cNvSpPr>
            <a:spLocks noChangeShapeType="1"/>
          </p:cNvSpPr>
          <p:nvPr/>
        </p:nvSpPr>
        <p:spPr bwMode="auto">
          <a:xfrm>
            <a:off x="53340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9" name="Line 28"/>
          <p:cNvSpPr>
            <a:spLocks noChangeShapeType="1"/>
          </p:cNvSpPr>
          <p:nvPr/>
        </p:nvSpPr>
        <p:spPr bwMode="auto">
          <a:xfrm>
            <a:off x="74676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0" name="Line 29"/>
          <p:cNvSpPr>
            <a:spLocks noChangeShapeType="1"/>
          </p:cNvSpPr>
          <p:nvPr/>
        </p:nvSpPr>
        <p:spPr bwMode="auto">
          <a:xfrm>
            <a:off x="1981200" y="3352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1" name="Line 30"/>
          <p:cNvSpPr>
            <a:spLocks noChangeShapeType="1"/>
          </p:cNvSpPr>
          <p:nvPr/>
        </p:nvSpPr>
        <p:spPr bwMode="auto">
          <a:xfrm>
            <a:off x="4114800" y="3352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2" name="Line 31"/>
          <p:cNvSpPr>
            <a:spLocks noChangeShapeType="1"/>
          </p:cNvSpPr>
          <p:nvPr/>
        </p:nvSpPr>
        <p:spPr bwMode="auto">
          <a:xfrm>
            <a:off x="6248400" y="3352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3" name="Line 32"/>
          <p:cNvSpPr>
            <a:spLocks noChangeShapeType="1"/>
          </p:cNvSpPr>
          <p:nvPr/>
        </p:nvSpPr>
        <p:spPr bwMode="auto">
          <a:xfrm flipH="1">
            <a:off x="4419600" y="1981200"/>
            <a:ext cx="3810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4" name="Line 33"/>
          <p:cNvSpPr>
            <a:spLocks noChangeShapeType="1"/>
          </p:cNvSpPr>
          <p:nvPr/>
        </p:nvSpPr>
        <p:spPr bwMode="auto">
          <a:xfrm flipH="1">
            <a:off x="4648200" y="19812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7284</TotalTime>
  <Words>2352</Words>
  <Application>Microsoft Office PowerPoint</Application>
  <PresentationFormat>On-screen Show (4:3)</PresentationFormat>
  <Paragraphs>410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Arial</vt:lpstr>
      <vt:lpstr>Times New Roman</vt:lpstr>
      <vt:lpstr>Default Design</vt:lpstr>
      <vt:lpstr>Chapter 3</vt:lpstr>
      <vt:lpstr>Abstract Data Types</vt:lpstr>
      <vt:lpstr>The List ADT</vt:lpstr>
      <vt:lpstr>Array-based List</vt:lpstr>
      <vt:lpstr>Linked Lists</vt:lpstr>
      <vt:lpstr>Linked List</vt:lpstr>
      <vt:lpstr>PowerPoint Presentation</vt:lpstr>
      <vt:lpstr>Doubly Linked Lists</vt:lpstr>
      <vt:lpstr>PowerPoint Presentation</vt:lpstr>
      <vt:lpstr>Circular Linked Lists</vt:lpstr>
      <vt:lpstr>PowerPoint Presentation</vt:lpstr>
      <vt:lpstr>Java Collections</vt:lpstr>
      <vt:lpstr>PowerPoint Presentation</vt:lpstr>
      <vt:lpstr>PowerPoint Presentation</vt:lpstr>
      <vt:lpstr>Iterators</vt:lpstr>
      <vt:lpstr>Iterators</vt:lpstr>
      <vt:lpstr>List Interface</vt:lpstr>
      <vt:lpstr>List Interface</vt:lpstr>
      <vt:lpstr>ArrayList and LinkedList</vt:lpstr>
      <vt:lpstr>PowerPoint Presentation</vt:lpstr>
      <vt:lpstr>PowerPoint Presentation</vt:lpstr>
      <vt:lpstr>PowerPoint Presentation</vt:lpstr>
      <vt:lpstr>ArrayList and LinkedList</vt:lpstr>
      <vt:lpstr>PowerPoint Presentation</vt:lpstr>
      <vt:lpstr>PowerPoint Presentation</vt:lpstr>
      <vt:lpstr>PowerPoint Presentation</vt:lpstr>
      <vt:lpstr>PowerPoint Presentation</vt:lpstr>
      <vt:lpstr>MyArrayList</vt:lpstr>
      <vt:lpstr>MyLinkedList</vt:lpstr>
      <vt:lpstr>PowerPoint Presentation</vt:lpstr>
      <vt:lpstr>MyLinkedList</vt:lpstr>
      <vt:lpstr>The Stack ADT</vt:lpstr>
      <vt:lpstr>PowerPoint Presentation</vt:lpstr>
      <vt:lpstr>Stack Implementation</vt:lpstr>
      <vt:lpstr>Balancing Symbols</vt:lpstr>
      <vt:lpstr>Postfix Expressions</vt:lpstr>
      <vt:lpstr>Postfix Expression Evaluation</vt:lpstr>
      <vt:lpstr>PowerPoint Presentation</vt:lpstr>
      <vt:lpstr>Infix to Postfix Conversion</vt:lpstr>
      <vt:lpstr>Method Calls</vt:lpstr>
      <vt:lpstr>Method Calls</vt:lpstr>
      <vt:lpstr>The Queue ADT</vt:lpstr>
      <vt:lpstr>PowerPoint Presentation</vt:lpstr>
      <vt:lpstr>Queues</vt:lpstr>
      <vt:lpstr>PowerPoint Presentation</vt:lpstr>
      <vt:lpstr>PowerPoint Presentation</vt:lpstr>
      <vt:lpstr>Queue Applications</vt:lpstr>
      <vt:lpstr>End of Slides</vt:lpstr>
    </vt:vector>
  </TitlesOfParts>
  <Company>University of Texas at Dallas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ozbirn</dc:creator>
  <cp:lastModifiedBy>Ozbirn, Greg</cp:lastModifiedBy>
  <cp:revision>101</cp:revision>
  <dcterms:created xsi:type="dcterms:W3CDTF">2001-09-16T01:21:25Z</dcterms:created>
  <dcterms:modified xsi:type="dcterms:W3CDTF">2019-08-17T01:01:16Z</dcterms:modified>
</cp:coreProperties>
</file>