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3"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4"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4519" autoAdjust="0"/>
  </p:normalViewPr>
  <p:slideViewPr>
    <p:cSldViewPr snapToGrid="0">
      <p:cViewPr varScale="1">
        <p:scale>
          <a:sx n="56" d="100"/>
          <a:sy n="56" d="100"/>
        </p:scale>
        <p:origin x="860"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C79A5-4A33-4F3E-81E4-77EC3926A77D}" type="datetimeFigureOut">
              <a:rPr lang="en-IN" smtClean="0"/>
              <a:pPr/>
              <a:t>30-09-2022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4EBCA-BF69-4052-8507-623721E7B8E2}" type="slidenum">
              <a:rPr lang="en-IN" smtClean="0"/>
              <a:pPr/>
              <a:t>‹#›</a:t>
            </a:fld>
            <a:endParaRPr lang="en-IN"/>
          </a:p>
        </p:txBody>
      </p:sp>
    </p:spTree>
    <p:extLst>
      <p:ext uri="{BB962C8B-B14F-4D97-AF65-F5344CB8AC3E}">
        <p14:creationId xmlns:p14="http://schemas.microsoft.com/office/powerpoint/2010/main" val="2017790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44EBCA-BF69-4052-8507-623721E7B8E2}" type="slidenum">
              <a:rPr lang="en-IN" smtClean="0"/>
              <a:pPr/>
              <a:t>7</a:t>
            </a:fld>
            <a:endParaRPr lang="en-IN"/>
          </a:p>
        </p:txBody>
      </p:sp>
    </p:spTree>
    <p:extLst>
      <p:ext uri="{BB962C8B-B14F-4D97-AF65-F5344CB8AC3E}">
        <p14:creationId xmlns:p14="http://schemas.microsoft.com/office/powerpoint/2010/main" val="367553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9/30/2022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4789-8DE4-43AA-874F-1BD56B373B6B}"/>
              </a:ext>
            </a:extLst>
          </p:cNvPr>
          <p:cNvSpPr>
            <a:spLocks noGrp="1"/>
          </p:cNvSpPr>
          <p:nvPr>
            <p:ph type="ctrTitle"/>
          </p:nvPr>
        </p:nvSpPr>
        <p:spPr>
          <a:xfrm>
            <a:off x="2236229" y="209189"/>
            <a:ext cx="8147992" cy="1262260"/>
          </a:xfrm>
        </p:spPr>
        <p:txBody>
          <a:bodyPr>
            <a:normAutofit fontScale="90000"/>
          </a:bodyPr>
          <a:lstStyle/>
          <a:p>
            <a:pPr algn="l"/>
            <a:r>
              <a:rPr lang="en-US" sz="4000" dirty="0"/>
              <a:t>Infra-</a:t>
            </a:r>
            <a:r>
              <a:rPr lang="en-US" sz="4000" dirty="0" err="1"/>
              <a:t>Bazzar</a:t>
            </a:r>
            <a:r>
              <a:rPr lang="en-US" sz="4000" dirty="0"/>
              <a:t> (Buy-Sell Infra Material)</a:t>
            </a:r>
            <a:br>
              <a:rPr lang="en-US" sz="4800" dirty="0"/>
            </a:br>
            <a:r>
              <a:rPr lang="en-US" sz="4800" dirty="0"/>
              <a:t> </a:t>
            </a:r>
            <a:endParaRPr lang="en-IN" sz="4800" dirty="0"/>
          </a:p>
        </p:txBody>
      </p:sp>
      <p:sp>
        <p:nvSpPr>
          <p:cNvPr id="3" name="Subtitle 2">
            <a:extLst>
              <a:ext uri="{FF2B5EF4-FFF2-40B4-BE49-F238E27FC236}">
                <a16:creationId xmlns:a16="http://schemas.microsoft.com/office/drawing/2014/main" id="{28A382D1-55B0-4369-821F-31EE10481AA7}"/>
              </a:ext>
            </a:extLst>
          </p:cNvPr>
          <p:cNvSpPr>
            <a:spLocks noGrp="1"/>
          </p:cNvSpPr>
          <p:nvPr>
            <p:ph type="subTitle" idx="1"/>
          </p:nvPr>
        </p:nvSpPr>
        <p:spPr>
          <a:xfrm>
            <a:off x="2921071" y="209189"/>
            <a:ext cx="8854394" cy="7403965"/>
          </a:xfrm>
        </p:spPr>
        <p:txBody>
          <a:bodyPr>
            <a:normAutofit fontScale="62500" lnSpcReduction="20000"/>
          </a:bodyPr>
          <a:lstStyle/>
          <a:p>
            <a:pPr algn="l"/>
            <a:r>
              <a:rPr lang="en-US" dirty="0"/>
              <a:t> </a:t>
            </a:r>
          </a:p>
          <a:p>
            <a:pPr algn="l"/>
            <a:r>
              <a:rPr lang="en-IN" b="1" dirty="0"/>
              <a:t>                                </a:t>
            </a:r>
          </a:p>
          <a:p>
            <a:pPr algn="l"/>
            <a:r>
              <a:rPr lang="en-IN" b="1" i="1" dirty="0">
                <a:solidFill>
                  <a:schemeClr val="tx1">
                    <a:lumMod val="65000"/>
                    <a:lumOff val="35000"/>
                  </a:schemeClr>
                </a:solidFill>
              </a:rPr>
              <a:t>                                   </a:t>
            </a:r>
            <a:r>
              <a:rPr lang="en-IN" sz="3200" b="1" i="1" dirty="0">
                <a:solidFill>
                  <a:schemeClr val="tx1">
                    <a:lumMod val="65000"/>
                    <a:lumOff val="35000"/>
                  </a:schemeClr>
                </a:solidFill>
              </a:rPr>
              <a:t> C-DAC ADVANCED COMPUTING TRAINING              </a:t>
            </a:r>
          </a:p>
          <a:p>
            <a:pPr algn="l"/>
            <a:r>
              <a:rPr lang="en-IN" sz="3200" b="1" i="1" dirty="0">
                <a:solidFill>
                  <a:schemeClr val="tx1">
                    <a:lumMod val="65000"/>
                    <a:lumOff val="35000"/>
                  </a:schemeClr>
                </a:solidFill>
              </a:rPr>
              <a:t>                                                  SCHOOL ATC,NETCOM  JAIPUR </a:t>
            </a:r>
          </a:p>
          <a:p>
            <a:pPr algn="l"/>
            <a:r>
              <a:rPr lang="en-IN" sz="3200" b="1" i="1" dirty="0">
                <a:solidFill>
                  <a:schemeClr val="tx1">
                    <a:lumMod val="65000"/>
                    <a:lumOff val="35000"/>
                  </a:schemeClr>
                </a:solidFill>
              </a:rPr>
              <a:t>  </a:t>
            </a:r>
          </a:p>
          <a:p>
            <a:pPr algn="l"/>
            <a:r>
              <a:rPr lang="en-IN" sz="2400" dirty="0"/>
              <a:t>                                                               </a:t>
            </a:r>
            <a:r>
              <a:rPr lang="en-IN" sz="3200" dirty="0"/>
              <a:t>Under Guidance of</a:t>
            </a:r>
          </a:p>
          <a:p>
            <a:pPr algn="l"/>
            <a:r>
              <a:rPr lang="en-IN" sz="3200" dirty="0"/>
              <a:t>                                               Miss. </a:t>
            </a:r>
            <a:r>
              <a:rPr lang="en-IN" sz="3800" b="1" i="1" dirty="0"/>
              <a:t>Prajakta </a:t>
            </a:r>
            <a:r>
              <a:rPr lang="en-IN" sz="3800" b="1" i="1"/>
              <a:t>Patil Mam</a:t>
            </a:r>
            <a:endParaRPr lang="en-IN" sz="3800" b="1" i="1" dirty="0"/>
          </a:p>
          <a:p>
            <a:pPr algn="l"/>
            <a:r>
              <a:rPr lang="en-IN" sz="3200" b="1" i="1" dirty="0"/>
              <a:t>					PGDAC Batch : Mar 2022</a:t>
            </a:r>
          </a:p>
          <a:p>
            <a:pPr algn="l"/>
            <a:r>
              <a:rPr lang="en-IN" sz="3200" b="1" i="1" dirty="0"/>
              <a:t>                                                        BY:</a:t>
            </a:r>
          </a:p>
          <a:p>
            <a:pPr algn="l"/>
            <a:r>
              <a:rPr lang="en-IN" sz="3200" b="1" i="1" dirty="0"/>
              <a:t>                                          </a:t>
            </a:r>
            <a:r>
              <a:rPr lang="en-IN" sz="3200" b="1" dirty="0"/>
              <a:t>   1.Kiran Namdev Mahanor.</a:t>
            </a:r>
          </a:p>
          <a:p>
            <a:pPr algn="l"/>
            <a:r>
              <a:rPr lang="en-IN" sz="3200" b="1" dirty="0"/>
              <a:t>					 2.Mayur Sharad Warke.</a:t>
            </a:r>
          </a:p>
          <a:p>
            <a:pPr algn="l"/>
            <a:r>
              <a:rPr lang="en-IN" sz="3200" b="1" dirty="0"/>
              <a:t>					 3.Mayur Chandrakant Chougule.</a:t>
            </a:r>
          </a:p>
          <a:p>
            <a:pPr algn="l"/>
            <a:r>
              <a:rPr lang="en-IN" sz="3200" b="1" dirty="0"/>
              <a:t>					 4.Arshadali Ayub Mulla.</a:t>
            </a:r>
          </a:p>
          <a:p>
            <a:pPr algn="l"/>
            <a:r>
              <a:rPr lang="en-IN" sz="3200" b="1" dirty="0"/>
              <a:t>					 5.Devansh Shrivastava.</a:t>
            </a:r>
            <a:endParaRPr lang="en-IN" b="1" dirty="0"/>
          </a:p>
          <a:p>
            <a:pPr algn="ctr"/>
            <a:endParaRPr lang="en-IN" b="1" i="1" dirty="0">
              <a:solidFill>
                <a:schemeClr val="tx1">
                  <a:lumMod val="65000"/>
                  <a:lumOff val="35000"/>
                </a:schemeClr>
              </a:solidFill>
            </a:endParaRPr>
          </a:p>
          <a:p>
            <a:pPr algn="l"/>
            <a:r>
              <a:rPr lang="en-IN" sz="2400" dirty="0"/>
              <a:t>                                          </a:t>
            </a:r>
            <a:endParaRPr lang="en-IN" b="1" dirty="0"/>
          </a:p>
          <a:p>
            <a:pPr algn="l"/>
            <a:r>
              <a:rPr lang="en-IN" b="1" dirty="0"/>
              <a:t>                                 </a:t>
            </a:r>
            <a:endParaRPr lang="en-IN" b="1" i="1" dirty="0">
              <a:solidFill>
                <a:schemeClr val="tx1">
                  <a:lumMod val="65000"/>
                  <a:lumOff val="35000"/>
                </a:schemeClr>
              </a:solidFill>
            </a:endParaRPr>
          </a:p>
          <a:p>
            <a:pPr algn="ctr"/>
            <a:r>
              <a:rPr lang="en-IN" b="1" dirty="0"/>
              <a:t>                                                                </a:t>
            </a:r>
            <a:r>
              <a:rPr lang="en-IN" dirty="0"/>
              <a:t>  </a:t>
            </a:r>
            <a:endParaRPr lang="en-IN" sz="1600" dirty="0"/>
          </a:p>
          <a:p>
            <a:r>
              <a:rPr lang="en-IN" dirty="0"/>
              <a:t>                                                             </a:t>
            </a:r>
            <a:endParaRPr lang="en-IN" b="1" dirty="0"/>
          </a:p>
          <a:p>
            <a:pPr algn="ctr"/>
            <a:r>
              <a:rPr lang="en-IN" dirty="0"/>
              <a:t>                        </a:t>
            </a:r>
          </a:p>
          <a:p>
            <a:pPr algn="ctr"/>
            <a:r>
              <a:rPr lang="en-IN" b="1" i="1" dirty="0"/>
              <a:t>                                                                                                                 </a:t>
            </a:r>
            <a:endParaRPr lang="en-IN" sz="3600" b="1" i="1" dirty="0"/>
          </a:p>
        </p:txBody>
      </p:sp>
      <p:pic>
        <p:nvPicPr>
          <p:cNvPr id="6" name="Picture 5" descr="download (1).png"/>
          <p:cNvPicPr>
            <a:picLocks noChangeAspect="1"/>
          </p:cNvPicPr>
          <p:nvPr/>
        </p:nvPicPr>
        <p:blipFill>
          <a:blip r:embed="rId2"/>
          <a:stretch>
            <a:fillRect/>
          </a:stretch>
        </p:blipFill>
        <p:spPr>
          <a:xfrm>
            <a:off x="2423161" y="715535"/>
            <a:ext cx="1672864" cy="1218367"/>
          </a:xfrm>
          <a:prstGeom prst="rect">
            <a:avLst/>
          </a:prstGeom>
        </p:spPr>
      </p:pic>
      <p:pic>
        <p:nvPicPr>
          <p:cNvPr id="9" name="Picture 8">
            <a:extLst>
              <a:ext uri="{FF2B5EF4-FFF2-40B4-BE49-F238E27FC236}">
                <a16:creationId xmlns:a16="http://schemas.microsoft.com/office/drawing/2014/main" id="{58C004F5-23DC-0626-1008-65F7662958E5}"/>
              </a:ext>
            </a:extLst>
          </p:cNvPr>
          <p:cNvPicPr>
            <a:picLocks noChangeAspect="1"/>
          </p:cNvPicPr>
          <p:nvPr/>
        </p:nvPicPr>
        <p:blipFill>
          <a:blip r:embed="rId3"/>
          <a:stretch>
            <a:fillRect/>
          </a:stretch>
        </p:blipFill>
        <p:spPr>
          <a:xfrm>
            <a:off x="9294159" y="209188"/>
            <a:ext cx="2722179" cy="1724715"/>
          </a:xfrm>
          <a:prstGeom prst="rect">
            <a:avLst/>
          </a:prstGeom>
        </p:spPr>
      </p:pic>
    </p:spTree>
    <p:extLst>
      <p:ext uri="{BB962C8B-B14F-4D97-AF65-F5344CB8AC3E}">
        <p14:creationId xmlns:p14="http://schemas.microsoft.com/office/powerpoint/2010/main" val="158753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2EDE-6A4D-4CBB-9898-D667A9C2AAA4}"/>
              </a:ext>
            </a:extLst>
          </p:cNvPr>
          <p:cNvSpPr>
            <a:spLocks noGrp="1"/>
          </p:cNvSpPr>
          <p:nvPr>
            <p:ph type="title"/>
          </p:nvPr>
        </p:nvSpPr>
        <p:spPr>
          <a:xfrm>
            <a:off x="1484311" y="-150470"/>
            <a:ext cx="10018713" cy="1954193"/>
          </a:xfrm>
        </p:spPr>
        <p:txBody>
          <a:bodyPr>
            <a:normAutofit/>
          </a:bodyPr>
          <a:lstStyle/>
          <a:p>
            <a:pPr algn="ctr"/>
            <a:r>
              <a:rPr lang="en-US" sz="2000" b="1" i="1" dirty="0">
                <a:solidFill>
                  <a:schemeClr val="accent3">
                    <a:lumMod val="75000"/>
                  </a:schemeClr>
                </a:solidFill>
                <a:effectLst/>
                <a:latin typeface="Times New Roman" panose="02020603050405020304" pitchFamily="18" charset="0"/>
                <a:ea typeface="Times New Roman" panose="02020603050405020304" pitchFamily="18" charset="0"/>
              </a:rPr>
              <a:t>Data Flow Diagram for Admin And Manager</a:t>
            </a:r>
            <a:br>
              <a:rPr lang="en-IN" sz="2000" dirty="0">
                <a:effectLst/>
                <a:latin typeface="Times New Roman" panose="02020603050405020304" pitchFamily="18"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r>
              <a:rPr lang="en-US" sz="20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3" name="image12.png">
            <a:extLst>
              <a:ext uri="{FF2B5EF4-FFF2-40B4-BE49-F238E27FC236}">
                <a16:creationId xmlns:a16="http://schemas.microsoft.com/office/drawing/2014/main" id="{66F4EA54-8FBC-A398-DC22-2DADEADAD434}"/>
              </a:ext>
            </a:extLst>
          </p:cNvPr>
          <p:cNvPicPr>
            <a:picLocks noChangeAspect="1"/>
          </p:cNvPicPr>
          <p:nvPr/>
        </p:nvPicPr>
        <p:blipFill>
          <a:blip r:embed="rId2" cstate="print"/>
          <a:stretch>
            <a:fillRect/>
          </a:stretch>
        </p:blipFill>
        <p:spPr>
          <a:xfrm>
            <a:off x="1484311" y="586797"/>
            <a:ext cx="3371468" cy="5992859"/>
          </a:xfrm>
          <a:prstGeom prst="rect">
            <a:avLst/>
          </a:prstGeom>
        </p:spPr>
      </p:pic>
      <p:pic>
        <p:nvPicPr>
          <p:cNvPr id="4" name="image13.png">
            <a:extLst>
              <a:ext uri="{FF2B5EF4-FFF2-40B4-BE49-F238E27FC236}">
                <a16:creationId xmlns:a16="http://schemas.microsoft.com/office/drawing/2014/main" id="{60731744-C5D1-1F09-7F6F-706B9390AEED}"/>
              </a:ext>
            </a:extLst>
          </p:cNvPr>
          <p:cNvPicPr>
            <a:picLocks noChangeAspect="1"/>
          </p:cNvPicPr>
          <p:nvPr/>
        </p:nvPicPr>
        <p:blipFill>
          <a:blip r:embed="rId3" cstate="print"/>
          <a:stretch>
            <a:fillRect/>
          </a:stretch>
        </p:blipFill>
        <p:spPr>
          <a:xfrm>
            <a:off x="6695321" y="546760"/>
            <a:ext cx="4012368" cy="6032896"/>
          </a:xfrm>
          <a:prstGeom prst="rect">
            <a:avLst/>
          </a:prstGeom>
        </p:spPr>
      </p:pic>
    </p:spTree>
    <p:extLst>
      <p:ext uri="{BB962C8B-B14F-4D97-AF65-F5344CB8AC3E}">
        <p14:creationId xmlns:p14="http://schemas.microsoft.com/office/powerpoint/2010/main" val="409567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AA4C-44A4-4370-9ADC-75E6E56D1F2B}"/>
              </a:ext>
            </a:extLst>
          </p:cNvPr>
          <p:cNvSpPr>
            <a:spLocks noGrp="1"/>
          </p:cNvSpPr>
          <p:nvPr>
            <p:ph type="title"/>
          </p:nvPr>
        </p:nvSpPr>
        <p:spPr>
          <a:xfrm>
            <a:off x="1484311" y="685800"/>
            <a:ext cx="10018713" cy="274899"/>
          </a:xfrm>
        </p:spPr>
        <p:txBody>
          <a:bodyPr>
            <a:normAutofit fontScale="90000"/>
          </a:bodyPr>
          <a:lstStyle/>
          <a:p>
            <a:r>
              <a:rPr lang="en-US" sz="2400" b="1" i="1" dirty="0">
                <a:solidFill>
                  <a:schemeClr val="accent3">
                    <a:lumMod val="75000"/>
                  </a:schemeClr>
                </a:solidFill>
                <a:latin typeface="Times New Roman" panose="02020603050405020304" pitchFamily="18" charset="0"/>
                <a:ea typeface="Times New Roman" panose="02020603050405020304" pitchFamily="18" charset="0"/>
              </a:rPr>
              <a:t>Data Flow Diagram for User</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AF9B1C96-6D98-4CBF-A2B4-E60A34551A86}"/>
              </a:ext>
            </a:extLst>
          </p:cNvPr>
          <p:cNvSpPr txBox="1"/>
          <p:nvPr/>
        </p:nvSpPr>
        <p:spPr>
          <a:xfrm>
            <a:off x="2618380" y="-63062"/>
            <a:ext cx="6094070" cy="646331"/>
          </a:xfrm>
          <a:prstGeom prst="rect">
            <a:avLst/>
          </a:prstGeom>
          <a:noFill/>
        </p:spPr>
        <p:txBody>
          <a:bodyPr wrap="square">
            <a:spAutoFit/>
          </a:bodyPr>
          <a:lstStyle/>
          <a:p>
            <a:pPr algn="ctr"/>
            <a:r>
              <a:rPr lang="en-US" sz="18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ctr"/>
            <a:r>
              <a:rPr lang="en-US" sz="18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pic>
        <p:nvPicPr>
          <p:cNvPr id="3" name="image14.png">
            <a:extLst>
              <a:ext uri="{FF2B5EF4-FFF2-40B4-BE49-F238E27FC236}">
                <a16:creationId xmlns:a16="http://schemas.microsoft.com/office/drawing/2014/main" id="{5EA94C11-7958-B516-48C5-98228BE99643}"/>
              </a:ext>
            </a:extLst>
          </p:cNvPr>
          <p:cNvPicPr>
            <a:picLocks noChangeAspect="1"/>
          </p:cNvPicPr>
          <p:nvPr/>
        </p:nvPicPr>
        <p:blipFill>
          <a:blip r:embed="rId2" cstate="print"/>
          <a:stretch>
            <a:fillRect/>
          </a:stretch>
        </p:blipFill>
        <p:spPr>
          <a:xfrm>
            <a:off x="4972213" y="878763"/>
            <a:ext cx="3982601" cy="5979237"/>
          </a:xfrm>
          <a:prstGeom prst="rect">
            <a:avLst/>
          </a:prstGeom>
        </p:spPr>
      </p:pic>
    </p:spTree>
    <p:extLst>
      <p:ext uri="{BB962C8B-B14F-4D97-AF65-F5344CB8AC3E}">
        <p14:creationId xmlns:p14="http://schemas.microsoft.com/office/powerpoint/2010/main" val="220246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7C30-E104-46AD-B7A0-6D9CF9E153FD}"/>
              </a:ext>
            </a:extLst>
          </p:cNvPr>
          <p:cNvSpPr>
            <a:spLocks noGrp="1"/>
          </p:cNvSpPr>
          <p:nvPr>
            <p:ph type="title"/>
          </p:nvPr>
        </p:nvSpPr>
        <p:spPr>
          <a:xfrm>
            <a:off x="1086643" y="127321"/>
            <a:ext cx="10018713" cy="1354239"/>
          </a:xfrm>
        </p:spPr>
        <p:txBody>
          <a:bodyPr>
            <a:normAutofit fontScale="90000"/>
          </a:bodyPr>
          <a:lstStyle/>
          <a:p>
            <a:r>
              <a:rPr lang="en-US" sz="3200" b="1" dirty="0">
                <a:solidFill>
                  <a:schemeClr val="accent3">
                    <a:lumMod val="75000"/>
                  </a:schemeClr>
                </a:solidFill>
                <a:effectLst/>
                <a:latin typeface="Times New Roman" panose="02020603050405020304" pitchFamily="18" charset="0"/>
                <a:ea typeface="Times New Roman" panose="02020603050405020304" pitchFamily="18" charset="0"/>
              </a:rPr>
              <a:t>SOFTWARE ENGINEERING APPROACH</a:t>
            </a:r>
            <a:br>
              <a:rPr lang="en-IN" sz="1800" dirty="0">
                <a:effectLst/>
                <a:latin typeface="Times New Roman" panose="02020603050405020304" pitchFamily="18" charset="0"/>
                <a:ea typeface="Times New Roman" panose="02020603050405020304" pitchFamily="18" charset="0"/>
              </a:rPr>
            </a:br>
            <a:br>
              <a:rPr lang="en-US" sz="4000" dirty="0"/>
            </a:br>
            <a:endParaRPr lang="en-IN" dirty="0"/>
          </a:p>
        </p:txBody>
      </p:sp>
      <p:sp>
        <p:nvSpPr>
          <p:cNvPr id="3" name="Content Placeholder 2">
            <a:extLst>
              <a:ext uri="{FF2B5EF4-FFF2-40B4-BE49-F238E27FC236}">
                <a16:creationId xmlns:a16="http://schemas.microsoft.com/office/drawing/2014/main" id="{D8E09581-ACB6-41AA-BBFD-36C7288B9594}"/>
              </a:ext>
            </a:extLst>
          </p:cNvPr>
          <p:cNvSpPr>
            <a:spLocks noGrp="1"/>
          </p:cNvSpPr>
          <p:nvPr>
            <p:ph idx="1"/>
          </p:nvPr>
        </p:nvSpPr>
        <p:spPr>
          <a:xfrm>
            <a:off x="1305417" y="756745"/>
            <a:ext cx="10018713" cy="2672255"/>
          </a:xfrm>
        </p:spPr>
        <p:txBody>
          <a:bodyPr>
            <a:normAutofit fontScale="85000" lnSpcReduction="10000"/>
          </a:bodyPr>
          <a:lstStyle/>
          <a:p>
            <a:pPr indent="4572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The meaning of Agile is swift or versatile. </a:t>
            </a:r>
            <a:r>
              <a:rPr lang="en-US" sz="1800" b="1" dirty="0">
                <a:effectLst/>
                <a:latin typeface="Times New Roman" panose="02020603050405020304" pitchFamily="18" charset="0"/>
                <a:ea typeface="Times New Roman" panose="02020603050405020304" pitchFamily="18" charset="0"/>
              </a:rPr>
              <a:t>“Agile process model</a:t>
            </a:r>
            <a:r>
              <a:rPr lang="en-US" sz="1800" dirty="0">
                <a:effectLst/>
                <a:latin typeface="Times New Roman" panose="02020603050405020304" pitchFamily="18" charset="0"/>
                <a:ea typeface="Times New Roman" panose="02020603050405020304" pitchFamily="18" charset="0"/>
              </a:rPr>
              <a:t>" refers to a software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 approach based on iterative development. Agile methods break tasks into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smaller iterations, or parts do not directly involve long term planning. The project scope 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laid down at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beginning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Plans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regarding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 of iterations, the duration and the scope of each iteration are clearly defined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a:t>
            </a:r>
          </a:p>
          <a:p>
            <a:pPr indent="457200" algn="just">
              <a:lnSpc>
                <a:spcPct val="200000"/>
              </a:lnSpc>
            </a:pPr>
            <a:r>
              <a:rPr lang="en-US" sz="1800" dirty="0">
                <a:effectLst/>
                <a:latin typeface="Times New Roman" panose="02020603050405020304" pitchFamily="18" charset="0"/>
                <a:ea typeface="Times New Roman" panose="02020603050405020304" pitchFamily="18" charset="0"/>
              </a:rPr>
              <a:t>Following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phases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Agile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follows:</a:t>
            </a:r>
            <a:endParaRPr lang="en-IN" sz="18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endParaRPr lang="en-IN" dirty="0"/>
          </a:p>
        </p:txBody>
      </p:sp>
      <p:pic>
        <p:nvPicPr>
          <p:cNvPr id="4" name="image2.jpeg">
            <a:extLst>
              <a:ext uri="{FF2B5EF4-FFF2-40B4-BE49-F238E27FC236}">
                <a16:creationId xmlns:a16="http://schemas.microsoft.com/office/drawing/2014/main" id="{4B1CD3C0-B58B-A9DB-16BA-EF17735720BA}"/>
              </a:ext>
            </a:extLst>
          </p:cNvPr>
          <p:cNvPicPr>
            <a:picLocks noChangeAspect="1"/>
          </p:cNvPicPr>
          <p:nvPr/>
        </p:nvPicPr>
        <p:blipFill>
          <a:blip r:embed="rId2" cstate="print"/>
          <a:stretch>
            <a:fillRect/>
          </a:stretch>
        </p:blipFill>
        <p:spPr>
          <a:xfrm>
            <a:off x="4172283" y="3083587"/>
            <a:ext cx="4707480" cy="3569461"/>
          </a:xfrm>
          <a:prstGeom prst="rect">
            <a:avLst/>
          </a:prstGeom>
        </p:spPr>
      </p:pic>
    </p:spTree>
    <p:extLst>
      <p:ext uri="{BB962C8B-B14F-4D97-AF65-F5344CB8AC3E}">
        <p14:creationId xmlns:p14="http://schemas.microsoft.com/office/powerpoint/2010/main" val="303743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7009-DF72-49AA-B83A-0607BBDB906B}"/>
              </a:ext>
            </a:extLst>
          </p:cNvPr>
          <p:cNvSpPr>
            <a:spLocks noGrp="1"/>
          </p:cNvSpPr>
          <p:nvPr>
            <p:ph type="title"/>
          </p:nvPr>
        </p:nvSpPr>
        <p:spPr>
          <a:xfrm>
            <a:off x="1484310" y="-86359"/>
            <a:ext cx="10018713" cy="1224280"/>
          </a:xfrm>
        </p:spPr>
        <p:txBody>
          <a:bodyPr>
            <a:normAutofit/>
          </a:bodyPr>
          <a:lstStyle/>
          <a:p>
            <a:r>
              <a:rPr lang="en-US" sz="3200" b="1" dirty="0">
                <a:solidFill>
                  <a:schemeClr val="accent3">
                    <a:lumMod val="75000"/>
                  </a:schemeClr>
                </a:solidFill>
                <a:effectLst/>
                <a:latin typeface="Times New Roman" panose="02020603050405020304" pitchFamily="18" charset="0"/>
                <a:ea typeface="Times New Roman" panose="02020603050405020304" pitchFamily="18" charset="0"/>
              </a:rPr>
              <a:t>SYSTEM DESIGN</a:t>
            </a:r>
            <a:endParaRPr lang="en-IN" sz="3200" dirty="0">
              <a:solidFill>
                <a:schemeClr val="accent3">
                  <a:lumMod val="75000"/>
                </a:schemeClr>
              </a:solidFill>
            </a:endParaRPr>
          </a:p>
        </p:txBody>
      </p:sp>
      <p:sp>
        <p:nvSpPr>
          <p:cNvPr id="3" name="Content Placeholder 2">
            <a:extLst>
              <a:ext uri="{FF2B5EF4-FFF2-40B4-BE49-F238E27FC236}">
                <a16:creationId xmlns:a16="http://schemas.microsoft.com/office/drawing/2014/main" id="{FA792820-AB2F-403B-B74A-A006C5CE5C27}"/>
              </a:ext>
            </a:extLst>
          </p:cNvPr>
          <p:cNvSpPr>
            <a:spLocks noGrp="1"/>
          </p:cNvSpPr>
          <p:nvPr>
            <p:ph idx="1"/>
          </p:nvPr>
        </p:nvSpPr>
        <p:spPr>
          <a:xfrm>
            <a:off x="1484310" y="629921"/>
            <a:ext cx="10018713" cy="5161280"/>
          </a:xfrm>
        </p:spPr>
        <p:txBody>
          <a:bodyPr>
            <a:normAutofit fontScale="85000" lnSpcReduction="20000"/>
          </a:bodyPr>
          <a:lstStyle/>
          <a:p>
            <a:pPr indent="4572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The process of system design can be divided into three stages. They are:</a:t>
            </a:r>
            <a:endParaRPr lang="en-IN" sz="18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Symbol" panose="05050102010706020507" pitchFamily="18" charset="2"/>
              <a:buBlip>
                <a:blip r:embed="rId2"/>
              </a:buBlip>
              <a:tabLst>
                <a:tab pos="914400" algn="l"/>
              </a:tabLst>
            </a:pPr>
            <a:r>
              <a:rPr lang="en-US" sz="1800" dirty="0">
                <a:effectLst/>
                <a:latin typeface="Times New Roman" panose="02020603050405020304" pitchFamily="18" charset="0"/>
                <a:ea typeface="Times New Roman" panose="02020603050405020304" pitchFamily="18" charset="0"/>
              </a:rPr>
              <a:t>Structure design (already discussed)</a:t>
            </a:r>
            <a:endParaRPr lang="en-IN" sz="18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Symbol" panose="05050102010706020507" pitchFamily="18" charset="2"/>
              <a:buBlip>
                <a:blip r:embed="rId2"/>
              </a:buBlip>
              <a:tabLst>
                <a:tab pos="914400" algn="l"/>
              </a:tabLst>
            </a:pPr>
            <a:r>
              <a:rPr lang="en-US" sz="1800" dirty="0">
                <a:effectLst/>
                <a:latin typeface="Times New Roman" panose="02020603050405020304" pitchFamily="18" charset="0"/>
                <a:ea typeface="Times New Roman" panose="02020603050405020304" pitchFamily="18" charset="0"/>
              </a:rPr>
              <a:t>Database design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spcAft>
                <a:spcPts val="600"/>
              </a:spcAft>
              <a:buFont typeface="Symbol" panose="05050102010706020507" pitchFamily="18" charset="2"/>
              <a:buBlip>
                <a:blip r:embed="rId2"/>
              </a:buBlip>
              <a:tabLst>
                <a:tab pos="914400" algn="l"/>
              </a:tabLst>
            </a:pPr>
            <a:r>
              <a:rPr lang="en-US" sz="1800" dirty="0">
                <a:effectLst/>
                <a:latin typeface="Times New Roman" panose="02020603050405020304" pitchFamily="18" charset="0"/>
                <a:ea typeface="Times New Roman" panose="02020603050405020304" pitchFamily="18" charset="0"/>
              </a:rPr>
              <a:t>Interface design</a:t>
            </a:r>
            <a:endParaRPr lang="en-IN" sz="18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As we know that system design is a solution to “How to approach to the creation of new system”. It provides the understudying and procedural details necessary for implementing the system. The steps involved during system design were as follow: -</a:t>
            </a:r>
            <a:endParaRPr lang="en-IN" sz="1800" dirty="0">
              <a:effectLst/>
              <a:latin typeface="Times New Roman" panose="02020603050405020304" pitchFamily="18" charset="0"/>
              <a:ea typeface="Times New Roman" panose="02020603050405020304" pitchFamily="18" charset="0"/>
            </a:endParaRPr>
          </a:p>
          <a:p>
            <a:pPr algn="just">
              <a:lnSpc>
                <a:spcPct val="200000"/>
              </a:lnSpc>
              <a:spcAft>
                <a:spcPts val="600"/>
              </a:spcAft>
            </a:pPr>
            <a:r>
              <a:rPr lang="en-US" sz="1800" b="1" dirty="0">
                <a:effectLst/>
                <a:latin typeface="Times New Roman" panose="02020603050405020304" pitchFamily="18" charset="0"/>
                <a:ea typeface="Times New Roman" panose="02020603050405020304" pitchFamily="18" charset="0"/>
              </a:rPr>
              <a:t>LOGICAL AND PHYSICAL DESIGN </a:t>
            </a:r>
            <a:endParaRPr lang="en-IN" sz="18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The current physical system was thoroughly reviewed from point of view how the data flow, what are file contents, its volumes and frequency etc.</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After this input, output specifications security &amp; control specification were prepared. It was also decided that how physical information will flow through the system and a physical design walkthrough</a:t>
            </a:r>
            <a:endParaRPr lang="en-IN" dirty="0"/>
          </a:p>
        </p:txBody>
      </p:sp>
    </p:spTree>
    <p:extLst>
      <p:ext uri="{BB962C8B-B14F-4D97-AF65-F5344CB8AC3E}">
        <p14:creationId xmlns:p14="http://schemas.microsoft.com/office/powerpoint/2010/main" val="219660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79-1A98-4698-AA54-603F15BF79DC}"/>
              </a:ext>
            </a:extLst>
          </p:cNvPr>
          <p:cNvSpPr>
            <a:spLocks noGrp="1"/>
          </p:cNvSpPr>
          <p:nvPr>
            <p:ph type="title"/>
          </p:nvPr>
        </p:nvSpPr>
        <p:spPr>
          <a:xfrm>
            <a:off x="1086643" y="-838200"/>
            <a:ext cx="10018713" cy="2453640"/>
          </a:xfrm>
        </p:spPr>
        <p:txBody>
          <a:bodyPr/>
          <a:lstStyle/>
          <a:p>
            <a:r>
              <a:rPr lang="en-US" sz="4000" b="1" dirty="0">
                <a:solidFill>
                  <a:schemeClr val="accent3">
                    <a:lumMod val="75000"/>
                  </a:schemeClr>
                </a:solidFill>
                <a:effectLst/>
                <a:latin typeface="Times New Roman" panose="02020603050405020304" pitchFamily="18" charset="0"/>
                <a:ea typeface="Times New Roman" panose="02020603050405020304" pitchFamily="18" charset="0"/>
              </a:rPr>
              <a:t>SYSTEM DESIGN</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5A20AE41-97BB-4FFC-82E7-700932A534FA}"/>
              </a:ext>
            </a:extLst>
          </p:cNvPr>
          <p:cNvSpPr>
            <a:spLocks noGrp="1"/>
          </p:cNvSpPr>
          <p:nvPr>
            <p:ph idx="1"/>
          </p:nvPr>
        </p:nvSpPr>
        <p:spPr>
          <a:xfrm>
            <a:off x="1503680" y="1940560"/>
            <a:ext cx="10354943" cy="2113280"/>
          </a:xfrm>
        </p:spPr>
        <p:txBody>
          <a:bodyPr>
            <a:noAutofit/>
          </a:bodyPr>
          <a:lstStyle/>
          <a:p>
            <a:pPr algn="just">
              <a:lnSpc>
                <a:spcPct val="200000"/>
              </a:lnSpc>
              <a:spcAft>
                <a:spcPts val="600"/>
              </a:spcAft>
            </a:pPr>
            <a:r>
              <a:rPr lang="en-US" sz="1600" b="1" dirty="0">
                <a:effectLst/>
                <a:latin typeface="Times New Roman" panose="02020603050405020304" pitchFamily="18" charset="0"/>
                <a:ea typeface="Times New Roman" panose="02020603050405020304" pitchFamily="18" charset="0"/>
              </a:rPr>
              <a:t>OUTPUT DESIGN</a:t>
            </a:r>
            <a:endParaRPr lang="en-IN" sz="16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600" dirty="0">
                <a:effectLst/>
                <a:latin typeface="Times New Roman" panose="02020603050405020304" pitchFamily="18" charset="0"/>
                <a:ea typeface="Times New Roman" panose="02020603050405020304" pitchFamily="18" charset="0"/>
              </a:rPr>
              <a:t>The format of outputs is designed in such a way that it is simple to read and interpret  In the present output we have clearly labeled title it contains date and time and all the fields are clearly mentioned (labeled).</a:t>
            </a:r>
            <a:endParaRPr lang="en-IN" sz="1600" dirty="0">
              <a:effectLst/>
              <a:latin typeface="Times New Roman" panose="02020603050405020304" pitchFamily="18" charset="0"/>
              <a:ea typeface="Times New Roman" panose="02020603050405020304" pitchFamily="18" charset="0"/>
            </a:endParaRPr>
          </a:p>
          <a:p>
            <a:pPr algn="just">
              <a:lnSpc>
                <a:spcPct val="200000"/>
              </a:lnSpc>
              <a:spcAft>
                <a:spcPts val="600"/>
              </a:spcAft>
            </a:pPr>
            <a:r>
              <a:rPr lang="en-US" sz="1600" b="1" dirty="0">
                <a:effectLst/>
                <a:latin typeface="Times New Roman" panose="02020603050405020304" pitchFamily="18" charset="0"/>
                <a:ea typeface="Times New Roman" panose="02020603050405020304" pitchFamily="18" charset="0"/>
              </a:rPr>
              <a:t>INPUT DESIGN</a:t>
            </a:r>
            <a:endParaRPr lang="en-IN" sz="16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600" dirty="0">
                <a:effectLst/>
                <a:latin typeface="Times New Roman" panose="02020603050405020304" pitchFamily="18" charset="0"/>
                <a:ea typeface="Times New Roman" panose="02020603050405020304" pitchFamily="18" charset="0"/>
              </a:rPr>
              <a:t>.Input should be as simple as possible. It  is design to reduce possibility of incorrect data being enter and the need of system user are considered with this view of mind several human factor is evaluated. </a:t>
            </a:r>
            <a:endParaRPr lang="en-IN" sz="1600" dirty="0">
              <a:effectLst/>
              <a:latin typeface="Times New Roman" panose="02020603050405020304" pitchFamily="18" charset="0"/>
              <a:ea typeface="Times New Roman" panose="02020603050405020304" pitchFamily="18" charset="0"/>
            </a:endParaRPr>
          </a:p>
          <a:p>
            <a:pPr algn="just">
              <a:lnSpc>
                <a:spcPct val="200000"/>
              </a:lnSpc>
              <a:spcAft>
                <a:spcPts val="600"/>
              </a:spcAft>
            </a:pPr>
            <a:r>
              <a:rPr lang="en-US" sz="1600" b="1" dirty="0">
                <a:effectLst/>
                <a:latin typeface="Times New Roman" panose="02020603050405020304" pitchFamily="18" charset="0"/>
                <a:ea typeface="Times New Roman" panose="02020603050405020304" pitchFamily="18" charset="0"/>
              </a:rPr>
              <a:t> SCREEN DESIGN</a:t>
            </a:r>
            <a:endParaRPr lang="en-IN" sz="16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600" dirty="0">
                <a:effectLst/>
                <a:latin typeface="Times New Roman" panose="02020603050405020304" pitchFamily="18" charset="0"/>
                <a:ea typeface="Times New Roman" panose="02020603050405020304" pitchFamily="18" charset="0"/>
              </a:rPr>
              <a:t>The screen design for inputting the inputs were also panned as the format of inputs.</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600" dirty="0"/>
          </a:p>
        </p:txBody>
      </p:sp>
    </p:spTree>
    <p:extLst>
      <p:ext uri="{BB962C8B-B14F-4D97-AF65-F5344CB8AC3E}">
        <p14:creationId xmlns:p14="http://schemas.microsoft.com/office/powerpoint/2010/main" val="2276301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6797-A3E7-4921-9023-497DD47673D3}"/>
              </a:ext>
            </a:extLst>
          </p:cNvPr>
          <p:cNvSpPr>
            <a:spLocks noGrp="1"/>
          </p:cNvSpPr>
          <p:nvPr>
            <p:ph type="title"/>
          </p:nvPr>
        </p:nvSpPr>
        <p:spPr>
          <a:xfrm>
            <a:off x="1086643" y="-462280"/>
            <a:ext cx="10018713" cy="1752599"/>
          </a:xfrm>
        </p:spPr>
        <p:txBody>
          <a:bodyPr>
            <a:normAutofit/>
          </a:bodyPr>
          <a:lstStyle/>
          <a:p>
            <a:r>
              <a:rPr lang="en-US" b="1" dirty="0">
                <a:solidFill>
                  <a:schemeClr val="accent3">
                    <a:lumMod val="75000"/>
                  </a:schemeClr>
                </a:solidFill>
                <a:effectLst/>
                <a:latin typeface="Times New Roman" panose="02020603050405020304" pitchFamily="18" charset="0"/>
                <a:ea typeface="Times New Roman" panose="02020603050405020304" pitchFamily="18" charset="0"/>
              </a:rPr>
              <a:t>TESTING</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A9845F67-1346-40A8-8467-2339391762BA}"/>
              </a:ext>
            </a:extLst>
          </p:cNvPr>
          <p:cNvSpPr>
            <a:spLocks noGrp="1"/>
          </p:cNvSpPr>
          <p:nvPr>
            <p:ph idx="1"/>
          </p:nvPr>
        </p:nvSpPr>
        <p:spPr>
          <a:xfrm>
            <a:off x="1484310" y="640079"/>
            <a:ext cx="10018713" cy="5151121"/>
          </a:xfrm>
        </p:spPr>
        <p:txBody>
          <a:bodyPr>
            <a:normAutofit/>
          </a:bodyPr>
          <a:lstStyle/>
          <a:p>
            <a:pPr marL="2540" algn="just">
              <a:lnSpc>
                <a:spcPct val="200000"/>
              </a:lnSpc>
              <a:spcAft>
                <a:spcPts val="600"/>
              </a:spcAft>
            </a:pPr>
            <a:r>
              <a:rPr lang="en-US" sz="1800" b="1" dirty="0">
                <a:effectLst/>
                <a:latin typeface="Times New Roman" panose="02020603050405020304" pitchFamily="18" charset="0"/>
                <a:ea typeface="Times New Roman" panose="02020603050405020304" pitchFamily="18" charset="0"/>
              </a:rPr>
              <a:t>Software Testing</a:t>
            </a:r>
            <a:endParaRPr lang="en-IN" sz="18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Software testing is a process of </a:t>
            </a:r>
            <a:r>
              <a:rPr lang="en-US" sz="1800" i="1" dirty="0">
                <a:effectLst/>
                <a:latin typeface="Times New Roman" panose="02020603050405020304" pitchFamily="18" charset="0"/>
                <a:ea typeface="Times New Roman" panose="02020603050405020304" pitchFamily="18" charset="0"/>
              </a:rPr>
              <a:t>verifying </a:t>
            </a:r>
            <a:r>
              <a:rPr lang="en-US" sz="1800" dirty="0">
                <a:effectLst/>
                <a:latin typeface="Times New Roman" panose="02020603050405020304" pitchFamily="18" charset="0"/>
                <a:ea typeface="Times New Roman" panose="02020603050405020304" pitchFamily="18" charset="0"/>
              </a:rPr>
              <a:t>and </a:t>
            </a:r>
            <a:r>
              <a:rPr lang="en-US" sz="1800" i="1" dirty="0">
                <a:effectLst/>
                <a:latin typeface="Times New Roman" panose="02020603050405020304" pitchFamily="18" charset="0"/>
                <a:ea typeface="Times New Roman" panose="02020603050405020304" pitchFamily="18" charset="0"/>
              </a:rPr>
              <a:t>validating </a:t>
            </a:r>
            <a:r>
              <a:rPr lang="en-US" sz="1800" dirty="0">
                <a:effectLst/>
                <a:latin typeface="Times New Roman" panose="02020603050405020304" pitchFamily="18" charset="0"/>
                <a:ea typeface="Times New Roman" panose="02020603050405020304" pitchFamily="18" charset="0"/>
              </a:rPr>
              <a:t>that a software application or program. Software testing</a:t>
            </a:r>
            <a:endParaRPr lang="en-IN" sz="1800" dirty="0">
              <a:effectLst/>
              <a:latin typeface="Times New Roman" panose="02020603050405020304" pitchFamily="18" charset="0"/>
              <a:ea typeface="Times New Roman" panose="02020603050405020304" pitchFamily="18" charset="0"/>
            </a:endParaRPr>
          </a:p>
          <a:p>
            <a:pPr marL="685800" indent="-228600" algn="just">
              <a:lnSpc>
                <a:spcPct val="200000"/>
              </a:lnSpc>
              <a:spcAft>
                <a:spcPts val="600"/>
              </a:spcAft>
              <a:tabLst>
                <a:tab pos="685800" algn="l"/>
              </a:tabLst>
            </a:pPr>
            <a:r>
              <a:rPr lang="en-US" sz="1800" b="1"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Meets the business and technical requirements that guided its design and development, and </a:t>
            </a:r>
            <a:endParaRPr lang="en-IN" sz="1800" dirty="0">
              <a:effectLst/>
              <a:latin typeface="Times New Roman" panose="02020603050405020304" pitchFamily="18" charset="0"/>
              <a:ea typeface="Times New Roman" panose="02020603050405020304" pitchFamily="18" charset="0"/>
            </a:endParaRPr>
          </a:p>
          <a:p>
            <a:pPr marL="685800" indent="-228600" algn="just">
              <a:lnSpc>
                <a:spcPct val="200000"/>
              </a:lnSpc>
              <a:spcAft>
                <a:spcPts val="600"/>
              </a:spcAft>
              <a:tabLst>
                <a:tab pos="685800" algn="l"/>
              </a:tabLst>
            </a:pPr>
            <a:r>
              <a:rPr lang="en-US" sz="1800" b="1"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Works as expected. </a:t>
            </a:r>
            <a:endParaRPr lang="en-IN" sz="1800" dirty="0">
              <a:effectLst/>
              <a:latin typeface="Times New Roman" panose="02020603050405020304" pitchFamily="18" charset="0"/>
              <a:ea typeface="Times New Roman" panose="02020603050405020304" pitchFamily="18" charset="0"/>
            </a:endParaRPr>
          </a:p>
          <a:p>
            <a:pPr indent="4572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Software testing also identifies important </a:t>
            </a:r>
            <a:r>
              <a:rPr lang="en-US" sz="1800" i="1" dirty="0">
                <a:effectLst/>
                <a:latin typeface="Times New Roman" panose="02020603050405020304" pitchFamily="18" charset="0"/>
                <a:ea typeface="Times New Roman" panose="02020603050405020304" pitchFamily="18" charset="0"/>
              </a:rPr>
              <a:t>defects</a:t>
            </a:r>
            <a:r>
              <a:rPr lang="en-US" sz="1800" dirty="0">
                <a:effectLst/>
                <a:latin typeface="Times New Roman" panose="02020603050405020304" pitchFamily="18" charset="0"/>
                <a:ea typeface="Times New Roman" panose="02020603050405020304" pitchFamily="18" charset="0"/>
              </a:rPr>
              <a:t>, flaws, or errors in the application code that must be fixed. The modifier “important” in the previous sentence is, well, important because defects must be categorized by severity.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9387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A1CF-3075-4FAE-A039-532586C836C5}"/>
              </a:ext>
            </a:extLst>
          </p:cNvPr>
          <p:cNvSpPr>
            <a:spLocks noGrp="1"/>
          </p:cNvSpPr>
          <p:nvPr>
            <p:ph type="title"/>
          </p:nvPr>
        </p:nvSpPr>
        <p:spPr>
          <a:xfrm>
            <a:off x="1677351" y="2702560"/>
            <a:ext cx="10018713" cy="2540000"/>
          </a:xfrm>
        </p:spPr>
        <p:txBody>
          <a:bodyPr>
            <a:noAutofit/>
          </a:bodyPr>
          <a:lstStyle/>
          <a:p>
            <a:pPr marL="2540">
              <a:lnSpc>
                <a:spcPct val="200000"/>
              </a:lnSpc>
              <a:spcBef>
                <a:spcPts val="1200"/>
              </a:spcBef>
              <a:spcAft>
                <a:spcPts val="600"/>
              </a:spcAft>
            </a:pPr>
            <a:r>
              <a:rPr lang="en-US" sz="3200" b="1" i="1" dirty="0">
                <a:solidFill>
                  <a:schemeClr val="accent3">
                    <a:lumMod val="75000"/>
                  </a:schemeClr>
                </a:solidFill>
                <a:effectLst/>
                <a:latin typeface="Times New Roman" panose="02020603050405020304" pitchFamily="18" charset="0"/>
              </a:rPr>
              <a:t>Testing methods</a:t>
            </a:r>
            <a:br>
              <a:rPr lang="en-IN" sz="2000" b="1" i="1" dirty="0">
                <a:effectLst/>
                <a:latin typeface="Arial" panose="020B0604020202020204" pitchFamily="34" charset="0"/>
              </a:rPr>
            </a:br>
            <a:r>
              <a:rPr lang="en-US" sz="1800" dirty="0">
                <a:effectLst/>
                <a:latin typeface="Times New Roman" panose="02020603050405020304" pitchFamily="18" charset="0"/>
                <a:ea typeface="Times New Roman" panose="02020603050405020304" pitchFamily="18" charset="0"/>
              </a:rPr>
              <a:t>Software testing methods are traditionally divided into black box testing and white box testing. These two approaches are used to describe the point of view that a test engineer takes when designing test cases.</a:t>
            </a:r>
            <a:br>
              <a:rPr lang="en-US" sz="16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Specification-based testing</a:t>
            </a:r>
            <a:r>
              <a:rPr lang="en-US" sz="1800" dirty="0">
                <a:effectLst/>
                <a:latin typeface="Times New Roman" panose="02020603050405020304" pitchFamily="18" charset="0"/>
                <a:ea typeface="Times New Roman" panose="02020603050405020304" pitchFamily="18" charset="0"/>
              </a:rPr>
              <a:t>: Specification-based testing aims to test the functionality of software according to the applicable requirements. Thus, the tester inputs data into, and only sees the output from, the test object. This level of testing usually requires thorough test cases to be provided to the tester, who then can simply verify that for a given input, the output value (or behavior), either "is" or "is not" the same as the expected value specified in the test case</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val="3172996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A1CF-3075-4FAE-A039-532586C836C5}"/>
              </a:ext>
            </a:extLst>
          </p:cNvPr>
          <p:cNvSpPr>
            <a:spLocks noGrp="1"/>
          </p:cNvSpPr>
          <p:nvPr>
            <p:ph type="title"/>
          </p:nvPr>
        </p:nvSpPr>
        <p:spPr>
          <a:xfrm>
            <a:off x="1484311" y="685800"/>
            <a:ext cx="10018713" cy="5562600"/>
          </a:xfrm>
        </p:spPr>
        <p:txBody>
          <a:bodyPr>
            <a:normAutofit/>
          </a:bodyPr>
          <a:lstStyle/>
          <a:p>
            <a:pPr marL="2540">
              <a:lnSpc>
                <a:spcPct val="200000"/>
              </a:lnSpc>
              <a:spcBef>
                <a:spcPts val="1200"/>
              </a:spcBef>
              <a:spcAft>
                <a:spcPts val="600"/>
              </a:spcAft>
            </a:pPr>
            <a:r>
              <a:rPr lang="en-US" sz="2800" b="1" dirty="0">
                <a:solidFill>
                  <a:schemeClr val="accent3">
                    <a:lumMod val="75000"/>
                  </a:schemeClr>
                </a:solidFill>
                <a:effectLst/>
                <a:latin typeface="Times New Roman" panose="02020603050405020304" pitchFamily="18" charset="0"/>
              </a:rPr>
              <a:t>Black box testing</a:t>
            </a:r>
            <a:br>
              <a:rPr lang="en-IN" sz="1800" b="1" dirty="0">
                <a:effectLst/>
                <a:latin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Black box testing treats the software as a "black box"—without any knowledge of internal implementation. Black box testing methods include: equivalence partitioning, boundary value analysis, all-pairs testing, fuzz testing, model-based testing, traceability matrix, exploratory testing and specification-based testing.</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074841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A1CF-3075-4FAE-A039-532586C836C5}"/>
              </a:ext>
            </a:extLst>
          </p:cNvPr>
          <p:cNvSpPr>
            <a:spLocks noGrp="1"/>
          </p:cNvSpPr>
          <p:nvPr>
            <p:ph type="title"/>
          </p:nvPr>
        </p:nvSpPr>
        <p:spPr>
          <a:xfrm>
            <a:off x="1484311" y="2098040"/>
            <a:ext cx="10018713" cy="2890520"/>
          </a:xfrm>
        </p:spPr>
        <p:txBody>
          <a:bodyPr>
            <a:normAutofit fontScale="90000"/>
          </a:bodyPr>
          <a:lstStyle/>
          <a:p>
            <a:pPr algn="l"/>
            <a:r>
              <a:rPr lang="en-US" sz="3600" b="1" dirty="0">
                <a:solidFill>
                  <a:schemeClr val="accent3">
                    <a:lumMod val="75000"/>
                  </a:schemeClr>
                </a:solidFill>
                <a:effectLst/>
                <a:latin typeface="Times New Roman" panose="02020603050405020304" pitchFamily="18" charset="0"/>
                <a:ea typeface="Times New Roman" panose="02020603050405020304" pitchFamily="18" charset="0"/>
              </a:rPr>
              <a:t>                      Advantages </a:t>
            </a:r>
            <a:r>
              <a:rPr lang="en-US" sz="3600" b="1" dirty="0">
                <a:solidFill>
                  <a:schemeClr val="accent3">
                    <a:lumMod val="75000"/>
                  </a:schemeClr>
                </a:solidFill>
                <a:latin typeface="Times New Roman" panose="02020603050405020304" pitchFamily="18" charset="0"/>
                <a:ea typeface="Times New Roman" panose="02020603050405020304" pitchFamily="18" charset="0"/>
              </a:rPr>
              <a:t>&amp;</a:t>
            </a:r>
            <a:r>
              <a:rPr lang="en-US" sz="3600" b="1" dirty="0">
                <a:solidFill>
                  <a:schemeClr val="accent3">
                    <a:lumMod val="75000"/>
                  </a:schemeClr>
                </a:solidFill>
                <a:effectLst/>
                <a:latin typeface="Times New Roman" panose="02020603050405020304" pitchFamily="18" charset="0"/>
                <a:ea typeface="Times New Roman" panose="02020603050405020304" pitchFamily="18" charset="0"/>
              </a:rPr>
              <a:t> Disadvantages</a:t>
            </a:r>
            <a:br>
              <a:rPr lang="en-US" sz="3600" b="1" dirty="0">
                <a:effectLst/>
                <a:latin typeface="Times New Roman" panose="02020603050405020304" pitchFamily="18" charset="0"/>
                <a:ea typeface="Times New Roman" panose="02020603050405020304" pitchFamily="18" charset="0"/>
              </a:rPr>
            </a:br>
            <a:br>
              <a:rPr lang="en-US" sz="3600" b="1" dirty="0">
                <a:effectLst/>
                <a:latin typeface="Times New Roman" panose="02020603050405020304" pitchFamily="18" charset="0"/>
                <a:ea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rPr>
              <a:t>The black box tester has no "bonds" with the code, and a tester's perception is very simple: a code </a:t>
            </a:r>
            <a:r>
              <a:rPr lang="en-US" sz="2700" i="1" dirty="0">
                <a:effectLst/>
                <a:latin typeface="Times New Roman" panose="02020603050405020304" pitchFamily="18" charset="0"/>
                <a:ea typeface="Times New Roman" panose="02020603050405020304" pitchFamily="18" charset="0"/>
              </a:rPr>
              <a:t>must</a:t>
            </a:r>
            <a:r>
              <a:rPr lang="en-US" sz="2700" dirty="0">
                <a:effectLst/>
                <a:latin typeface="Times New Roman" panose="02020603050405020304" pitchFamily="18" charset="0"/>
                <a:ea typeface="Times New Roman" panose="02020603050405020304" pitchFamily="18" charset="0"/>
              </a:rPr>
              <a:t> have bugs. Using the principle, </a:t>
            </a:r>
            <a:br>
              <a:rPr lang="en-US" sz="2700" dirty="0">
                <a:effectLst/>
                <a:latin typeface="Times New Roman" panose="02020603050405020304" pitchFamily="18" charset="0"/>
                <a:ea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rPr>
              <a:t>Ask and you shall receive," black box testers find bugs where programmers do not. </a:t>
            </a:r>
            <a:r>
              <a:rPr lang="en-US" sz="2700" i="1" dirty="0">
                <a:effectLst/>
                <a:latin typeface="Times New Roman" panose="02020603050405020304" pitchFamily="18" charset="0"/>
                <a:ea typeface="Times New Roman" panose="02020603050405020304" pitchFamily="18" charset="0"/>
              </a:rPr>
              <a:t>But,</a:t>
            </a:r>
            <a:r>
              <a:rPr lang="en-US" sz="2700" dirty="0">
                <a:effectLst/>
                <a:latin typeface="Times New Roman" panose="02020603050405020304" pitchFamily="18" charset="0"/>
                <a:ea typeface="Times New Roman" panose="02020603050405020304" pitchFamily="18" charset="0"/>
              </a:rPr>
              <a:t> on the other hand, black box testing has been said to be "like a walk in a dark labyrinth without a flashlight," because the tester doesn't know how the software being tested was actually constructed. As a result, there are situations </a:t>
            </a:r>
            <a:br>
              <a:rPr lang="en-US" sz="2700" dirty="0">
                <a:effectLst/>
                <a:latin typeface="Times New Roman" panose="02020603050405020304" pitchFamily="18" charset="0"/>
                <a:ea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rPr>
              <a:t> (1) a tester writes many test cases to check something that could have been            tested by only one test case</a:t>
            </a:r>
            <a:r>
              <a:rPr lang="en-US" sz="2700" dirty="0">
                <a:latin typeface="Times New Roman" panose="02020603050405020304" pitchFamily="18" charset="0"/>
                <a:ea typeface="Times New Roman" panose="02020603050405020304" pitchFamily="18" charset="0"/>
              </a:rPr>
              <a:t>.</a:t>
            </a:r>
            <a:r>
              <a:rPr lang="en-US" sz="2700" dirty="0">
                <a:effectLst/>
                <a:latin typeface="Times New Roman" panose="02020603050405020304" pitchFamily="18" charset="0"/>
                <a:ea typeface="Times New Roman" panose="02020603050405020304" pitchFamily="18" charset="0"/>
              </a:rPr>
              <a:t> </a:t>
            </a:r>
            <a:br>
              <a:rPr lang="en-US" sz="2700" dirty="0">
                <a:effectLst/>
                <a:latin typeface="Times New Roman" panose="02020603050405020304" pitchFamily="18" charset="0"/>
                <a:ea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rPr>
              <a:t> (2) some parts of the back-end are not tested at all. </a:t>
            </a:r>
            <a:br>
              <a:rPr lang="en-US" sz="2700" dirty="0">
                <a:effectLst/>
                <a:latin typeface="Times New Roman" panose="02020603050405020304" pitchFamily="18" charset="0"/>
                <a:ea typeface="Times New Roman" panose="02020603050405020304" pitchFamily="18" charset="0"/>
              </a:rPr>
            </a:br>
            <a:br>
              <a:rPr lang="en-US" sz="2700" dirty="0">
                <a:latin typeface="Times New Roman" panose="02020603050405020304" pitchFamily="18" charset="0"/>
                <a:ea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rPr>
              <a:t>Therefore, black box testing has the advantage of "an unaffiliated opinion," on the one hand, and the disadvantage of "blind exploring," on the other. </a:t>
            </a:r>
            <a:br>
              <a:rPr lang="en-IN" sz="2700" dirty="0">
                <a:effectLst/>
                <a:latin typeface="Times New Roman" panose="02020603050405020304" pitchFamily="18" charset="0"/>
                <a:ea typeface="Times New Roman" panose="02020603050405020304" pitchFamily="18" charset="0"/>
              </a:rPr>
            </a:br>
            <a:br>
              <a:rPr lang="en-US" sz="27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IN" sz="3600" dirty="0"/>
          </a:p>
        </p:txBody>
      </p:sp>
    </p:spTree>
    <p:extLst>
      <p:ext uri="{BB962C8B-B14F-4D97-AF65-F5344CB8AC3E}">
        <p14:creationId xmlns:p14="http://schemas.microsoft.com/office/powerpoint/2010/main" val="3940569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282F-889E-4CFA-87C7-7007B6E22A41}"/>
              </a:ext>
            </a:extLst>
          </p:cNvPr>
          <p:cNvSpPr>
            <a:spLocks noGrp="1"/>
          </p:cNvSpPr>
          <p:nvPr>
            <p:ph type="title"/>
          </p:nvPr>
        </p:nvSpPr>
        <p:spPr>
          <a:xfrm>
            <a:off x="1358187" y="1947041"/>
            <a:ext cx="10018713" cy="1752599"/>
          </a:xfrm>
        </p:spPr>
        <p:txBody>
          <a:bodyPr>
            <a:normAutofit/>
          </a:bodyPr>
          <a:lstStyle/>
          <a:p>
            <a:r>
              <a:rPr lang="en-US" sz="8800" i="1"/>
              <a:t>THANK YOU....</a:t>
            </a:r>
            <a:endParaRPr lang="en-IN" sz="8800" i="1" dirty="0"/>
          </a:p>
        </p:txBody>
      </p:sp>
    </p:spTree>
    <p:extLst>
      <p:ext uri="{BB962C8B-B14F-4D97-AF65-F5344CB8AC3E}">
        <p14:creationId xmlns:p14="http://schemas.microsoft.com/office/powerpoint/2010/main" val="372484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5366-A0BE-4B52-BE0E-29104282D981}"/>
              </a:ext>
            </a:extLst>
          </p:cNvPr>
          <p:cNvSpPr>
            <a:spLocks noGrp="1"/>
          </p:cNvSpPr>
          <p:nvPr>
            <p:ph type="title"/>
          </p:nvPr>
        </p:nvSpPr>
        <p:spPr>
          <a:xfrm>
            <a:off x="1342070" y="-254001"/>
            <a:ext cx="10018713" cy="2579951"/>
          </a:xfrm>
        </p:spPr>
        <p:txBody>
          <a:bodyPr>
            <a:noAutofit/>
          </a:bodyPr>
          <a:lstStyle/>
          <a:p>
            <a:r>
              <a:rPr lang="en-US" sz="4400" b="1" dirty="0">
                <a:solidFill>
                  <a:schemeClr val="accent2">
                    <a:lumMod val="75000"/>
                  </a:schemeClr>
                </a:solidFill>
              </a:rPr>
              <a:t>CONTENT</a:t>
            </a:r>
            <a:br>
              <a:rPr lang="en-US" sz="4400" dirty="0"/>
            </a:br>
            <a:endParaRPr lang="en-IN" sz="4400" dirty="0"/>
          </a:p>
        </p:txBody>
      </p:sp>
      <p:sp>
        <p:nvSpPr>
          <p:cNvPr id="3" name="Content Placeholder 2">
            <a:extLst>
              <a:ext uri="{FF2B5EF4-FFF2-40B4-BE49-F238E27FC236}">
                <a16:creationId xmlns:a16="http://schemas.microsoft.com/office/drawing/2014/main" id="{1838438D-F4A5-45D0-8EC8-B8F05FDE43FE}"/>
              </a:ext>
            </a:extLst>
          </p:cNvPr>
          <p:cNvSpPr>
            <a:spLocks noGrp="1"/>
          </p:cNvSpPr>
          <p:nvPr>
            <p:ph idx="1"/>
          </p:nvPr>
        </p:nvSpPr>
        <p:spPr>
          <a:xfrm>
            <a:off x="1342070" y="822960"/>
            <a:ext cx="10018713" cy="5466080"/>
          </a:xfrm>
        </p:spPr>
        <p:txBody>
          <a:bodyPr>
            <a:normAutofit fontScale="32500" lnSpcReduction="20000"/>
          </a:bodyPr>
          <a:lstStyle/>
          <a:p>
            <a:pPr algn="ctr"/>
            <a:endParaRPr lang="en-US" sz="3200" dirty="0"/>
          </a:p>
          <a:p>
            <a:pPr algn="ctr"/>
            <a:endParaRPr lang="en-US" sz="3200" dirty="0"/>
          </a:p>
          <a:p>
            <a:pPr algn="ctr"/>
            <a:endParaRPr lang="en-US" sz="3200" dirty="0"/>
          </a:p>
          <a:p>
            <a:r>
              <a:rPr lang="en-US" sz="8000" dirty="0"/>
              <a:t>INTRODUCTION</a:t>
            </a:r>
          </a:p>
          <a:p>
            <a:r>
              <a:rPr lang="en-US" sz="8000" dirty="0"/>
              <a:t>PROBLEM DEFINAITION</a:t>
            </a:r>
          </a:p>
          <a:p>
            <a:r>
              <a:rPr lang="en-US" sz="8000" dirty="0"/>
              <a:t>OBJECTIVES</a:t>
            </a:r>
          </a:p>
          <a:p>
            <a:r>
              <a:rPr lang="en-US" sz="8000" dirty="0"/>
              <a:t>TOOLS AND PLATFORM USED</a:t>
            </a:r>
          </a:p>
          <a:p>
            <a:r>
              <a:rPr lang="en-US" sz="8000" dirty="0"/>
              <a:t>ANALYSIS</a:t>
            </a:r>
          </a:p>
          <a:p>
            <a:r>
              <a:rPr lang="en-US" sz="8000" dirty="0"/>
              <a:t>SOFTWARE ENGINEERING APPROCH</a:t>
            </a:r>
          </a:p>
          <a:p>
            <a:r>
              <a:rPr lang="en-US" sz="8000" dirty="0"/>
              <a:t>SYSTEM DESIGN</a:t>
            </a:r>
          </a:p>
          <a:p>
            <a:r>
              <a:rPr lang="en-US" sz="8000" dirty="0"/>
              <a:t>TESTING</a:t>
            </a:r>
          </a:p>
          <a:p>
            <a:r>
              <a:rPr lang="en-US" sz="8000" dirty="0"/>
              <a:t>ADAVANTAGES AND DISADVANTAGES</a:t>
            </a:r>
          </a:p>
          <a:p>
            <a:pPr algn="ctr"/>
            <a:endParaRPr lang="en-US" sz="3200" dirty="0"/>
          </a:p>
          <a:p>
            <a:pPr marL="0" indent="0" algn="ctr">
              <a:buNone/>
            </a:pPr>
            <a:endParaRPr lang="en-IN" sz="3200" dirty="0"/>
          </a:p>
          <a:p>
            <a:pPr algn="ctr"/>
            <a:endParaRPr lang="en-US" sz="3200" dirty="0"/>
          </a:p>
        </p:txBody>
      </p:sp>
    </p:spTree>
    <p:extLst>
      <p:ext uri="{BB962C8B-B14F-4D97-AF65-F5344CB8AC3E}">
        <p14:creationId xmlns:p14="http://schemas.microsoft.com/office/powerpoint/2010/main" val="43244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5128-78A8-47E7-A0E4-812A6B58B9EA}"/>
              </a:ext>
            </a:extLst>
          </p:cNvPr>
          <p:cNvSpPr>
            <a:spLocks noGrp="1"/>
          </p:cNvSpPr>
          <p:nvPr>
            <p:ph type="title"/>
          </p:nvPr>
        </p:nvSpPr>
        <p:spPr>
          <a:xfrm>
            <a:off x="1484311" y="1"/>
            <a:ext cx="7659689" cy="1066800"/>
          </a:xfrm>
        </p:spPr>
        <p:txBody>
          <a:bodyPr>
            <a:normAutofit fontScale="90000"/>
          </a:bodyPr>
          <a:lstStyle/>
          <a:p>
            <a:r>
              <a:rPr lang="en-US" dirty="0">
                <a:solidFill>
                  <a:schemeClr val="accent2">
                    <a:lumMod val="75000"/>
                  </a:schemeClr>
                </a:solidFill>
              </a:rPr>
              <a:t>               INTRODUCTION</a:t>
            </a:r>
            <a:br>
              <a:rPr lang="en-US" dirty="0"/>
            </a:br>
            <a:endParaRPr lang="en-IN" dirty="0"/>
          </a:p>
        </p:txBody>
      </p:sp>
      <p:sp>
        <p:nvSpPr>
          <p:cNvPr id="5" name="Content Placeholder 4">
            <a:extLst>
              <a:ext uri="{FF2B5EF4-FFF2-40B4-BE49-F238E27FC236}">
                <a16:creationId xmlns:a16="http://schemas.microsoft.com/office/drawing/2014/main" id="{F4C290AA-12DA-420E-B82D-057CDB3D3225}"/>
              </a:ext>
            </a:extLst>
          </p:cNvPr>
          <p:cNvSpPr>
            <a:spLocks noGrp="1"/>
          </p:cNvSpPr>
          <p:nvPr>
            <p:ph idx="1"/>
          </p:nvPr>
        </p:nvSpPr>
        <p:spPr>
          <a:xfrm>
            <a:off x="1382711" y="619932"/>
            <a:ext cx="10018713" cy="6850250"/>
          </a:xfrm>
        </p:spPr>
        <p:txBody>
          <a:bodyPr>
            <a:normAutofit lnSpcReduction="10000"/>
          </a:bodyPr>
          <a:lstStyle/>
          <a:p>
            <a:pPr marL="471805" marR="489585" algn="just">
              <a:lnSpc>
                <a:spcPct val="150000"/>
              </a:lnSpc>
              <a:spcBef>
                <a:spcPts val="740"/>
              </a:spcBef>
              <a:spcAft>
                <a:spcPts val="0"/>
              </a:spcAft>
            </a:pPr>
            <a:r>
              <a:rPr lang="en-US" sz="1800" dirty="0">
                <a:effectLst/>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Customer get many benefits via online shopping this helps e-commerce companies to build long-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lasting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profitable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relationship</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customers.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strong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relationship</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is very important to focus on the customer as a whole and making sense of a flood of real-time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 that goes well beyond demographics or shopping behavior. There are two entities who will</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access to the system. 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the admin and another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registered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endParaRPr lang="en-IN" sz="1800" dirty="0">
              <a:effectLst/>
              <a:latin typeface="Times New Roman" panose="02020603050405020304" pitchFamily="18" charset="0"/>
              <a:ea typeface="Times New Roman" panose="02020603050405020304" pitchFamily="18" charset="0"/>
            </a:endParaRPr>
          </a:p>
          <a:p>
            <a:pPr marL="471805" marR="489585" algn="just">
              <a:lnSpc>
                <a:spcPct val="150000"/>
              </a:lnSpc>
              <a:spcBef>
                <a:spcPts val="780"/>
              </a:spcBef>
              <a:spcAft>
                <a:spcPts val="0"/>
              </a:spcAft>
            </a:pPr>
            <a:r>
              <a:rPr lang="en-US" sz="1800" dirty="0">
                <a:effectLst/>
                <a:latin typeface="Times New Roman" panose="02020603050405020304" pitchFamily="18" charset="0"/>
                <a:ea typeface="Times New Roman" panose="02020603050405020304" pitchFamily="18" charset="0"/>
              </a:rPr>
              <a:t>Admin can add product details, view all the order details and can also view the sales of the products.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 need to register with basic registration details to generate a valid username and password. After</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 user logins, </a:t>
            </a:r>
            <a:r>
              <a:rPr lang="en-US" sz="1800" dirty="0">
                <a:effectLst/>
                <a:latin typeface="Times New Roman" panose="02020603050405020304" pitchFamily="18" charset="0"/>
                <a:ea typeface="Times New Roman" panose="02020603050405020304" pitchFamily="18" charset="0"/>
              </a:rPr>
              <a:t>it can view all the products that are recommended on the homepage compiled by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recommended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even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further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details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 interested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buy,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gives add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cart option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purchasing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a:t>
            </a:r>
            <a:endParaRPr lang="en-IN" sz="1800" dirty="0">
              <a:effectLst/>
              <a:latin typeface="Times New Roman" panose="02020603050405020304" pitchFamily="18" charset="0"/>
              <a:ea typeface="Times New Roman" panose="02020603050405020304" pitchFamily="18" charset="0"/>
            </a:endParaRPr>
          </a:p>
          <a:p>
            <a:pPr algn="ctr">
              <a:buClr>
                <a:schemeClr val="tx1"/>
              </a:buClr>
              <a:buFont typeface="Arial" pitchFamily="34" charset="0"/>
              <a:buChar char="•"/>
            </a:pPr>
            <a:endParaRPr lang="en-IN" sz="1800" dirty="0">
              <a:solidFill>
                <a:srgbClr val="000000"/>
              </a:solidFill>
              <a:effectLst/>
              <a:latin typeface="Courier"/>
              <a:ea typeface="Times New Roman" panose="02020603050405020304" pitchFamily="18" charset="0"/>
              <a:cs typeface="Courier"/>
            </a:endParaRPr>
          </a:p>
          <a:p>
            <a:pPr marL="342900" lvl="0" indent="-342900" algn="ctr">
              <a:lnSpc>
                <a:spcPct val="150000"/>
              </a:lnSpc>
              <a:buNone/>
              <a:tabLst>
                <a:tab pos="457200" algn="l"/>
              </a:tabLst>
            </a:pPr>
            <a:endParaRPr lang="en-IN" sz="1800" dirty="0">
              <a:effectLst/>
              <a:latin typeface="Courier"/>
              <a:ea typeface="Times New Roman" panose="02020603050405020304" pitchFamily="18" charset="0"/>
              <a:cs typeface="Courier"/>
            </a:endParaRPr>
          </a:p>
          <a:p>
            <a:br>
              <a:rPr lang="en-US" sz="1800" b="1" dirty="0">
                <a:effectLst/>
                <a:latin typeface="Times New Roman" panose="02020603050405020304" pitchFamily="18" charset="0"/>
                <a:ea typeface="Times New Roman" panose="02020603050405020304" pitchFamily="18" charset="0"/>
              </a:rPr>
            </a:b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3699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49C1-D0AC-4382-94DB-9A32823582AA}"/>
              </a:ext>
            </a:extLst>
          </p:cNvPr>
          <p:cNvSpPr>
            <a:spLocks noGrp="1"/>
          </p:cNvSpPr>
          <p:nvPr>
            <p:ph type="title"/>
          </p:nvPr>
        </p:nvSpPr>
        <p:spPr>
          <a:xfrm>
            <a:off x="1182469" y="-488271"/>
            <a:ext cx="10018713" cy="2145436"/>
          </a:xfrm>
        </p:spPr>
        <p:txBody>
          <a:bodyPr/>
          <a:lstStyle/>
          <a:p>
            <a:r>
              <a:rPr lang="en-US" sz="4000" dirty="0">
                <a:solidFill>
                  <a:schemeClr val="accent2">
                    <a:lumMod val="75000"/>
                  </a:schemeClr>
                </a:solidFill>
              </a:rPr>
              <a:t>PROBLEM DEFINAITION</a:t>
            </a:r>
            <a:br>
              <a:rPr lang="en-US" sz="4000" dirty="0"/>
            </a:br>
            <a:endParaRPr lang="en-IN" dirty="0"/>
          </a:p>
        </p:txBody>
      </p:sp>
      <p:sp>
        <p:nvSpPr>
          <p:cNvPr id="3" name="Content Placeholder 2">
            <a:extLst>
              <a:ext uri="{FF2B5EF4-FFF2-40B4-BE49-F238E27FC236}">
                <a16:creationId xmlns:a16="http://schemas.microsoft.com/office/drawing/2014/main" id="{0212A5DE-242B-4F3D-B913-AFF5140F5643}"/>
              </a:ext>
            </a:extLst>
          </p:cNvPr>
          <p:cNvSpPr>
            <a:spLocks noGrp="1"/>
          </p:cNvSpPr>
          <p:nvPr>
            <p:ph idx="1"/>
          </p:nvPr>
        </p:nvSpPr>
        <p:spPr>
          <a:xfrm>
            <a:off x="1342267" y="2336800"/>
            <a:ext cx="10018713" cy="2439385"/>
          </a:xfrm>
        </p:spPr>
        <p:txBody>
          <a:bodyPr>
            <a:noAutofit/>
          </a:bodyPr>
          <a:lstStyle/>
          <a:p>
            <a:pPr marL="471805" marR="489585" algn="just">
              <a:lnSpc>
                <a:spcPct val="150000"/>
              </a:lnSpc>
              <a:spcBef>
                <a:spcPts val="1440"/>
              </a:spcBef>
              <a:spcAft>
                <a:spcPts val="0"/>
              </a:spcAft>
            </a:pPr>
            <a:r>
              <a:rPr lang="en-US" sz="1800" dirty="0">
                <a:effectLst/>
                <a:latin typeface="Times New Roman" panose="02020603050405020304" pitchFamily="18" charset="0"/>
                <a:ea typeface="Times New Roman" panose="02020603050405020304" pitchFamily="18" charset="0"/>
              </a:rPr>
              <a:t>The idea behind this project is to provide online platform for customer as well as seller to sell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infrastructure materials so we are going to provide this platform for connecting customer as 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seller. Due to COVID pandemic situation small shop business almost stopped and using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website small scale business will grow and our ultimate goal is provide best solution dynamic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website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easy selling and buying.</a:t>
            </a:r>
            <a:endParaRPr lang="en-IN" sz="1800" dirty="0">
              <a:effectLst/>
              <a:latin typeface="Times New Roman" panose="02020603050405020304" pitchFamily="18" charset="0"/>
              <a:ea typeface="Times New Roman" panose="02020603050405020304" pitchFamily="18" charset="0"/>
            </a:endParaRPr>
          </a:p>
          <a:p>
            <a:pPr marL="471805" marR="489585" algn="just">
              <a:lnSpc>
                <a:spcPct val="150000"/>
              </a:lnSpc>
              <a:spcBef>
                <a:spcPts val="10"/>
              </a:spcBef>
              <a:spcAft>
                <a:spcPts val="0"/>
              </a:spcAft>
            </a:pPr>
            <a:r>
              <a:rPr lang="en-US" sz="1800" dirty="0">
                <a:effectLst/>
                <a:latin typeface="Times New Roman" panose="02020603050405020304" pitchFamily="18" charset="0"/>
                <a:ea typeface="Times New Roman" panose="02020603050405020304" pitchFamily="18" charset="0"/>
              </a:rPr>
              <a:t>We have tried our best to make the complicated process of Infrastructure materials selling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buying as simple as possible using Structured &amp; Modular technique &amp; Menu oriented interface. 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tried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way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difficulty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using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package &amp; further expansion is possible without much effort. Even though we cannot claim that this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entirely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exhaustive,</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purpose</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exercise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activity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online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 rather than manually which is time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consuming.</a:t>
            </a:r>
            <a:endParaRPr lang="en-IN" sz="1800" dirty="0">
              <a:effectLst/>
              <a:latin typeface="Times New Roman" panose="02020603050405020304" pitchFamily="18" charset="0"/>
              <a:ea typeface="Times New Roman" panose="02020603050405020304" pitchFamily="18" charset="0"/>
            </a:endParaRPr>
          </a:p>
          <a:p>
            <a:br>
              <a:rPr lang="en-US" sz="1600" b="1" u="sng"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val="268567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414D-69A9-4D34-BBA2-40495E0DD61C}"/>
              </a:ext>
            </a:extLst>
          </p:cNvPr>
          <p:cNvSpPr>
            <a:spLocks noGrp="1"/>
          </p:cNvSpPr>
          <p:nvPr>
            <p:ph type="title"/>
          </p:nvPr>
        </p:nvSpPr>
        <p:spPr>
          <a:xfrm>
            <a:off x="1403031" y="1249680"/>
            <a:ext cx="10301289" cy="3055619"/>
          </a:xfrm>
        </p:spPr>
        <p:txBody>
          <a:bodyPr>
            <a:noAutofit/>
          </a:bodyPr>
          <a:lstStyle/>
          <a:p>
            <a:pPr>
              <a:lnSpc>
                <a:spcPct val="200000"/>
              </a:lnSpc>
            </a:pPr>
            <a:r>
              <a:rPr lang="en-US" sz="2800" b="1" i="1" dirty="0">
                <a:solidFill>
                  <a:schemeClr val="accent3">
                    <a:lumMod val="75000"/>
                  </a:schemeClr>
                </a:solidFill>
                <a:effectLst/>
                <a:latin typeface="Times New Roman" panose="02020603050405020304" pitchFamily="18" charset="0"/>
                <a:ea typeface="Times New Roman" panose="02020603050405020304" pitchFamily="18" charset="0"/>
                <a:cs typeface="Courier"/>
              </a:rPr>
              <a:t>Need of </a:t>
            </a:r>
            <a:r>
              <a:rPr lang="en-US" sz="2800" b="1" i="1" dirty="0">
                <a:solidFill>
                  <a:schemeClr val="accent3">
                    <a:lumMod val="75000"/>
                  </a:schemeClr>
                </a:solidFill>
                <a:latin typeface="Times New Roman" panose="02020603050405020304" pitchFamily="18" charset="0"/>
                <a:ea typeface="Times New Roman" panose="02020603050405020304" pitchFamily="18" charset="0"/>
                <a:cs typeface="Courier"/>
              </a:rPr>
              <a:t>Infra-</a:t>
            </a:r>
            <a:r>
              <a:rPr lang="en-US" sz="2800" b="1" i="1" dirty="0" err="1">
                <a:solidFill>
                  <a:schemeClr val="accent3">
                    <a:lumMod val="75000"/>
                  </a:schemeClr>
                </a:solidFill>
                <a:latin typeface="Times New Roman" panose="02020603050405020304" pitchFamily="18" charset="0"/>
                <a:ea typeface="Times New Roman" panose="02020603050405020304" pitchFamily="18" charset="0"/>
                <a:cs typeface="Courier"/>
              </a:rPr>
              <a:t>Bazzar</a:t>
            </a:r>
            <a:r>
              <a:rPr lang="en-US" sz="2800" b="1" i="1" dirty="0">
                <a:solidFill>
                  <a:schemeClr val="accent3">
                    <a:lumMod val="75000"/>
                  </a:schemeClr>
                </a:solidFill>
                <a:effectLst/>
                <a:latin typeface="Times New Roman" panose="02020603050405020304" pitchFamily="18" charset="0"/>
                <a:ea typeface="Times New Roman" panose="02020603050405020304" pitchFamily="18" charset="0"/>
                <a:cs typeface="Courier"/>
              </a:rPr>
              <a:t>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A few factors that direct us to develop a new system are given below -: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1) Faster System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2) Accuracy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3) Reliability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4) Informative </a:t>
            </a:r>
            <a:br>
              <a:rPr lang="en-IN" sz="1800" dirty="0">
                <a:effectLst/>
                <a:latin typeface="Courier"/>
                <a:ea typeface="Times New Roman" panose="02020603050405020304" pitchFamily="18" charset="0"/>
                <a:cs typeface="Courier"/>
              </a:rPr>
            </a:br>
            <a:r>
              <a:rPr lang="en-US" sz="1800" dirty="0">
                <a:effectLst/>
                <a:latin typeface="Times New Roman" panose="02020603050405020304" pitchFamily="18" charset="0"/>
                <a:ea typeface="Times New Roman" panose="02020603050405020304" pitchFamily="18" charset="0"/>
                <a:cs typeface="Courier"/>
              </a:rPr>
              <a:t>5) Reservations.</a:t>
            </a:r>
            <a:br>
              <a:rPr lang="en-IN" sz="1800" dirty="0">
                <a:effectLst/>
                <a:latin typeface="Courier"/>
                <a:ea typeface="Times New Roman" panose="02020603050405020304" pitchFamily="18" charset="0"/>
                <a:cs typeface="Courier"/>
              </a:rPr>
            </a:br>
            <a:r>
              <a:rPr lang="en-US" sz="1800" dirty="0">
                <a:solidFill>
                  <a:srgbClr val="000000"/>
                </a:solidFill>
                <a:effectLst/>
                <a:latin typeface="Courier"/>
                <a:ea typeface="Times New Roman" panose="02020603050405020304" pitchFamily="18" charset="0"/>
                <a:cs typeface="Courier"/>
              </a:rPr>
              <a:t> </a:t>
            </a:r>
            <a:br>
              <a:rPr lang="en-IN" sz="1800" dirty="0">
                <a:solidFill>
                  <a:srgbClr val="000000"/>
                </a:solidFill>
                <a:effectLst/>
                <a:latin typeface="Courier"/>
                <a:ea typeface="Times New Roman" panose="02020603050405020304" pitchFamily="18" charset="0"/>
                <a:cs typeface="Courier"/>
              </a:rPr>
            </a:br>
            <a:r>
              <a:rPr lang="en-US" sz="1800" dirty="0">
                <a:solidFill>
                  <a:srgbClr val="000000"/>
                </a:solidFill>
                <a:effectLst/>
                <a:latin typeface="Courier"/>
                <a:ea typeface="Times New Roman" panose="02020603050405020304" pitchFamily="18" charset="0"/>
                <a:cs typeface="Courier"/>
              </a:rPr>
              <a:t> </a:t>
            </a:r>
            <a:br>
              <a:rPr lang="en-IN" sz="1800" dirty="0">
                <a:solidFill>
                  <a:srgbClr val="000000"/>
                </a:solidFill>
                <a:effectLst/>
                <a:latin typeface="Courier"/>
                <a:ea typeface="Times New Roman" panose="02020603050405020304" pitchFamily="18" charset="0"/>
                <a:cs typeface="Courier"/>
              </a:rPr>
            </a:br>
            <a:endParaRPr lang="en-IN" sz="1800" dirty="0"/>
          </a:p>
        </p:txBody>
      </p:sp>
      <p:pic>
        <p:nvPicPr>
          <p:cNvPr id="5" name="Picture 4">
            <a:extLst>
              <a:ext uri="{FF2B5EF4-FFF2-40B4-BE49-F238E27FC236}">
                <a16:creationId xmlns:a16="http://schemas.microsoft.com/office/drawing/2014/main" id="{7BF83A14-D6D0-0BEA-C3E4-AAE8BE92164C}"/>
              </a:ext>
            </a:extLst>
          </p:cNvPr>
          <p:cNvPicPr>
            <a:picLocks noChangeAspect="1"/>
          </p:cNvPicPr>
          <p:nvPr/>
        </p:nvPicPr>
        <p:blipFill>
          <a:blip r:embed="rId2"/>
          <a:stretch>
            <a:fillRect/>
          </a:stretch>
        </p:blipFill>
        <p:spPr>
          <a:xfrm>
            <a:off x="3920359" y="4138142"/>
            <a:ext cx="5402317" cy="2624607"/>
          </a:xfrm>
          <a:prstGeom prst="rect">
            <a:avLst/>
          </a:prstGeom>
        </p:spPr>
      </p:pic>
    </p:spTree>
    <p:extLst>
      <p:ext uri="{BB962C8B-B14F-4D97-AF65-F5344CB8AC3E}">
        <p14:creationId xmlns:p14="http://schemas.microsoft.com/office/powerpoint/2010/main" val="41883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3219-76C5-435F-81AD-1A5CF3E145D1}"/>
              </a:ext>
            </a:extLst>
          </p:cNvPr>
          <p:cNvSpPr>
            <a:spLocks noGrp="1"/>
          </p:cNvSpPr>
          <p:nvPr>
            <p:ph type="title"/>
          </p:nvPr>
        </p:nvSpPr>
        <p:spPr>
          <a:xfrm>
            <a:off x="1484311" y="71121"/>
            <a:ext cx="10018713" cy="1717040"/>
          </a:xfrm>
        </p:spPr>
        <p:txBody>
          <a:bodyPr>
            <a:normAutofit fontScale="90000"/>
          </a:bodyPr>
          <a:lstStyle/>
          <a:p>
            <a:pPr>
              <a:lnSpc>
                <a:spcPct val="150000"/>
              </a:lnSpc>
              <a:spcAft>
                <a:spcPts val="600"/>
              </a:spcAft>
            </a:pPr>
            <a:r>
              <a:rPr lang="en-US" sz="3600" b="1" i="1" dirty="0">
                <a:solidFill>
                  <a:schemeClr val="accent3">
                    <a:lumMod val="75000"/>
                  </a:schemeClr>
                </a:solidFill>
                <a:effectLst/>
                <a:latin typeface="Times New Roman" panose="02020603050405020304" pitchFamily="18" charset="0"/>
                <a:ea typeface="Times New Roman" panose="02020603050405020304" pitchFamily="18" charset="0"/>
              </a:rPr>
              <a:t>OBJECTIVES</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17E2B3E-427D-4DC3-979D-D515604F84C8}"/>
              </a:ext>
            </a:extLst>
          </p:cNvPr>
          <p:cNvSpPr>
            <a:spLocks noGrp="1"/>
          </p:cNvSpPr>
          <p:nvPr>
            <p:ph idx="1"/>
          </p:nvPr>
        </p:nvSpPr>
        <p:spPr>
          <a:xfrm>
            <a:off x="1484310" y="396239"/>
            <a:ext cx="10018713" cy="5394961"/>
          </a:xfrm>
        </p:spPr>
        <p:txBody>
          <a:bodyPr>
            <a:normAutofit/>
          </a:bodyPr>
          <a:lstStyle/>
          <a:p>
            <a:pPr marL="342900" lvl="0" indent="-342900">
              <a:lnSpc>
                <a:spcPct val="2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To develop a system to management of Infra-Material, this will perform all the functions with a click of mouse button’s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2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To develop a system that has good management of data along with integrity and minimizing redundancy.</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2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To develop a system that will be user friendly in all possible ways.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2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To provide better customer support for </a:t>
            </a:r>
            <a:r>
              <a:rPr lang="en-US" sz="1800" dirty="0">
                <a:latin typeface="Times New Roman" panose="02020603050405020304" pitchFamily="18" charset="0"/>
                <a:ea typeface="Times New Roman" panose="02020603050405020304" pitchFamily="18" charset="0"/>
              </a:rPr>
              <a:t>needy Customer</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spcAft>
                <a:spcPts val="600"/>
              </a:spcAft>
            </a:pP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5293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F42A-E11E-4C32-B0EF-D3EB4A4A7CB3}"/>
              </a:ext>
            </a:extLst>
          </p:cNvPr>
          <p:cNvSpPr>
            <a:spLocks noGrp="1"/>
          </p:cNvSpPr>
          <p:nvPr>
            <p:ph type="title"/>
          </p:nvPr>
        </p:nvSpPr>
        <p:spPr>
          <a:xfrm>
            <a:off x="1484311" y="0"/>
            <a:ext cx="10018713" cy="1452881"/>
          </a:xfrm>
        </p:spPr>
        <p:txBody>
          <a:bodyPr>
            <a:normAutofit/>
          </a:bodyPr>
          <a:lstStyle/>
          <a:p>
            <a:r>
              <a:rPr lang="en-US" sz="4000" dirty="0">
                <a:solidFill>
                  <a:schemeClr val="accent3">
                    <a:lumMod val="75000"/>
                  </a:schemeClr>
                </a:solidFill>
              </a:rPr>
              <a:t>TOOLS AND PLATFORM USED</a:t>
            </a:r>
            <a:br>
              <a:rPr lang="en-US" sz="4000" dirty="0"/>
            </a:br>
            <a:endParaRPr lang="en-IN" dirty="0"/>
          </a:p>
        </p:txBody>
      </p:sp>
      <p:sp>
        <p:nvSpPr>
          <p:cNvPr id="3" name="Content Placeholder 2">
            <a:extLst>
              <a:ext uri="{FF2B5EF4-FFF2-40B4-BE49-F238E27FC236}">
                <a16:creationId xmlns:a16="http://schemas.microsoft.com/office/drawing/2014/main" id="{E0F98D10-9DE6-4385-B093-85F199CA1221}"/>
              </a:ext>
            </a:extLst>
          </p:cNvPr>
          <p:cNvSpPr>
            <a:spLocks noGrp="1"/>
          </p:cNvSpPr>
          <p:nvPr>
            <p:ph idx="1"/>
          </p:nvPr>
        </p:nvSpPr>
        <p:spPr>
          <a:xfrm>
            <a:off x="1819591" y="1381760"/>
            <a:ext cx="10018713" cy="5405120"/>
          </a:xfrm>
        </p:spPr>
        <p:txBody>
          <a:bodyPr>
            <a:normAutofit lnSpcReduction="10000"/>
          </a:bodyPr>
          <a:lstStyle/>
          <a:p>
            <a:r>
              <a:rPr lang="en-US" sz="1800" b="1" dirty="0">
                <a:effectLst/>
                <a:latin typeface="Times New Roman" panose="02020603050405020304" pitchFamily="18" charset="0"/>
                <a:ea typeface="Times New Roman" panose="02020603050405020304" pitchFamily="18" charset="0"/>
              </a:rPr>
              <a:t>Programming Languages:-</a:t>
            </a:r>
            <a:r>
              <a:rPr lang="en-US" sz="1800" dirty="0">
                <a:effectLst/>
                <a:latin typeface="Times New Roman" panose="02020603050405020304" pitchFamily="18" charset="0"/>
                <a:ea typeface="Times New Roman" panose="02020603050405020304" pitchFamily="18" charset="0"/>
              </a:rPr>
              <a:t> In programming language we have Java</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Spring Boot, MySQL etc.</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Relational Database: -</a:t>
            </a:r>
            <a:r>
              <a:rPr lang="en-US" sz="1800" dirty="0">
                <a:effectLst/>
                <a:latin typeface="Times New Roman" panose="02020603050405020304" pitchFamily="18" charset="0"/>
                <a:ea typeface="Times New Roman" panose="02020603050405020304" pitchFamily="18" charset="0"/>
              </a:rPr>
              <a:t>MYSQL</a:t>
            </a:r>
          </a:p>
          <a:p>
            <a:r>
              <a:rPr lang="en-US" sz="1800" b="1" dirty="0">
                <a:latin typeface="Times New Roman" panose="02020603050405020304" pitchFamily="18" charset="0"/>
                <a:ea typeface="Times New Roman" panose="02020603050405020304" pitchFamily="18" charset="0"/>
              </a:rPr>
              <a:t>Software Requirements</a:t>
            </a:r>
            <a:endParaRPr lang="en-US" sz="1800" b="1"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a:p>
            <a:pPr>
              <a:buNone/>
            </a:pPr>
            <a:endParaRPr lang="en-US" sz="1800" kern="1600" dirty="0">
              <a:latin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HARDWARE SPECIFICATIONS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Processor</a:t>
            </a:r>
            <a:r>
              <a:rPr lang="en-US" sz="1800" dirty="0">
                <a:effectLst/>
                <a:latin typeface="Times New Roman" panose="02020603050405020304" pitchFamily="18" charset="0"/>
                <a:ea typeface="Times New Roman" panose="02020603050405020304" pitchFamily="18" charset="0"/>
              </a:rPr>
              <a:t>		:        	 Intel Pentium or more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kern="1600" dirty="0">
                <a:effectLst/>
                <a:latin typeface="Times New Roman" panose="02020603050405020304" pitchFamily="18" charset="0"/>
              </a:rPr>
              <a:t>Ram 	</a:t>
            </a:r>
            <a:r>
              <a:rPr lang="en-US" sz="1800" b="0" kern="1600" dirty="0">
                <a:effectLst/>
                <a:latin typeface="Times New Roman" panose="02020603050405020304" pitchFamily="18" charset="0"/>
              </a:rPr>
              <a:t>       		:       	 128 MB or more</a:t>
            </a:r>
            <a:endParaRPr lang="en-IN" sz="1800" b="1" kern="1600" dirty="0">
              <a:effectLst/>
              <a:latin typeface="Arial" panose="020B0604020202020204" pitchFamily="34" charset="0"/>
            </a:endParaRPr>
          </a:p>
          <a:p>
            <a:pPr marL="0" indent="0">
              <a:buNone/>
            </a:pPr>
            <a:r>
              <a:rPr lang="en-US" sz="1800" b="1" dirty="0">
                <a:effectLst/>
                <a:latin typeface="Times New Roman" panose="02020603050405020304" pitchFamily="18" charset="0"/>
                <a:ea typeface="Times New Roman" panose="02020603050405020304" pitchFamily="18" charset="0"/>
              </a:rPr>
              <a:t>Cache	</a:t>
            </a:r>
            <a:r>
              <a:rPr lang="en-US" sz="1800" dirty="0">
                <a:effectLst/>
                <a:latin typeface="Times New Roman" panose="02020603050405020304" pitchFamily="18" charset="0"/>
                <a:ea typeface="Times New Roman" panose="02020603050405020304" pitchFamily="18" charset="0"/>
              </a:rPr>
              <a:t>		:	         512 KB</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Hard</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disk</a:t>
            </a:r>
            <a:r>
              <a:rPr lang="en-US" sz="1800" dirty="0">
                <a:effectLst/>
                <a:latin typeface="Times New Roman" panose="02020603050405020304" pitchFamily="18" charset="0"/>
                <a:ea typeface="Times New Roman" panose="02020603050405020304" pitchFamily="18" charset="0"/>
              </a:rPr>
              <a:t>		:	         16 GB hard disk recommended</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b="0" kern="1600" dirty="0">
              <a:effectLst/>
              <a:latin typeface="Times New Roman" panose="02020603050405020304" pitchFamily="18" charset="0"/>
            </a:endParaRPr>
          </a:p>
          <a:p>
            <a:endParaRPr lang="en-IN" sz="1800" b="1" kern="1600" dirty="0">
              <a:effectLst/>
              <a:latin typeface="Arial" panose="020B0604020202020204" pitchFamily="34" charset="0"/>
            </a:endParaRP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837843029"/>
              </p:ext>
            </p:extLst>
          </p:nvPr>
        </p:nvGraphicFramePr>
        <p:xfrm>
          <a:off x="1985505" y="2223001"/>
          <a:ext cx="8128000" cy="1713567"/>
        </p:xfrm>
        <a:graphic>
          <a:graphicData uri="http://schemas.openxmlformats.org/drawingml/2006/table">
            <a:tbl>
              <a:tblPr firstRow="1" bandRow="1">
                <a:tableStyleId>{5C22544A-7EE6-4342-B048-85BDC9FD1C3A}</a:tableStyleId>
              </a:tblPr>
              <a:tblGrid>
                <a:gridCol w="4089831">
                  <a:extLst>
                    <a:ext uri="{9D8B030D-6E8A-4147-A177-3AD203B41FA5}">
                      <a16:colId xmlns:a16="http://schemas.microsoft.com/office/drawing/2014/main" val="20000"/>
                    </a:ext>
                  </a:extLst>
                </a:gridCol>
                <a:gridCol w="4038169">
                  <a:extLst>
                    <a:ext uri="{9D8B030D-6E8A-4147-A177-3AD203B41FA5}">
                      <a16:colId xmlns:a16="http://schemas.microsoft.com/office/drawing/2014/main" val="20001"/>
                    </a:ext>
                  </a:extLst>
                </a:gridCol>
              </a:tblGrid>
              <a:tr h="571189">
                <a:tc>
                  <a:txBody>
                    <a:bodyPr/>
                    <a:lstStyle/>
                    <a:p>
                      <a:pPr>
                        <a:buFont typeface="Arial" pitchFamily="34" charset="0"/>
                        <a:buChar char="•"/>
                      </a:pPr>
                      <a:r>
                        <a:rPr lang="en-US" dirty="0">
                          <a:solidFill>
                            <a:schemeClr val="tx1"/>
                          </a:solidFill>
                        </a:rPr>
                        <a:t>  Operating</a:t>
                      </a:r>
                      <a:r>
                        <a:rPr lang="en-US" baseline="0" dirty="0">
                          <a:solidFill>
                            <a:schemeClr val="tx1"/>
                          </a:solidFill>
                        </a:rPr>
                        <a:t> System </a:t>
                      </a:r>
                    </a:p>
                  </a:txBody>
                  <a:tcPr/>
                </a:tc>
                <a:tc>
                  <a:txBody>
                    <a:bodyPr/>
                    <a:lstStyle/>
                    <a:p>
                      <a:r>
                        <a:rPr lang="en-US" dirty="0">
                          <a:solidFill>
                            <a:schemeClr val="tx1"/>
                          </a:solidFill>
                        </a:rPr>
                        <a:t>Windows</a:t>
                      </a:r>
                      <a:r>
                        <a:rPr lang="en-US" dirty="0"/>
                        <a:t> </a:t>
                      </a:r>
                    </a:p>
                  </a:txBody>
                  <a:tcPr/>
                </a:tc>
                <a:extLst>
                  <a:ext uri="{0D108BD9-81ED-4DB2-BD59-A6C34878D82A}">
                    <a16:rowId xmlns:a16="http://schemas.microsoft.com/office/drawing/2014/main" val="10000"/>
                  </a:ext>
                </a:extLst>
              </a:tr>
              <a:tr h="571189">
                <a:tc>
                  <a:txBody>
                    <a:bodyPr/>
                    <a:lstStyle/>
                    <a:p>
                      <a:pPr>
                        <a:buFont typeface="Arial" pitchFamily="34" charset="0"/>
                        <a:buChar char="•"/>
                      </a:pPr>
                      <a:r>
                        <a:rPr lang="en-US" b="1" dirty="0">
                          <a:solidFill>
                            <a:schemeClr val="tx1"/>
                          </a:solidFill>
                        </a:rPr>
                        <a:t>  Front  End</a:t>
                      </a:r>
                    </a:p>
                  </a:txBody>
                  <a:tcPr/>
                </a:tc>
                <a:tc>
                  <a:txBody>
                    <a:bodyPr/>
                    <a:lstStyle/>
                    <a:p>
                      <a:r>
                        <a:rPr lang="en-US" b="1" dirty="0"/>
                        <a:t>HTML, CSS, BootStrap</a:t>
                      </a:r>
                    </a:p>
                  </a:txBody>
                  <a:tcPr/>
                </a:tc>
                <a:extLst>
                  <a:ext uri="{0D108BD9-81ED-4DB2-BD59-A6C34878D82A}">
                    <a16:rowId xmlns:a16="http://schemas.microsoft.com/office/drawing/2014/main" val="10001"/>
                  </a:ext>
                </a:extLst>
              </a:tr>
              <a:tr h="571189">
                <a:tc>
                  <a:txBody>
                    <a:bodyPr/>
                    <a:lstStyle/>
                    <a:p>
                      <a:pPr>
                        <a:buFont typeface="Arial" pitchFamily="34" charset="0"/>
                        <a:buChar char="•"/>
                      </a:pPr>
                      <a:r>
                        <a:rPr lang="en-US" dirty="0"/>
                        <a:t>  </a:t>
                      </a:r>
                      <a:r>
                        <a:rPr lang="en-US" b="1" dirty="0"/>
                        <a:t>Back</a:t>
                      </a:r>
                      <a:r>
                        <a:rPr lang="en-US" b="1" baseline="0" dirty="0"/>
                        <a:t> End</a:t>
                      </a:r>
                      <a:endParaRPr lang="en-US" b="1" dirty="0"/>
                    </a:p>
                  </a:txBody>
                  <a:tcPr/>
                </a:tc>
                <a:tc>
                  <a:txBody>
                    <a:bodyPr/>
                    <a:lstStyle/>
                    <a:p>
                      <a:r>
                        <a:rPr lang="en-US" b="1" dirty="0"/>
                        <a:t>JAVA Spring Boot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0969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B227-7F08-4406-B80E-CB8E8817D1D0}"/>
              </a:ext>
            </a:extLst>
          </p:cNvPr>
          <p:cNvSpPr>
            <a:spLocks noGrp="1"/>
          </p:cNvSpPr>
          <p:nvPr>
            <p:ph type="title"/>
          </p:nvPr>
        </p:nvSpPr>
        <p:spPr>
          <a:xfrm>
            <a:off x="1382711" y="-462281"/>
            <a:ext cx="10018713" cy="2524761"/>
          </a:xfrm>
        </p:spPr>
        <p:txBody>
          <a:bodyPr>
            <a:normAutofit/>
          </a:bodyPr>
          <a:lstStyle/>
          <a:p>
            <a:r>
              <a:rPr lang="en-US" sz="4400" b="1" dirty="0">
                <a:solidFill>
                  <a:schemeClr val="accent3">
                    <a:lumMod val="75000"/>
                  </a:schemeClr>
                </a:solidFill>
                <a:effectLst/>
                <a:latin typeface="Times New Roman" panose="02020603050405020304" pitchFamily="18" charset="0"/>
                <a:ea typeface="Times New Roman" panose="02020603050405020304" pitchFamily="18" charset="0"/>
              </a:rPr>
              <a:t>ANALYSIS</a:t>
            </a:r>
            <a:br>
              <a:rPr lang="en-US" sz="4400" b="1" dirty="0">
                <a:effectLst/>
                <a:latin typeface="Times New Roman" panose="02020603050405020304" pitchFamily="18" charset="0"/>
                <a:ea typeface="Times New Roman" panose="02020603050405020304" pitchFamily="18" charset="0"/>
              </a:rPr>
            </a:br>
            <a:r>
              <a:rPr lang="en-US" sz="2000" b="1" dirty="0">
                <a:latin typeface="Times New Roman" panose="02020603050405020304" pitchFamily="18" charset="0"/>
                <a:ea typeface="Times New Roman" panose="02020603050405020304" pitchFamily="18" charset="0"/>
              </a:rPr>
              <a:t>Modeling For Infra-</a:t>
            </a:r>
            <a:r>
              <a:rPr lang="en-US" sz="2000" b="1" dirty="0" err="1">
                <a:latin typeface="Times New Roman" panose="02020603050405020304" pitchFamily="18" charset="0"/>
                <a:ea typeface="Times New Roman" panose="02020603050405020304" pitchFamily="18" charset="0"/>
              </a:rPr>
              <a:t>Bazzar</a:t>
            </a:r>
            <a:br>
              <a:rPr lang="en-IN" sz="2800" dirty="0"/>
            </a:br>
            <a:endParaRPr lang="en-IN" sz="4400" dirty="0"/>
          </a:p>
        </p:txBody>
      </p:sp>
      <p:sp>
        <p:nvSpPr>
          <p:cNvPr id="3" name="Content Placeholder 2">
            <a:extLst>
              <a:ext uri="{FF2B5EF4-FFF2-40B4-BE49-F238E27FC236}">
                <a16:creationId xmlns:a16="http://schemas.microsoft.com/office/drawing/2014/main" id="{5CBF882F-77D4-4B7E-A4AA-6E451C1B0087}"/>
              </a:ext>
            </a:extLst>
          </p:cNvPr>
          <p:cNvSpPr>
            <a:spLocks noGrp="1"/>
          </p:cNvSpPr>
          <p:nvPr>
            <p:ph idx="1"/>
          </p:nvPr>
        </p:nvSpPr>
        <p:spPr>
          <a:xfrm>
            <a:off x="1818640" y="1376680"/>
            <a:ext cx="9582785" cy="2524761"/>
          </a:xfrm>
        </p:spPr>
        <p:txBody>
          <a:bodyPr/>
          <a:lstStyle/>
          <a:p>
            <a:pPr marL="0" indent="0" algn="ctr">
              <a:buNone/>
            </a:pPr>
            <a:endParaRPr lang="en-IN" dirty="0"/>
          </a:p>
        </p:txBody>
      </p:sp>
      <p:sp>
        <p:nvSpPr>
          <p:cNvPr id="6" name="Rectangle 4">
            <a:extLst>
              <a:ext uri="{FF2B5EF4-FFF2-40B4-BE49-F238E27FC236}">
                <a16:creationId xmlns:a16="http://schemas.microsoft.com/office/drawing/2014/main" id="{654D95BE-0CEA-4724-AD15-04DC5CDFC5E6}"/>
              </a:ext>
            </a:extLst>
          </p:cNvPr>
          <p:cNvSpPr>
            <a:spLocks noChangeArrowheads="1"/>
          </p:cNvSpPr>
          <p:nvPr/>
        </p:nvSpPr>
        <p:spPr bwMode="auto">
          <a:xfrm>
            <a:off x="30481" y="71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image3.jpeg">
            <a:extLst>
              <a:ext uri="{FF2B5EF4-FFF2-40B4-BE49-F238E27FC236}">
                <a16:creationId xmlns:a16="http://schemas.microsoft.com/office/drawing/2014/main" id="{D570453E-54FF-8F7D-FCAB-7717812A90B6}"/>
              </a:ext>
            </a:extLst>
          </p:cNvPr>
          <p:cNvPicPr>
            <a:picLocks noChangeAspect="1"/>
          </p:cNvPicPr>
          <p:nvPr/>
        </p:nvPicPr>
        <p:blipFill>
          <a:blip r:embed="rId2" cstate="print"/>
          <a:stretch>
            <a:fillRect/>
          </a:stretch>
        </p:blipFill>
        <p:spPr>
          <a:xfrm>
            <a:off x="2596055" y="1072198"/>
            <a:ext cx="8213234" cy="5600057"/>
          </a:xfrm>
          <a:prstGeom prst="rect">
            <a:avLst/>
          </a:prstGeom>
        </p:spPr>
      </p:pic>
    </p:spTree>
    <p:extLst>
      <p:ext uri="{BB962C8B-B14F-4D97-AF65-F5344CB8AC3E}">
        <p14:creationId xmlns:p14="http://schemas.microsoft.com/office/powerpoint/2010/main" val="153347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5234-1240-4299-B817-89F8426FF1AA}"/>
              </a:ext>
            </a:extLst>
          </p:cNvPr>
          <p:cNvSpPr>
            <a:spLocks noGrp="1"/>
          </p:cNvSpPr>
          <p:nvPr>
            <p:ph type="title"/>
          </p:nvPr>
        </p:nvSpPr>
        <p:spPr>
          <a:xfrm>
            <a:off x="1796891" y="685800"/>
            <a:ext cx="9706133" cy="4919662"/>
          </a:xfrm>
        </p:spPr>
        <p:txBody>
          <a:bodyPr/>
          <a:lstStyle/>
          <a:p>
            <a:pPr algn="ctr"/>
            <a:endParaRPr lang="en-IN" dirty="0"/>
          </a:p>
        </p:txBody>
      </p:sp>
      <p:sp>
        <p:nvSpPr>
          <p:cNvPr id="3" name="Text Box 11">
            <a:extLst>
              <a:ext uri="{FF2B5EF4-FFF2-40B4-BE49-F238E27FC236}">
                <a16:creationId xmlns:a16="http://schemas.microsoft.com/office/drawing/2014/main" id="{215CD88E-F5C6-4173-BE67-3F7721FB0BF0}"/>
              </a:ext>
            </a:extLst>
          </p:cNvPr>
          <p:cNvSpPr txBox="1">
            <a:spLocks noChangeArrowheads="1"/>
          </p:cNvSpPr>
          <p:nvPr/>
        </p:nvSpPr>
        <p:spPr bwMode="auto">
          <a:xfrm>
            <a:off x="5481323" y="1562099"/>
            <a:ext cx="5461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Log 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 Box 12">
            <a:extLst>
              <a:ext uri="{FF2B5EF4-FFF2-40B4-BE49-F238E27FC236}">
                <a16:creationId xmlns:a16="http://schemas.microsoft.com/office/drawing/2014/main" id="{C27600C5-1443-4302-9EA1-10C5C44489B8}"/>
              </a:ext>
            </a:extLst>
          </p:cNvPr>
          <p:cNvSpPr txBox="1">
            <a:spLocks noChangeArrowheads="1"/>
          </p:cNvSpPr>
          <p:nvPr/>
        </p:nvSpPr>
        <p:spPr bwMode="auto">
          <a:xfrm>
            <a:off x="6938489" y="1542097"/>
            <a:ext cx="5715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User Name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13">
            <a:extLst>
              <a:ext uri="{FF2B5EF4-FFF2-40B4-BE49-F238E27FC236}">
                <a16:creationId xmlns:a16="http://schemas.microsoft.com/office/drawing/2014/main" id="{316D2780-0DE3-4066-BD58-5AC4BCA38C83}"/>
              </a:ext>
            </a:extLst>
          </p:cNvPr>
          <p:cNvSpPr txBox="1">
            <a:spLocks noChangeArrowheads="1"/>
          </p:cNvSpPr>
          <p:nvPr/>
        </p:nvSpPr>
        <p:spPr bwMode="auto">
          <a:xfrm>
            <a:off x="6928567" y="2074069"/>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Password Verification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 Box 14">
            <a:extLst>
              <a:ext uri="{FF2B5EF4-FFF2-40B4-BE49-F238E27FC236}">
                <a16:creationId xmlns:a16="http://schemas.microsoft.com/office/drawing/2014/main" id="{7FD8FEDA-8AA9-4304-BAF3-D3870E70A759}"/>
              </a:ext>
            </a:extLst>
          </p:cNvPr>
          <p:cNvSpPr txBox="1">
            <a:spLocks noChangeArrowheads="1"/>
          </p:cNvSpPr>
          <p:nvPr/>
        </p:nvSpPr>
        <p:spPr bwMode="auto">
          <a:xfrm>
            <a:off x="8537894" y="1521141"/>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Verificaion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Success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Box 15">
            <a:extLst>
              <a:ext uri="{FF2B5EF4-FFF2-40B4-BE49-F238E27FC236}">
                <a16:creationId xmlns:a16="http://schemas.microsoft.com/office/drawing/2014/main" id="{4CC19104-D566-4E79-80A7-69C935B34EDB}"/>
              </a:ext>
            </a:extLst>
          </p:cNvPr>
          <p:cNvSpPr txBox="1">
            <a:spLocks noChangeArrowheads="1"/>
          </p:cNvSpPr>
          <p:nvPr/>
        </p:nvSpPr>
        <p:spPr bwMode="auto">
          <a:xfrm>
            <a:off x="8041835" y="2449034"/>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Verification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Fail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 name="Line 4">
            <a:extLst>
              <a:ext uri="{FF2B5EF4-FFF2-40B4-BE49-F238E27FC236}">
                <a16:creationId xmlns:a16="http://schemas.microsoft.com/office/drawing/2014/main" id="{70C216BB-712F-489F-9589-8A8CAD991CA3}"/>
              </a:ext>
            </a:extLst>
          </p:cNvPr>
          <p:cNvCxnSpPr>
            <a:cxnSpLocks noChangeShapeType="1"/>
          </p:cNvCxnSpPr>
          <p:nvPr/>
        </p:nvCxnSpPr>
        <p:spPr bwMode="auto">
          <a:xfrm>
            <a:off x="5202239" y="1676399"/>
            <a:ext cx="5581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6">
            <a:extLst>
              <a:ext uri="{FF2B5EF4-FFF2-40B4-BE49-F238E27FC236}">
                <a16:creationId xmlns:a16="http://schemas.microsoft.com/office/drawing/2014/main" id="{C81BD252-4FFB-4F0B-BAA3-97E92961E574}"/>
              </a:ext>
            </a:extLst>
          </p:cNvPr>
          <p:cNvCxnSpPr>
            <a:cxnSpLocks noChangeShapeType="1"/>
          </p:cNvCxnSpPr>
          <p:nvPr/>
        </p:nvCxnSpPr>
        <p:spPr bwMode="auto">
          <a:xfrm>
            <a:off x="8650605" y="1554230"/>
            <a:ext cx="571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Line 8">
            <a:extLst>
              <a:ext uri="{FF2B5EF4-FFF2-40B4-BE49-F238E27FC236}">
                <a16:creationId xmlns:a16="http://schemas.microsoft.com/office/drawing/2014/main" id="{09326775-9116-4347-93D0-F250806367DA}"/>
              </a:ext>
            </a:extLst>
          </p:cNvPr>
          <p:cNvCxnSpPr>
            <a:cxnSpLocks noChangeShapeType="1"/>
          </p:cNvCxnSpPr>
          <p:nvPr/>
        </p:nvCxnSpPr>
        <p:spPr bwMode="auto">
          <a:xfrm>
            <a:off x="6820854" y="1676399"/>
            <a:ext cx="637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Line 9">
            <a:extLst>
              <a:ext uri="{FF2B5EF4-FFF2-40B4-BE49-F238E27FC236}">
                <a16:creationId xmlns:a16="http://schemas.microsoft.com/office/drawing/2014/main" id="{CEBACD65-467E-4E08-B6B0-ACC7015A2E2F}"/>
              </a:ext>
            </a:extLst>
          </p:cNvPr>
          <p:cNvCxnSpPr>
            <a:cxnSpLocks noChangeShapeType="1"/>
          </p:cNvCxnSpPr>
          <p:nvPr/>
        </p:nvCxnSpPr>
        <p:spPr bwMode="auto">
          <a:xfrm>
            <a:off x="8081489" y="2350132"/>
            <a:ext cx="37323" cy="64960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 name="Rectangle 15">
            <a:extLst>
              <a:ext uri="{FF2B5EF4-FFF2-40B4-BE49-F238E27FC236}">
                <a16:creationId xmlns:a16="http://schemas.microsoft.com/office/drawing/2014/main" id="{0386BBEE-BD81-47F9-BB48-0BC9D035542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1">
            <a:extLst>
              <a:ext uri="{FF2B5EF4-FFF2-40B4-BE49-F238E27FC236}">
                <a16:creationId xmlns:a16="http://schemas.microsoft.com/office/drawing/2014/main" id="{6E6C20D7-E1C4-4077-BB06-2CFA61A50868}"/>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 name="image7.png">
            <a:extLst>
              <a:ext uri="{FF2B5EF4-FFF2-40B4-BE49-F238E27FC236}">
                <a16:creationId xmlns:a16="http://schemas.microsoft.com/office/drawing/2014/main" id="{B97FF0D0-2A2E-C468-4A11-AC4184B24593}"/>
              </a:ext>
            </a:extLst>
          </p:cNvPr>
          <p:cNvPicPr>
            <a:picLocks noChangeAspect="1"/>
          </p:cNvPicPr>
          <p:nvPr/>
        </p:nvPicPr>
        <p:blipFill>
          <a:blip r:embed="rId2" cstate="print"/>
          <a:stretch>
            <a:fillRect/>
          </a:stretch>
        </p:blipFill>
        <p:spPr>
          <a:xfrm>
            <a:off x="2092762" y="679642"/>
            <a:ext cx="8411204" cy="5160578"/>
          </a:xfrm>
          <a:prstGeom prst="rect">
            <a:avLst/>
          </a:prstGeom>
        </p:spPr>
      </p:pic>
    </p:spTree>
    <p:extLst>
      <p:ext uri="{BB962C8B-B14F-4D97-AF65-F5344CB8AC3E}">
        <p14:creationId xmlns:p14="http://schemas.microsoft.com/office/powerpoint/2010/main" val="229712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1411</TotalTime>
  <Words>1517</Words>
  <Application>Microsoft Office PowerPoint</Application>
  <PresentationFormat>Widescreen</PresentationFormat>
  <Paragraphs>121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Courier</vt:lpstr>
      <vt:lpstr>Symbol</vt:lpstr>
      <vt:lpstr>Times New Roman</vt:lpstr>
      <vt:lpstr>Parallax</vt:lpstr>
      <vt:lpstr>Infra-Bazzar (Buy-Sell Infra Material)  </vt:lpstr>
      <vt:lpstr>CONTENT </vt:lpstr>
      <vt:lpstr>               INTRODUCTION </vt:lpstr>
      <vt:lpstr>PROBLEM DEFINAITION </vt:lpstr>
      <vt:lpstr>Need of Infra-Bazzar  A few factors that direct us to develop a new system are given below -:  1) Faster System  2) Accuracy  3) Reliability  4) Informative  5) Reservations.     </vt:lpstr>
      <vt:lpstr>OBJECTIVES   </vt:lpstr>
      <vt:lpstr>TOOLS AND PLATFORM USED </vt:lpstr>
      <vt:lpstr>ANALYSIS Modeling For Infra-Bazzar </vt:lpstr>
      <vt:lpstr>PowerPoint Presentation</vt:lpstr>
      <vt:lpstr>Data Flow Diagram for Admin And Manager    </vt:lpstr>
      <vt:lpstr>Data Flow Diagram for User </vt:lpstr>
      <vt:lpstr>SOFTWARE ENGINEERING APPROACH  </vt:lpstr>
      <vt:lpstr>SYSTEM DESIGN</vt:lpstr>
      <vt:lpstr>SYSTEM DESIGN</vt:lpstr>
      <vt:lpstr>TESTING</vt:lpstr>
      <vt:lpstr>Testing methods Software testing methods are traditionally divided into black box testing and white box testing. These two approaches are used to describe the point of view that a test engineer takes when designing test cases. Specification-based testing: Specification-based testing aims to test the functionality of software according to the applicable requirements. Thus, the tester inputs data into, and only sees the output from, the test object. This level of testing usually requires thorough test cases to be provided to the tester, who then can simply verify that for a given input, the output value (or behavior), either "is" or "is not" the same as the expected value specified in the test case    </vt:lpstr>
      <vt:lpstr>Black box testing Black box testing treats the software as a "black box"—without any knowledge of internal implementation. Black box testing methods include: equivalence partitioning, boundary value analysis, all-pairs testing, fuzz testing, model-based testing, traceability matrix, exploratory testing and specification-based testing. </vt:lpstr>
      <vt:lpstr>                      Advantages &amp; Disadvantages  The black box tester has no "bonds" with the code, and a tester's perception is very simple: a code must have bugs. Using the principle,  Ask and you shall receive," black box testers find bugs where programmers do not. But, on the other hand, black box testing has been said to be "like a walk in a dark labyrinth without a flashlight," because the tester doesn't know how the software being tested was actually constructed. As a result, there are situations   (1) a tester writes many test cases to check something that could have been            tested by only one test case.   (2) some parts of the back-end are not tested at all.   Therefore, black box testing has the advantage of "an unaffiliated opinion," on the one hand, and the disadvantage of "blind exploring," on the other.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TICKET BOOKING  SYSTEM</dc:title>
  <dc:creator>Akash Yalmar</dc:creator>
  <cp:lastModifiedBy>Kiran Mahanor</cp:lastModifiedBy>
  <cp:revision>38</cp:revision>
  <dcterms:created xsi:type="dcterms:W3CDTF">2022-04-13T08:36:55Z</dcterms:created>
  <dcterms:modified xsi:type="dcterms:W3CDTF">2022-09-30T06:05:51Z</dcterms:modified>
</cp:coreProperties>
</file>