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>
                <a:solidFill>
                  <a:schemeClr val="bg1"/>
                </a:solidFill>
              </a:rPr>
              <a:t>Percent</a:t>
            </a:r>
            <a:r>
              <a:rPr lang="en-US" i="1" baseline="0" dirty="0">
                <a:solidFill>
                  <a:schemeClr val="bg1"/>
                </a:solidFill>
              </a:rPr>
              <a:t> Market Share</a:t>
            </a:r>
            <a:endParaRPr lang="en-US" i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Voithos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13.3</c:v>
                </c:pt>
                <c:pt idx="2">
                  <c:v>20</c:v>
                </c:pt>
                <c:pt idx="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CD-4CEB-BDCB-8371E56206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Google Assistant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53</c:v>
                </c:pt>
                <c:pt idx="2">
                  <c:v>44</c:v>
                </c:pt>
                <c:pt idx="3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CD-4CEB-BDCB-8371E56206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1712152"/>
        <c:axId val="401712480"/>
      </c:lineChart>
      <c:catAx>
        <c:axId val="401712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12480"/>
        <c:crosses val="autoZero"/>
        <c:auto val="1"/>
        <c:lblAlgn val="ctr"/>
        <c:lblOffset val="100"/>
        <c:noMultiLvlLbl val="0"/>
      </c:catAx>
      <c:valAx>
        <c:axId val="40171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12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423958005249343"/>
          <c:y val="0.89692721710662504"/>
          <c:w val="0.52352083989501308"/>
          <c:h val="7.97037468661110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>
                <a:solidFill>
                  <a:schemeClr val="bg1"/>
                </a:solidFill>
              </a:rPr>
              <a:t>Percentage Of Users(By the end of 2020)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Google Assistant</c:v>
                </c:pt>
                <c:pt idx="1">
                  <c:v>Alexa</c:v>
                </c:pt>
                <c:pt idx="2">
                  <c:v>Cortana</c:v>
                </c:pt>
                <c:pt idx="3">
                  <c:v>Voithos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24</c:v>
                </c:pt>
                <c:pt idx="2">
                  <c:v>10</c:v>
                </c:pt>
                <c:pt idx="3">
                  <c:v>13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FB-4E2F-AD78-A67F03EC3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2E67-CCCB-4416-A269-98985D7BA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CB34D-186D-4261-AC0D-885E969DE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DA56-D60B-4EC4-8D83-433D24BF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1BE-2D00-4109-A557-092B96F7303B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FB65-FCD4-45E4-91E0-4882FDB8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0684-7B16-4E21-8C5A-721433A9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6B0-D68B-42A3-B19A-70459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DCD7-BA1D-4355-9BB2-128150F8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CBA94-1FF4-4D0F-BE03-EE9A8621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FAAA-2AE7-4087-8520-F2A80A4E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1BE-2D00-4109-A557-092B96F7303B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BB70-1C60-49E0-B30C-180DD1D7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5827-ACD0-4404-8EC5-0F4B775A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6B0-D68B-42A3-B19A-70459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7FFE0-5CFC-43BE-ADD9-3E5902AEF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860DC-4564-4B1D-8CE6-972656E0E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6B4F-03DC-48F9-8E1B-97063F82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1BE-2D00-4109-A557-092B96F7303B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83EA-E2F4-4F5B-9372-26B9A5D5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884AC-589B-42BF-853D-B32DCB1D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6B0-D68B-42A3-B19A-70459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AFCD-C9EB-4747-9B13-0AEEC1A5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A97C-96A8-461F-B45F-8A41CA7D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6297-F675-4FF6-BDEB-66DDE5E5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1BE-2D00-4109-A557-092B96F7303B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FFBC6-6E75-4ED3-84BD-22B96EBA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D502-0019-4F15-860B-3DD13962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6B0-D68B-42A3-B19A-70459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83B7-E20A-4E99-905D-C2EE3474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32A69-C1F1-4353-8B70-9F1BEDB1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02A0-E98A-43C2-BF58-4EBB20F3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1BE-2D00-4109-A557-092B96F7303B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E9BB-01F5-48DB-A4D7-B632DCA4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8964-40E8-4258-8E35-1BC65FCE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6B0-D68B-42A3-B19A-70459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2FBA-D144-4D1E-90F1-B03F9BAB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663C-FC33-494C-9DE8-FB082F512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63A82-887A-40E1-BD1F-F44F3A230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4454-058E-49C8-9030-B2835B22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1BE-2D00-4109-A557-092B96F7303B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F6893-D312-4A96-AA5C-B79B0CB3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8BEB-389E-4019-92B0-06FDB626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6B0-D68B-42A3-B19A-70459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C869-D918-47DF-BDA0-61AED818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2BCAD-4314-460E-98EB-438C57D27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B3218-D95E-44FD-B0DA-EEA93731B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4BCC1-3FCB-49DE-B90E-5547E0672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F84CA-77E2-4068-9D40-AD74EC9F9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BB2FE-DAB6-438C-BCF1-451BA475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1BE-2D00-4109-A557-092B96F7303B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59E20-DA0A-4A82-A48B-AD17A1DE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6F920-22B1-4945-ABA0-47971DEB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6B0-D68B-42A3-B19A-70459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5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1496-D81F-4380-86B3-2F93218F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D54A0-4439-489B-89D4-4EE6C933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1BE-2D00-4109-A557-092B96F7303B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EB6B2-E66D-4A1E-AFD2-E4A4B7B3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06025-54EE-491F-90A0-8DB6D37F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6B0-D68B-42A3-B19A-70459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77947-A70B-4190-97A6-8905BE4F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1BE-2D00-4109-A557-092B96F7303B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1373-7446-4F79-BDDF-D4EF4D27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57243-51D1-46D0-BA2D-E6468F18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6B0-D68B-42A3-B19A-70459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1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9AD6-181C-4380-83AC-7DBF3A88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4E07-13E9-48C0-89CD-C4A067E4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7DC47-5E28-4D93-A169-7F14FB49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02C0-EB76-4303-9B6E-680F5D5C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1BE-2D00-4109-A557-092B96F7303B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83422-3B71-4BF2-8250-C6947EF6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2F347-5BB8-48BA-B914-9E72159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6B0-D68B-42A3-B19A-70459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C19B-44D6-478A-9A30-6E9A26B1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D8423-47AF-49C4-8909-AEB150377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BAC87-ECA7-4F20-AA4B-EFA285E64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418A2-BBFE-4E8A-8186-AB7B12EE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41BE-2D00-4109-A557-092B96F7303B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6873-B6E0-43C0-AE1A-B569FDF4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5CCBA-A3A2-4EF3-ACB7-224E1C99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66B0-D68B-42A3-B19A-70459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0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5B889-C649-4FA4-B59C-9D3B7C5D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EB0A-68C0-4E55-A0C4-EA449BA7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4FC3-A0B5-4B15-8242-1B48E560C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41BE-2D00-4109-A557-092B96F7303B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59D53-D202-4FCF-88A3-29A400E57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2D5C-2F56-48B4-9206-DEBE01780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466B0-D68B-42A3-B19A-70459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824E-0BF0-438E-AFDE-DA18C3E03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00B0F0"/>
                </a:solidFill>
                <a:latin typeface="Agency FB" panose="020B0503020202020204" pitchFamily="34" charset="0"/>
              </a:rPr>
              <a:t>V</a:t>
            </a:r>
            <a:r>
              <a:rPr lang="en-US" sz="6600" dirty="0">
                <a:solidFill>
                  <a:srgbClr val="FF0000"/>
                </a:solidFill>
                <a:latin typeface="Agency FB" panose="020B0503020202020204" pitchFamily="34" charset="0"/>
              </a:rPr>
              <a:t>o</a:t>
            </a:r>
            <a:r>
              <a:rPr lang="en-US" sz="6600" dirty="0">
                <a:solidFill>
                  <a:srgbClr val="FFFF00"/>
                </a:solidFill>
                <a:latin typeface="Agency FB" panose="020B0503020202020204" pitchFamily="34" charset="0"/>
              </a:rPr>
              <a:t>i</a:t>
            </a:r>
            <a:r>
              <a:rPr lang="en-US" sz="6600" dirty="0">
                <a:solidFill>
                  <a:srgbClr val="92D050"/>
                </a:solidFill>
                <a:latin typeface="Agency FB" panose="020B0503020202020204" pitchFamily="34" charset="0"/>
              </a:rPr>
              <a:t>t</a:t>
            </a:r>
            <a:r>
              <a:rPr lang="en-US" sz="6600" dirty="0">
                <a:solidFill>
                  <a:schemeClr val="bg1"/>
                </a:solidFill>
                <a:latin typeface="Agency FB" panose="020B0503020202020204" pitchFamily="34" charset="0"/>
              </a:rPr>
              <a:t>hos Assistant Project</a:t>
            </a:r>
            <a:b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(Project </a:t>
            </a:r>
            <a:r>
              <a:rPr lang="en-US" sz="3200" dirty="0" err="1">
                <a:solidFill>
                  <a:schemeClr val="bg1"/>
                </a:solidFill>
                <a:latin typeface="Agency FB" panose="020B0503020202020204" pitchFamily="34" charset="0"/>
              </a:rPr>
              <a:t>VAPr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8C32-1F7E-4E16-94E2-03164D648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944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ais</a:t>
            </a:r>
            <a:r>
              <a:rPr lang="en-US" dirty="0">
                <a:solidFill>
                  <a:schemeClr val="bg1"/>
                </a:solidFill>
              </a:rPr>
              <a:t>-v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FD7E2-3B15-4716-AD18-3567C87EB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74" y="5670403"/>
            <a:ext cx="1228726" cy="11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4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511-EC0A-4080-A710-A0B6950E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2887"/>
            <a:ext cx="110871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Our Vision for The Voithos Assistant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Programme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E30A9-5884-4210-837C-70D10ED4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74" y="5670403"/>
            <a:ext cx="1228726" cy="11875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2BEDF-6D9B-4C2F-9745-7392AA7B2ABF}"/>
              </a:ext>
            </a:extLst>
          </p:cNvPr>
          <p:cNvSpPr txBox="1"/>
          <p:nvPr/>
        </p:nvSpPr>
        <p:spPr>
          <a:xfrm>
            <a:off x="1091954" y="1818932"/>
            <a:ext cx="3941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secondary, aim behind applying for the Voithos  Project is to delocalize the market for consumer grade personal assistants.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0AC38-43E5-41F3-B5A0-A938FEC55F7F}"/>
              </a:ext>
            </a:extLst>
          </p:cNvPr>
          <p:cNvSpPr txBox="1"/>
          <p:nvPr/>
        </p:nvSpPr>
        <p:spPr>
          <a:xfrm>
            <a:off x="6436310" y="1818932"/>
            <a:ext cx="424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Voithos  would not only offer the features that every other major assistant out there does, but it would also enable the front-end user to have a greater control of their privacy.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60349-0BB3-48E6-9BEC-251E65876EE6}"/>
              </a:ext>
            </a:extLst>
          </p:cNvPr>
          <p:cNvSpPr txBox="1"/>
          <p:nvPr/>
        </p:nvSpPr>
        <p:spPr>
          <a:xfrm>
            <a:off x="1091954" y="3815692"/>
            <a:ext cx="3504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will be no paid services or unnecessary ads.</a:t>
            </a:r>
          </a:p>
          <a:p>
            <a:r>
              <a:rPr lang="en-US" dirty="0">
                <a:solidFill>
                  <a:schemeClr val="bg1"/>
                </a:solidFill>
              </a:rPr>
              <a:t>The service will only be supported by donations and ‘Intelligent Ads’</a:t>
            </a:r>
          </a:p>
          <a:p>
            <a:r>
              <a:rPr lang="en-US" dirty="0" err="1">
                <a:solidFill>
                  <a:schemeClr val="bg1"/>
                </a:solidFill>
              </a:rPr>
              <a:t>Personalised</a:t>
            </a:r>
            <a:r>
              <a:rPr lang="en-US" dirty="0">
                <a:solidFill>
                  <a:schemeClr val="bg1"/>
                </a:solidFill>
              </a:rPr>
              <a:t> Ads? NO. It’s different.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E6B05-E245-430F-9E11-2F5471809C86}"/>
              </a:ext>
            </a:extLst>
          </p:cNvPr>
          <p:cNvSpPr txBox="1"/>
          <p:nvPr/>
        </p:nvSpPr>
        <p:spPr>
          <a:xfrm>
            <a:off x="6436310" y="3815692"/>
            <a:ext cx="3293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also plan to expand the assistant to fields beyond personal uses.</a:t>
            </a:r>
          </a:p>
          <a:p>
            <a:r>
              <a:rPr lang="en-US" dirty="0">
                <a:solidFill>
                  <a:schemeClr val="bg1"/>
                </a:solidFill>
              </a:rPr>
              <a:t>With this project as the foundation, we aim to develop a commercial artificial intelligence based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27165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511-EC0A-4080-A710-A0B6950EDE8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Too accustomed to your old assistant? </a:t>
            </a:r>
            <a:b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No problem, we got you covered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E30A9-5884-4210-837C-70D10ED4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74" y="5670403"/>
            <a:ext cx="1228726" cy="1187597"/>
          </a:xfrm>
          <a:prstGeom prst="rect">
            <a:avLst/>
          </a:prstGeom>
        </p:spPr>
      </p:pic>
      <p:pic>
        <p:nvPicPr>
          <p:cNvPr id="1026" name="Picture 2" descr="Image result for google assistant images">
            <a:extLst>
              <a:ext uri="{FF2B5EF4-FFF2-40B4-BE49-F238E27FC236}">
                <a16:creationId xmlns:a16="http://schemas.microsoft.com/office/drawing/2014/main" id="{78F1F0B7-2E6F-4618-896B-9CA44E493A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89" y="2875665"/>
            <a:ext cx="1424027" cy="142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F3703F2-1BD1-41C5-86AF-DD1ADE61AC94}"/>
              </a:ext>
            </a:extLst>
          </p:cNvPr>
          <p:cNvSpPr/>
          <p:nvPr/>
        </p:nvSpPr>
        <p:spPr>
          <a:xfrm>
            <a:off x="4767309" y="3195961"/>
            <a:ext cx="2574524" cy="692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EC0AD-86B9-4746-B29B-60844B5EE2A3}"/>
              </a:ext>
            </a:extLst>
          </p:cNvPr>
          <p:cNvSpPr txBox="1"/>
          <p:nvPr/>
        </p:nvSpPr>
        <p:spPr>
          <a:xfrm>
            <a:off x="5237825" y="2615106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Ezee Switch </a:t>
            </a:r>
            <a:r>
              <a:rPr lang="en-US" b="1" dirty="0">
                <a:solidFill>
                  <a:schemeClr val="bg1"/>
                </a:solidFill>
              </a:rPr>
              <a:t>Technology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D69B4-97C7-4A3A-901F-F919B520F38F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482" y="2822417"/>
            <a:ext cx="1567180" cy="1439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C9F1C7-22AE-49CC-B019-6EA0E38A4606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B52A7-F26E-4E88-B935-F93C0D8AAAA0}"/>
              </a:ext>
            </a:extLst>
          </p:cNvPr>
          <p:cNvSpPr txBox="1"/>
          <p:nvPr/>
        </p:nvSpPr>
        <p:spPr>
          <a:xfrm>
            <a:off x="2783989" y="4875139"/>
            <a:ext cx="6334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Ezee Switch technology can transfer all your personalized settings and data from your old assistant to the new one.</a:t>
            </a:r>
          </a:p>
          <a:p>
            <a:r>
              <a:rPr lang="en-US" dirty="0">
                <a:solidFill>
                  <a:schemeClr val="bg1"/>
                </a:solidFill>
              </a:rPr>
              <a:t>You just have to tell your assistant to retrieve your data from your device. We don’t store your data at multiple places only to sell it out later.</a:t>
            </a:r>
          </a:p>
        </p:txBody>
      </p:sp>
    </p:spTree>
    <p:extLst>
      <p:ext uri="{BB962C8B-B14F-4D97-AF65-F5344CB8AC3E}">
        <p14:creationId xmlns:p14="http://schemas.microsoft.com/office/powerpoint/2010/main" val="212200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511-EC0A-4080-A710-A0B6950E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-5081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Analytics for the Voithos Assistant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D19CF3-E205-4244-80CB-4AABA5428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33805"/>
              </p:ext>
            </p:extLst>
          </p:nvPr>
        </p:nvGraphicFramePr>
        <p:xfrm>
          <a:off x="552450" y="1593850"/>
          <a:ext cx="4762500" cy="326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5FE30A9-5884-4210-837C-70D10ED4C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74" y="5670403"/>
            <a:ext cx="1228726" cy="1187597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02132BD-9D4E-497C-8F63-1EA987771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765433"/>
              </p:ext>
            </p:extLst>
          </p:nvPr>
        </p:nvGraphicFramePr>
        <p:xfrm>
          <a:off x="6435724" y="1584384"/>
          <a:ext cx="4298951" cy="313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459EC1-45CB-41E5-85B9-5A747DB20F58}"/>
              </a:ext>
            </a:extLst>
          </p:cNvPr>
          <p:cNvSpPr txBox="1"/>
          <p:nvPr/>
        </p:nvSpPr>
        <p:spPr>
          <a:xfrm>
            <a:off x="3755255" y="5473851"/>
            <a:ext cx="551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analysis shows a very promising  future for the project leading to growth for both us and the partner companies</a:t>
            </a:r>
          </a:p>
        </p:txBody>
      </p:sp>
    </p:spTree>
    <p:extLst>
      <p:ext uri="{BB962C8B-B14F-4D97-AF65-F5344CB8AC3E}">
        <p14:creationId xmlns:p14="http://schemas.microsoft.com/office/powerpoint/2010/main" val="244317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511-EC0A-4080-A710-A0B6950E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like to keep it simple.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 extra speakers.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E30A9-5884-4210-837C-70D10ED4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74" y="5670403"/>
            <a:ext cx="1228726" cy="1187597"/>
          </a:xfrm>
          <a:prstGeom prst="rect">
            <a:avLst/>
          </a:prstGeom>
        </p:spPr>
      </p:pic>
      <p:pic>
        <p:nvPicPr>
          <p:cNvPr id="2050" name="Picture 2" descr="Image result for google home">
            <a:extLst>
              <a:ext uri="{FF2B5EF4-FFF2-40B4-BE49-F238E27FC236}">
                <a16:creationId xmlns:a16="http://schemas.microsoft.com/office/drawing/2014/main" id="{37AEC272-E38C-4E91-9525-ACD1E1F63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087" y="1015278"/>
            <a:ext cx="3178206" cy="31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oogle home">
            <a:extLst>
              <a:ext uri="{FF2B5EF4-FFF2-40B4-BE49-F238E27FC236}">
                <a16:creationId xmlns:a16="http://schemas.microsoft.com/office/drawing/2014/main" id="{4355C402-346B-42E5-A497-041F304F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21" b="90304" l="10000" r="90000">
                        <a14:foregroundMark x1="48500" y1="90304" x2="48500" y2="90304"/>
                        <a14:backgroundMark x1="25700" y1="88726" x2="25700" y2="88726"/>
                        <a14:backgroundMark x1="35200" y1="87373" x2="35200" y2="87373"/>
                        <a14:backgroundMark x1="26700" y1="84667" x2="26700" y2="8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711" y="1974940"/>
            <a:ext cx="2820956" cy="25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lexa">
            <a:extLst>
              <a:ext uri="{FF2B5EF4-FFF2-40B4-BE49-F238E27FC236}">
                <a16:creationId xmlns:a16="http://schemas.microsoft.com/office/drawing/2014/main" id="{CA5FAAF2-FBA9-47C7-B02E-C706BA60D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47" y="1526411"/>
            <a:ext cx="2308379" cy="30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FBF4987-0FEE-4532-966A-2DA90082A6A9}"/>
              </a:ext>
            </a:extLst>
          </p:cNvPr>
          <p:cNvSpPr/>
          <p:nvPr/>
        </p:nvSpPr>
        <p:spPr>
          <a:xfrm>
            <a:off x="6764785" y="1027906"/>
            <a:ext cx="4367813" cy="4074850"/>
          </a:xfrm>
          <a:prstGeom prst="mathMultiply">
            <a:avLst>
              <a:gd name="adj1" fmla="val 1219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Image result for iphone">
            <a:extLst>
              <a:ext uri="{FF2B5EF4-FFF2-40B4-BE49-F238E27FC236}">
                <a16:creationId xmlns:a16="http://schemas.microsoft.com/office/drawing/2014/main" id="{C8A2633F-B39A-4BEB-92F2-BC3BB283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1" y="1974940"/>
            <a:ext cx="2553809" cy="191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C873F-8E3F-4261-8D52-13CBD1DC1F4C}"/>
              </a:ext>
            </a:extLst>
          </p:cNvPr>
          <p:cNvSpPr txBox="1"/>
          <p:nvPr/>
        </p:nvSpPr>
        <p:spPr>
          <a:xfrm>
            <a:off x="346229" y="4087093"/>
            <a:ext cx="4935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don’ tell you to buy our stuff for a better experience. </a:t>
            </a:r>
          </a:p>
          <a:p>
            <a:r>
              <a:rPr lang="en-US" dirty="0">
                <a:solidFill>
                  <a:schemeClr val="bg1"/>
                </a:solidFill>
              </a:rPr>
              <a:t>Why waste your hard-earned money when you can invest it at better places?</a:t>
            </a:r>
          </a:p>
          <a:p>
            <a:r>
              <a:rPr lang="en-US" dirty="0">
                <a:solidFill>
                  <a:schemeClr val="bg1"/>
                </a:solidFill>
              </a:rPr>
              <a:t>Besides, your phone can do it all. From dimming lights to playing your favorite melodies at bedtime, our assistant can do it all, ONLY WITH THE PHONE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D2785-2B40-4166-9BAE-4BE40AFB0F22}"/>
              </a:ext>
            </a:extLst>
          </p:cNvPr>
          <p:cNvSpPr txBox="1"/>
          <p:nvPr/>
        </p:nvSpPr>
        <p:spPr>
          <a:xfrm>
            <a:off x="7983612" y="4474305"/>
            <a:ext cx="301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stuff? Seriously??</a:t>
            </a:r>
          </a:p>
        </p:txBody>
      </p:sp>
    </p:spTree>
    <p:extLst>
      <p:ext uri="{BB962C8B-B14F-4D97-AF65-F5344CB8AC3E}">
        <p14:creationId xmlns:p14="http://schemas.microsoft.com/office/powerpoint/2010/main" val="98546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511-EC0A-4080-A710-A0B6950E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Official Partners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E30A9-5884-4210-837C-70D10ED4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74" y="5670403"/>
            <a:ext cx="1228726" cy="1187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7AA8F-EC19-439E-8AE9-D0EEE14EC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49" y="1993392"/>
            <a:ext cx="2287337" cy="2210773"/>
          </a:xfrm>
          <a:prstGeom prst="rect">
            <a:avLst/>
          </a:prstGeom>
        </p:spPr>
      </p:pic>
      <p:pic>
        <p:nvPicPr>
          <p:cNvPr id="3074" name="Picture 2" descr="https://byteclub.in/public/graphics/logo.png?t=1548162950">
            <a:extLst>
              <a:ext uri="{FF2B5EF4-FFF2-40B4-BE49-F238E27FC236}">
                <a16:creationId xmlns:a16="http://schemas.microsoft.com/office/drawing/2014/main" id="{DD8DB43F-395E-457D-A4B4-60E89FA3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40" y="1920716"/>
            <a:ext cx="2235520" cy="201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huawei logo">
            <a:extLst>
              <a:ext uri="{FF2B5EF4-FFF2-40B4-BE49-F238E27FC236}">
                <a16:creationId xmlns:a16="http://schemas.microsoft.com/office/drawing/2014/main" id="{B13AE155-58BF-4180-9D1F-67E90B59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76" y="2021014"/>
            <a:ext cx="3624072" cy="181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06676-42B5-48A4-97E6-CAA08059D290}"/>
              </a:ext>
            </a:extLst>
          </p:cNvPr>
          <p:cNvSpPr txBox="1"/>
          <p:nvPr/>
        </p:nvSpPr>
        <p:spPr>
          <a:xfrm>
            <a:off x="8081581" y="3933349"/>
            <a:ext cx="349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(Because it is about trust…)</a:t>
            </a:r>
          </a:p>
        </p:txBody>
      </p:sp>
    </p:spTree>
    <p:extLst>
      <p:ext uri="{BB962C8B-B14F-4D97-AF65-F5344CB8AC3E}">
        <p14:creationId xmlns:p14="http://schemas.microsoft.com/office/powerpoint/2010/main" val="335922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511-EC0A-4080-A710-A0B6950E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4831-FFAD-4553-83BD-C3ACB8C66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E30A9-5884-4210-837C-70D10ED4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74" y="5670403"/>
            <a:ext cx="1228726" cy="11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3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307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Voithos Assistant Project (Project VAPr)</vt:lpstr>
      <vt:lpstr>Our Vision for The Voithos Assistant Programme</vt:lpstr>
      <vt:lpstr>Too accustomed to your old assistant?  No problem, we got you covered.</vt:lpstr>
      <vt:lpstr>Analytics for the Voithos Assistant </vt:lpstr>
      <vt:lpstr>We like to keep it simple. No extra speakers. </vt:lpstr>
      <vt:lpstr>Official Partners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Mishra</dc:creator>
  <cp:lastModifiedBy>Dhruv Mishra</cp:lastModifiedBy>
  <cp:revision>18</cp:revision>
  <dcterms:created xsi:type="dcterms:W3CDTF">2019-07-22T14:06:36Z</dcterms:created>
  <dcterms:modified xsi:type="dcterms:W3CDTF">2019-07-22T18:16:22Z</dcterms:modified>
</cp:coreProperties>
</file>