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7"/>
  </p:notesMasterIdLst>
  <p:handoutMasterIdLst>
    <p:handoutMasterId r:id="rId28"/>
  </p:handoutMasterIdLst>
  <p:sldIdLst>
    <p:sldId id="256" r:id="rId2"/>
    <p:sldId id="277" r:id="rId3"/>
    <p:sldId id="278" r:id="rId4"/>
    <p:sldId id="280" r:id="rId5"/>
    <p:sldId id="281" r:id="rId6"/>
    <p:sldId id="282" r:id="rId7"/>
    <p:sldId id="300" r:id="rId8"/>
    <p:sldId id="301" r:id="rId9"/>
    <p:sldId id="284" r:id="rId10"/>
    <p:sldId id="285" r:id="rId11"/>
    <p:sldId id="286" r:id="rId12"/>
    <p:sldId id="287" r:id="rId13"/>
    <p:sldId id="289" r:id="rId14"/>
    <p:sldId id="288" r:id="rId15"/>
    <p:sldId id="290" r:id="rId16"/>
    <p:sldId id="291" r:id="rId17"/>
    <p:sldId id="292" r:id="rId18"/>
    <p:sldId id="293" r:id="rId19"/>
    <p:sldId id="294" r:id="rId20"/>
    <p:sldId id="295" r:id="rId21"/>
    <p:sldId id="296" r:id="rId22"/>
    <p:sldId id="297" r:id="rId23"/>
    <p:sldId id="298" r:id="rId24"/>
    <p:sldId id="299"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323"/>
    <a:srgbClr val="A41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33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15EF1-F87B-4DAE-8272-E1CA4B63498A}" type="datetimeFigureOut">
              <a:rPr lang="en-US" smtClean="0"/>
              <a:pPr/>
              <a:t>11/15/2021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AC10A3-2173-4C34-8E4D-9C162834EBAD}" type="slidenum">
              <a:rPr lang="en-IN" smtClean="0"/>
              <a:pPr/>
              <a:t>‹#›</a:t>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29F486-7850-4FB0-8F5F-AB65D62C1B60}" type="datetimeFigureOut">
              <a:rPr lang="en-US" smtClean="0"/>
              <a:pPr/>
              <a:t>11/15/2021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33549-5B99-4E43-A929-4AF7B67232D4}" type="slidenum">
              <a:rPr lang="en-IN" smtClean="0"/>
              <a:pPr/>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6033549-5B99-4E43-A929-4AF7B67232D4}"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1C75A1-FB42-4F98-A645-A06740C364DA}"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6FA447-1927-4A74-B224-33C27244C357}"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66532A-5ED4-491F-87B6-CC5F8FA5189C}"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547767-2C67-402D-A8F5-FF57C1177387}"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C3D95E-DBD2-46AA-8C6F-98354A8FB259}"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smtClean="0"/>
              <a:t>Department of computer science and engineering</a:t>
            </a:r>
            <a:endParaRPr lang="en-IN"/>
          </a:p>
        </p:txBody>
      </p:sp>
      <p:sp>
        <p:nvSpPr>
          <p:cNvPr id="6" name="Slide Number Placeholder 5"/>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83162E-8A13-48DB-81CD-374517BB7DAE}" type="datetime1">
              <a:rPr lang="en-US" smtClean="0"/>
              <a:pPr/>
              <a:t>11/15/2021</a:t>
            </a:fld>
            <a:endParaRPr lang="en-IN"/>
          </a:p>
        </p:txBody>
      </p:sp>
      <p:sp>
        <p:nvSpPr>
          <p:cNvPr id="6" name="Footer Placeholder 5"/>
          <p:cNvSpPr>
            <a:spLocks noGrp="1"/>
          </p:cNvSpPr>
          <p:nvPr>
            <p:ph type="ftr" sz="quarter" idx="11"/>
          </p:nvPr>
        </p:nvSpPr>
        <p:spPr/>
        <p:txBody>
          <a:bodyPr/>
          <a:lstStyle/>
          <a:p>
            <a:r>
              <a:rPr lang="en-IN" smtClean="0"/>
              <a:t>Department of computer science and engineering</a:t>
            </a:r>
            <a:endParaRPr lang="en-IN"/>
          </a:p>
        </p:txBody>
      </p:sp>
      <p:sp>
        <p:nvSpPr>
          <p:cNvPr id="7" name="Slide Number Placeholder 6"/>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D549A6-D11A-46E5-A245-3C5875979354}" type="datetime1">
              <a:rPr lang="en-US" smtClean="0"/>
              <a:pPr/>
              <a:t>11/15/2021</a:t>
            </a:fld>
            <a:endParaRPr lang="en-IN"/>
          </a:p>
        </p:txBody>
      </p:sp>
      <p:sp>
        <p:nvSpPr>
          <p:cNvPr id="8" name="Footer Placeholder 7"/>
          <p:cNvSpPr>
            <a:spLocks noGrp="1"/>
          </p:cNvSpPr>
          <p:nvPr>
            <p:ph type="ftr" sz="quarter" idx="11"/>
          </p:nvPr>
        </p:nvSpPr>
        <p:spPr/>
        <p:txBody>
          <a:bodyPr/>
          <a:lstStyle/>
          <a:p>
            <a:r>
              <a:rPr lang="en-IN" smtClean="0"/>
              <a:t>Department of computer science and engineering</a:t>
            </a:r>
            <a:endParaRPr lang="en-IN"/>
          </a:p>
        </p:txBody>
      </p:sp>
      <p:sp>
        <p:nvSpPr>
          <p:cNvPr id="9" name="Slide Number Placeholder 8"/>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F0F31C-04AF-4445-B9B8-E5403A49570A}"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7BA9D-500F-456D-BD77-42B1ABD956CD}" type="datetime1">
              <a:rPr lang="en-US" smtClean="0"/>
              <a:pPr/>
              <a:t>11/15/2021</a:t>
            </a:fld>
            <a:endParaRPr lang="en-IN"/>
          </a:p>
        </p:txBody>
      </p:sp>
      <p:sp>
        <p:nvSpPr>
          <p:cNvPr id="3" name="Footer Placeholder 2"/>
          <p:cNvSpPr>
            <a:spLocks noGrp="1"/>
          </p:cNvSpPr>
          <p:nvPr>
            <p:ph type="ftr" sz="quarter" idx="11"/>
          </p:nvPr>
        </p:nvSpPr>
        <p:spPr/>
        <p:txBody>
          <a:bodyPr/>
          <a:lstStyle/>
          <a:p>
            <a:r>
              <a:rPr lang="en-IN" smtClean="0"/>
              <a:t>Department of computer science and engineering</a:t>
            </a:r>
            <a:endParaRPr lang="en-IN"/>
          </a:p>
        </p:txBody>
      </p:sp>
      <p:sp>
        <p:nvSpPr>
          <p:cNvPr id="4" name="Slide Number Placeholder 3"/>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57E93-ADC6-4792-8EF5-0C369D2C38B0}" type="datetime1">
              <a:rPr lang="en-US" smtClean="0"/>
              <a:pPr/>
              <a:t>11/15/2021</a:t>
            </a:fld>
            <a:endParaRPr lang="en-IN"/>
          </a:p>
        </p:txBody>
      </p:sp>
      <p:sp>
        <p:nvSpPr>
          <p:cNvPr id="6" name="Footer Placeholder 5"/>
          <p:cNvSpPr>
            <a:spLocks noGrp="1"/>
          </p:cNvSpPr>
          <p:nvPr>
            <p:ph type="ftr" sz="quarter" idx="11"/>
          </p:nvPr>
        </p:nvSpPr>
        <p:spPr/>
        <p:txBody>
          <a:bodyPr/>
          <a:lstStyle/>
          <a:p>
            <a:r>
              <a:rPr lang="en-IN" smtClean="0"/>
              <a:t>Department of computer science and engineering</a:t>
            </a:r>
            <a:endParaRPr lang="en-IN"/>
          </a:p>
        </p:txBody>
      </p:sp>
      <p:sp>
        <p:nvSpPr>
          <p:cNvPr id="7" name="Slide Number Placeholder 6"/>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44484-9467-4EEA-A0A5-3D31252040C4}" type="datetime1">
              <a:rPr lang="en-US" smtClean="0"/>
              <a:pPr/>
              <a:t>11/15/2021</a:t>
            </a:fld>
            <a:endParaRPr lang="en-IN"/>
          </a:p>
        </p:txBody>
      </p:sp>
      <p:sp>
        <p:nvSpPr>
          <p:cNvPr id="6" name="Footer Placeholder 5"/>
          <p:cNvSpPr>
            <a:spLocks noGrp="1"/>
          </p:cNvSpPr>
          <p:nvPr>
            <p:ph type="ftr" sz="quarter" idx="11"/>
          </p:nvPr>
        </p:nvSpPr>
        <p:spPr/>
        <p:txBody>
          <a:bodyPr/>
          <a:lstStyle/>
          <a:p>
            <a:r>
              <a:rPr lang="en-IN" smtClean="0"/>
              <a:t>Department of computer science and engineering</a:t>
            </a:r>
            <a:endParaRPr lang="en-IN"/>
          </a:p>
        </p:txBody>
      </p:sp>
      <p:sp>
        <p:nvSpPr>
          <p:cNvPr id="7" name="Slide Number Placeholder 6"/>
          <p:cNvSpPr>
            <a:spLocks noGrp="1"/>
          </p:cNvSpPr>
          <p:nvPr>
            <p:ph type="sldNum" sz="quarter" idx="12"/>
          </p:nvPr>
        </p:nvSpPr>
        <p:spPr/>
        <p:txBody>
          <a:bodyPr/>
          <a:lstStyle/>
          <a:p>
            <a:fld id="{7E7D37F0-2522-456B-ACF1-DA7789A79DE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F47AC-C283-49E9-B0F2-00B725DCD66F}" type="datetime1">
              <a:rPr lang="en-US" smtClean="0"/>
              <a:pPr/>
              <a:t>11/15/2021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Department of computer science and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D37F0-2522-456B-ACF1-DA7789A79D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214554"/>
            <a:ext cx="7772400" cy="1470025"/>
          </a:xfrm>
        </p:spPr>
        <p:txBody>
          <a:bodyPr>
            <a:normAutofit fontScale="90000"/>
          </a:bodyPr>
          <a:lstStyle/>
          <a:p>
            <a:r>
              <a:rPr lang="en-IN" sz="1400" i="1" dirty="0" smtClean="0">
                <a:latin typeface="Times New Roman" pitchFamily="18" charset="0"/>
                <a:cs typeface="Times New Roman" pitchFamily="18" charset="0"/>
              </a:rPr>
              <a:t/>
            </a:r>
            <a:br>
              <a:rPr lang="en-IN" sz="1400" i="1" dirty="0" smtClean="0">
                <a:latin typeface="Times New Roman" pitchFamily="18" charset="0"/>
                <a:cs typeface="Times New Roman" pitchFamily="18" charset="0"/>
              </a:rPr>
            </a:br>
            <a:r>
              <a:rPr lang="en-IN" sz="1400" i="1" dirty="0" smtClean="0">
                <a:latin typeface="Times New Roman" pitchFamily="18" charset="0"/>
                <a:cs typeface="Times New Roman" pitchFamily="18" charset="0"/>
              </a:rPr>
              <a:t>Submitte</a:t>
            </a:r>
            <a:r>
              <a:rPr lang="en-IN" sz="1400" i="1" dirty="0" smtClean="0">
                <a:solidFill>
                  <a:schemeClr val="tx1"/>
                </a:solidFill>
                <a:latin typeface="Times New Roman" pitchFamily="18" charset="0"/>
                <a:cs typeface="Times New Roman" pitchFamily="18" charset="0"/>
              </a:rPr>
              <a:t>d by:</a:t>
            </a:r>
            <a:br>
              <a:rPr lang="en-IN" sz="1400" i="1" dirty="0" smtClean="0">
                <a:solidFill>
                  <a:schemeClr val="tx1"/>
                </a:solidFill>
                <a:latin typeface="Times New Roman" pitchFamily="18" charset="0"/>
                <a:cs typeface="Times New Roman" pitchFamily="18" charset="0"/>
              </a:rPr>
            </a:br>
            <a:r>
              <a:rPr lang="en-IN" sz="1800" b="1" dirty="0" smtClean="0">
                <a:latin typeface="Times New Roman" pitchFamily="18" charset="0"/>
                <a:cs typeface="Times New Roman" pitchFamily="18" charset="0"/>
              </a:rPr>
              <a:t> SWETA(201600056) </a:t>
            </a:r>
            <a:r>
              <a:rPr lang="en-IN" sz="1800" b="1" i="1" u="sng" dirty="0" smtClean="0">
                <a:solidFill>
                  <a:schemeClr val="tx1"/>
                </a:solidFill>
                <a:latin typeface="Times New Roman" pitchFamily="18" charset="0"/>
                <a:cs typeface="Times New Roman" pitchFamily="18" charset="0"/>
              </a:rPr>
              <a:t/>
            </a:r>
            <a:br>
              <a:rPr lang="en-IN" sz="1800" b="1" i="1" u="sng" dirty="0" smtClean="0">
                <a:solidFill>
                  <a:schemeClr val="tx1"/>
                </a:solidFill>
                <a:latin typeface="Times New Roman" pitchFamily="18" charset="0"/>
                <a:cs typeface="Times New Roman" pitchFamily="18" charset="0"/>
              </a:rPr>
            </a:br>
            <a:r>
              <a:rPr lang="en-IN" sz="1800" b="1" dirty="0" smtClean="0">
                <a:solidFill>
                  <a:schemeClr val="tx1"/>
                </a:solidFill>
                <a:latin typeface="Times New Roman" pitchFamily="18" charset="0"/>
                <a:cs typeface="Times New Roman" pitchFamily="18" charset="0"/>
              </a:rPr>
              <a:t>ABHISHEK KUMAR(201600057)</a:t>
            </a:r>
            <a:br>
              <a:rPr lang="en-IN" sz="1800" b="1" dirty="0" smtClean="0">
                <a:solidFill>
                  <a:schemeClr val="tx1"/>
                </a:solidFill>
                <a:latin typeface="Times New Roman" pitchFamily="18" charset="0"/>
                <a:cs typeface="Times New Roman" pitchFamily="18" charset="0"/>
              </a:rPr>
            </a:br>
            <a:r>
              <a:rPr lang="en-IN" sz="1800" b="1" dirty="0" smtClean="0">
                <a:solidFill>
                  <a:schemeClr val="tx1"/>
                </a:solidFill>
                <a:latin typeface="Times New Roman" pitchFamily="18" charset="0"/>
                <a:cs typeface="Times New Roman" pitchFamily="18" charset="0"/>
              </a:rPr>
              <a:t>MAYUR MAHANTA(201600491)</a:t>
            </a:r>
            <a:br>
              <a:rPr lang="en-IN" sz="1800" b="1" dirty="0" smtClean="0">
                <a:solidFill>
                  <a:schemeClr val="tx1"/>
                </a:solidFill>
                <a:latin typeface="Times New Roman" pitchFamily="18" charset="0"/>
                <a:cs typeface="Times New Roman" pitchFamily="18" charset="0"/>
              </a:rPr>
            </a:br>
            <a:r>
              <a:rPr lang="en-IN" sz="1800" b="1" dirty="0" smtClean="0">
                <a:latin typeface="Times New Roman" pitchFamily="18" charset="0"/>
                <a:cs typeface="Times New Roman" pitchFamily="18" charset="0"/>
              </a:rPr>
              <a:t>PREETAM KALITA(201600489)</a:t>
            </a:r>
            <a:r>
              <a:rPr lang="en-IN" sz="1800" b="1" dirty="0" smtClean="0">
                <a:solidFill>
                  <a:schemeClr val="tx1"/>
                </a:solidFill>
                <a:latin typeface="Times New Roman" pitchFamily="18" charset="0"/>
                <a:cs typeface="Times New Roman" pitchFamily="18" charset="0"/>
              </a:rPr>
              <a:t/>
            </a:r>
            <a:br>
              <a:rPr lang="en-IN" sz="1800" b="1" dirty="0" smtClean="0">
                <a:solidFill>
                  <a:schemeClr val="tx1"/>
                </a:solidFill>
                <a:latin typeface="Times New Roman" pitchFamily="18" charset="0"/>
                <a:cs typeface="Times New Roman" pitchFamily="18" charset="0"/>
              </a:rPr>
            </a:br>
            <a:r>
              <a:rPr lang="en-IN" sz="1800" b="1" dirty="0" smtClean="0">
                <a:solidFill>
                  <a:schemeClr val="tx1"/>
                </a:solidFill>
                <a:latin typeface="Times New Roman" pitchFamily="18" charset="0"/>
                <a:cs typeface="Times New Roman" pitchFamily="18" charset="0"/>
              </a:rPr>
              <a:t/>
            </a:r>
            <a:br>
              <a:rPr lang="en-IN" sz="1800" b="1" dirty="0" smtClean="0">
                <a:solidFill>
                  <a:schemeClr val="tx1"/>
                </a:solidFill>
                <a:latin typeface="Times New Roman" pitchFamily="18" charset="0"/>
                <a:cs typeface="Times New Roman" pitchFamily="18" charset="0"/>
              </a:rPr>
            </a:br>
            <a:endParaRPr lang="en-IN" sz="18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500166" y="0"/>
            <a:ext cx="6400800" cy="1752600"/>
          </a:xfrm>
        </p:spPr>
        <p:txBody>
          <a:bodyPr>
            <a:normAutofit/>
          </a:bodyPr>
          <a:lstStyle/>
          <a:p>
            <a:pPr algn="ctr">
              <a:buNone/>
            </a:pPr>
            <a:endParaRPr lang="en-IN" sz="2000" b="1" dirty="0" smtClean="0">
              <a:latin typeface="Times New Roman" pitchFamily="18" charset="0"/>
              <a:cs typeface="Times New Roman" pitchFamily="18" charset="0"/>
            </a:endParaRPr>
          </a:p>
          <a:p>
            <a:pPr algn="ctr">
              <a:buNone/>
            </a:pPr>
            <a:r>
              <a:rPr lang="en-IN" sz="2000" b="1" dirty="0" smtClean="0">
                <a:solidFill>
                  <a:schemeClr val="bg2">
                    <a:lumMod val="10000"/>
                  </a:schemeClr>
                </a:solidFill>
                <a:latin typeface="Times New Roman" pitchFamily="18" charset="0"/>
                <a:cs typeface="Times New Roman" pitchFamily="18" charset="0"/>
              </a:rPr>
              <a:t>“ </a:t>
            </a:r>
            <a:r>
              <a:rPr lang="en-IN" sz="2000" b="1" u="sng" dirty="0" smtClean="0">
                <a:solidFill>
                  <a:schemeClr val="bg2">
                    <a:lumMod val="10000"/>
                  </a:schemeClr>
                </a:solidFill>
                <a:latin typeface="Times New Roman" pitchFamily="18" charset="0"/>
                <a:cs typeface="Times New Roman" pitchFamily="18" charset="0"/>
              </a:rPr>
              <a:t>ANALYSIS OF GENERAL ELECTION 2019 </a:t>
            </a:r>
            <a:r>
              <a:rPr lang="en-IN" sz="2000" b="1" dirty="0" smtClean="0">
                <a:solidFill>
                  <a:schemeClr val="bg2">
                    <a:lumMod val="10000"/>
                  </a:schemeClr>
                </a:solidFill>
                <a:latin typeface="Times New Roman" pitchFamily="18" charset="0"/>
                <a:cs typeface="Times New Roman" pitchFamily="18" charset="0"/>
              </a:rPr>
              <a:t>”</a:t>
            </a:r>
            <a:endParaRPr lang="en-IN" sz="2000" dirty="0" smtClean="0">
              <a:solidFill>
                <a:schemeClr val="tx1"/>
              </a:solidFill>
              <a:latin typeface="Times New Roman" pitchFamily="18" charset="0"/>
              <a:cs typeface="Times New Roman" pitchFamily="18" charset="0"/>
            </a:endParaRPr>
          </a:p>
          <a:p>
            <a:pPr algn="ctr">
              <a:buNone/>
            </a:pPr>
            <a:endParaRPr lang="en-IN" sz="2000" dirty="0" smtClean="0">
              <a:solidFill>
                <a:schemeClr val="tx1"/>
              </a:solidFill>
              <a:latin typeface="Times New Roman" pitchFamily="18" charset="0"/>
              <a:cs typeface="Times New Roman" pitchFamily="18" charset="0"/>
            </a:endParaRPr>
          </a:p>
        </p:txBody>
      </p:sp>
      <p:sp>
        <p:nvSpPr>
          <p:cNvPr id="12" name="TextBox 11"/>
          <p:cNvSpPr txBox="1"/>
          <p:nvPr/>
        </p:nvSpPr>
        <p:spPr>
          <a:xfrm>
            <a:off x="1571604" y="3571876"/>
            <a:ext cx="6072230" cy="1200329"/>
          </a:xfrm>
          <a:prstGeom prst="rect">
            <a:avLst/>
          </a:prstGeom>
          <a:noFill/>
        </p:spPr>
        <p:txBody>
          <a:bodyPr wrap="square" rtlCol="0">
            <a:spAutoFit/>
          </a:bodyPr>
          <a:lstStyle/>
          <a:p>
            <a:pPr algn="ctr"/>
            <a:r>
              <a:rPr lang="en-IN" sz="1600" i="1" dirty="0" smtClean="0">
                <a:cs typeface="Times New Roman" pitchFamily="18" charset="0"/>
              </a:rPr>
              <a:t>  </a:t>
            </a:r>
          </a:p>
          <a:p>
            <a:pPr algn="ctr"/>
            <a:endParaRPr lang="en-IN" b="1" dirty="0" smtClean="0">
              <a:latin typeface="Times New Roman" pitchFamily="18" charset="0"/>
              <a:cs typeface="Times New Roman" pitchFamily="18" charset="0"/>
            </a:endParaRPr>
          </a:p>
          <a:p>
            <a:pPr algn="ctr"/>
            <a:endParaRPr lang="en-IN" b="1"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18" name="Picture 17" descr="Capture.JPG"/>
          <p:cNvPicPr>
            <a:picLocks noChangeAspect="1"/>
          </p:cNvPicPr>
          <p:nvPr/>
        </p:nvPicPr>
        <p:blipFill>
          <a:blip r:embed="rId3"/>
          <a:stretch>
            <a:fillRect/>
          </a:stretch>
        </p:blipFill>
        <p:spPr>
          <a:xfrm>
            <a:off x="2643174" y="5786454"/>
            <a:ext cx="4038600" cy="762000"/>
          </a:xfrm>
          <a:prstGeom prst="rect">
            <a:avLst/>
          </a:prstGeom>
        </p:spPr>
      </p:pic>
      <p:pic>
        <p:nvPicPr>
          <p:cNvPr id="19" name="Picture 18" descr="kisspng-manipal-academy-of-higher-education-sikkim-manipal-manipal-university-5b1b2af50b9ab7.4400609215285071250475.jpg"/>
          <p:cNvPicPr>
            <a:picLocks noChangeAspect="1"/>
          </p:cNvPicPr>
          <p:nvPr/>
        </p:nvPicPr>
        <p:blipFill>
          <a:blip r:embed="rId4" cstate="print"/>
          <a:stretch>
            <a:fillRect/>
          </a:stretch>
        </p:blipFill>
        <p:spPr>
          <a:xfrm>
            <a:off x="4000496" y="857232"/>
            <a:ext cx="1357322" cy="121444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686800" cy="1143000"/>
          </a:xfrm>
        </p:spPr>
        <p:txBody>
          <a:bodyPr>
            <a:normAutofit fontScale="90000"/>
          </a:bodyPr>
          <a:lstStyle/>
          <a:p>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Q) Print the total number of seat won by all the </a:t>
            </a:r>
            <a:r>
              <a:rPr lang="en-IN" sz="2700" dirty="0" err="1" smtClean="0">
                <a:latin typeface="Times New Roman" pitchFamily="18" charset="0"/>
                <a:cs typeface="Times New Roman" pitchFamily="18" charset="0"/>
              </a:rPr>
              <a:t>parties.Plot</a:t>
            </a:r>
            <a:r>
              <a:rPr lang="en-IN" sz="2700" dirty="0" smtClean="0">
                <a:latin typeface="Times New Roman" pitchFamily="18" charset="0"/>
                <a:cs typeface="Times New Roman" pitchFamily="18" charset="0"/>
              </a:rPr>
              <a:t> the graph.</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42844" y="857232"/>
            <a:ext cx="9001156" cy="4525963"/>
          </a:xfrm>
        </p:spPr>
        <p:txBody>
          <a:bodyPr>
            <a:normAutofit/>
          </a:bodyPr>
          <a:lstStyle/>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select </a:t>
            </a:r>
            <a:r>
              <a:rPr lang="en-IN" sz="2000" b="1" dirty="0" err="1" smtClean="0">
                <a:latin typeface="Times New Roman" pitchFamily="18" charset="0"/>
                <a:cs typeface="Times New Roman" pitchFamily="18" charset="0"/>
              </a:rPr>
              <a:t>party,count</a:t>
            </a:r>
            <a:r>
              <a:rPr lang="en-IN" sz="2000" b="1" dirty="0" smtClean="0">
                <a:latin typeface="Times New Roman" pitchFamily="18" charset="0"/>
                <a:cs typeface="Times New Roman" pitchFamily="18" charset="0"/>
              </a:rPr>
              <a:t>(*) as </a:t>
            </a:r>
            <a:r>
              <a:rPr lang="en-IN" sz="2000" b="1" dirty="0" err="1" smtClean="0">
                <a:latin typeface="Times New Roman" pitchFamily="18" charset="0"/>
                <a:cs typeface="Times New Roman" pitchFamily="18" charset="0"/>
              </a:rPr>
              <a:t>total_won</a:t>
            </a:r>
            <a:r>
              <a:rPr lang="en-IN" sz="2000" b="1" dirty="0" smtClean="0">
                <a:latin typeface="Times New Roman" pitchFamily="18" charset="0"/>
                <a:cs typeface="Times New Roman" pitchFamily="18" charset="0"/>
              </a:rPr>
              <a:t> from </a:t>
            </a:r>
          </a:p>
          <a:p>
            <a:pPr>
              <a:buNone/>
            </a:pPr>
            <a:r>
              <a:rPr lang="en-IN" sz="2000" b="1" dirty="0" smtClean="0">
                <a:latin typeface="Times New Roman" pitchFamily="18" charset="0"/>
                <a:cs typeface="Times New Roman" pitchFamily="18" charset="0"/>
              </a:rPr>
              <a:t>project where rank=1 group by party;</a:t>
            </a:r>
          </a:p>
          <a:p>
            <a:pPr algn="ctr">
              <a:buNone/>
            </a:pPr>
            <a:endParaRPr lang="en-IN" sz="2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10</a:t>
            </a:fld>
            <a:endParaRPr lang="en-IN"/>
          </a:p>
        </p:txBody>
      </p:sp>
      <p:pic>
        <p:nvPicPr>
          <p:cNvPr id="6" name="Picture 5" descr="Query2.JPG"/>
          <p:cNvPicPr>
            <a:picLocks noChangeAspect="1"/>
          </p:cNvPicPr>
          <p:nvPr/>
        </p:nvPicPr>
        <p:blipFill>
          <a:blip r:embed="rId2"/>
          <a:stretch>
            <a:fillRect/>
          </a:stretch>
        </p:blipFill>
        <p:spPr>
          <a:xfrm>
            <a:off x="4857752" y="857232"/>
            <a:ext cx="3629025" cy="5467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11</a:t>
            </a:fld>
            <a:endParaRPr lang="en-IN"/>
          </a:p>
        </p:txBody>
      </p:sp>
      <p:pic>
        <p:nvPicPr>
          <p:cNvPr id="6" name="Content Placeholder 5" descr="tab2.JPG"/>
          <p:cNvPicPr>
            <a:picLocks noGrp="1" noChangeAspect="1"/>
          </p:cNvPicPr>
          <p:nvPr>
            <p:ph idx="1"/>
          </p:nvPr>
        </p:nvPicPr>
        <p:blipFill>
          <a:blip r:embed="rId2"/>
          <a:stretch>
            <a:fillRect/>
          </a:stretch>
        </p:blipFill>
        <p:spPr>
          <a:xfrm>
            <a:off x="214282" y="285728"/>
            <a:ext cx="8715436" cy="5840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latin typeface="Times New Roman" pitchFamily="18" charset="0"/>
                <a:cs typeface="Times New Roman" pitchFamily="18" charset="0"/>
              </a:rPr>
              <a:t>Q) Analyse total seat won by parties in state like </a:t>
            </a:r>
            <a:r>
              <a:rPr lang="en-IN" sz="2400" dirty="0">
                <a:latin typeface="Times New Roman" pitchFamily="18" charset="0"/>
                <a:cs typeface="Times New Roman" pitchFamily="18" charset="0"/>
              </a:rPr>
              <a:t>R</a:t>
            </a:r>
            <a:r>
              <a:rPr lang="en-IN" sz="2400" dirty="0" smtClean="0">
                <a:latin typeface="Times New Roman" pitchFamily="18" charset="0"/>
                <a:cs typeface="Times New Roman" pitchFamily="18" charset="0"/>
              </a:rPr>
              <a:t>ajasthan , Madhya </a:t>
            </a:r>
            <a:r>
              <a:rPr lang="en-IN" sz="2400" dirty="0">
                <a:latin typeface="Times New Roman" pitchFamily="18" charset="0"/>
                <a:cs typeface="Times New Roman" pitchFamily="18" charset="0"/>
              </a:rPr>
              <a:t>P</a:t>
            </a:r>
            <a:r>
              <a:rPr lang="en-IN" sz="2400" dirty="0" smtClean="0">
                <a:latin typeface="Times New Roman" pitchFamily="18" charset="0"/>
                <a:cs typeface="Times New Roman" pitchFamily="18" charset="0"/>
              </a:rPr>
              <a:t>radesh, Punjab</a:t>
            </a:r>
            <a:br>
              <a:rPr lang="en-IN"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0" y="1214422"/>
            <a:ext cx="8658196" cy="4525963"/>
          </a:xfrm>
        </p:spPr>
        <p:txBody>
          <a:bodyPr>
            <a:normAutofit/>
          </a:bodyPr>
          <a:lstStyle/>
          <a:p>
            <a:pPr>
              <a:buNone/>
            </a:pPr>
            <a:r>
              <a:rPr lang="en-IN" sz="2000" b="1" dirty="0" smtClean="0">
                <a:latin typeface="Times New Roman" pitchFamily="18" charset="0"/>
                <a:cs typeface="Times New Roman" pitchFamily="18" charset="0"/>
              </a:rPr>
              <a:t>select </a:t>
            </a:r>
            <a:r>
              <a:rPr lang="en-IN" sz="2000" b="1" dirty="0" err="1" smtClean="0">
                <a:latin typeface="Times New Roman" pitchFamily="18" charset="0"/>
                <a:cs typeface="Times New Roman" pitchFamily="18" charset="0"/>
              </a:rPr>
              <a:t>state,party,count</a:t>
            </a:r>
            <a:r>
              <a:rPr lang="en-IN" sz="2000" b="1" dirty="0" smtClean="0">
                <a:latin typeface="Times New Roman" pitchFamily="18" charset="0"/>
                <a:cs typeface="Times New Roman" pitchFamily="18" charset="0"/>
              </a:rPr>
              <a:t>(party) as won</a:t>
            </a:r>
          </a:p>
          <a:p>
            <a:pPr>
              <a:buNone/>
            </a:pPr>
            <a:r>
              <a:rPr lang="en-IN" sz="2000" b="1" dirty="0" smtClean="0">
                <a:latin typeface="Times New Roman" pitchFamily="18" charset="0"/>
                <a:cs typeface="Times New Roman" pitchFamily="18" charset="0"/>
              </a:rPr>
              <a:t> from project where rank=1 and state </a:t>
            </a:r>
          </a:p>
          <a:p>
            <a:pPr>
              <a:buNone/>
            </a:pPr>
            <a:r>
              <a:rPr lang="en-IN" sz="2000" b="1" dirty="0" smtClean="0">
                <a:latin typeface="Times New Roman" pitchFamily="18" charset="0"/>
                <a:cs typeface="Times New Roman" pitchFamily="18" charset="0"/>
              </a:rPr>
              <a:t>IN ('</a:t>
            </a:r>
            <a:r>
              <a:rPr lang="en-IN" sz="2000" b="1" dirty="0" err="1" smtClean="0">
                <a:latin typeface="Times New Roman" pitchFamily="18" charset="0"/>
                <a:cs typeface="Times New Roman" pitchFamily="18" charset="0"/>
              </a:rPr>
              <a:t>Rajasthan','Madhya</a:t>
            </a:r>
            <a:r>
              <a:rPr lang="en-IN" sz="2000" b="1" dirty="0" smtClean="0">
                <a:latin typeface="Times New Roman" pitchFamily="18" charset="0"/>
                <a:cs typeface="Times New Roman" pitchFamily="18" charset="0"/>
              </a:rPr>
              <a:t> Pradesh‘</a:t>
            </a:r>
          </a:p>
          <a:p>
            <a:pPr>
              <a:buNone/>
            </a:pPr>
            <a:r>
              <a:rPr lang="en-IN" sz="2000" b="1" dirty="0" smtClean="0">
                <a:latin typeface="Times New Roman" pitchFamily="18" charset="0"/>
                <a:cs typeface="Times New Roman" pitchFamily="18" charset="0"/>
              </a:rPr>
              <a:t>,'Punjab') group by </a:t>
            </a:r>
            <a:r>
              <a:rPr lang="en-IN" sz="2000" b="1" dirty="0" err="1" smtClean="0">
                <a:latin typeface="Times New Roman" pitchFamily="18" charset="0"/>
                <a:cs typeface="Times New Roman" pitchFamily="18" charset="0"/>
              </a:rPr>
              <a:t>state,party</a:t>
            </a:r>
            <a:r>
              <a:rPr lang="en-IN" sz="2000" b="1" dirty="0" smtClean="0">
                <a:latin typeface="Times New Roman" pitchFamily="18" charset="0"/>
                <a:cs typeface="Times New Roman" pitchFamily="18" charset="0"/>
              </a:rPr>
              <a:t> order</a:t>
            </a:r>
          </a:p>
          <a:p>
            <a:pPr>
              <a:buNone/>
            </a:pPr>
            <a:r>
              <a:rPr lang="en-IN" sz="2000" b="1" dirty="0" smtClean="0">
                <a:latin typeface="Times New Roman" pitchFamily="18" charset="0"/>
                <a:cs typeface="Times New Roman" pitchFamily="18" charset="0"/>
              </a:rPr>
              <a:t> by state limit 10;</a:t>
            </a:r>
            <a:endParaRPr lang="en-IN" sz="2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12</a:t>
            </a:fld>
            <a:endParaRPr lang="en-IN"/>
          </a:p>
        </p:txBody>
      </p:sp>
      <p:pic>
        <p:nvPicPr>
          <p:cNvPr id="6" name="Picture 5" descr="Query3.JPG"/>
          <p:cNvPicPr>
            <a:picLocks noChangeAspect="1"/>
          </p:cNvPicPr>
          <p:nvPr/>
        </p:nvPicPr>
        <p:blipFill>
          <a:blip r:embed="rId2"/>
          <a:stretch>
            <a:fillRect/>
          </a:stretch>
        </p:blipFill>
        <p:spPr>
          <a:xfrm>
            <a:off x="0" y="3143248"/>
            <a:ext cx="4181475" cy="1905000"/>
          </a:xfrm>
          <a:prstGeom prst="rect">
            <a:avLst/>
          </a:prstGeom>
        </p:spPr>
      </p:pic>
      <p:pic>
        <p:nvPicPr>
          <p:cNvPr id="7" name="Picture 6" descr="tab3.JPG"/>
          <p:cNvPicPr>
            <a:picLocks noChangeAspect="1"/>
          </p:cNvPicPr>
          <p:nvPr/>
        </p:nvPicPr>
        <p:blipFill>
          <a:blip r:embed="rId3"/>
          <a:stretch>
            <a:fillRect/>
          </a:stretch>
        </p:blipFill>
        <p:spPr>
          <a:xfrm>
            <a:off x="4191000" y="1000108"/>
            <a:ext cx="4953000" cy="5419725"/>
          </a:xfrm>
          <a:prstGeom prst="rect">
            <a:avLst/>
          </a:prstGeom>
        </p:spPr>
      </p:pic>
      <p:pic>
        <p:nvPicPr>
          <p:cNvPr id="8" name="Picture 7" descr="tab3.1.JPG"/>
          <p:cNvPicPr>
            <a:picLocks noChangeAspect="1"/>
          </p:cNvPicPr>
          <p:nvPr/>
        </p:nvPicPr>
        <p:blipFill>
          <a:blip r:embed="rId4"/>
          <a:stretch>
            <a:fillRect/>
          </a:stretch>
        </p:blipFill>
        <p:spPr>
          <a:xfrm>
            <a:off x="285720" y="5143512"/>
            <a:ext cx="3357554" cy="1133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Q)Analyse </a:t>
            </a:r>
            <a:r>
              <a:rPr lang="en-IN" sz="2400" dirty="0">
                <a:latin typeface="Times New Roman" pitchFamily="18" charset="0"/>
                <a:cs typeface="Times New Roman" pitchFamily="18" charset="0"/>
              </a:rPr>
              <a:t>the vote percent of top 5 parties in Uttar Pradesh</a:t>
            </a:r>
            <a:endParaRPr lang="en-IN" sz="24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13</a:t>
            </a:fld>
            <a:endParaRPr lang="en-IN"/>
          </a:p>
        </p:txBody>
      </p:sp>
      <p:sp>
        <p:nvSpPr>
          <p:cNvPr id="7" name="Content Placeholder 6"/>
          <p:cNvSpPr>
            <a:spLocks noGrp="1"/>
          </p:cNvSpPr>
          <p:nvPr>
            <p:ph idx="1"/>
          </p:nvPr>
        </p:nvSpPr>
        <p:spPr/>
        <p:txBody>
          <a:bodyPr>
            <a:normAutofit/>
          </a:bodyPr>
          <a:lstStyle/>
          <a:p>
            <a:pPr marL="0" indent="0">
              <a:buNone/>
            </a:pPr>
            <a:r>
              <a:rPr lang="en-IN" sz="2000" b="1" dirty="0"/>
              <a:t>select </a:t>
            </a:r>
            <a:r>
              <a:rPr lang="en-IN" sz="2000" b="1" dirty="0" err="1"/>
              <a:t>party,avg</a:t>
            </a:r>
            <a:r>
              <a:rPr lang="en-IN" sz="2000" b="1" dirty="0"/>
              <a:t>(</a:t>
            </a:r>
            <a:r>
              <a:rPr lang="en-IN" sz="2000" b="1" dirty="0" err="1"/>
              <a:t>percent_vote</a:t>
            </a:r>
            <a:r>
              <a:rPr lang="en-IN" sz="2000" b="1" dirty="0"/>
              <a:t>) as </a:t>
            </a:r>
            <a:r>
              <a:rPr lang="en-IN" sz="2000" b="1" dirty="0" err="1"/>
              <a:t>percent_vote</a:t>
            </a:r>
            <a:r>
              <a:rPr lang="en-IN" sz="2000" b="1" dirty="0"/>
              <a:t> from project where state='Uttar Pradesh' group by party  order by </a:t>
            </a:r>
            <a:r>
              <a:rPr lang="en-IN" sz="2000" b="1" dirty="0" err="1"/>
              <a:t>percent_vote</a:t>
            </a:r>
            <a:r>
              <a:rPr lang="en-IN" sz="2000" b="1" dirty="0"/>
              <a:t> </a:t>
            </a:r>
            <a:r>
              <a:rPr lang="en-IN" sz="2000" b="1" dirty="0" err="1"/>
              <a:t>desc</a:t>
            </a:r>
            <a:r>
              <a:rPr lang="en-IN" sz="2000" b="1" dirty="0"/>
              <a:t> limit 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3305923" cy="21602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264" y="2608290"/>
            <a:ext cx="5034536" cy="350341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745" y="4845233"/>
            <a:ext cx="1800200" cy="1511117"/>
          </a:xfrm>
          <a:prstGeom prst="rect">
            <a:avLst/>
          </a:prstGeom>
        </p:spPr>
      </p:pic>
    </p:spTree>
    <p:extLst>
      <p:ext uri="{BB962C8B-B14F-4D97-AF65-F5344CB8AC3E}">
        <p14:creationId xmlns:p14="http://schemas.microsoft.com/office/powerpoint/2010/main" val="156147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IN" sz="2400" dirty="0" smtClean="0">
                <a:latin typeface="Times New Roman" pitchFamily="18" charset="0"/>
                <a:cs typeface="Times New Roman" pitchFamily="18" charset="0"/>
              </a:rPr>
              <a:t>Q)Find </a:t>
            </a:r>
            <a:r>
              <a:rPr lang="en-IN" sz="2400" dirty="0">
                <a:latin typeface="Times New Roman" pitchFamily="18" charset="0"/>
                <a:cs typeface="Times New Roman" pitchFamily="18" charset="0"/>
              </a:rPr>
              <a:t>out top </a:t>
            </a:r>
            <a:r>
              <a:rPr lang="en-IN" sz="2400" dirty="0" smtClean="0">
                <a:latin typeface="Times New Roman" pitchFamily="18" charset="0"/>
                <a:cs typeface="Times New Roman" pitchFamily="18" charset="0"/>
              </a:rPr>
              <a:t>five </a:t>
            </a:r>
            <a:r>
              <a:rPr lang="en-IN" sz="2400" dirty="0">
                <a:latin typeface="Times New Roman" pitchFamily="18" charset="0"/>
                <a:cs typeface="Times New Roman" pitchFamily="18" charset="0"/>
              </a:rPr>
              <a:t>candidate having maximum number of </a:t>
            </a:r>
            <a:r>
              <a:rPr lang="en-IN" sz="2400" dirty="0" smtClean="0">
                <a:latin typeface="Times New Roman" pitchFamily="18" charset="0"/>
                <a:cs typeface="Times New Roman" pitchFamily="18" charset="0"/>
              </a:rPr>
              <a:t>vote</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400" b="1" dirty="0"/>
              <a:t>select </a:t>
            </a:r>
            <a:r>
              <a:rPr lang="en-IN" sz="2400" b="1" dirty="0" err="1"/>
              <a:t>state,candidate,pc,party,total_vote,rank</a:t>
            </a:r>
            <a:r>
              <a:rPr lang="en-IN" sz="2400" b="1" dirty="0"/>
              <a:t> from project  where rank=1 order by </a:t>
            </a:r>
            <a:r>
              <a:rPr lang="en-IN" sz="2400" b="1" dirty="0" err="1"/>
              <a:t>total_vote</a:t>
            </a:r>
            <a:r>
              <a:rPr lang="en-IN" sz="2400" b="1" dirty="0"/>
              <a:t> </a:t>
            </a:r>
            <a:r>
              <a:rPr lang="en-IN" sz="2400" b="1" dirty="0" err="1"/>
              <a:t>desc</a:t>
            </a:r>
            <a:r>
              <a:rPr lang="en-IN" sz="2400" b="1" dirty="0"/>
              <a:t> limit 5;</a:t>
            </a: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64904"/>
            <a:ext cx="4274338" cy="223556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269" y="4813004"/>
            <a:ext cx="1800200" cy="14498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2564905"/>
            <a:ext cx="3240360" cy="42930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6400"/>
            <a:ext cx="8229600" cy="1143000"/>
          </a:xfrm>
        </p:spPr>
        <p:txBody>
          <a:bodyPr>
            <a:normAutofit fontScale="90000"/>
          </a:bodyPr>
          <a:lstStyle/>
          <a:p>
            <a:r>
              <a:rPr lang="en-IN" sz="2700" dirty="0" smtClean="0">
                <a:latin typeface="Times New Roman" pitchFamily="18" charset="0"/>
                <a:cs typeface="Times New Roman" pitchFamily="18" charset="0"/>
              </a:rPr>
              <a:t>Q)Top </a:t>
            </a:r>
            <a:r>
              <a:rPr lang="en-IN" sz="2700" dirty="0">
                <a:latin typeface="Times New Roman" pitchFamily="18" charset="0"/>
                <a:cs typeface="Times New Roman" pitchFamily="18" charset="0"/>
              </a:rPr>
              <a:t>10 parties to elect in maximum number of seats.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6208" y="1567447"/>
            <a:ext cx="8229600" cy="4525963"/>
          </a:xfrm>
        </p:spPr>
        <p:txBody>
          <a:bodyPr>
            <a:normAutofit/>
          </a:bodyPr>
          <a:lstStyle/>
          <a:p>
            <a:pPr marL="0" indent="0">
              <a:buNone/>
            </a:pPr>
            <a:r>
              <a:rPr lang="en-IN" sz="2000" b="1" dirty="0"/>
              <a:t>select </a:t>
            </a:r>
            <a:r>
              <a:rPr lang="en-IN" sz="2000" b="1" dirty="0" err="1"/>
              <a:t>party,count</a:t>
            </a:r>
            <a:r>
              <a:rPr lang="en-IN" sz="2000" b="1" dirty="0"/>
              <a:t>(*) as x from project group by party order by x </a:t>
            </a:r>
            <a:r>
              <a:rPr lang="en-IN" sz="2000" b="1" dirty="0" err="1"/>
              <a:t>desc</a:t>
            </a:r>
            <a:r>
              <a:rPr lang="en-IN" sz="2000" b="1" dirty="0"/>
              <a:t> limit 10;</a:t>
            </a: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08" y="2279587"/>
            <a:ext cx="3818115" cy="2193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06014"/>
            <a:ext cx="3672408" cy="37873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4487113"/>
            <a:ext cx="2444387" cy="1869237"/>
          </a:xfrm>
          <a:prstGeom prst="rect">
            <a:avLst/>
          </a:prstGeom>
        </p:spPr>
      </p:pic>
    </p:spTree>
    <p:extLst>
      <p:ext uri="{BB962C8B-B14F-4D97-AF65-F5344CB8AC3E}">
        <p14:creationId xmlns:p14="http://schemas.microsoft.com/office/powerpoint/2010/main" val="251174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Q)Top </a:t>
            </a:r>
            <a:r>
              <a:rPr lang="en-IN" sz="2400" dirty="0">
                <a:latin typeface="Times New Roman" pitchFamily="18" charset="0"/>
                <a:cs typeface="Times New Roman" pitchFamily="18" charset="0"/>
              </a:rPr>
              <a:t>10 Win by highest margin</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a:t>create table m1 as select </a:t>
            </a:r>
            <a:r>
              <a:rPr lang="en-IN" sz="2000" b="1" dirty="0" err="1"/>
              <a:t>state,pc,candidate,total_vote</a:t>
            </a:r>
            <a:r>
              <a:rPr lang="en-IN" sz="2000" b="1" dirty="0"/>
              <a:t> from project where rank=1 order by state</a:t>
            </a:r>
            <a:r>
              <a:rPr lang="en-IN" sz="2000" b="1" dirty="0" smtClean="0"/>
              <a:t>;</a:t>
            </a:r>
          </a:p>
          <a:p>
            <a:pPr marL="0" indent="0">
              <a:buNone/>
            </a:pPr>
            <a:endParaRPr lang="en-IN" sz="2000" b="1" dirty="0"/>
          </a:p>
          <a:p>
            <a:pPr marL="0" indent="0">
              <a:buNone/>
            </a:pPr>
            <a:r>
              <a:rPr lang="en-IN" sz="2000" b="1" dirty="0"/>
              <a:t>create table m2 as select </a:t>
            </a:r>
            <a:r>
              <a:rPr lang="en-IN" sz="2000" b="1" dirty="0" err="1"/>
              <a:t>state,pc,candidate,total_vote</a:t>
            </a:r>
            <a:r>
              <a:rPr lang="en-IN" sz="2000" b="1" dirty="0"/>
              <a:t> from project where rank=2 order by state</a:t>
            </a:r>
            <a:r>
              <a:rPr lang="en-IN" sz="2000" b="1" dirty="0" smtClean="0"/>
              <a:t>;</a:t>
            </a:r>
          </a:p>
          <a:p>
            <a:pPr marL="0" indent="0">
              <a:buNone/>
            </a:pPr>
            <a:endParaRPr lang="en-IN" sz="2000" b="1" dirty="0" smtClean="0"/>
          </a:p>
          <a:p>
            <a:pPr marL="0" indent="0">
              <a:buNone/>
            </a:pPr>
            <a:r>
              <a:rPr lang="en-IN" sz="2000" b="1" dirty="0" smtClean="0"/>
              <a:t>select </a:t>
            </a:r>
            <a:r>
              <a:rPr lang="en-IN" sz="2000" b="1" dirty="0"/>
              <a:t>m1.state as state,m1.pc as pc,m1.candidate as candidate,(m1.total_vote-m2.total_vote) as margin from m1 join m2 on(m1.pc=m2.pc) order by margin </a:t>
            </a:r>
            <a:r>
              <a:rPr lang="en-IN" sz="2000" b="1" dirty="0" err="1"/>
              <a:t>desc</a:t>
            </a:r>
            <a:r>
              <a:rPr lang="en-IN" sz="2000" b="1" dirty="0"/>
              <a:t> limit 10;</a:t>
            </a: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16</a:t>
            </a:fld>
            <a:endParaRPr lang="en-IN"/>
          </a:p>
        </p:txBody>
      </p:sp>
    </p:spTree>
    <p:extLst>
      <p:ext uri="{BB962C8B-B14F-4D97-AF65-F5344CB8AC3E}">
        <p14:creationId xmlns:p14="http://schemas.microsoft.com/office/powerpoint/2010/main" val="387935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itchFamily="18" charset="0"/>
                <a:cs typeface="Times New Roman" pitchFamily="18" charset="0"/>
              </a:rPr>
              <a:t>Q)Top 10 Win by highest margin</a:t>
            </a:r>
            <a:endParaRPr lang="en-IN"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08" y="1956755"/>
            <a:ext cx="3940740" cy="1544612"/>
          </a:xfrm>
        </p:spPr>
      </p:pic>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17</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748" y="1700808"/>
            <a:ext cx="4988904" cy="45365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4040485"/>
            <a:ext cx="1438275" cy="2105025"/>
          </a:xfrm>
          <a:prstGeom prst="rect">
            <a:avLst/>
          </a:prstGeom>
        </p:spPr>
      </p:pic>
    </p:spTree>
    <p:extLst>
      <p:ext uri="{BB962C8B-B14F-4D97-AF65-F5344CB8AC3E}">
        <p14:creationId xmlns:p14="http://schemas.microsoft.com/office/powerpoint/2010/main" val="50643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Q)</a:t>
            </a:r>
            <a:r>
              <a:rPr lang="en-IN" sz="2400" dirty="0">
                <a:latin typeface="Times New Roman" pitchFamily="18" charset="0"/>
                <a:cs typeface="Times New Roman" pitchFamily="18" charset="0"/>
              </a:rPr>
              <a:t> Top 10 Win by lowest margin</a:t>
            </a:r>
            <a:endParaRPr lang="en-IN" sz="2400" dirty="0"/>
          </a:p>
        </p:txBody>
      </p:sp>
      <p:sp>
        <p:nvSpPr>
          <p:cNvPr id="3" name="Content Placeholder 2"/>
          <p:cNvSpPr>
            <a:spLocks noGrp="1"/>
          </p:cNvSpPr>
          <p:nvPr>
            <p:ph idx="1"/>
          </p:nvPr>
        </p:nvSpPr>
        <p:spPr/>
        <p:txBody>
          <a:bodyPr/>
          <a:lstStyle/>
          <a:p>
            <a:pPr marL="0" indent="0">
              <a:buNone/>
            </a:pPr>
            <a:r>
              <a:rPr lang="en-IN" sz="2000" b="1" dirty="0" smtClean="0"/>
              <a:t>create </a:t>
            </a:r>
            <a:r>
              <a:rPr lang="en-IN" sz="2000" b="1" dirty="0"/>
              <a:t>table m1 as select </a:t>
            </a:r>
            <a:r>
              <a:rPr lang="en-IN" sz="2000" b="1" dirty="0" err="1"/>
              <a:t>state,pc,candidate,total_vote</a:t>
            </a:r>
            <a:r>
              <a:rPr lang="en-IN" sz="2000" b="1" dirty="0"/>
              <a:t> from project where rank=1 order by state</a:t>
            </a:r>
            <a:r>
              <a:rPr lang="en-IN" sz="2000" b="1" dirty="0" smtClean="0"/>
              <a:t>;</a:t>
            </a:r>
          </a:p>
          <a:p>
            <a:pPr marL="0" indent="0">
              <a:buNone/>
            </a:pPr>
            <a:endParaRPr lang="en-IN" sz="2000" b="1" dirty="0"/>
          </a:p>
          <a:p>
            <a:pPr marL="0" indent="0">
              <a:buNone/>
            </a:pPr>
            <a:r>
              <a:rPr lang="en-IN" sz="2000" b="1" dirty="0"/>
              <a:t>create table m2 as select </a:t>
            </a:r>
            <a:r>
              <a:rPr lang="en-IN" sz="2000" b="1" dirty="0" err="1"/>
              <a:t>state,pc,candidate,total_vote</a:t>
            </a:r>
            <a:r>
              <a:rPr lang="en-IN" sz="2000" b="1" dirty="0"/>
              <a:t> from project where rank=2 order by state</a:t>
            </a:r>
            <a:r>
              <a:rPr lang="en-IN" sz="2000" b="1" dirty="0" smtClean="0"/>
              <a:t>;</a:t>
            </a:r>
          </a:p>
          <a:p>
            <a:pPr marL="0" indent="0">
              <a:buNone/>
            </a:pPr>
            <a:endParaRPr lang="en-IN" sz="2000" b="1" dirty="0"/>
          </a:p>
          <a:p>
            <a:pPr marL="0" indent="0">
              <a:buNone/>
            </a:pPr>
            <a:r>
              <a:rPr lang="en-IN" sz="2000" b="1" dirty="0"/>
              <a:t>select m1.state as state,m1.pc as pc,m1.candidate as candidate,(m1.total_vote-m2.total_vote) as margin from m1 join m2 on(m1.pc=m2.pc) order by margin limit 10;</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18</a:t>
            </a:fld>
            <a:endParaRPr lang="en-IN"/>
          </a:p>
        </p:txBody>
      </p:sp>
    </p:spTree>
    <p:extLst>
      <p:ext uri="{BB962C8B-B14F-4D97-AF65-F5344CB8AC3E}">
        <p14:creationId xmlns:p14="http://schemas.microsoft.com/office/powerpoint/2010/main" val="156125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Q)</a:t>
            </a:r>
            <a:r>
              <a:rPr lang="en-IN" sz="2400" dirty="0">
                <a:latin typeface="Times New Roman" pitchFamily="18" charset="0"/>
                <a:cs typeface="Times New Roman" pitchFamily="18" charset="0"/>
              </a:rPr>
              <a:t> Top 10 Win by lowest margin</a:t>
            </a:r>
            <a:endParaRPr lang="en-IN"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736" y="1340768"/>
            <a:ext cx="6588527" cy="1369907"/>
          </a:xfrm>
        </p:spPr>
      </p:pic>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19</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760936"/>
            <a:ext cx="5620056" cy="40970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501008"/>
            <a:ext cx="1958618" cy="2448272"/>
          </a:xfrm>
          <a:prstGeom prst="rect">
            <a:avLst/>
          </a:prstGeom>
        </p:spPr>
      </p:pic>
    </p:spTree>
    <p:extLst>
      <p:ext uri="{BB962C8B-B14F-4D97-AF65-F5344CB8AC3E}">
        <p14:creationId xmlns:p14="http://schemas.microsoft.com/office/powerpoint/2010/main" val="358092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INTRODUCTION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a:t>We live in the data age. It’s not easy to measure the total volume of data stored electronically, but according to an IDC estimate, </a:t>
            </a:r>
            <a:r>
              <a:rPr lang="en-IN" sz="1800" dirty="0"/>
              <a:t>from 2005 to 2020, </a:t>
            </a:r>
            <a:r>
              <a:rPr lang="en-US" sz="1800" dirty="0"/>
              <a:t>the</a:t>
            </a:r>
            <a:r>
              <a:rPr lang="en-IN" sz="1800" dirty="0"/>
              <a:t> digital universe will grow by a factor of 300, from 130 </a:t>
            </a:r>
            <a:r>
              <a:rPr lang="en-IN" sz="1800" dirty="0" smtClean="0"/>
              <a:t>Exabytes </a:t>
            </a:r>
            <a:r>
              <a:rPr lang="en-IN" sz="1800" dirty="0"/>
              <a:t>to 40,000 </a:t>
            </a:r>
            <a:r>
              <a:rPr lang="en-IN" sz="1800" dirty="0" smtClean="0"/>
              <a:t>Exabytes, </a:t>
            </a:r>
            <a:r>
              <a:rPr lang="en-IN" sz="1800" dirty="0"/>
              <a:t>or 40 trillion gigabytes (more than 5,200 gigabytes for every man, woman, and child in 2020). </a:t>
            </a:r>
            <a:endParaRPr lang="en-IN" sz="1800" dirty="0" smtClean="0"/>
          </a:p>
          <a:p>
            <a:r>
              <a:rPr lang="en-US" sz="1800" dirty="0"/>
              <a:t>One of the problems is that most analysis tasks need to be able to combine the data in some way; data read from one disk may need to be combined with the data from any of the other 99 disks. Various distributed systems allow data to be combined from multiple sources, but doing this correctly is notoriously challenging. </a:t>
            </a:r>
            <a:endParaRPr lang="en-US" sz="1800" dirty="0" smtClean="0"/>
          </a:p>
          <a:p>
            <a:r>
              <a:rPr lang="en-IN" sz="1800" dirty="0" smtClean="0"/>
              <a:t>Thus</a:t>
            </a:r>
            <a:r>
              <a:rPr lang="en-IN" sz="1800" dirty="0"/>
              <a:t>, our project is to analyse the big data over the datasets of </a:t>
            </a:r>
            <a:r>
              <a:rPr lang="en-IN" sz="1800" dirty="0" smtClean="0"/>
              <a:t>Indian Elections 2019 using Hadoop, Hive, Impala and Tableau.</a:t>
            </a:r>
            <a:endParaRPr lang="en-IN" sz="1800" dirty="0"/>
          </a:p>
          <a:p>
            <a:endParaRPr lang="en-IN" sz="1800" dirty="0"/>
          </a:p>
          <a:p>
            <a:endParaRPr lang="en-IN" sz="18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Q)Top </a:t>
            </a:r>
            <a:r>
              <a:rPr lang="en-IN" sz="2400" dirty="0">
                <a:latin typeface="Times New Roman" pitchFamily="18" charset="0"/>
                <a:cs typeface="Times New Roman" pitchFamily="18" charset="0"/>
              </a:rPr>
              <a:t>10 states to cast max number of postal votes</a:t>
            </a:r>
            <a:endParaRPr lang="en-IN" sz="2400" dirty="0"/>
          </a:p>
        </p:txBody>
      </p:sp>
      <p:sp>
        <p:nvSpPr>
          <p:cNvPr id="3" name="Content Placeholder 2"/>
          <p:cNvSpPr>
            <a:spLocks noGrp="1"/>
          </p:cNvSpPr>
          <p:nvPr>
            <p:ph idx="1"/>
          </p:nvPr>
        </p:nvSpPr>
        <p:spPr/>
        <p:txBody>
          <a:bodyPr/>
          <a:lstStyle/>
          <a:p>
            <a:pPr marL="0" indent="0">
              <a:buNone/>
            </a:pPr>
            <a:r>
              <a:rPr lang="en-IN" sz="2000" b="1" dirty="0"/>
              <a:t>select state ,100*(sum(</a:t>
            </a:r>
            <a:r>
              <a:rPr lang="en-IN" sz="2000" b="1" dirty="0" err="1"/>
              <a:t>postal_vote</a:t>
            </a:r>
            <a:r>
              <a:rPr lang="en-IN" sz="2000" b="1" dirty="0"/>
              <a:t>)/sum(</a:t>
            </a:r>
            <a:r>
              <a:rPr lang="en-IN" sz="2000" b="1" dirty="0" err="1"/>
              <a:t>total_vote</a:t>
            </a:r>
            <a:r>
              <a:rPr lang="en-IN" sz="2000" b="1" dirty="0"/>
              <a:t>)) </a:t>
            </a:r>
            <a:r>
              <a:rPr lang="en-IN" sz="2000" b="1" dirty="0" err="1"/>
              <a:t>ar</a:t>
            </a:r>
            <a:r>
              <a:rPr lang="en-IN" sz="2000" b="1" dirty="0"/>
              <a:t> from project group by state order by </a:t>
            </a:r>
            <a:r>
              <a:rPr lang="en-IN" sz="2000" b="1" dirty="0" err="1"/>
              <a:t>ar</a:t>
            </a:r>
            <a:r>
              <a:rPr lang="en-IN" sz="2000" b="1" dirty="0"/>
              <a:t> </a:t>
            </a:r>
            <a:r>
              <a:rPr lang="en-IN" sz="2000" b="1" dirty="0" err="1"/>
              <a:t>desc</a:t>
            </a:r>
            <a:r>
              <a:rPr lang="en-IN" sz="2000" b="1" dirty="0"/>
              <a:t> limit 10;</a:t>
            </a:r>
          </a:p>
          <a:p>
            <a:pPr marL="0" indent="0">
              <a:buNone/>
            </a:pPr>
            <a:endParaRPr lang="en-IN"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47" y="2288473"/>
            <a:ext cx="3204993" cy="20326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654" y="2265288"/>
            <a:ext cx="4169308" cy="41771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068" y="4421177"/>
            <a:ext cx="1200150" cy="2021272"/>
          </a:xfrm>
          <a:prstGeom prst="rect">
            <a:avLst/>
          </a:prstGeom>
        </p:spPr>
      </p:pic>
    </p:spTree>
    <p:extLst>
      <p:ext uri="{BB962C8B-B14F-4D97-AF65-F5344CB8AC3E}">
        <p14:creationId xmlns:p14="http://schemas.microsoft.com/office/powerpoint/2010/main" val="114202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Q)Top </a:t>
            </a:r>
            <a:r>
              <a:rPr lang="en-IN" sz="2400" dirty="0">
                <a:latin typeface="Times New Roman" pitchFamily="18" charset="0"/>
                <a:cs typeface="Times New Roman" pitchFamily="18" charset="0"/>
              </a:rPr>
              <a:t>10 states to cast least number of postal votes</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smtClean="0"/>
              <a:t>select </a:t>
            </a:r>
            <a:r>
              <a:rPr lang="en-IN" sz="2000" b="1" dirty="0"/>
              <a:t>state ,100*(sum(</a:t>
            </a:r>
            <a:r>
              <a:rPr lang="en-IN" sz="2000" b="1" dirty="0" err="1"/>
              <a:t>postal_vote</a:t>
            </a:r>
            <a:r>
              <a:rPr lang="en-IN" sz="2000" b="1" dirty="0"/>
              <a:t>)/sum(</a:t>
            </a:r>
            <a:r>
              <a:rPr lang="en-IN" sz="2000" b="1" dirty="0" err="1"/>
              <a:t>total_vote</a:t>
            </a:r>
            <a:r>
              <a:rPr lang="en-IN" sz="2000" b="1" dirty="0"/>
              <a:t>)) </a:t>
            </a:r>
            <a:r>
              <a:rPr lang="en-IN" sz="2000" b="1" dirty="0" err="1"/>
              <a:t>ar</a:t>
            </a:r>
            <a:r>
              <a:rPr lang="en-IN" sz="2000" b="1" dirty="0"/>
              <a:t> from project group by state order by </a:t>
            </a:r>
            <a:r>
              <a:rPr lang="en-IN" sz="2000" b="1" dirty="0" err="1"/>
              <a:t>ar</a:t>
            </a:r>
            <a:r>
              <a:rPr lang="en-IN" sz="2000" b="1" dirty="0"/>
              <a:t> </a:t>
            </a:r>
            <a:r>
              <a:rPr lang="en-IN" sz="2000" b="1" dirty="0" smtClean="0"/>
              <a:t>limit </a:t>
            </a:r>
            <a:r>
              <a:rPr lang="en-IN" sz="2000" b="1" dirty="0"/>
              <a:t>10</a:t>
            </a:r>
            <a:r>
              <a:rPr lang="en-IN" sz="2000" b="1" dirty="0" smtClean="0"/>
              <a:t>;</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 y="2348880"/>
            <a:ext cx="3867150" cy="2171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198" y="2172643"/>
            <a:ext cx="4274494" cy="413608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463" y="4540031"/>
            <a:ext cx="2076994" cy="1816319"/>
          </a:xfrm>
          <a:prstGeom prst="rect">
            <a:avLst/>
          </a:prstGeom>
        </p:spPr>
      </p:pic>
    </p:spTree>
    <p:extLst>
      <p:ext uri="{BB962C8B-B14F-4D97-AF65-F5344CB8AC3E}">
        <p14:creationId xmlns:p14="http://schemas.microsoft.com/office/powerpoint/2010/main" val="388185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Q)Find </a:t>
            </a:r>
            <a:r>
              <a:rPr lang="en-IN" sz="2400" dirty="0">
                <a:latin typeface="Times New Roman" pitchFamily="18" charset="0"/>
                <a:cs typeface="Times New Roman" pitchFamily="18" charset="0"/>
              </a:rPr>
              <a:t>top 10 states where there is least percentage vote shared by </a:t>
            </a:r>
            <a:r>
              <a:rPr lang="en-IN" sz="2400" dirty="0" err="1">
                <a:latin typeface="Times New Roman" pitchFamily="18" charset="0"/>
                <a:cs typeface="Times New Roman" pitchFamily="18" charset="0"/>
              </a:rPr>
              <a:t>Bharatiya</a:t>
            </a:r>
            <a:r>
              <a:rPr lang="en-IN" sz="2400" dirty="0">
                <a:latin typeface="Times New Roman" pitchFamily="18" charset="0"/>
                <a:cs typeface="Times New Roman" pitchFamily="18" charset="0"/>
              </a:rPr>
              <a:t> Janata Party</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a:t>select </a:t>
            </a:r>
            <a:r>
              <a:rPr lang="en-IN" sz="2000" b="1" dirty="0" err="1"/>
              <a:t>party,state,avg</a:t>
            </a:r>
            <a:r>
              <a:rPr lang="en-IN" sz="2000" b="1" dirty="0"/>
              <a:t>(</a:t>
            </a:r>
            <a:r>
              <a:rPr lang="en-IN" sz="2000" b="1" dirty="0" err="1"/>
              <a:t>percent_vote</a:t>
            </a:r>
            <a:r>
              <a:rPr lang="en-IN" sz="2000" b="1" dirty="0"/>
              <a:t>) as </a:t>
            </a:r>
            <a:r>
              <a:rPr lang="en-IN" sz="2000" b="1" dirty="0" err="1"/>
              <a:t>percent_vote</a:t>
            </a:r>
            <a:r>
              <a:rPr lang="en-IN" sz="2000" b="1" dirty="0"/>
              <a:t>  from project where party='</a:t>
            </a:r>
            <a:r>
              <a:rPr lang="en-IN" sz="2000" b="1" dirty="0" err="1"/>
              <a:t>Bharatiya</a:t>
            </a:r>
            <a:r>
              <a:rPr lang="en-IN" sz="2000" b="1" dirty="0"/>
              <a:t> Janata Party'  group by </a:t>
            </a:r>
            <a:r>
              <a:rPr lang="en-IN" sz="2000" b="1" dirty="0" err="1"/>
              <a:t>party,state</a:t>
            </a:r>
            <a:r>
              <a:rPr lang="en-IN" sz="2000" b="1" dirty="0"/>
              <a:t>  order by </a:t>
            </a:r>
            <a:r>
              <a:rPr lang="en-IN" sz="2000" b="1" dirty="0" err="1"/>
              <a:t>percent_vote</a:t>
            </a:r>
            <a:r>
              <a:rPr lang="en-IN" sz="2000" b="1" dirty="0"/>
              <a:t> limit 10</a:t>
            </a:r>
            <a:r>
              <a:rPr lang="en-IN" sz="2000" b="1" dirty="0" smtClean="0"/>
              <a:t>;</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2815230"/>
            <a:ext cx="3910258" cy="23762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358" y="2535595"/>
            <a:ext cx="4663671" cy="3820756"/>
          </a:xfrm>
          <a:prstGeom prst="rect">
            <a:avLst/>
          </a:prstGeom>
        </p:spPr>
      </p:pic>
    </p:spTree>
    <p:extLst>
      <p:ext uri="{BB962C8B-B14F-4D97-AF65-F5344CB8AC3E}">
        <p14:creationId xmlns:p14="http://schemas.microsoft.com/office/powerpoint/2010/main" val="73760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Q)Find </a:t>
            </a:r>
            <a:r>
              <a:rPr lang="en-IN" sz="2400" dirty="0">
                <a:latin typeface="Times New Roman" pitchFamily="18" charset="0"/>
                <a:cs typeface="Times New Roman" pitchFamily="18" charset="0"/>
              </a:rPr>
              <a:t>top 10 states where there is maximum percentage vote shared by </a:t>
            </a:r>
            <a:r>
              <a:rPr lang="en-IN" sz="2400" dirty="0" err="1">
                <a:latin typeface="Times New Roman" pitchFamily="18" charset="0"/>
                <a:cs typeface="Times New Roman" pitchFamily="18" charset="0"/>
              </a:rPr>
              <a:t>Bharatiya</a:t>
            </a:r>
            <a:r>
              <a:rPr lang="en-IN" sz="2400" dirty="0">
                <a:latin typeface="Times New Roman" pitchFamily="18" charset="0"/>
                <a:cs typeface="Times New Roman" pitchFamily="18" charset="0"/>
              </a:rPr>
              <a:t> Janata Party</a:t>
            </a:r>
            <a:endParaRPr lang="en-IN" sz="2400" dirty="0"/>
          </a:p>
        </p:txBody>
      </p:sp>
      <p:sp>
        <p:nvSpPr>
          <p:cNvPr id="3" name="Content Placeholder 2"/>
          <p:cNvSpPr>
            <a:spLocks noGrp="1"/>
          </p:cNvSpPr>
          <p:nvPr>
            <p:ph idx="1"/>
          </p:nvPr>
        </p:nvSpPr>
        <p:spPr/>
        <p:txBody>
          <a:bodyPr>
            <a:normAutofit/>
          </a:bodyPr>
          <a:lstStyle/>
          <a:p>
            <a:pPr marL="0" indent="0">
              <a:buNone/>
            </a:pPr>
            <a:r>
              <a:rPr lang="en-IN" sz="2000" b="1" dirty="0"/>
              <a:t>select </a:t>
            </a:r>
            <a:r>
              <a:rPr lang="en-IN" sz="2000" b="1" dirty="0" err="1"/>
              <a:t>party,state,avg</a:t>
            </a:r>
            <a:r>
              <a:rPr lang="en-IN" sz="2000" b="1" dirty="0"/>
              <a:t>(</a:t>
            </a:r>
            <a:r>
              <a:rPr lang="en-IN" sz="2000" b="1" dirty="0" err="1"/>
              <a:t>percent_vote</a:t>
            </a:r>
            <a:r>
              <a:rPr lang="en-IN" sz="2000" b="1" dirty="0"/>
              <a:t>) as </a:t>
            </a:r>
            <a:r>
              <a:rPr lang="en-IN" sz="2000" b="1" dirty="0" err="1"/>
              <a:t>percent_vote</a:t>
            </a:r>
            <a:r>
              <a:rPr lang="en-IN" sz="2000" b="1" dirty="0"/>
              <a:t>  from project where party='</a:t>
            </a:r>
            <a:r>
              <a:rPr lang="en-IN" sz="2000" b="1" dirty="0" err="1"/>
              <a:t>Bharatiya</a:t>
            </a:r>
            <a:r>
              <a:rPr lang="en-IN" sz="2000" b="1" dirty="0"/>
              <a:t> Janata Party'  group by </a:t>
            </a:r>
            <a:r>
              <a:rPr lang="en-IN" sz="2000" b="1" dirty="0" err="1"/>
              <a:t>party,state</a:t>
            </a:r>
            <a:r>
              <a:rPr lang="en-IN" sz="2000" b="1" dirty="0"/>
              <a:t>  order by </a:t>
            </a:r>
            <a:r>
              <a:rPr lang="en-IN" sz="2000" b="1" dirty="0" err="1"/>
              <a:t>percent_vote</a:t>
            </a:r>
            <a:r>
              <a:rPr lang="en-IN" sz="2000" b="1" dirty="0"/>
              <a:t> </a:t>
            </a:r>
            <a:r>
              <a:rPr lang="en-IN" sz="2000" b="1" dirty="0" err="1"/>
              <a:t>desc</a:t>
            </a:r>
            <a:r>
              <a:rPr lang="en-IN" sz="2000" b="1" dirty="0"/>
              <a:t> limit 10</a:t>
            </a:r>
            <a:r>
              <a:rPr lang="en-IN" sz="2000" b="1" dirty="0" smtClean="0"/>
              <a:t>;</a:t>
            </a:r>
          </a:p>
          <a:p>
            <a:pPr marL="0" indent="0">
              <a:buNone/>
            </a:pP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708920"/>
            <a:ext cx="4114800" cy="15121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65896"/>
            <a:ext cx="3096344" cy="4007470"/>
          </a:xfrm>
          <a:prstGeom prst="rect">
            <a:avLst/>
          </a:prstGeom>
        </p:spPr>
      </p:pic>
    </p:spTree>
    <p:extLst>
      <p:ext uri="{BB962C8B-B14F-4D97-AF65-F5344CB8AC3E}">
        <p14:creationId xmlns:p14="http://schemas.microsoft.com/office/powerpoint/2010/main" val="219792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anose="02020603050405020304" pitchFamily="18" charset="0"/>
                <a:cs typeface="Times New Roman" panose="02020603050405020304" pitchFamily="18" charset="0"/>
              </a:rPr>
              <a:t>Scope of the project:</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smtClean="0"/>
              <a:t>The future scope of the project, i.e., the analysis of the Indian General Elections data </a:t>
            </a:r>
            <a:r>
              <a:rPr lang="en-IN" sz="2000" dirty="0"/>
              <a:t>set paves a path for </a:t>
            </a:r>
            <a:r>
              <a:rPr lang="en-IN" sz="2000" dirty="0" smtClean="0"/>
              <a:t>further </a:t>
            </a:r>
            <a:r>
              <a:rPr lang="en-IN" sz="2000" dirty="0"/>
              <a:t>work </a:t>
            </a:r>
            <a:r>
              <a:rPr lang="en-IN" sz="2000" dirty="0" smtClean="0"/>
              <a:t>that can </a:t>
            </a:r>
            <a:r>
              <a:rPr lang="en-IN" sz="2000" dirty="0"/>
              <a:t>be carried on to find </a:t>
            </a:r>
            <a:r>
              <a:rPr lang="en-IN" sz="2000" dirty="0" smtClean="0"/>
              <a:t>and verifying </a:t>
            </a:r>
            <a:r>
              <a:rPr lang="en-IN" sz="2000" dirty="0"/>
              <a:t>the changed sentiments of the user before and after election. The study can be enhanced to actually classify the </a:t>
            </a:r>
            <a:r>
              <a:rPr lang="en-IN" sz="2000" dirty="0" smtClean="0"/>
              <a:t>gender </a:t>
            </a:r>
            <a:r>
              <a:rPr lang="en-IN" sz="2000" dirty="0"/>
              <a:t>of the user and to match it with actual demographics it can include the scope for verifying whether the user is human or a </a:t>
            </a:r>
            <a:r>
              <a:rPr lang="en-IN" sz="2000" dirty="0" smtClean="0"/>
              <a:t>robot. Other analysis suggests the count of votes received which helps in further enhancement of the system. With this project, we can also determine the statistics for the most popular party in the respective year and also focuses on analysis and report on specific details which would eventually help the census offer enhanced, accurate information that would incur several positive changes in the entire data </a:t>
            </a:r>
            <a:r>
              <a:rPr lang="en-IN" sz="2000" smtClean="0"/>
              <a:t>analysis scenario.</a:t>
            </a:r>
            <a:endParaRPr lang="en-IN" sz="2000"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24</a:t>
            </a:fld>
            <a:endParaRPr lang="en-IN"/>
          </a:p>
        </p:txBody>
      </p:sp>
    </p:spTree>
    <p:extLst>
      <p:ext uri="{BB962C8B-B14F-4D97-AF65-F5344CB8AC3E}">
        <p14:creationId xmlns:p14="http://schemas.microsoft.com/office/powerpoint/2010/main" val="12410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science and engineering</a:t>
            </a:r>
            <a:endParaRPr lang="en-IN"/>
          </a:p>
        </p:txBody>
      </p:sp>
      <p:sp>
        <p:nvSpPr>
          <p:cNvPr id="3" name="Slide Number Placeholder 2"/>
          <p:cNvSpPr>
            <a:spLocks noGrp="1"/>
          </p:cNvSpPr>
          <p:nvPr>
            <p:ph type="sldNum" sz="quarter" idx="12"/>
          </p:nvPr>
        </p:nvSpPr>
        <p:spPr/>
        <p:txBody>
          <a:bodyPr/>
          <a:lstStyle/>
          <a:p>
            <a:r>
              <a:rPr lang="en-IN" dirty="0" smtClean="0"/>
              <a:t>14</a:t>
            </a:r>
            <a:endParaRPr lang="en-IN" dirty="0"/>
          </a:p>
        </p:txBody>
      </p:sp>
      <p:sp>
        <p:nvSpPr>
          <p:cNvPr id="4" name="TextBox 3"/>
          <p:cNvSpPr txBox="1"/>
          <p:nvPr/>
        </p:nvSpPr>
        <p:spPr>
          <a:xfrm>
            <a:off x="2143108" y="1500174"/>
            <a:ext cx="4495140" cy="3046988"/>
          </a:xfrm>
          <a:prstGeom prst="rect">
            <a:avLst/>
          </a:prstGeom>
          <a:noFill/>
        </p:spPr>
        <p:txBody>
          <a:bodyPr wrap="none" rtlCol="0">
            <a:spAutoFit/>
          </a:bodyPr>
          <a:lstStyle/>
          <a:p>
            <a:pPr algn="ctr"/>
            <a:r>
              <a:rPr lang="en-IN" sz="9600" dirty="0" smtClean="0">
                <a:latin typeface="Times New Roman" pitchFamily="18" charset="0"/>
                <a:cs typeface="Times New Roman" pitchFamily="18" charset="0"/>
              </a:rPr>
              <a:t>THANK</a:t>
            </a:r>
          </a:p>
          <a:p>
            <a:pPr algn="ctr"/>
            <a:r>
              <a:rPr lang="en-IN" sz="9600" dirty="0" smtClean="0">
                <a:latin typeface="Times New Roman" pitchFamily="18" charset="0"/>
                <a:cs typeface="Times New Roman" pitchFamily="18" charset="0"/>
              </a:rPr>
              <a:t>YOU</a:t>
            </a:r>
            <a:endParaRPr lang="en-IN" sz="96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OBJECTIVE</a:t>
            </a:r>
            <a:r>
              <a:rPr lang="en-IN" sz="3200" b="1" dirty="0" smtClean="0">
                <a:latin typeface="Times New Roman" pitchFamily="18" charset="0"/>
                <a:cs typeface="Times New Roman" pitchFamily="18" charset="0"/>
              </a:rPr>
              <a:t>:</a:t>
            </a:r>
            <a:endParaRPr lang="en-IN" sz="3200" b="1" u="sng" dirty="0">
              <a:latin typeface="Times New Roman" pitchFamily="18" charset="0"/>
              <a:cs typeface="Times New Roman" pitchFamily="18" charset="0"/>
            </a:endParaRPr>
          </a:p>
        </p:txBody>
      </p:sp>
      <p:sp>
        <p:nvSpPr>
          <p:cNvPr id="6" name="Content Placeholder 5"/>
          <p:cNvSpPr>
            <a:spLocks noGrp="1"/>
          </p:cNvSpPr>
          <p:nvPr>
            <p:ph idx="1"/>
          </p:nvPr>
        </p:nvSpPr>
        <p:spPr>
          <a:xfrm>
            <a:off x="457200" y="2276872"/>
            <a:ext cx="8215370" cy="2428892"/>
          </a:xfrm>
        </p:spPr>
        <p:txBody>
          <a:bodyPr>
            <a:normAutofit lnSpcReduction="10000"/>
          </a:bodyPr>
          <a:lstStyle/>
          <a:p>
            <a:r>
              <a:rPr lang="en-IN" dirty="0"/>
              <a:t>The aim of this project is to analyse the data of General Election 2019 of India. This project will help to know the incumbency of previous government and also the statistics to show the win and loose ratio in desired states.</a:t>
            </a:r>
          </a:p>
          <a:p>
            <a:endParaRPr lang="en-IN" dirty="0"/>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r>
              <a:rPr lang="en-IN" b="1" u="sng" dirty="0" smtClean="0">
                <a:latin typeface="Times New Roman" pitchFamily="18" charset="0"/>
                <a:cs typeface="Times New Roman" pitchFamily="18" charset="0"/>
              </a:rPr>
              <a:t>TECHNOLOGY USED</a:t>
            </a:r>
            <a:r>
              <a:rPr lang="en-IN" b="1" dirty="0" smtClean="0">
                <a:latin typeface="Times New Roman" pitchFamily="18" charset="0"/>
                <a:cs typeface="Times New Roman" pitchFamily="18" charset="0"/>
              </a:rPr>
              <a:t>:</a:t>
            </a:r>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latin typeface="Times New Roman" pitchFamily="18" charset="0"/>
                <a:cs typeface="Times New Roman" pitchFamily="18" charset="0"/>
              </a:rPr>
              <a:t>HADOOP</a:t>
            </a:r>
          </a:p>
          <a:p>
            <a:pPr>
              <a:buFont typeface="Wingdings" pitchFamily="2" charset="2"/>
              <a:buChar char="Ø"/>
            </a:pPr>
            <a:r>
              <a:rPr lang="en-IN" dirty="0" smtClean="0">
                <a:latin typeface="Times New Roman" pitchFamily="18" charset="0"/>
                <a:cs typeface="Times New Roman" pitchFamily="18" charset="0"/>
              </a:rPr>
              <a:t>HIVE</a:t>
            </a:r>
          </a:p>
          <a:p>
            <a:pPr>
              <a:buFont typeface="Wingdings" pitchFamily="2" charset="2"/>
              <a:buChar char="Ø"/>
            </a:pPr>
            <a:r>
              <a:rPr lang="en-IN" dirty="0" smtClean="0">
                <a:latin typeface="Times New Roman" pitchFamily="18" charset="0"/>
                <a:cs typeface="Times New Roman" pitchFamily="18" charset="0"/>
              </a:rPr>
              <a:t>IMPALA</a:t>
            </a:r>
          </a:p>
          <a:p>
            <a:pPr>
              <a:buFont typeface="Wingdings" pitchFamily="2" charset="2"/>
              <a:buChar char="Ø"/>
            </a:pPr>
            <a:r>
              <a:rPr lang="en-IN" dirty="0" smtClean="0">
                <a:latin typeface="Times New Roman" pitchFamily="18" charset="0"/>
                <a:cs typeface="Times New Roman" pitchFamily="18" charset="0"/>
              </a:rPr>
              <a:t>TABLEAU</a:t>
            </a:r>
          </a:p>
          <a:p>
            <a:pPr>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DATA DICTIONARY</a:t>
            </a:r>
            <a:r>
              <a:rPr lang="en-IN" sz="3200" b="1" dirty="0" smtClean="0">
                <a:latin typeface="Times New Roman" pitchFamily="18" charset="0"/>
                <a:cs typeface="Times New Roman" pitchFamily="18" charset="0"/>
              </a:rPr>
              <a: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IN" dirty="0" smtClean="0">
                <a:latin typeface="Times New Roman" pitchFamily="18" charset="0"/>
                <a:cs typeface="Times New Roman" pitchFamily="18" charset="0"/>
              </a:rPr>
              <a:t>State	string	</a:t>
            </a:r>
          </a:p>
          <a:p>
            <a:pPr>
              <a:buFont typeface="Wingdings" pitchFamily="2" charset="2"/>
              <a:buChar char="v"/>
            </a:pPr>
            <a:r>
              <a:rPr lang="en-IN" dirty="0" smtClean="0">
                <a:latin typeface="Times New Roman" pitchFamily="18" charset="0"/>
                <a:cs typeface="Times New Roman" pitchFamily="18" charset="0"/>
              </a:rPr>
              <a:t>Pc 	string	</a:t>
            </a:r>
          </a:p>
          <a:p>
            <a:pPr>
              <a:buFont typeface="Wingdings" pitchFamily="2" charset="2"/>
              <a:buChar char="v"/>
            </a:pPr>
            <a:r>
              <a:rPr lang="en-IN" dirty="0" smtClean="0">
                <a:latin typeface="Times New Roman" pitchFamily="18" charset="0"/>
                <a:cs typeface="Times New Roman" pitchFamily="18" charset="0"/>
              </a:rPr>
              <a:t>Candidate 	string	</a:t>
            </a:r>
          </a:p>
          <a:p>
            <a:pPr>
              <a:buFont typeface="Wingdings" pitchFamily="2" charset="2"/>
              <a:buChar char="v"/>
            </a:pPr>
            <a:r>
              <a:rPr lang="en-IN" dirty="0" smtClean="0">
                <a:latin typeface="Times New Roman" pitchFamily="18" charset="0"/>
                <a:cs typeface="Times New Roman" pitchFamily="18" charset="0"/>
              </a:rPr>
              <a:t>Party 	string	</a:t>
            </a:r>
          </a:p>
          <a:p>
            <a:pPr>
              <a:buFont typeface="Wingdings" pitchFamily="2" charset="2"/>
              <a:buChar char="v"/>
            </a:pPr>
            <a:r>
              <a:rPr lang="en-IN" dirty="0" err="1" smtClean="0">
                <a:latin typeface="Times New Roman" pitchFamily="18" charset="0"/>
                <a:cs typeface="Times New Roman" pitchFamily="18" charset="0"/>
              </a:rPr>
              <a:t>evm_vote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p>
          <a:p>
            <a:pPr>
              <a:buFont typeface="Wingdings" pitchFamily="2" charset="2"/>
              <a:buChar char="v"/>
            </a:pPr>
            <a:r>
              <a:rPr lang="en-IN" dirty="0" err="1" smtClean="0">
                <a:latin typeface="Times New Roman" pitchFamily="18" charset="0"/>
                <a:cs typeface="Times New Roman" pitchFamily="18" charset="0"/>
              </a:rPr>
              <a:t>postal_vote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p>
          <a:p>
            <a:pPr>
              <a:buFont typeface="Wingdings" pitchFamily="2" charset="2"/>
              <a:buChar char="v"/>
            </a:pPr>
            <a:r>
              <a:rPr lang="en-IN" dirty="0" err="1" smtClean="0">
                <a:latin typeface="Times New Roman" pitchFamily="18" charset="0"/>
                <a:cs typeface="Times New Roman" pitchFamily="18" charset="0"/>
              </a:rPr>
              <a:t>total_vote</a:t>
            </a:r>
            <a:r>
              <a:rPr lang="en-IN" dirty="0" smtClean="0">
                <a:latin typeface="Times New Roman" pitchFamily="18" charset="0"/>
                <a:cs typeface="Times New Roman" pitchFamily="18" charset="0"/>
              </a:rPr>
              <a:t>	double	</a:t>
            </a:r>
          </a:p>
          <a:p>
            <a:pPr>
              <a:buFont typeface="Wingdings" pitchFamily="2" charset="2"/>
              <a:buChar char="v"/>
            </a:pPr>
            <a:r>
              <a:rPr lang="en-IN" dirty="0" err="1" smtClean="0">
                <a:latin typeface="Times New Roman" pitchFamily="18" charset="0"/>
                <a:cs typeface="Times New Roman" pitchFamily="18" charset="0"/>
              </a:rPr>
              <a:t>percent_vote</a:t>
            </a:r>
            <a:r>
              <a:rPr lang="en-IN" dirty="0" smtClean="0">
                <a:latin typeface="Times New Roman" pitchFamily="18" charset="0"/>
                <a:cs typeface="Times New Roman" pitchFamily="18" charset="0"/>
              </a:rPr>
              <a:t>	double	</a:t>
            </a:r>
          </a:p>
          <a:p>
            <a:pPr>
              <a:buFont typeface="Wingdings" pitchFamily="2" charset="2"/>
              <a:buChar char="v"/>
            </a:pPr>
            <a:r>
              <a:rPr lang="en-IN" dirty="0" smtClean="0">
                <a:latin typeface="Times New Roman" pitchFamily="18" charset="0"/>
                <a:cs typeface="Times New Roman" pitchFamily="18" charset="0"/>
              </a:rPr>
              <a:t>Rank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u="sng" dirty="0" smtClean="0">
                <a:latin typeface="Times New Roman" pitchFamily="18" charset="0"/>
                <a:cs typeface="Times New Roman" pitchFamily="18" charset="0"/>
              </a:rPr>
              <a:t>PROBLEM STATEMENT</a:t>
            </a:r>
            <a:r>
              <a:rPr lang="en-IN" sz="3200" b="1" dirty="0" smtClean="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IN" sz="1800" dirty="0" smtClean="0">
                <a:latin typeface="Times New Roman" pitchFamily="18" charset="0"/>
                <a:cs typeface="Times New Roman" pitchFamily="18" charset="0"/>
              </a:rPr>
              <a:t>Total number of EVM vote , postal vote and total number of votes casted in General Election.</a:t>
            </a:r>
          </a:p>
          <a:p>
            <a:pPr marL="514350" indent="-514350">
              <a:buFont typeface="+mj-lt"/>
              <a:buAutoNum type="arabicPeriod"/>
            </a:pPr>
            <a:r>
              <a:rPr lang="en-IN" sz="1800" dirty="0" smtClean="0">
                <a:latin typeface="Times New Roman" pitchFamily="18" charset="0"/>
                <a:cs typeface="Times New Roman" pitchFamily="18" charset="0"/>
              </a:rPr>
              <a:t>Print the total number of seat won by all the parties.</a:t>
            </a:r>
          </a:p>
          <a:p>
            <a:pPr marL="514350" indent="-514350">
              <a:buFont typeface="+mj-lt"/>
              <a:buAutoNum type="arabicPeriod"/>
            </a:pPr>
            <a:r>
              <a:rPr lang="en-IN" sz="1800" dirty="0" smtClean="0">
                <a:latin typeface="Times New Roman" pitchFamily="18" charset="0"/>
                <a:cs typeface="Times New Roman" pitchFamily="18" charset="0"/>
              </a:rPr>
              <a:t>Analyse total seat won by parties in state like </a:t>
            </a:r>
            <a:r>
              <a:rPr lang="en-IN" sz="1800" dirty="0" err="1" smtClean="0">
                <a:latin typeface="Times New Roman" pitchFamily="18" charset="0"/>
                <a:cs typeface="Times New Roman" pitchFamily="18" charset="0"/>
              </a:rPr>
              <a:t>rajasthan</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madhyapradesh,punjab</a:t>
            </a:r>
            <a:r>
              <a:rPr lang="en-IN" sz="1800" dirty="0" smtClean="0">
                <a:latin typeface="Times New Roman" pitchFamily="18" charset="0"/>
                <a:cs typeface="Times New Roman" pitchFamily="18" charset="0"/>
              </a:rPr>
              <a:t>.</a:t>
            </a:r>
          </a:p>
          <a:p>
            <a:pPr marL="514350" indent="-514350">
              <a:buFont typeface="+mj-lt"/>
              <a:buAutoNum type="arabicPeriod"/>
            </a:pPr>
            <a:r>
              <a:rPr lang="en-IN" sz="1800" dirty="0" smtClean="0">
                <a:latin typeface="Times New Roman" pitchFamily="18" charset="0"/>
                <a:cs typeface="Times New Roman" pitchFamily="18" charset="0"/>
              </a:rPr>
              <a:t>Analyse the vote percent of top 5 parties in Uttar Pradesh.</a:t>
            </a:r>
          </a:p>
          <a:p>
            <a:pPr marL="514350" indent="-514350">
              <a:buFont typeface="+mj-lt"/>
              <a:buAutoNum type="arabicPeriod"/>
            </a:pPr>
            <a:r>
              <a:rPr lang="en-IN" sz="1800" dirty="0" smtClean="0">
                <a:latin typeface="Times New Roman" pitchFamily="18" charset="0"/>
                <a:cs typeface="Times New Roman" pitchFamily="18" charset="0"/>
              </a:rPr>
              <a:t>Find out top five candidate having maximum number of vote.</a:t>
            </a:r>
          </a:p>
          <a:p>
            <a:pPr marL="514350" indent="-514350">
              <a:buFont typeface="+mj-lt"/>
              <a:buAutoNum type="arabicPeriod"/>
            </a:pPr>
            <a:r>
              <a:rPr lang="en-IN" sz="1800" dirty="0" smtClean="0">
                <a:latin typeface="Times New Roman" pitchFamily="18" charset="0"/>
                <a:cs typeface="Times New Roman" pitchFamily="18" charset="0"/>
              </a:rPr>
              <a:t>Top 10 parties to elect in maximum number of seats.</a:t>
            </a:r>
          </a:p>
          <a:p>
            <a:pPr marL="514350" indent="-514350">
              <a:buFont typeface="+mj-lt"/>
              <a:buAutoNum type="arabicPeriod"/>
            </a:pPr>
            <a:r>
              <a:rPr lang="en-IN" sz="1800" dirty="0" smtClean="0">
                <a:latin typeface="Times New Roman" pitchFamily="18" charset="0"/>
                <a:cs typeface="Times New Roman" pitchFamily="18" charset="0"/>
              </a:rPr>
              <a:t>Top 10 Win by highest margin.</a:t>
            </a:r>
          </a:p>
          <a:p>
            <a:pPr marL="514350" indent="-514350">
              <a:buFont typeface="+mj-lt"/>
              <a:buAutoNum type="arabicPeriod"/>
            </a:pPr>
            <a:r>
              <a:rPr lang="en-IN" sz="1800" dirty="0" smtClean="0">
                <a:latin typeface="Times New Roman" pitchFamily="18" charset="0"/>
                <a:cs typeface="Times New Roman" pitchFamily="18" charset="0"/>
              </a:rPr>
              <a:t>Top 10 Win by lowest margin.</a:t>
            </a:r>
          </a:p>
          <a:p>
            <a:pPr marL="514350" indent="-514350">
              <a:buFont typeface="+mj-lt"/>
              <a:buAutoNum type="arabicPeriod"/>
            </a:pPr>
            <a:r>
              <a:rPr lang="en-IN" sz="1800" dirty="0" smtClean="0">
                <a:latin typeface="Times New Roman" pitchFamily="18" charset="0"/>
                <a:cs typeface="Times New Roman" pitchFamily="18" charset="0"/>
              </a:rPr>
              <a:t>Top 10 states to cast max number of postal votes.</a:t>
            </a:r>
          </a:p>
          <a:p>
            <a:pPr marL="514350" indent="-514350">
              <a:buFont typeface="+mj-lt"/>
              <a:buAutoNum type="arabicPeriod"/>
            </a:pPr>
            <a:r>
              <a:rPr lang="en-IN" sz="1800" dirty="0" smtClean="0">
                <a:latin typeface="Times New Roman" pitchFamily="18" charset="0"/>
                <a:cs typeface="Times New Roman" pitchFamily="18" charset="0"/>
              </a:rPr>
              <a:t>Top 10 states to cast least number of postal votes.</a:t>
            </a:r>
          </a:p>
          <a:p>
            <a:pPr marL="514350" indent="-514350">
              <a:buFont typeface="+mj-lt"/>
              <a:buAutoNum type="arabicPeriod"/>
            </a:pPr>
            <a:r>
              <a:rPr lang="en-IN" sz="1800" dirty="0" smtClean="0">
                <a:latin typeface="Times New Roman" pitchFamily="18" charset="0"/>
                <a:cs typeface="Times New Roman" pitchFamily="18" charset="0"/>
              </a:rPr>
              <a:t>Find top 10 states where there is least percentage vote shared by </a:t>
            </a:r>
            <a:r>
              <a:rPr lang="en-IN" sz="1800" dirty="0" err="1" smtClean="0">
                <a:latin typeface="Times New Roman" pitchFamily="18" charset="0"/>
                <a:cs typeface="Times New Roman" pitchFamily="18" charset="0"/>
              </a:rPr>
              <a:t>Bharatiya</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Janata</a:t>
            </a:r>
            <a:r>
              <a:rPr lang="en-IN" sz="1800" dirty="0" smtClean="0">
                <a:latin typeface="Times New Roman" pitchFamily="18" charset="0"/>
                <a:cs typeface="Times New Roman" pitchFamily="18" charset="0"/>
              </a:rPr>
              <a:t> Party.</a:t>
            </a:r>
          </a:p>
          <a:p>
            <a:pPr marL="514350" indent="-514350">
              <a:buFont typeface="+mj-lt"/>
              <a:buAutoNum type="arabicPeriod"/>
            </a:pPr>
            <a:r>
              <a:rPr lang="en-IN" sz="1800" dirty="0" smtClean="0">
                <a:latin typeface="Times New Roman" pitchFamily="18" charset="0"/>
                <a:cs typeface="Times New Roman" pitchFamily="18" charset="0"/>
              </a:rPr>
              <a:t>Find top 10 states where there is maximum percentage vote shared by </a:t>
            </a:r>
            <a:r>
              <a:rPr lang="en-IN" sz="1800" dirty="0" err="1" smtClean="0">
                <a:latin typeface="Times New Roman" pitchFamily="18" charset="0"/>
                <a:cs typeface="Times New Roman" pitchFamily="18" charset="0"/>
              </a:rPr>
              <a:t>Bharatiya</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Janata</a:t>
            </a:r>
            <a:r>
              <a:rPr lang="en-IN" sz="1800" dirty="0" smtClean="0">
                <a:latin typeface="Times New Roman" pitchFamily="18" charset="0"/>
                <a:cs typeface="Times New Roman" pitchFamily="18" charset="0"/>
              </a:rPr>
              <a:t> Party.</a:t>
            </a:r>
          </a:p>
          <a:p>
            <a:pPr marL="514350" indent="-514350">
              <a:buFont typeface="+mj-lt"/>
              <a:buAutoNum type="arabicPeriod"/>
            </a:pPr>
            <a:endParaRPr lang="en-IN" sz="1800" dirty="0" smtClean="0">
              <a:latin typeface="Times New Roman" pitchFamily="18" charset="0"/>
              <a:cs typeface="Times New Roman" pitchFamily="18" charset="0"/>
            </a:endParaRPr>
          </a:p>
          <a:p>
            <a:pPr marL="514350" indent="-514350">
              <a:buFont typeface="+mj-lt"/>
              <a:buAutoNum type="arabicPeriod"/>
            </a:pPr>
            <a:endParaRPr lang="en-IN"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0"/>
            <a:ext cx="4784576" cy="692696"/>
          </a:xfrm>
        </p:spPr>
        <p:txBody>
          <a:bodyPr>
            <a:normAutofit fontScale="90000"/>
          </a:bodyPr>
          <a:lstStyle/>
          <a:p>
            <a:r>
              <a:rPr lang="en-IN" dirty="0" smtClean="0"/>
              <a:t>Coding</a:t>
            </a:r>
            <a:endParaRPr lang="en-IN" dirty="0"/>
          </a:p>
        </p:txBody>
      </p:sp>
      <p:sp>
        <p:nvSpPr>
          <p:cNvPr id="3" name="Subtitle 2"/>
          <p:cNvSpPr>
            <a:spLocks noGrp="1"/>
          </p:cNvSpPr>
          <p:nvPr>
            <p:ph type="subTitle" idx="1"/>
          </p:nvPr>
        </p:nvSpPr>
        <p:spPr>
          <a:xfrm>
            <a:off x="251520" y="908720"/>
            <a:ext cx="8640960" cy="5760640"/>
          </a:xfrm>
        </p:spPr>
        <p:txBody>
          <a:bodyPr>
            <a:normAutofit fontScale="25000" lnSpcReduction="20000"/>
          </a:bodyPr>
          <a:lstStyle/>
          <a:p>
            <a:pPr algn="l"/>
            <a:r>
              <a:rPr lang="en-IN" sz="7200" dirty="0"/>
              <a:t>$ hive</a:t>
            </a:r>
          </a:p>
          <a:p>
            <a:endParaRPr lang="en-IN" sz="7200" dirty="0"/>
          </a:p>
          <a:p>
            <a:pPr algn="l"/>
            <a:r>
              <a:rPr lang="en-IN" sz="7200" dirty="0"/>
              <a:t>hive&gt; create database project;</a:t>
            </a:r>
          </a:p>
          <a:p>
            <a:endParaRPr lang="en-IN" sz="7200" dirty="0"/>
          </a:p>
          <a:p>
            <a:pPr algn="l"/>
            <a:r>
              <a:rPr lang="en-IN" sz="7200" dirty="0"/>
              <a:t>hive&gt; use project</a:t>
            </a:r>
            <a:r>
              <a:rPr lang="en-IN" sz="7200" dirty="0" smtClean="0"/>
              <a:t>;</a:t>
            </a:r>
            <a:endParaRPr lang="en-IN" sz="7200" dirty="0"/>
          </a:p>
          <a:p>
            <a:endParaRPr lang="en-IN" sz="7200" dirty="0"/>
          </a:p>
          <a:p>
            <a:pPr algn="l"/>
            <a:r>
              <a:rPr lang="en-IN" sz="7200" dirty="0"/>
              <a:t>hive&gt; create table project(state </a:t>
            </a:r>
            <a:r>
              <a:rPr lang="en-IN" sz="7200" dirty="0" err="1"/>
              <a:t>string,pc</a:t>
            </a:r>
            <a:r>
              <a:rPr lang="en-IN" sz="7200" dirty="0"/>
              <a:t> </a:t>
            </a:r>
            <a:r>
              <a:rPr lang="en-IN" sz="7200" dirty="0" err="1"/>
              <a:t>string,candidate</a:t>
            </a:r>
            <a:r>
              <a:rPr lang="en-IN" sz="7200" dirty="0"/>
              <a:t> </a:t>
            </a:r>
            <a:r>
              <a:rPr lang="en-IN" sz="7200" dirty="0" err="1"/>
              <a:t>string,party</a:t>
            </a:r>
            <a:r>
              <a:rPr lang="en-IN" sz="7200" dirty="0"/>
              <a:t> </a:t>
            </a:r>
            <a:r>
              <a:rPr lang="en-IN" sz="7200" dirty="0" err="1"/>
              <a:t>string,evm_vote</a:t>
            </a:r>
            <a:r>
              <a:rPr lang="en-IN" sz="7200" dirty="0"/>
              <a:t> </a:t>
            </a:r>
            <a:r>
              <a:rPr lang="en-IN" sz="7200" dirty="0" err="1"/>
              <a:t>int,postal_vote</a:t>
            </a:r>
            <a:r>
              <a:rPr lang="en-IN" sz="7200" dirty="0"/>
              <a:t> </a:t>
            </a:r>
            <a:r>
              <a:rPr lang="en-IN" sz="7200" dirty="0" err="1"/>
              <a:t>int,total_vote</a:t>
            </a:r>
            <a:r>
              <a:rPr lang="en-IN" sz="7200" dirty="0"/>
              <a:t> </a:t>
            </a:r>
            <a:r>
              <a:rPr lang="en-IN" sz="7200" dirty="0" err="1"/>
              <a:t>double,percent_vote</a:t>
            </a:r>
            <a:r>
              <a:rPr lang="en-IN" sz="7200" dirty="0"/>
              <a:t> </a:t>
            </a:r>
            <a:r>
              <a:rPr lang="en-IN" sz="7200" dirty="0" err="1"/>
              <a:t>double,rank</a:t>
            </a:r>
            <a:r>
              <a:rPr lang="en-IN" sz="7200" dirty="0"/>
              <a:t> </a:t>
            </a:r>
            <a:r>
              <a:rPr lang="en-IN" sz="7200" dirty="0" err="1"/>
              <a:t>int</a:t>
            </a:r>
            <a:r>
              <a:rPr lang="en-IN" sz="7200" dirty="0"/>
              <a:t>)row format delimited fields terminated by </a:t>
            </a:r>
            <a:r>
              <a:rPr lang="en-IN" sz="7200" dirty="0" smtClean="0"/>
              <a:t>',';</a:t>
            </a:r>
            <a:endParaRPr lang="en-IN" sz="7200" dirty="0"/>
          </a:p>
          <a:p>
            <a:endParaRPr lang="en-IN" sz="7200" dirty="0"/>
          </a:p>
          <a:p>
            <a:pPr algn="l"/>
            <a:r>
              <a:rPr lang="en-IN" sz="7200" dirty="0"/>
              <a:t>hive&gt;load data local </a:t>
            </a:r>
            <a:r>
              <a:rPr lang="en-IN" sz="7200" dirty="0" err="1"/>
              <a:t>inpath</a:t>
            </a:r>
            <a:r>
              <a:rPr lang="en-IN" sz="7200" dirty="0"/>
              <a:t> 'Desktop/general_election.csv' into table project</a:t>
            </a:r>
            <a:r>
              <a:rPr lang="en-IN" sz="7200" dirty="0" smtClean="0"/>
              <a:t>;</a:t>
            </a:r>
            <a:endParaRPr lang="en-IN" sz="7200" dirty="0"/>
          </a:p>
          <a:p>
            <a:endParaRPr lang="en-IN" sz="7200" dirty="0"/>
          </a:p>
          <a:p>
            <a:pPr algn="l"/>
            <a:r>
              <a:rPr lang="en-IN" sz="7200" dirty="0"/>
              <a:t>QUERY 1:: total number of </a:t>
            </a:r>
            <a:r>
              <a:rPr lang="en-IN" sz="7200" dirty="0" err="1"/>
              <a:t>evm_vote</a:t>
            </a:r>
            <a:r>
              <a:rPr lang="en-IN" sz="7200" dirty="0"/>
              <a:t> , postal vote and total number of votes . Plot a graph</a:t>
            </a:r>
            <a:r>
              <a:rPr lang="en-IN" sz="7200" dirty="0" smtClean="0"/>
              <a:t>.</a:t>
            </a:r>
          </a:p>
          <a:p>
            <a:endParaRPr lang="en-IN" sz="9600" dirty="0"/>
          </a:p>
          <a:p>
            <a:pPr algn="l"/>
            <a:r>
              <a:rPr lang="en-IN" sz="7200" dirty="0"/>
              <a:t>hive&gt;create table q1 as select SUM(</a:t>
            </a:r>
            <a:r>
              <a:rPr lang="en-IN" sz="7200" dirty="0" err="1"/>
              <a:t>evm_vote</a:t>
            </a:r>
            <a:r>
              <a:rPr lang="en-IN" sz="7200" dirty="0"/>
              <a:t>) as EVM_VOTE,SUM(</a:t>
            </a:r>
            <a:r>
              <a:rPr lang="en-IN" sz="7200" dirty="0" err="1"/>
              <a:t>postal_vote</a:t>
            </a:r>
            <a:r>
              <a:rPr lang="en-IN" sz="7200" dirty="0"/>
              <a:t>) as POSTAL_VOTE,SUM(</a:t>
            </a:r>
            <a:r>
              <a:rPr lang="en-IN" sz="7200" dirty="0" err="1"/>
              <a:t>total_vote</a:t>
            </a:r>
            <a:r>
              <a:rPr lang="en-IN" sz="7200" dirty="0"/>
              <a:t>) as TOTAL_VOTE from project</a:t>
            </a:r>
            <a:r>
              <a:rPr lang="en-IN" sz="7200" dirty="0" smtClean="0"/>
              <a:t>;</a:t>
            </a:r>
          </a:p>
          <a:p>
            <a:endParaRPr lang="en-IN" sz="9600" dirty="0" smtClean="0"/>
          </a:p>
          <a:p>
            <a:pPr algn="l"/>
            <a:r>
              <a:rPr lang="en-IN" sz="7200" dirty="0" smtClean="0"/>
              <a:t>Query </a:t>
            </a:r>
            <a:r>
              <a:rPr lang="en-IN" sz="7200" dirty="0"/>
              <a:t>2</a:t>
            </a:r>
            <a:r>
              <a:rPr lang="en-IN" sz="7200" dirty="0" smtClean="0"/>
              <a:t>:: Print </a:t>
            </a:r>
            <a:r>
              <a:rPr lang="en-IN" sz="7200" dirty="0"/>
              <a:t>the total number of seat won by all parties and plot a graph.</a:t>
            </a:r>
          </a:p>
          <a:p>
            <a:endParaRPr lang="en-IN" sz="7200" dirty="0"/>
          </a:p>
          <a:p>
            <a:pPr algn="l"/>
            <a:r>
              <a:rPr lang="en-IN" sz="7200" dirty="0"/>
              <a:t>hive&gt;create table q2 as select </a:t>
            </a:r>
            <a:r>
              <a:rPr lang="en-IN" sz="7200" dirty="0" err="1"/>
              <a:t>party,count</a:t>
            </a:r>
            <a:r>
              <a:rPr lang="en-IN" sz="7200" dirty="0"/>
              <a:t>(*) as </a:t>
            </a:r>
            <a:r>
              <a:rPr lang="en-IN" sz="7200" dirty="0" err="1"/>
              <a:t>total_won</a:t>
            </a:r>
            <a:r>
              <a:rPr lang="en-IN" sz="7200" dirty="0"/>
              <a:t> from project where rank=1 group by party;</a:t>
            </a:r>
          </a:p>
          <a:p>
            <a:endParaRPr lang="en-IN" sz="9600" dirty="0"/>
          </a:p>
          <a:p>
            <a:endParaRPr lang="en-IN" sz="9600" dirty="0"/>
          </a:p>
          <a:p>
            <a:endParaRPr lang="en-IN" sz="96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8745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20687"/>
          </a:xfrm>
        </p:spPr>
        <p:txBody>
          <a:bodyPr>
            <a:normAutofit fontScale="90000"/>
          </a:bodyPr>
          <a:lstStyle/>
          <a:p>
            <a:r>
              <a:rPr lang="en-IN" dirty="0" smtClean="0"/>
              <a:t>Coding</a:t>
            </a:r>
            <a:endParaRPr lang="en-IN" dirty="0"/>
          </a:p>
        </p:txBody>
      </p:sp>
      <p:sp>
        <p:nvSpPr>
          <p:cNvPr id="3" name="Subtitle 2"/>
          <p:cNvSpPr>
            <a:spLocks noGrp="1"/>
          </p:cNvSpPr>
          <p:nvPr>
            <p:ph type="subTitle" idx="1"/>
          </p:nvPr>
        </p:nvSpPr>
        <p:spPr>
          <a:xfrm>
            <a:off x="467544" y="620688"/>
            <a:ext cx="8352928" cy="6048672"/>
          </a:xfrm>
        </p:spPr>
        <p:txBody>
          <a:bodyPr>
            <a:normAutofit/>
          </a:bodyPr>
          <a:lstStyle/>
          <a:p>
            <a:pPr algn="l"/>
            <a:r>
              <a:rPr lang="en-IN" sz="1800" dirty="0"/>
              <a:t>q3</a:t>
            </a:r>
            <a:r>
              <a:rPr lang="en-IN" sz="1800" dirty="0" smtClean="0"/>
              <a:t>::Total </a:t>
            </a:r>
            <a:r>
              <a:rPr lang="en-IN" sz="1800" dirty="0"/>
              <a:t>win by parties in state like </a:t>
            </a:r>
            <a:r>
              <a:rPr lang="en-IN" sz="1800" dirty="0" err="1" smtClean="0"/>
              <a:t>rajasthan</a:t>
            </a:r>
            <a:r>
              <a:rPr lang="en-IN" sz="1800" dirty="0" smtClean="0"/>
              <a:t>, Madhya </a:t>
            </a:r>
            <a:r>
              <a:rPr lang="en-IN" sz="1800" dirty="0" err="1" smtClean="0"/>
              <a:t>pradesh</a:t>
            </a:r>
            <a:r>
              <a:rPr lang="en-IN" sz="1800" dirty="0" smtClean="0"/>
              <a:t>, Punjab.</a:t>
            </a:r>
            <a:endParaRPr lang="en-IN" sz="1800" dirty="0"/>
          </a:p>
          <a:p>
            <a:r>
              <a:rPr lang="en-IN" sz="1800" dirty="0"/>
              <a:t>hive&gt; create table q3 as select </a:t>
            </a:r>
            <a:r>
              <a:rPr lang="en-IN" sz="1800" dirty="0" err="1"/>
              <a:t>state,party,count</a:t>
            </a:r>
            <a:r>
              <a:rPr lang="en-IN" sz="1800" dirty="0"/>
              <a:t>(party) as won from project where rank=1 and state IN ('</a:t>
            </a:r>
            <a:r>
              <a:rPr lang="en-IN" sz="1800" dirty="0" err="1"/>
              <a:t>Rajasthan','Madhya</a:t>
            </a:r>
            <a:r>
              <a:rPr lang="en-IN" sz="1800" dirty="0"/>
              <a:t> </a:t>
            </a:r>
            <a:r>
              <a:rPr lang="en-IN" sz="1800" dirty="0" err="1"/>
              <a:t>Pradesh','Punjab</a:t>
            </a:r>
            <a:r>
              <a:rPr lang="en-IN" sz="1800" dirty="0"/>
              <a:t>') group by </a:t>
            </a:r>
            <a:r>
              <a:rPr lang="en-IN" sz="1800" dirty="0" err="1"/>
              <a:t>state,party</a:t>
            </a:r>
            <a:r>
              <a:rPr lang="en-IN" sz="1800" dirty="0"/>
              <a:t> order by state limit 10</a:t>
            </a:r>
            <a:r>
              <a:rPr lang="en-IN" sz="1800" dirty="0" smtClean="0"/>
              <a:t>;</a:t>
            </a:r>
            <a:endParaRPr lang="en-IN" sz="1800" dirty="0"/>
          </a:p>
          <a:p>
            <a:endParaRPr lang="en-IN" sz="1800" dirty="0"/>
          </a:p>
          <a:p>
            <a:pPr algn="l"/>
            <a:r>
              <a:rPr lang="en-IN" sz="1800" dirty="0"/>
              <a:t>q4</a:t>
            </a:r>
            <a:r>
              <a:rPr lang="en-IN" sz="1800" dirty="0" smtClean="0"/>
              <a:t>::percentage </a:t>
            </a:r>
            <a:r>
              <a:rPr lang="en-IN" sz="1800" dirty="0"/>
              <a:t>vote by top 5 parties in Uttar Pradesh. Plot the graph</a:t>
            </a:r>
            <a:r>
              <a:rPr lang="en-IN" sz="1800" dirty="0" smtClean="0"/>
              <a:t>.</a:t>
            </a:r>
            <a:endParaRPr lang="en-IN" sz="1800" dirty="0"/>
          </a:p>
          <a:p>
            <a:r>
              <a:rPr lang="en-IN" sz="1800" dirty="0"/>
              <a:t>h</a:t>
            </a:r>
            <a:r>
              <a:rPr lang="en-IN" sz="1800" dirty="0" smtClean="0"/>
              <a:t>ive&gt; create </a:t>
            </a:r>
            <a:r>
              <a:rPr lang="en-IN" sz="1800" dirty="0"/>
              <a:t>table q4 as select </a:t>
            </a:r>
            <a:r>
              <a:rPr lang="en-IN" sz="1800" dirty="0" err="1"/>
              <a:t>party,avg</a:t>
            </a:r>
            <a:r>
              <a:rPr lang="en-IN" sz="1800" dirty="0"/>
              <a:t>(</a:t>
            </a:r>
            <a:r>
              <a:rPr lang="en-IN" sz="1800" dirty="0" err="1"/>
              <a:t>percent_vote</a:t>
            </a:r>
            <a:r>
              <a:rPr lang="en-IN" sz="1800" dirty="0"/>
              <a:t>) as </a:t>
            </a:r>
            <a:r>
              <a:rPr lang="en-IN" sz="1800" dirty="0" err="1"/>
              <a:t>percent_vote</a:t>
            </a:r>
            <a:r>
              <a:rPr lang="en-IN" sz="1800" dirty="0"/>
              <a:t> from project where state='Uttar Pradesh' group by party  order by </a:t>
            </a:r>
            <a:r>
              <a:rPr lang="en-IN" sz="1800" dirty="0" err="1"/>
              <a:t>percent_vote</a:t>
            </a:r>
            <a:r>
              <a:rPr lang="en-IN" sz="1800" dirty="0"/>
              <a:t> </a:t>
            </a:r>
            <a:r>
              <a:rPr lang="en-IN" sz="1800" dirty="0" err="1"/>
              <a:t>desc</a:t>
            </a:r>
            <a:r>
              <a:rPr lang="en-IN" sz="1800" dirty="0"/>
              <a:t> limit 5; </a:t>
            </a:r>
            <a:endParaRPr lang="en-IN" sz="1800" dirty="0" smtClean="0"/>
          </a:p>
          <a:p>
            <a:endParaRPr lang="en-IN" sz="1800" dirty="0"/>
          </a:p>
          <a:p>
            <a:pPr algn="l"/>
            <a:r>
              <a:rPr lang="en-IN" sz="1800" dirty="0"/>
              <a:t>q5</a:t>
            </a:r>
            <a:r>
              <a:rPr lang="en-IN" sz="1800" dirty="0" smtClean="0"/>
              <a:t>::Top </a:t>
            </a:r>
            <a:r>
              <a:rPr lang="en-IN" sz="1800" dirty="0"/>
              <a:t>5 candidate to have maximum votes. plot a graph</a:t>
            </a:r>
          </a:p>
          <a:p>
            <a:endParaRPr lang="en-IN" sz="1800" dirty="0"/>
          </a:p>
          <a:p>
            <a:r>
              <a:rPr lang="en-IN" sz="1800" dirty="0"/>
              <a:t>h</a:t>
            </a:r>
            <a:r>
              <a:rPr lang="en-IN" sz="1800" dirty="0" smtClean="0"/>
              <a:t>ive&gt;create </a:t>
            </a:r>
            <a:r>
              <a:rPr lang="en-IN" sz="1800" dirty="0"/>
              <a:t>table q5 as  select </a:t>
            </a:r>
            <a:r>
              <a:rPr lang="en-IN" sz="1800" dirty="0" err="1"/>
              <a:t>state,candidate,pc,party,total_vote,rank</a:t>
            </a:r>
            <a:r>
              <a:rPr lang="en-IN" sz="1800" dirty="0"/>
              <a:t> from project  where rank=1 order by </a:t>
            </a:r>
            <a:r>
              <a:rPr lang="en-IN" sz="1800" dirty="0" err="1"/>
              <a:t>total_vote</a:t>
            </a:r>
            <a:r>
              <a:rPr lang="en-IN" sz="1800" dirty="0"/>
              <a:t> </a:t>
            </a:r>
            <a:r>
              <a:rPr lang="en-IN" sz="1800" dirty="0" err="1"/>
              <a:t>desc</a:t>
            </a:r>
            <a:r>
              <a:rPr lang="en-IN" sz="1800" dirty="0"/>
              <a:t> limit 5;</a:t>
            </a:r>
          </a:p>
          <a:p>
            <a:endParaRPr lang="en-IN" sz="1800" dirty="0"/>
          </a:p>
          <a:p>
            <a:pPr algn="l"/>
            <a:r>
              <a:rPr lang="en-IN" sz="1800" dirty="0"/>
              <a:t>q6</a:t>
            </a:r>
            <a:r>
              <a:rPr lang="en-IN" sz="1800" dirty="0" smtClean="0"/>
              <a:t>::Top </a:t>
            </a:r>
            <a:r>
              <a:rPr lang="en-IN" sz="1800" dirty="0"/>
              <a:t>10 parties to elect in </a:t>
            </a:r>
            <a:r>
              <a:rPr lang="en-IN" sz="1800" dirty="0" smtClean="0"/>
              <a:t>maximum </a:t>
            </a:r>
            <a:r>
              <a:rPr lang="en-IN" sz="1800" dirty="0"/>
              <a:t>number of seats. plot </a:t>
            </a:r>
            <a:endParaRPr lang="en-IN" sz="1800" dirty="0" smtClean="0"/>
          </a:p>
          <a:p>
            <a:pPr algn="l"/>
            <a:endParaRPr lang="en-IN" sz="1800" dirty="0"/>
          </a:p>
          <a:p>
            <a:r>
              <a:rPr lang="en-IN" sz="1800" dirty="0"/>
              <a:t>h</a:t>
            </a:r>
            <a:r>
              <a:rPr lang="en-IN" sz="1800" dirty="0" smtClean="0"/>
              <a:t>ive&gt;create </a:t>
            </a:r>
            <a:r>
              <a:rPr lang="en-IN" sz="1800" dirty="0"/>
              <a:t>table q6 as select </a:t>
            </a:r>
            <a:r>
              <a:rPr lang="en-IN" sz="1800" dirty="0" err="1"/>
              <a:t>party,count</a:t>
            </a:r>
            <a:r>
              <a:rPr lang="en-IN" sz="1800" dirty="0"/>
              <a:t>(*) as x from project group by party order by x </a:t>
            </a:r>
            <a:r>
              <a:rPr lang="en-IN" sz="1800" dirty="0" err="1"/>
              <a:t>desc</a:t>
            </a:r>
            <a:r>
              <a:rPr lang="en-IN" sz="1800" dirty="0"/>
              <a:t> limit 10;</a:t>
            </a:r>
          </a:p>
          <a:p>
            <a:endParaRPr lang="en-IN" sz="1800" dirty="0"/>
          </a:p>
          <a:p>
            <a:endParaRPr lang="en-IN" dirty="0"/>
          </a:p>
        </p:txBody>
      </p:sp>
    </p:spTree>
    <p:extLst>
      <p:ext uri="{BB962C8B-B14F-4D97-AF65-F5344CB8AC3E}">
        <p14:creationId xmlns:p14="http://schemas.microsoft.com/office/powerpoint/2010/main" val="235730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err="1" smtClean="0">
                <a:latin typeface="Times New Roman" pitchFamily="18" charset="0"/>
                <a:cs typeface="Times New Roman" pitchFamily="18" charset="0"/>
              </a:rPr>
              <a:t>Input/Output</a:t>
            </a:r>
            <a:r>
              <a:rPr lang="en-IN" sz="3200" b="1" u="sng" dirty="0" smtClean="0">
                <a:latin typeface="Times New Roman" pitchFamily="18" charset="0"/>
                <a:cs typeface="Times New Roman" pitchFamily="18" charset="0"/>
              </a:rPr>
              <a:t/>
            </a:r>
            <a:br>
              <a:rPr lang="en-IN" sz="3200" b="1" u="sng" dirty="0" smtClean="0">
                <a:latin typeface="Times New Roman" pitchFamily="18" charset="0"/>
                <a:cs typeface="Times New Roman" pitchFamily="18" charset="0"/>
              </a:rPr>
            </a:b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00034" y="1071546"/>
            <a:ext cx="8229600" cy="4525963"/>
          </a:xfrm>
        </p:spPr>
        <p:txBody>
          <a:bodyPr>
            <a:normAutofit/>
          </a:bodyPr>
          <a:lstStyle/>
          <a:p>
            <a:pPr algn="ctr">
              <a:buNone/>
            </a:pPr>
            <a:r>
              <a:rPr lang="en-IN" sz="2400" dirty="0" smtClean="0">
                <a:latin typeface="Times New Roman" pitchFamily="18" charset="0"/>
                <a:cs typeface="Times New Roman" pitchFamily="18" charset="0"/>
              </a:rPr>
              <a:t>Q) Total number of EVM vote , postal vote and total number of votes casted in General Election </a:t>
            </a:r>
            <a:r>
              <a:rPr lang="en-IN" sz="2800" dirty="0" smtClean="0">
                <a:latin typeface="Times New Roman" pitchFamily="18" charset="0"/>
                <a:cs typeface="Times New Roman" pitchFamily="18" charset="0"/>
              </a:rPr>
              <a:t>. Plot the graph.</a:t>
            </a:r>
          </a:p>
          <a:p>
            <a:pPr algn="ctr">
              <a:buNone/>
            </a:pPr>
            <a:r>
              <a:rPr lang="en-IN" sz="2000" b="1" dirty="0" smtClean="0">
                <a:latin typeface="Times New Roman" pitchFamily="18" charset="0"/>
                <a:cs typeface="Times New Roman" pitchFamily="18" charset="0"/>
              </a:rPr>
              <a:t>Select  SUM(</a:t>
            </a:r>
            <a:r>
              <a:rPr lang="en-IN" sz="2000" b="1" dirty="0" err="1" smtClean="0">
                <a:latin typeface="Times New Roman" pitchFamily="18" charset="0"/>
                <a:cs typeface="Times New Roman" pitchFamily="18" charset="0"/>
              </a:rPr>
              <a:t>evm_vote</a:t>
            </a:r>
            <a:r>
              <a:rPr lang="en-IN" sz="2000" b="1" dirty="0" smtClean="0">
                <a:latin typeface="Times New Roman" pitchFamily="18" charset="0"/>
                <a:cs typeface="Times New Roman" pitchFamily="18" charset="0"/>
              </a:rPr>
              <a:t>) as EVM_VOTE,SUM(</a:t>
            </a:r>
            <a:r>
              <a:rPr lang="en-IN" sz="2000" b="1" dirty="0" err="1" smtClean="0">
                <a:latin typeface="Times New Roman" pitchFamily="18" charset="0"/>
                <a:cs typeface="Times New Roman" pitchFamily="18" charset="0"/>
              </a:rPr>
              <a:t>postal_vote</a:t>
            </a:r>
            <a:r>
              <a:rPr lang="en-IN" sz="2000" b="1" dirty="0" smtClean="0">
                <a:latin typeface="Times New Roman" pitchFamily="18" charset="0"/>
                <a:cs typeface="Times New Roman" pitchFamily="18" charset="0"/>
              </a:rPr>
              <a:t>) as POSTAL_VOTE,SUM(</a:t>
            </a:r>
            <a:r>
              <a:rPr lang="en-IN" sz="2000" b="1" dirty="0" err="1" smtClean="0">
                <a:latin typeface="Times New Roman" pitchFamily="18" charset="0"/>
                <a:cs typeface="Times New Roman" pitchFamily="18" charset="0"/>
              </a:rPr>
              <a:t>total_vote</a:t>
            </a:r>
            <a:r>
              <a:rPr lang="en-IN" sz="2000" b="1" dirty="0" smtClean="0">
                <a:latin typeface="Times New Roman" pitchFamily="18" charset="0"/>
                <a:cs typeface="Times New Roman" pitchFamily="18" charset="0"/>
              </a:rPr>
              <a:t>) as TOTAL_VOTE from project;</a:t>
            </a:r>
          </a:p>
          <a:p>
            <a:pPr algn="ctr">
              <a:buNone/>
            </a:pPr>
            <a:endParaRPr lang="en-IN" sz="2800" dirty="0" smtClean="0">
              <a:latin typeface="Times New Roman" pitchFamily="18" charset="0"/>
              <a:cs typeface="Times New Roman" pitchFamily="18" charset="0"/>
            </a:endParaRPr>
          </a:p>
          <a:p>
            <a:pPr algn="ctr">
              <a:buNone/>
            </a:pPr>
            <a:endParaRPr lang="en-IN"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and engineering</a:t>
            </a:r>
            <a:endParaRPr lang="en-IN"/>
          </a:p>
        </p:txBody>
      </p:sp>
      <p:sp>
        <p:nvSpPr>
          <p:cNvPr id="5" name="Slide Number Placeholder 4"/>
          <p:cNvSpPr>
            <a:spLocks noGrp="1"/>
          </p:cNvSpPr>
          <p:nvPr>
            <p:ph type="sldNum" sz="quarter" idx="12"/>
          </p:nvPr>
        </p:nvSpPr>
        <p:spPr/>
        <p:txBody>
          <a:bodyPr/>
          <a:lstStyle/>
          <a:p>
            <a:fld id="{7E7D37F0-2522-456B-ACF1-DA7789A79DE0}" type="slidenum">
              <a:rPr lang="en-IN" smtClean="0"/>
              <a:pPr/>
              <a:t>9</a:t>
            </a:fld>
            <a:endParaRPr lang="en-IN"/>
          </a:p>
        </p:txBody>
      </p:sp>
      <p:pic>
        <p:nvPicPr>
          <p:cNvPr id="6" name="Picture 5" descr="Query1.JPG"/>
          <p:cNvPicPr>
            <a:picLocks noChangeAspect="1"/>
          </p:cNvPicPr>
          <p:nvPr/>
        </p:nvPicPr>
        <p:blipFill>
          <a:blip r:embed="rId2"/>
          <a:stretch>
            <a:fillRect/>
          </a:stretch>
        </p:blipFill>
        <p:spPr>
          <a:xfrm>
            <a:off x="2428860" y="2928934"/>
            <a:ext cx="3648075" cy="1357322"/>
          </a:xfrm>
          <a:prstGeom prst="rect">
            <a:avLst/>
          </a:prstGeom>
        </p:spPr>
      </p:pic>
      <p:pic>
        <p:nvPicPr>
          <p:cNvPr id="7" name="Picture 6" descr="tab1.JPG"/>
          <p:cNvPicPr>
            <a:picLocks noChangeAspect="1"/>
          </p:cNvPicPr>
          <p:nvPr/>
        </p:nvPicPr>
        <p:blipFill>
          <a:blip r:embed="rId3"/>
          <a:stretch>
            <a:fillRect/>
          </a:stretch>
        </p:blipFill>
        <p:spPr>
          <a:xfrm>
            <a:off x="214282" y="4500570"/>
            <a:ext cx="9144000" cy="17849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2823</TotalTime>
  <Words>1420</Words>
  <Application>Microsoft Office PowerPoint</Application>
  <PresentationFormat>On-screen Show (4:3)</PresentationFormat>
  <Paragraphs>171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 Submitted by:  SWETA(201600056)  ABHISHEK KUMAR(201600057) MAYUR MAHANTA(201600491) PREETAM KALITA(201600489)  </vt:lpstr>
      <vt:lpstr>INTRODUCTION</vt:lpstr>
      <vt:lpstr>OBJECTIVE:</vt:lpstr>
      <vt:lpstr> TECHNOLOGY USED: </vt:lpstr>
      <vt:lpstr>DATA DICTIONARY:</vt:lpstr>
      <vt:lpstr>PROBLEM STATEMENT:</vt:lpstr>
      <vt:lpstr>Coding</vt:lpstr>
      <vt:lpstr>Coding</vt:lpstr>
      <vt:lpstr>Input/Output </vt:lpstr>
      <vt:lpstr> Q) Print the total number of seat won by all the parties.Plot the graph. </vt:lpstr>
      <vt:lpstr>PowerPoint Presentation</vt:lpstr>
      <vt:lpstr>Q) Analyse total seat won by parties in state like Rajasthan , Madhya Pradesh, Punjab </vt:lpstr>
      <vt:lpstr>Q)Analyse the vote percent of top 5 parties in Uttar Pradesh</vt:lpstr>
      <vt:lpstr>Q)Find out top five candidate having maximum number of vote</vt:lpstr>
      <vt:lpstr>Q)Top 10 parties to elect in maximum number of seats.  </vt:lpstr>
      <vt:lpstr>Q)Top 10 Win by highest margin</vt:lpstr>
      <vt:lpstr>Q)Top 10 Win by highest margin</vt:lpstr>
      <vt:lpstr>Q) Top 10 Win by lowest margin</vt:lpstr>
      <vt:lpstr>Q) Top 10 Win by lowest margin</vt:lpstr>
      <vt:lpstr>Q)Top 10 states to cast max number of postal votes</vt:lpstr>
      <vt:lpstr>Q)Top 10 states to cast least number of postal votes</vt:lpstr>
      <vt:lpstr>Q)Find top 10 states where there is least percentage vote shared by Bharatiya Janata Party</vt:lpstr>
      <vt:lpstr>Q)Find top 10 states where there is maximum percentage vote shared by Bharatiya Janata Party</vt:lpstr>
      <vt:lpstr>Scope of the project:</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PRESENTED ON</dc:title>
  <dc:creator>doll</dc:creator>
  <cp:lastModifiedBy>Mayur Mahanta</cp:lastModifiedBy>
  <cp:revision>151</cp:revision>
  <dcterms:created xsi:type="dcterms:W3CDTF">2019-04-18T09:33:43Z</dcterms:created>
  <dcterms:modified xsi:type="dcterms:W3CDTF">2021-11-15T08:15:05Z</dcterms:modified>
</cp:coreProperties>
</file>