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7" r:id="rId3"/>
    <p:sldId id="296" r:id="rId4"/>
    <p:sldId id="259" r:id="rId5"/>
    <p:sldId id="260" r:id="rId6"/>
    <p:sldId id="261" r:id="rId7"/>
    <p:sldId id="262" r:id="rId8"/>
    <p:sldId id="263" r:id="rId9"/>
    <p:sldId id="264" r:id="rId10"/>
    <p:sldId id="266" r:id="rId11"/>
    <p:sldId id="267" r:id="rId12"/>
    <p:sldId id="297" r:id="rId13"/>
    <p:sldId id="298" r:id="rId14"/>
    <p:sldId id="299" r:id="rId15"/>
    <p:sldId id="300" r:id="rId16"/>
    <p:sldId id="301" r:id="rId17"/>
    <p:sldId id="302" r:id="rId18"/>
    <p:sldId id="303" r:id="rId19"/>
    <p:sldId id="304" r:id="rId20"/>
    <p:sldId id="305" r:id="rId21"/>
    <p:sldId id="306" r:id="rId22"/>
    <p:sldId id="268" r:id="rId23"/>
    <p:sldId id="269" r:id="rId24"/>
    <p:sldId id="307" r:id="rId25"/>
    <p:sldId id="308" r:id="rId26"/>
    <p:sldId id="312" r:id="rId27"/>
    <p:sldId id="271" r:id="rId28"/>
    <p:sldId id="273" r:id="rId29"/>
    <p:sldId id="309" r:id="rId30"/>
    <p:sldId id="313" r:id="rId31"/>
    <p:sldId id="310" r:id="rId32"/>
    <p:sldId id="314" r:id="rId33"/>
    <p:sldId id="311" r:id="rId34"/>
    <p:sldId id="315" r:id="rId35"/>
    <p:sldId id="279" r:id="rId36"/>
  </p:sldIdLst>
  <p:sldSz cx="9144000" cy="5143500" type="screen16x9"/>
  <p:notesSz cx="6858000" cy="9144000"/>
  <p:embeddedFontLst>
    <p:embeddedFont>
      <p:font typeface="Amatic SC" pitchFamily="2" charset="-79"/>
      <p:regular r:id="rId38"/>
      <p:bold r:id="rId39"/>
    </p:embeddedFont>
    <p:embeddedFont>
      <p:font typeface="Bahnschrift Light Condensed" panose="020F0302020204030204" pitchFamily="34" charset="0"/>
      <p:regular r:id="rId40"/>
    </p:embeddedFont>
    <p:embeddedFont>
      <p:font typeface="Merriweather" pitchFamily="2"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28" autoAdjust="0"/>
    <p:restoredTop sz="92817" autoAdjust="0"/>
  </p:normalViewPr>
  <p:slideViewPr>
    <p:cSldViewPr snapToGrid="0">
      <p:cViewPr varScale="1">
        <p:scale>
          <a:sx n="165" d="100"/>
          <a:sy n="165" d="100"/>
        </p:scale>
        <p:origin x="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03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28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128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240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588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184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57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12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412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101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793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00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420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67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32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4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040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373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116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580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44480" y="1209386"/>
            <a:ext cx="5995200" cy="1159800"/>
          </a:xfrm>
          <a:prstGeom prst="rect">
            <a:avLst/>
          </a:prstGeom>
        </p:spPr>
        <p:txBody>
          <a:bodyPr spcFirstLastPara="1" wrap="square" lIns="91425" tIns="91425" rIns="91425" bIns="91425" anchor="ctr" anchorCtr="0">
            <a:noAutofit/>
          </a:bodyPr>
          <a:lstStyle/>
          <a:p>
            <a:pPr lvl="0"/>
            <a:r>
              <a:rPr lang="en-IN" sz="4400" dirty="0">
                <a:latin typeface="Bahnschrift Light Condensed" panose="020B0502040204020203" pitchFamily="34" charset="0"/>
              </a:rPr>
              <a:t>EMPLOYEE RATING APPLICATION DATABASE DESIGN</a:t>
            </a:r>
            <a:endParaRPr sz="4400" dirty="0">
              <a:latin typeface="Bahnschrift Light Condensed" panose="020B0502040204020203" pitchFamily="34" charset="0"/>
            </a:endParaRPr>
          </a:p>
        </p:txBody>
      </p:sp>
      <p:sp>
        <p:nvSpPr>
          <p:cNvPr id="2" name="TextBox 1"/>
          <p:cNvSpPr txBox="1"/>
          <p:nvPr/>
        </p:nvSpPr>
        <p:spPr>
          <a:xfrm>
            <a:off x="2336800" y="2609751"/>
            <a:ext cx="4257040" cy="738664"/>
          </a:xfrm>
          <a:prstGeom prst="rect">
            <a:avLst/>
          </a:prstGeom>
          <a:noFill/>
        </p:spPr>
        <p:txBody>
          <a:bodyPr wrap="square" rtlCol="0">
            <a:spAutoFit/>
          </a:bodyPr>
          <a:lstStyle/>
          <a:p>
            <a:pPr algn="ctr"/>
            <a:r>
              <a:rPr lang="en-IN" dirty="0">
                <a:solidFill>
                  <a:schemeClr val="bg1"/>
                </a:solidFill>
                <a:latin typeface="+mn-lt"/>
              </a:rPr>
              <a:t>Group 4</a:t>
            </a:r>
          </a:p>
          <a:p>
            <a:pPr algn="ctr"/>
            <a:r>
              <a:rPr lang="en-IN" dirty="0">
                <a:solidFill>
                  <a:schemeClr val="bg1"/>
                </a:solidFill>
                <a:latin typeface="+mn-lt"/>
              </a:rPr>
              <a:t>Mayur Mahanta</a:t>
            </a:r>
          </a:p>
          <a:p>
            <a:pPr algn="ctr"/>
            <a:r>
              <a:rPr lang="en-IN" dirty="0">
                <a:solidFill>
                  <a:schemeClr val="bg1"/>
                </a:solidFill>
                <a:latin typeface="+mn-lt"/>
              </a:rPr>
              <a:t>Moheth Muralidharan</a:t>
            </a:r>
          </a:p>
        </p:txBody>
      </p:sp>
      <p:sp>
        <p:nvSpPr>
          <p:cNvPr id="3" name="TextBox 2"/>
          <p:cNvSpPr txBox="1"/>
          <p:nvPr/>
        </p:nvSpPr>
        <p:spPr>
          <a:xfrm>
            <a:off x="2603628" y="3348415"/>
            <a:ext cx="3723384" cy="523220"/>
          </a:xfrm>
          <a:prstGeom prst="rect">
            <a:avLst/>
          </a:prstGeom>
          <a:noFill/>
        </p:spPr>
        <p:txBody>
          <a:bodyPr wrap="square" rtlCol="0">
            <a:spAutoFit/>
          </a:bodyPr>
          <a:lstStyle/>
          <a:p>
            <a:pPr algn="ctr"/>
            <a:r>
              <a:rPr lang="en-IN" dirty="0">
                <a:solidFill>
                  <a:schemeClr val="bg1"/>
                </a:solidFill>
                <a:latin typeface="+mn-lt"/>
              </a:rPr>
              <a:t>Use Case Presentation</a:t>
            </a:r>
          </a:p>
          <a:p>
            <a:pPr algn="ctr"/>
            <a:r>
              <a:rPr lang="en-IN" dirty="0">
                <a:solidFill>
                  <a:schemeClr val="bg1"/>
                </a:solidFill>
                <a:latin typeface="+mn-lt"/>
              </a:rPr>
              <a:t>04/27/2022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7"/>
        <p:cNvGrpSpPr/>
        <p:nvPr/>
      </p:nvGrpSpPr>
      <p:grpSpPr>
        <a:xfrm>
          <a:off x="0" y="0"/>
          <a:ext cx="0" cy="0"/>
          <a:chOff x="0" y="0"/>
          <a:chExt cx="0" cy="0"/>
        </a:xfrm>
      </p:grpSpPr>
      <p:sp>
        <p:nvSpPr>
          <p:cNvPr id="1968" name="Google Shape;1968;p23"/>
          <p:cNvSpPr txBox="1">
            <a:spLocks noGrp="1"/>
          </p:cNvSpPr>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0" dirty="0">
                <a:solidFill>
                  <a:schemeClr val="lt1"/>
                </a:solidFill>
              </a:rPr>
              <a:t>SQL Implementation</a:t>
            </a:r>
            <a:endParaRPr sz="2400" dirty="0"/>
          </a:p>
        </p:txBody>
      </p:sp>
      <p:sp>
        <p:nvSpPr>
          <p:cNvPr id="1969" name="Google Shape;1969;p2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1:</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1124909" y="1466987"/>
            <a:ext cx="6874446" cy="307777"/>
          </a:xfrm>
          <a:prstGeom prst="rect">
            <a:avLst/>
          </a:prstGeom>
          <a:noFill/>
        </p:spPr>
        <p:txBody>
          <a:bodyPr wrap="square" rtlCol="0">
            <a:spAutoFit/>
          </a:bodyPr>
          <a:lstStyle/>
          <a:p>
            <a:pPr algn="ctr"/>
            <a:r>
              <a:rPr lang="en" dirty="0"/>
              <a:t>List of Employees with Designation as “Senior Financial Analyst”</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6" y="2844971"/>
            <a:ext cx="8839654" cy="1930499"/>
          </a:xfrm>
          <a:prstGeom prst="rect">
            <a:avLst/>
          </a:prstGeom>
        </p:spPr>
      </p:pic>
      <p:sp>
        <p:nvSpPr>
          <p:cNvPr id="4" name="TextBox 3"/>
          <p:cNvSpPr txBox="1"/>
          <p:nvPr/>
        </p:nvSpPr>
        <p:spPr>
          <a:xfrm>
            <a:off x="2242945" y="2189693"/>
            <a:ext cx="6506055" cy="523220"/>
          </a:xfrm>
          <a:prstGeom prst="rect">
            <a:avLst/>
          </a:prstGeom>
          <a:noFill/>
        </p:spPr>
        <p:txBody>
          <a:bodyPr wrap="square" rtlCol="0">
            <a:spAutoFit/>
          </a:bodyPr>
          <a:lstStyle/>
          <a:p>
            <a:r>
              <a:rPr lang="en-IN" dirty="0"/>
              <a:t>select * from </a:t>
            </a:r>
            <a:r>
              <a:rPr lang="en-IN" dirty="0" err="1"/>
              <a:t>employeeratingapplication.employee</a:t>
            </a:r>
            <a:endParaRPr lang="en-IN" dirty="0"/>
          </a:p>
          <a:p>
            <a:r>
              <a:rPr lang="en-IN" dirty="0"/>
              <a:t>where Designation_Name="Senior Financial Analyst"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51223"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2:</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2782671" y="1072283"/>
            <a:ext cx="3407619" cy="523220"/>
          </a:xfrm>
          <a:prstGeom prst="rect">
            <a:avLst/>
          </a:prstGeom>
          <a:noFill/>
        </p:spPr>
        <p:txBody>
          <a:bodyPr wrap="square" rtlCol="0">
            <a:spAutoFit/>
          </a:bodyPr>
          <a:lstStyle/>
          <a:p>
            <a:pPr algn="ctr"/>
            <a:r>
              <a:rPr lang="en" dirty="0"/>
              <a:t>List Employees who are “Managers” (Aggregating)</a:t>
            </a:r>
            <a:endParaRPr lang="en-IN" dirty="0"/>
          </a:p>
        </p:txBody>
      </p:sp>
      <p:sp>
        <p:nvSpPr>
          <p:cNvPr id="5" name="TextBox 4"/>
          <p:cNvSpPr txBox="1"/>
          <p:nvPr/>
        </p:nvSpPr>
        <p:spPr>
          <a:xfrm>
            <a:off x="2395203" y="1721534"/>
            <a:ext cx="4821440" cy="1169551"/>
          </a:xfrm>
          <a:prstGeom prst="rect">
            <a:avLst/>
          </a:prstGeom>
          <a:noFill/>
        </p:spPr>
        <p:txBody>
          <a:bodyPr wrap="square" rtlCol="0">
            <a:spAutoFit/>
          </a:bodyPr>
          <a:lstStyle/>
          <a:p>
            <a:r>
              <a:rPr lang="en-IN" dirty="0"/>
              <a:t>select </a:t>
            </a:r>
            <a:r>
              <a:rPr lang="en-IN" dirty="0" err="1"/>
              <a:t>e.EmpID</a:t>
            </a:r>
            <a:r>
              <a:rPr lang="en-IN" dirty="0"/>
              <a:t>,</a:t>
            </a:r>
          </a:p>
          <a:p>
            <a:r>
              <a:rPr lang="en-IN" dirty="0" err="1"/>
              <a:t>e.First_Name</a:t>
            </a:r>
            <a:r>
              <a:rPr lang="en-IN" dirty="0"/>
              <a:t>, </a:t>
            </a:r>
            <a:r>
              <a:rPr lang="en-IN" dirty="0" err="1"/>
              <a:t>e.Last_Name</a:t>
            </a:r>
            <a:r>
              <a:rPr lang="en-IN" dirty="0"/>
              <a:t>, </a:t>
            </a:r>
            <a:r>
              <a:rPr lang="en-IN" dirty="0" err="1"/>
              <a:t>w.Work_Details</a:t>
            </a:r>
            <a:endParaRPr lang="en-IN" dirty="0"/>
          </a:p>
          <a:p>
            <a:r>
              <a:rPr lang="en-IN" dirty="0"/>
              <a:t>from employee e, work w</a:t>
            </a:r>
          </a:p>
          <a:p>
            <a:r>
              <a:rPr lang="en-IN" dirty="0"/>
              <a:t>where </a:t>
            </a:r>
            <a:r>
              <a:rPr lang="en-IN" dirty="0" err="1"/>
              <a:t>e.EmpID</a:t>
            </a:r>
            <a:r>
              <a:rPr lang="en-IN" dirty="0"/>
              <a:t>= </a:t>
            </a:r>
            <a:r>
              <a:rPr lang="en-IN" dirty="0" err="1"/>
              <a:t>w.EmpID</a:t>
            </a:r>
            <a:endParaRPr lang="en-IN" dirty="0"/>
          </a:p>
          <a:p>
            <a:r>
              <a:rPr lang="en-IN" dirty="0"/>
              <a:t>and </a:t>
            </a:r>
            <a:r>
              <a:rPr lang="en-IN" dirty="0" err="1"/>
              <a:t>w.Work_Details</a:t>
            </a:r>
            <a:r>
              <a:rPr lang="en-IN" dirty="0"/>
              <a:t>="Manager"</a:t>
            </a:r>
          </a:p>
        </p:txBody>
      </p:sp>
      <p:pic>
        <p:nvPicPr>
          <p:cNvPr id="6" name="Picture 5" descr="Graphical user interface, application&#10;&#10;Description automatically generated">
            <a:extLst>
              <a:ext uri="{FF2B5EF4-FFF2-40B4-BE49-F238E27FC236}">
                <a16:creationId xmlns:a16="http://schemas.microsoft.com/office/drawing/2014/main" id="{FB160397-97D7-A6BE-81CE-01841521DB53}"/>
              </a:ext>
            </a:extLst>
          </p:cNvPr>
          <p:cNvPicPr>
            <a:picLocks noChangeAspect="1"/>
          </p:cNvPicPr>
          <p:nvPr/>
        </p:nvPicPr>
        <p:blipFill>
          <a:blip r:embed="rId3"/>
          <a:stretch>
            <a:fillRect/>
          </a:stretch>
        </p:blipFill>
        <p:spPr>
          <a:xfrm>
            <a:off x="1580123" y="3017117"/>
            <a:ext cx="6451600" cy="2108200"/>
          </a:xfrm>
          <a:prstGeom prst="rect">
            <a:avLst/>
          </a:prstGeom>
        </p:spPr>
      </p:pic>
    </p:spTree>
    <p:extLst>
      <p:ext uri="{BB962C8B-B14F-4D97-AF65-F5344CB8AC3E}">
        <p14:creationId xmlns:p14="http://schemas.microsoft.com/office/powerpoint/2010/main" val="158793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3:</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1131750" y="1466987"/>
            <a:ext cx="6874446" cy="523220"/>
          </a:xfrm>
          <a:prstGeom prst="rect">
            <a:avLst/>
          </a:prstGeom>
          <a:noFill/>
        </p:spPr>
        <p:txBody>
          <a:bodyPr wrap="square" rtlCol="0">
            <a:spAutoFit/>
          </a:bodyPr>
          <a:lstStyle/>
          <a:p>
            <a:pPr algn="ctr"/>
            <a:r>
              <a:rPr lang="en" dirty="0"/>
              <a:t>To find the minimum and maximum performance score of all employees (using stasticial function like min and max)</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545" y="3150202"/>
            <a:ext cx="5786283" cy="1380060"/>
          </a:xfrm>
          <a:prstGeom prst="rect">
            <a:avLst/>
          </a:prstGeom>
        </p:spPr>
      </p:pic>
      <p:sp>
        <p:nvSpPr>
          <p:cNvPr id="5" name="TextBox 4"/>
          <p:cNvSpPr txBox="1"/>
          <p:nvPr/>
        </p:nvSpPr>
        <p:spPr>
          <a:xfrm>
            <a:off x="2249819" y="2093151"/>
            <a:ext cx="5453508" cy="738664"/>
          </a:xfrm>
          <a:prstGeom prst="rect">
            <a:avLst/>
          </a:prstGeom>
          <a:noFill/>
        </p:spPr>
        <p:txBody>
          <a:bodyPr wrap="square" rtlCol="0">
            <a:spAutoFit/>
          </a:bodyPr>
          <a:lstStyle/>
          <a:p>
            <a:r>
              <a:rPr lang="en-IN" dirty="0"/>
              <a:t>select min(Onsite_Performance_Score) as </a:t>
            </a:r>
            <a:r>
              <a:rPr lang="en-IN" dirty="0" err="1"/>
              <a:t>min_score</a:t>
            </a:r>
            <a:r>
              <a:rPr lang="en-IN" dirty="0"/>
              <a:t>, max(Onsite_Performance_Score) as </a:t>
            </a:r>
            <a:r>
              <a:rPr lang="en-IN" dirty="0" err="1"/>
              <a:t>max_score</a:t>
            </a:r>
            <a:endParaRPr lang="en-IN" dirty="0"/>
          </a:p>
          <a:p>
            <a:r>
              <a:rPr lang="en-IN" dirty="0"/>
              <a:t>from </a:t>
            </a:r>
            <a:r>
              <a:rPr lang="en-IN" dirty="0" err="1"/>
              <a:t>employeeratingapplication.scores</a:t>
            </a:r>
            <a:endParaRPr lang="en-IN" dirty="0"/>
          </a:p>
        </p:txBody>
      </p:sp>
    </p:spTree>
    <p:extLst>
      <p:ext uri="{BB962C8B-B14F-4D97-AF65-F5344CB8AC3E}">
        <p14:creationId xmlns:p14="http://schemas.microsoft.com/office/powerpoint/2010/main" val="164385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1608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4:</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p:cNvSpPr txBox="1"/>
          <p:nvPr/>
        </p:nvSpPr>
        <p:spPr>
          <a:xfrm>
            <a:off x="97688" y="757196"/>
            <a:ext cx="3565240" cy="523220"/>
          </a:xfrm>
          <a:prstGeom prst="rect">
            <a:avLst/>
          </a:prstGeom>
          <a:noFill/>
        </p:spPr>
        <p:txBody>
          <a:bodyPr wrap="square" rtlCol="0">
            <a:spAutoFit/>
          </a:bodyPr>
          <a:lstStyle/>
          <a:p>
            <a:pPr algn="ctr"/>
            <a:r>
              <a:rPr lang="en-IN" dirty="0"/>
              <a:t>List of employees who are also reviewers (Aggregating)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928" y="1051477"/>
            <a:ext cx="5283472" cy="3835597"/>
          </a:xfrm>
          <a:prstGeom prst="rect">
            <a:avLst/>
          </a:prstGeom>
        </p:spPr>
      </p:pic>
      <p:sp>
        <p:nvSpPr>
          <p:cNvPr id="5" name="TextBox 4"/>
          <p:cNvSpPr txBox="1"/>
          <p:nvPr/>
        </p:nvSpPr>
        <p:spPr>
          <a:xfrm>
            <a:off x="282872" y="1322262"/>
            <a:ext cx="3183954" cy="1169551"/>
          </a:xfrm>
          <a:prstGeom prst="rect">
            <a:avLst/>
          </a:prstGeom>
          <a:noFill/>
        </p:spPr>
        <p:txBody>
          <a:bodyPr wrap="square" rtlCol="0">
            <a:spAutoFit/>
          </a:bodyPr>
          <a:lstStyle/>
          <a:p>
            <a:r>
              <a:rPr lang="en-IN" dirty="0"/>
              <a:t>select </a:t>
            </a:r>
            <a:r>
              <a:rPr lang="en-IN" dirty="0" err="1"/>
              <a:t>e.EmpID</a:t>
            </a:r>
            <a:r>
              <a:rPr lang="en-IN" dirty="0"/>
              <a:t>, </a:t>
            </a:r>
            <a:r>
              <a:rPr lang="en-IN" dirty="0" err="1"/>
              <a:t>e.Work_Title</a:t>
            </a:r>
            <a:r>
              <a:rPr lang="en-IN" dirty="0"/>
              <a:t>, </a:t>
            </a:r>
            <a:r>
              <a:rPr lang="en-IN" dirty="0" err="1"/>
              <a:t>e.First_Name</a:t>
            </a:r>
            <a:r>
              <a:rPr lang="en-IN" dirty="0"/>
              <a:t>, </a:t>
            </a:r>
            <a:r>
              <a:rPr lang="en-IN" dirty="0" err="1"/>
              <a:t>e.Last_Name</a:t>
            </a:r>
            <a:r>
              <a:rPr lang="en-IN" dirty="0"/>
              <a:t>, </a:t>
            </a:r>
            <a:r>
              <a:rPr lang="en-IN" dirty="0" err="1"/>
              <a:t>r.Reviewer_ID</a:t>
            </a:r>
            <a:endParaRPr lang="en-IN" dirty="0"/>
          </a:p>
          <a:p>
            <a:r>
              <a:rPr lang="en-IN" dirty="0"/>
              <a:t>from employee e, reviewer r</a:t>
            </a:r>
          </a:p>
          <a:p>
            <a:r>
              <a:rPr lang="en-IN" dirty="0"/>
              <a:t>where </a:t>
            </a:r>
            <a:r>
              <a:rPr lang="en-IN" dirty="0" err="1"/>
              <a:t>e.EmpID</a:t>
            </a:r>
            <a:r>
              <a:rPr lang="en-IN" dirty="0"/>
              <a:t>=</a:t>
            </a:r>
            <a:r>
              <a:rPr lang="en-IN" dirty="0" err="1"/>
              <a:t>r.EmpID</a:t>
            </a:r>
            <a:endParaRPr lang="en-IN" dirty="0"/>
          </a:p>
        </p:txBody>
      </p:sp>
    </p:spTree>
    <p:extLst>
      <p:ext uri="{BB962C8B-B14F-4D97-AF65-F5344CB8AC3E}">
        <p14:creationId xmlns:p14="http://schemas.microsoft.com/office/powerpoint/2010/main" val="320711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5:</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p:cNvSpPr txBox="1"/>
          <p:nvPr/>
        </p:nvSpPr>
        <p:spPr>
          <a:xfrm>
            <a:off x="179330" y="1033324"/>
            <a:ext cx="3565240" cy="738664"/>
          </a:xfrm>
          <a:prstGeom prst="rect">
            <a:avLst/>
          </a:prstGeom>
          <a:noFill/>
        </p:spPr>
        <p:txBody>
          <a:bodyPr wrap="square" rtlCol="0">
            <a:spAutoFit/>
          </a:bodyPr>
          <a:lstStyle/>
          <a:p>
            <a:pPr algn="ctr"/>
            <a:r>
              <a:rPr lang="en-IN" dirty="0"/>
              <a:t>Number of employees assigned to each reviewer (Reviewer_ID) for reviewing using (GROUP BY Function)</a:t>
            </a:r>
          </a:p>
        </p:txBody>
      </p:sp>
      <p:sp>
        <p:nvSpPr>
          <p:cNvPr id="5" name="TextBox 4"/>
          <p:cNvSpPr txBox="1"/>
          <p:nvPr/>
        </p:nvSpPr>
        <p:spPr>
          <a:xfrm>
            <a:off x="369973" y="2006968"/>
            <a:ext cx="3183954" cy="954107"/>
          </a:xfrm>
          <a:prstGeom prst="rect">
            <a:avLst/>
          </a:prstGeom>
          <a:noFill/>
        </p:spPr>
        <p:txBody>
          <a:bodyPr wrap="square" rtlCol="0">
            <a:spAutoFit/>
          </a:bodyPr>
          <a:lstStyle/>
          <a:p>
            <a:r>
              <a:rPr lang="en-IN" dirty="0"/>
              <a:t>select count(</a:t>
            </a:r>
            <a:r>
              <a:rPr lang="en-IN" dirty="0" err="1"/>
              <a:t>e.EmpID</a:t>
            </a:r>
            <a:r>
              <a:rPr lang="en-IN" dirty="0"/>
              <a:t>), </a:t>
            </a:r>
            <a:r>
              <a:rPr lang="en-IN" dirty="0" err="1"/>
              <a:t>r.Reviewer_ID</a:t>
            </a:r>
            <a:endParaRPr lang="en-IN" dirty="0"/>
          </a:p>
          <a:p>
            <a:r>
              <a:rPr lang="en-IN" dirty="0"/>
              <a:t>from employee e, reviewer r</a:t>
            </a:r>
          </a:p>
          <a:p>
            <a:r>
              <a:rPr lang="en-IN" dirty="0"/>
              <a:t>where </a:t>
            </a:r>
            <a:r>
              <a:rPr lang="en-IN" dirty="0" err="1"/>
              <a:t>e.Reviewer_ID</a:t>
            </a:r>
            <a:r>
              <a:rPr lang="en-IN" dirty="0"/>
              <a:t>= </a:t>
            </a:r>
            <a:r>
              <a:rPr lang="en-IN" dirty="0" err="1"/>
              <a:t>r.Reviewer_ID</a:t>
            </a:r>
            <a:endParaRPr lang="en-IN" dirty="0"/>
          </a:p>
          <a:p>
            <a:r>
              <a:rPr lang="en-IN" dirty="0"/>
              <a:t>group by Reviewer_ID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4570" y="1670919"/>
            <a:ext cx="5372980" cy="3238157"/>
          </a:xfrm>
          <a:prstGeom prst="rect">
            <a:avLst/>
          </a:prstGeom>
        </p:spPr>
      </p:pic>
    </p:spTree>
    <p:extLst>
      <p:ext uri="{BB962C8B-B14F-4D97-AF65-F5344CB8AC3E}">
        <p14:creationId xmlns:p14="http://schemas.microsoft.com/office/powerpoint/2010/main" val="11249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6:</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p:cNvSpPr txBox="1"/>
          <p:nvPr/>
        </p:nvSpPr>
        <p:spPr>
          <a:xfrm>
            <a:off x="124463" y="806590"/>
            <a:ext cx="3565240" cy="738664"/>
          </a:xfrm>
          <a:prstGeom prst="rect">
            <a:avLst/>
          </a:prstGeom>
          <a:noFill/>
        </p:spPr>
        <p:txBody>
          <a:bodyPr wrap="square" rtlCol="0">
            <a:spAutoFit/>
          </a:bodyPr>
          <a:lstStyle/>
          <a:p>
            <a:pPr algn="ctr"/>
            <a:r>
              <a:rPr lang="en-IN" dirty="0"/>
              <a:t>Listing all Employees with a performance score more than 23 (Aggregating and using ORDER BY Function)</a:t>
            </a:r>
          </a:p>
        </p:txBody>
      </p:sp>
      <p:sp>
        <p:nvSpPr>
          <p:cNvPr id="5" name="TextBox 4"/>
          <p:cNvSpPr txBox="1"/>
          <p:nvPr/>
        </p:nvSpPr>
        <p:spPr>
          <a:xfrm>
            <a:off x="212091" y="1783301"/>
            <a:ext cx="3183954" cy="2031325"/>
          </a:xfrm>
          <a:prstGeom prst="rect">
            <a:avLst/>
          </a:prstGeom>
          <a:noFill/>
        </p:spPr>
        <p:txBody>
          <a:bodyPr wrap="square" rtlCol="0">
            <a:spAutoFit/>
          </a:bodyPr>
          <a:lstStyle/>
          <a:p>
            <a:r>
              <a:rPr lang="en-IN" dirty="0"/>
              <a:t>select </a:t>
            </a:r>
            <a:r>
              <a:rPr lang="en-IN" dirty="0" err="1"/>
              <a:t>e.EmpID</a:t>
            </a:r>
            <a:r>
              <a:rPr lang="en-IN" dirty="0"/>
              <a:t>, </a:t>
            </a:r>
            <a:r>
              <a:rPr lang="en-IN" dirty="0" err="1"/>
              <a:t>e.Work_Title</a:t>
            </a:r>
            <a:r>
              <a:rPr lang="en-IN" dirty="0"/>
              <a:t>, </a:t>
            </a:r>
            <a:r>
              <a:rPr lang="en-IN" dirty="0" err="1"/>
              <a:t>e.First_Name</a:t>
            </a:r>
            <a:r>
              <a:rPr lang="en-IN" dirty="0"/>
              <a:t>, </a:t>
            </a:r>
            <a:r>
              <a:rPr lang="en-IN" dirty="0" err="1"/>
              <a:t>e.Last_Name</a:t>
            </a:r>
            <a:r>
              <a:rPr lang="en-IN" dirty="0"/>
              <a:t>, </a:t>
            </a:r>
            <a:r>
              <a:rPr lang="en-IN" dirty="0" err="1"/>
              <a:t>s.Onsite_Performance_Score</a:t>
            </a:r>
            <a:endParaRPr lang="en-IN" dirty="0"/>
          </a:p>
          <a:p>
            <a:r>
              <a:rPr lang="en-IN" dirty="0"/>
              <a:t>from employee e, scores s</a:t>
            </a:r>
          </a:p>
          <a:p>
            <a:r>
              <a:rPr lang="en-IN" dirty="0"/>
              <a:t>where </a:t>
            </a:r>
            <a:r>
              <a:rPr lang="en-IN" dirty="0" err="1"/>
              <a:t>e.EmpID</a:t>
            </a:r>
            <a:r>
              <a:rPr lang="en-IN" dirty="0"/>
              <a:t>= </a:t>
            </a:r>
            <a:r>
              <a:rPr lang="en-IN" dirty="0" err="1"/>
              <a:t>s.EmpID</a:t>
            </a:r>
            <a:endParaRPr lang="en-IN" dirty="0"/>
          </a:p>
          <a:p>
            <a:r>
              <a:rPr lang="en-IN" dirty="0"/>
              <a:t>having Onsite_Performance_Score&gt;=23</a:t>
            </a:r>
          </a:p>
          <a:p>
            <a:r>
              <a:rPr lang="en-IN" dirty="0"/>
              <a:t>order by Onsite_Performance_Score </a:t>
            </a:r>
            <a:r>
              <a:rPr lang="en-IN" dirty="0" err="1"/>
              <a:t>desc</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123" y="1263026"/>
            <a:ext cx="5401277" cy="3591024"/>
          </a:xfrm>
          <a:prstGeom prst="rect">
            <a:avLst/>
          </a:prstGeom>
        </p:spPr>
      </p:pic>
    </p:spTree>
    <p:extLst>
      <p:ext uri="{BB962C8B-B14F-4D97-AF65-F5344CB8AC3E}">
        <p14:creationId xmlns:p14="http://schemas.microsoft.com/office/powerpoint/2010/main" val="161048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042678" y="2850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7:</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TextBox 1"/>
          <p:cNvSpPr txBox="1"/>
          <p:nvPr/>
        </p:nvSpPr>
        <p:spPr>
          <a:xfrm>
            <a:off x="709942" y="1115775"/>
            <a:ext cx="7545972" cy="523220"/>
          </a:xfrm>
          <a:prstGeom prst="rect">
            <a:avLst/>
          </a:prstGeom>
          <a:noFill/>
        </p:spPr>
        <p:txBody>
          <a:bodyPr wrap="square" rtlCol="0">
            <a:spAutoFit/>
          </a:bodyPr>
          <a:lstStyle/>
          <a:p>
            <a:pPr algn="ctr"/>
            <a:r>
              <a:rPr lang="en-IN" dirty="0"/>
              <a:t>Listing all Employees who work as “Secretary” and has a performance score more than 15 (Aggregating based on multiple conditions)</a:t>
            </a:r>
          </a:p>
        </p:txBody>
      </p:sp>
      <p:sp>
        <p:nvSpPr>
          <p:cNvPr id="5" name="TextBox 4"/>
          <p:cNvSpPr txBox="1"/>
          <p:nvPr/>
        </p:nvSpPr>
        <p:spPr>
          <a:xfrm>
            <a:off x="2810566" y="1662553"/>
            <a:ext cx="3183954" cy="1815882"/>
          </a:xfrm>
          <a:prstGeom prst="rect">
            <a:avLst/>
          </a:prstGeom>
          <a:noFill/>
        </p:spPr>
        <p:txBody>
          <a:bodyPr wrap="square" rtlCol="0">
            <a:spAutoFit/>
          </a:bodyPr>
          <a:lstStyle/>
          <a:p>
            <a:r>
              <a:rPr lang="en-IN" dirty="0"/>
              <a:t>select </a:t>
            </a:r>
            <a:r>
              <a:rPr lang="en-IN" dirty="0" err="1"/>
              <a:t>e.EmpID</a:t>
            </a:r>
            <a:r>
              <a:rPr lang="en-IN" dirty="0"/>
              <a:t>, </a:t>
            </a:r>
            <a:r>
              <a:rPr lang="en-IN" dirty="0" err="1"/>
              <a:t>e.First_Name,e.Last_Name,w.Work_Details</a:t>
            </a:r>
            <a:r>
              <a:rPr lang="en-IN" dirty="0"/>
              <a:t>, </a:t>
            </a:r>
            <a:r>
              <a:rPr lang="en-IN" dirty="0" err="1"/>
              <a:t>s.Onsite_Performance_Score</a:t>
            </a:r>
            <a:endParaRPr lang="en-IN" dirty="0"/>
          </a:p>
          <a:p>
            <a:r>
              <a:rPr lang="en-IN" dirty="0"/>
              <a:t>from employee e, work w , scores s</a:t>
            </a:r>
          </a:p>
          <a:p>
            <a:r>
              <a:rPr lang="en-IN" dirty="0"/>
              <a:t>where </a:t>
            </a:r>
            <a:r>
              <a:rPr lang="en-IN" dirty="0" err="1"/>
              <a:t>e.EmpID</a:t>
            </a:r>
            <a:r>
              <a:rPr lang="en-IN" dirty="0"/>
              <a:t>=</a:t>
            </a:r>
            <a:r>
              <a:rPr lang="en-IN" dirty="0" err="1"/>
              <a:t>s.EmpID</a:t>
            </a:r>
            <a:endParaRPr lang="en-IN" dirty="0"/>
          </a:p>
          <a:p>
            <a:r>
              <a:rPr lang="en-IN" dirty="0"/>
              <a:t>and </a:t>
            </a:r>
            <a:r>
              <a:rPr lang="en-IN" dirty="0" err="1"/>
              <a:t>e.EmpID</a:t>
            </a:r>
            <a:r>
              <a:rPr lang="en-IN" dirty="0"/>
              <a:t>=</a:t>
            </a:r>
            <a:r>
              <a:rPr lang="en-IN" dirty="0" err="1"/>
              <a:t>w.EmpID</a:t>
            </a:r>
            <a:endParaRPr lang="en-IN" dirty="0"/>
          </a:p>
          <a:p>
            <a:r>
              <a:rPr lang="en-IN" dirty="0"/>
              <a:t>having </a:t>
            </a:r>
            <a:r>
              <a:rPr lang="en-IN" dirty="0" err="1"/>
              <a:t>w.Work_Details</a:t>
            </a:r>
            <a:r>
              <a:rPr lang="en-IN" dirty="0"/>
              <a:t>= "Secretary"</a:t>
            </a:r>
          </a:p>
          <a:p>
            <a:r>
              <a:rPr lang="en-IN" dirty="0"/>
              <a:t>and </a:t>
            </a:r>
            <a:r>
              <a:rPr lang="en-IN" dirty="0" err="1"/>
              <a:t>s.Onsite_Performance_Score</a:t>
            </a:r>
            <a:r>
              <a:rPr lang="en-IN" dirty="0"/>
              <a:t>&gt;15</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631" y="3717436"/>
            <a:ext cx="5702593" cy="1073205"/>
          </a:xfrm>
          <a:prstGeom prst="rect">
            <a:avLst/>
          </a:prstGeom>
        </p:spPr>
      </p:pic>
    </p:spTree>
    <p:extLst>
      <p:ext uri="{BB962C8B-B14F-4D97-AF65-F5344CB8AC3E}">
        <p14:creationId xmlns:p14="http://schemas.microsoft.com/office/powerpoint/2010/main" val="336214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042678" y="2850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8:</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709942" y="1115775"/>
            <a:ext cx="7545972" cy="523220"/>
          </a:xfrm>
          <a:prstGeom prst="rect">
            <a:avLst/>
          </a:prstGeom>
          <a:noFill/>
        </p:spPr>
        <p:txBody>
          <a:bodyPr wrap="square" rtlCol="0">
            <a:spAutoFit/>
          </a:bodyPr>
          <a:lstStyle/>
          <a:p>
            <a:pPr algn="ctr"/>
            <a:r>
              <a:rPr lang="en-IN" dirty="0"/>
              <a:t>Listing the employees with </a:t>
            </a:r>
            <a:r>
              <a:rPr lang="en-IN" dirty="0" err="1"/>
              <a:t>Work_Title</a:t>
            </a:r>
            <a:r>
              <a:rPr lang="en-IN" dirty="0"/>
              <a:t> “Human Resource” or is a reviewer (using UNION Function)</a:t>
            </a:r>
          </a:p>
        </p:txBody>
      </p:sp>
      <p:sp>
        <p:nvSpPr>
          <p:cNvPr id="5" name="TextBox 4"/>
          <p:cNvSpPr txBox="1"/>
          <p:nvPr/>
        </p:nvSpPr>
        <p:spPr>
          <a:xfrm>
            <a:off x="453384" y="1780956"/>
            <a:ext cx="2763463" cy="2246769"/>
          </a:xfrm>
          <a:prstGeom prst="rect">
            <a:avLst/>
          </a:prstGeom>
          <a:noFill/>
        </p:spPr>
        <p:txBody>
          <a:bodyPr wrap="square" rtlCol="0">
            <a:spAutoFit/>
          </a:bodyPr>
          <a:lstStyle/>
          <a:p>
            <a:r>
              <a:rPr lang="en-US" dirty="0"/>
              <a:t>select </a:t>
            </a:r>
            <a:r>
              <a:rPr lang="en-US" dirty="0" err="1"/>
              <a:t>EmpID</a:t>
            </a:r>
            <a:r>
              <a:rPr lang="en-US" dirty="0"/>
              <a:t>, </a:t>
            </a:r>
            <a:r>
              <a:rPr lang="en-US" dirty="0" err="1"/>
              <a:t>First_Name</a:t>
            </a:r>
            <a:r>
              <a:rPr lang="en-US" dirty="0"/>
              <a:t>, </a:t>
            </a:r>
            <a:r>
              <a:rPr lang="en-US" dirty="0" err="1"/>
              <a:t>Last_Name</a:t>
            </a:r>
            <a:endParaRPr lang="en-US" dirty="0"/>
          </a:p>
          <a:p>
            <a:r>
              <a:rPr lang="en-US" dirty="0"/>
              <a:t>from employee</a:t>
            </a:r>
          </a:p>
          <a:p>
            <a:r>
              <a:rPr lang="en-US" dirty="0"/>
              <a:t>where </a:t>
            </a:r>
            <a:r>
              <a:rPr lang="en-US" dirty="0" err="1"/>
              <a:t>Work_Title</a:t>
            </a:r>
            <a:r>
              <a:rPr lang="en-US" dirty="0"/>
              <a:t>= "Human Resource"</a:t>
            </a:r>
          </a:p>
          <a:p>
            <a:r>
              <a:rPr lang="en-US" dirty="0"/>
              <a:t>union</a:t>
            </a:r>
          </a:p>
          <a:p>
            <a:r>
              <a:rPr lang="en-US" dirty="0"/>
              <a:t>select </a:t>
            </a:r>
            <a:r>
              <a:rPr lang="en-US" dirty="0" err="1"/>
              <a:t>e.EmpID</a:t>
            </a:r>
            <a:r>
              <a:rPr lang="en-US" dirty="0"/>
              <a:t>, </a:t>
            </a:r>
            <a:r>
              <a:rPr lang="en-US" dirty="0" err="1"/>
              <a:t>e.First_Name</a:t>
            </a:r>
            <a:r>
              <a:rPr lang="en-US" dirty="0"/>
              <a:t>, </a:t>
            </a:r>
            <a:r>
              <a:rPr lang="en-US" dirty="0" err="1"/>
              <a:t>e.Last_Name</a:t>
            </a:r>
            <a:endParaRPr lang="en-US" dirty="0"/>
          </a:p>
          <a:p>
            <a:r>
              <a:rPr lang="en-US" dirty="0"/>
              <a:t>from employee e, reviewer r</a:t>
            </a:r>
          </a:p>
          <a:p>
            <a:r>
              <a:rPr lang="en-US" dirty="0"/>
              <a:t>where </a:t>
            </a:r>
            <a:r>
              <a:rPr lang="en-US" dirty="0" err="1"/>
              <a:t>e.EmpID</a:t>
            </a:r>
            <a:r>
              <a:rPr lang="en-US" dirty="0"/>
              <a:t>=</a:t>
            </a:r>
            <a:r>
              <a:rPr lang="en-US" dirty="0" err="1"/>
              <a:t>r.EmpID</a:t>
            </a:r>
            <a:endParaRPr lang="en-US" dirty="0">
              <a:effectLst/>
            </a:endParaRPr>
          </a:p>
        </p:txBody>
      </p:sp>
      <p:pic>
        <p:nvPicPr>
          <p:cNvPr id="6" name="Picture 5" descr="Graphical user interface, text, application&#10;&#10;Description automatically generated">
            <a:extLst>
              <a:ext uri="{FF2B5EF4-FFF2-40B4-BE49-F238E27FC236}">
                <a16:creationId xmlns:a16="http://schemas.microsoft.com/office/drawing/2014/main" id="{CC47ECEE-C576-C868-A1EF-7065A00090FE}"/>
              </a:ext>
            </a:extLst>
          </p:cNvPr>
          <p:cNvPicPr>
            <a:picLocks noChangeAspect="1"/>
          </p:cNvPicPr>
          <p:nvPr/>
        </p:nvPicPr>
        <p:blipFill>
          <a:blip r:embed="rId3"/>
          <a:stretch>
            <a:fillRect/>
          </a:stretch>
        </p:blipFill>
        <p:spPr>
          <a:xfrm>
            <a:off x="3332486" y="1778616"/>
            <a:ext cx="5358130" cy="2917312"/>
          </a:xfrm>
          <a:prstGeom prst="rect">
            <a:avLst/>
          </a:prstGeom>
        </p:spPr>
      </p:pic>
    </p:spTree>
    <p:extLst>
      <p:ext uri="{BB962C8B-B14F-4D97-AF65-F5344CB8AC3E}">
        <p14:creationId xmlns:p14="http://schemas.microsoft.com/office/powerpoint/2010/main" val="82978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042678" y="2850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9:</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extBox 1"/>
          <p:cNvSpPr txBox="1"/>
          <p:nvPr/>
        </p:nvSpPr>
        <p:spPr>
          <a:xfrm>
            <a:off x="709942" y="1115775"/>
            <a:ext cx="7545972" cy="307777"/>
          </a:xfrm>
          <a:prstGeom prst="rect">
            <a:avLst/>
          </a:prstGeom>
          <a:noFill/>
        </p:spPr>
        <p:txBody>
          <a:bodyPr wrap="square" rtlCol="0">
            <a:spAutoFit/>
          </a:bodyPr>
          <a:lstStyle/>
          <a:p>
            <a:pPr algn="ctr"/>
            <a:r>
              <a:rPr lang="en-IN" dirty="0"/>
              <a:t>Listing the employees who are not reviewers (using Nested Query)</a:t>
            </a:r>
          </a:p>
        </p:txBody>
      </p:sp>
      <p:sp>
        <p:nvSpPr>
          <p:cNvPr id="5" name="TextBox 4"/>
          <p:cNvSpPr txBox="1"/>
          <p:nvPr/>
        </p:nvSpPr>
        <p:spPr>
          <a:xfrm>
            <a:off x="440227" y="1763512"/>
            <a:ext cx="2763463" cy="1169551"/>
          </a:xfrm>
          <a:prstGeom prst="rect">
            <a:avLst/>
          </a:prstGeom>
          <a:noFill/>
        </p:spPr>
        <p:txBody>
          <a:bodyPr wrap="square" rtlCol="0">
            <a:spAutoFit/>
          </a:bodyPr>
          <a:lstStyle/>
          <a:p>
            <a:r>
              <a:rPr lang="en-IN" dirty="0"/>
              <a:t>select EmpID, First_Name, Last_Name</a:t>
            </a:r>
          </a:p>
          <a:p>
            <a:r>
              <a:rPr lang="en-IN" dirty="0"/>
              <a:t>from employee</a:t>
            </a:r>
          </a:p>
          <a:p>
            <a:r>
              <a:rPr lang="en-IN" dirty="0"/>
              <a:t>where EmpID not in (select EmpID from reviewer)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150" y="1763512"/>
            <a:ext cx="6091627" cy="3084174"/>
          </a:xfrm>
          <a:prstGeom prst="rect">
            <a:avLst/>
          </a:prstGeom>
        </p:spPr>
      </p:pic>
    </p:spTree>
    <p:extLst>
      <p:ext uri="{BB962C8B-B14F-4D97-AF65-F5344CB8AC3E}">
        <p14:creationId xmlns:p14="http://schemas.microsoft.com/office/powerpoint/2010/main" val="293241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81088" y="2612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Definition</a:t>
            </a:r>
            <a:endParaRPr dirty="0"/>
          </a:p>
        </p:txBody>
      </p:sp>
      <p:sp>
        <p:nvSpPr>
          <p:cNvPr id="1897" name="Google Shape;1897;p14"/>
          <p:cNvSpPr txBox="1"/>
          <p:nvPr/>
        </p:nvSpPr>
        <p:spPr>
          <a:xfrm>
            <a:off x="585479" y="780959"/>
            <a:ext cx="8071718" cy="3935766"/>
          </a:xfrm>
          <a:prstGeom prst="rect">
            <a:avLst/>
          </a:prstGeom>
          <a:noFill/>
          <a:ln>
            <a:noFill/>
          </a:ln>
        </p:spPr>
        <p:txBody>
          <a:bodyPr spcFirstLastPara="1" wrap="square" lIns="91425" tIns="91425" rIns="91425" bIns="91425" anchor="t" anchorCtr="0">
            <a:noAutofit/>
          </a:bodyPr>
          <a:lstStyle/>
          <a:p>
            <a:pPr marL="171450" lvl="0" indent="-171450">
              <a:spcBef>
                <a:spcPts val="600"/>
              </a:spcBef>
              <a:buClr>
                <a:schemeClr val="dk1"/>
              </a:buClr>
              <a:buSzPts val="1100"/>
              <a:buFont typeface="Arial" panose="020B0604020202020204" pitchFamily="34" charset="0"/>
              <a:buChar char="•"/>
            </a:pPr>
            <a:r>
              <a:rPr lang="en-IN" sz="1200" dirty="0"/>
              <a:t>A Manufacturing Company is planning to develop a new database system which will support its new employee rating application. </a:t>
            </a:r>
          </a:p>
          <a:p>
            <a:pPr marL="171450" lvl="0" indent="-171450">
              <a:spcBef>
                <a:spcPts val="600"/>
              </a:spcBef>
              <a:buClr>
                <a:schemeClr val="dk1"/>
              </a:buClr>
              <a:buSzPts val="1100"/>
              <a:buFont typeface="Arial" panose="020B0604020202020204" pitchFamily="34" charset="0"/>
              <a:buChar char="•"/>
            </a:pPr>
            <a:r>
              <a:rPr lang="en-IN" sz="1200" dirty="0"/>
              <a:t>The database is designed particularly to decrease biasedness and increase transparency across the company. </a:t>
            </a:r>
          </a:p>
          <a:p>
            <a:pPr marL="171450" lvl="0" indent="-171450">
              <a:spcBef>
                <a:spcPts val="600"/>
              </a:spcBef>
              <a:buClr>
                <a:schemeClr val="dk1"/>
              </a:buClr>
              <a:buSzPts val="1100"/>
              <a:buFont typeface="Arial" panose="020B0604020202020204" pitchFamily="34" charset="0"/>
              <a:buChar char="•"/>
            </a:pPr>
            <a:r>
              <a:rPr lang="en-IN" sz="1200" dirty="0"/>
              <a:t>Employee rating is "a conscious, objective assessment of the extent to which or employee is fulfilling or exceeding the requirement of their role and in execution of the task assigned to him or her to carry any work related to activities both in absolute and comparative terms" </a:t>
            </a:r>
          </a:p>
          <a:p>
            <a:pPr marL="171450" indent="-171450">
              <a:spcBef>
                <a:spcPts val="600"/>
              </a:spcBef>
              <a:buClr>
                <a:schemeClr val="dk1"/>
              </a:buClr>
              <a:buSzPts val="1100"/>
              <a:buFont typeface="Arial" panose="020B0604020202020204" pitchFamily="34" charset="0"/>
              <a:buChar char="•"/>
            </a:pPr>
            <a:r>
              <a:rPr lang="en-IN" sz="1200" dirty="0"/>
              <a:t>To address the significance of employee performance management, which is not possible without measurement. We have delivered a database system that measures the performance of all individuals and helps rate them in order to be able to manage performance growth and direction. </a:t>
            </a:r>
          </a:p>
          <a:p>
            <a:pPr marL="171450" indent="-171450">
              <a:spcBef>
                <a:spcPts val="600"/>
              </a:spcBef>
              <a:buClr>
                <a:schemeClr val="dk1"/>
              </a:buClr>
              <a:buSzPts val="1100"/>
              <a:buFont typeface="Arial" panose="020B0604020202020204" pitchFamily="34" charset="0"/>
              <a:buChar char="•"/>
            </a:pPr>
            <a:r>
              <a:rPr lang="en-IN" sz="1200" dirty="0"/>
              <a:t>The rating will be done by a group of reviewers for all the employees based on their onsite performance as it is difficult to keep track of individual performance of employees solely based on attendance instead of a system where their project/work status with the efficiency they delivered with is evaluated.</a:t>
            </a:r>
          </a:p>
          <a:p>
            <a:pPr marL="171450" indent="-171450">
              <a:spcBef>
                <a:spcPts val="600"/>
              </a:spcBef>
              <a:buClr>
                <a:schemeClr val="dk1"/>
              </a:buClr>
              <a:buSzPts val="1100"/>
              <a:buFont typeface="Arial" panose="020B0604020202020204" pitchFamily="34" charset="0"/>
              <a:buChar char="•"/>
            </a:pPr>
            <a:r>
              <a:rPr lang="en-IN" sz="1200" dirty="0"/>
              <a:t>The rating of an employee will be done on a pre-defined set of scores that will be utilized to determine their individual input percentage and efficiency of their work deliverance. </a:t>
            </a:r>
          </a:p>
          <a:p>
            <a:pPr marL="171450" lvl="0" indent="-171450">
              <a:spcBef>
                <a:spcPts val="600"/>
              </a:spcBef>
              <a:buClr>
                <a:schemeClr val="dk1"/>
              </a:buClr>
              <a:buSzPts val="1100"/>
              <a:buFont typeface="Arial" panose="020B0604020202020204" pitchFamily="34" charset="0"/>
              <a:buChar char="•"/>
            </a:pPr>
            <a:r>
              <a:rPr lang="en-IN" sz="1200" dirty="0"/>
              <a:t>The final score will depend on multiple ratings and keeping in mind the transparency factor, may be/will be viewed by everyone in the company. </a:t>
            </a:r>
            <a:endParaRPr sz="12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endParaRPr sz="1200" dirty="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042678" y="2850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10:</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TextBox 1"/>
          <p:cNvSpPr txBox="1"/>
          <p:nvPr/>
        </p:nvSpPr>
        <p:spPr>
          <a:xfrm>
            <a:off x="709942" y="1078830"/>
            <a:ext cx="7545972" cy="523220"/>
          </a:xfrm>
          <a:prstGeom prst="rect">
            <a:avLst/>
          </a:prstGeom>
          <a:noFill/>
        </p:spPr>
        <p:txBody>
          <a:bodyPr wrap="square" rtlCol="0">
            <a:spAutoFit/>
          </a:bodyPr>
          <a:lstStyle/>
          <a:p>
            <a:pPr algn="ctr"/>
            <a:r>
              <a:rPr lang="en-IN" dirty="0"/>
              <a:t>Finding average rating with respect to the departments (using statistical function </a:t>
            </a:r>
            <a:r>
              <a:rPr lang="en-IN" dirty="0" err="1"/>
              <a:t>avg</a:t>
            </a:r>
            <a:r>
              <a:rPr lang="en-IN" dirty="0"/>
              <a:t> using fields from two tables)</a:t>
            </a:r>
          </a:p>
        </p:txBody>
      </p:sp>
      <p:sp>
        <p:nvSpPr>
          <p:cNvPr id="5" name="TextBox 4"/>
          <p:cNvSpPr txBox="1"/>
          <p:nvPr/>
        </p:nvSpPr>
        <p:spPr>
          <a:xfrm>
            <a:off x="709942" y="1763511"/>
            <a:ext cx="2763463" cy="1600438"/>
          </a:xfrm>
          <a:prstGeom prst="rect">
            <a:avLst/>
          </a:prstGeom>
          <a:noFill/>
        </p:spPr>
        <p:txBody>
          <a:bodyPr wrap="square" rtlCol="0">
            <a:spAutoFit/>
          </a:bodyPr>
          <a:lstStyle/>
          <a:p>
            <a:r>
              <a:rPr lang="en-IN" dirty="0"/>
              <a:t>select </a:t>
            </a:r>
            <a:r>
              <a:rPr lang="en-IN" dirty="0" err="1"/>
              <a:t>e.Department_Number</a:t>
            </a:r>
            <a:r>
              <a:rPr lang="en-IN" dirty="0"/>
              <a:t>, </a:t>
            </a:r>
            <a:r>
              <a:rPr lang="en-IN" dirty="0" err="1"/>
              <a:t>avg</a:t>
            </a:r>
            <a:r>
              <a:rPr lang="en-IN" dirty="0"/>
              <a:t>(</a:t>
            </a:r>
            <a:r>
              <a:rPr lang="en-IN" dirty="0" err="1"/>
              <a:t>s.Onsite_Performance_Score</a:t>
            </a:r>
            <a:r>
              <a:rPr lang="en-IN" dirty="0"/>
              <a:t>)</a:t>
            </a:r>
          </a:p>
          <a:p>
            <a:r>
              <a:rPr lang="en-IN" dirty="0"/>
              <a:t>from employee e, scores s </a:t>
            </a:r>
          </a:p>
          <a:p>
            <a:r>
              <a:rPr lang="en-IN" dirty="0"/>
              <a:t>where </a:t>
            </a:r>
            <a:r>
              <a:rPr lang="en-IN" dirty="0" err="1"/>
              <a:t>e.EmpID</a:t>
            </a:r>
            <a:r>
              <a:rPr lang="en-IN" dirty="0"/>
              <a:t>=</a:t>
            </a:r>
            <a:r>
              <a:rPr lang="en-IN" dirty="0" err="1"/>
              <a:t>s.EmpID</a:t>
            </a:r>
            <a:endParaRPr lang="en-IN" dirty="0"/>
          </a:p>
          <a:p>
            <a:r>
              <a:rPr lang="en-IN" dirty="0"/>
              <a:t>group by Department_Number</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173" y="1742309"/>
            <a:ext cx="4613986" cy="3243281"/>
          </a:xfrm>
          <a:prstGeom prst="rect">
            <a:avLst/>
          </a:prstGeom>
        </p:spPr>
      </p:pic>
    </p:spTree>
    <p:extLst>
      <p:ext uri="{BB962C8B-B14F-4D97-AF65-F5344CB8AC3E}">
        <p14:creationId xmlns:p14="http://schemas.microsoft.com/office/powerpoint/2010/main" val="158445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042678" y="2850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11:</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TextBox 1"/>
          <p:cNvSpPr txBox="1"/>
          <p:nvPr/>
        </p:nvSpPr>
        <p:spPr>
          <a:xfrm>
            <a:off x="709941" y="1013330"/>
            <a:ext cx="7888049" cy="523220"/>
          </a:xfrm>
          <a:prstGeom prst="rect">
            <a:avLst/>
          </a:prstGeom>
          <a:noFill/>
        </p:spPr>
        <p:txBody>
          <a:bodyPr wrap="square" rtlCol="0">
            <a:spAutoFit/>
          </a:bodyPr>
          <a:lstStyle/>
          <a:p>
            <a:pPr algn="ctr"/>
            <a:r>
              <a:rPr lang="en-IN" dirty="0"/>
              <a:t>Listing employees names from employee table and their assigned reviewer ID’s from reviewer table using INNER JOIN</a:t>
            </a:r>
          </a:p>
        </p:txBody>
      </p:sp>
      <p:sp>
        <p:nvSpPr>
          <p:cNvPr id="5" name="TextBox 4"/>
          <p:cNvSpPr txBox="1"/>
          <p:nvPr/>
        </p:nvSpPr>
        <p:spPr>
          <a:xfrm>
            <a:off x="433648" y="1598556"/>
            <a:ext cx="2763463" cy="1384995"/>
          </a:xfrm>
          <a:prstGeom prst="rect">
            <a:avLst/>
          </a:prstGeom>
          <a:noFill/>
        </p:spPr>
        <p:txBody>
          <a:bodyPr wrap="square" rtlCol="0">
            <a:spAutoFit/>
          </a:bodyPr>
          <a:lstStyle/>
          <a:p>
            <a:r>
              <a:rPr lang="en-IN" dirty="0"/>
              <a:t>select </a:t>
            </a:r>
            <a:r>
              <a:rPr lang="en-IN" dirty="0" err="1"/>
              <a:t>e.EmpID</a:t>
            </a:r>
            <a:r>
              <a:rPr lang="en-IN" dirty="0"/>
              <a:t>, </a:t>
            </a:r>
            <a:r>
              <a:rPr lang="en-IN" dirty="0" err="1"/>
              <a:t>e.First_Name</a:t>
            </a:r>
            <a:r>
              <a:rPr lang="en-IN" dirty="0"/>
              <a:t>, </a:t>
            </a:r>
            <a:r>
              <a:rPr lang="en-IN" dirty="0" err="1"/>
              <a:t>e.Last_Name</a:t>
            </a:r>
            <a:r>
              <a:rPr lang="en-IN" dirty="0"/>
              <a:t>, </a:t>
            </a:r>
            <a:r>
              <a:rPr lang="en-IN" dirty="0" err="1"/>
              <a:t>r.Reviewer_ID</a:t>
            </a:r>
            <a:endParaRPr lang="en-IN" dirty="0"/>
          </a:p>
          <a:p>
            <a:r>
              <a:rPr lang="en-IN" dirty="0"/>
              <a:t>from employee e</a:t>
            </a:r>
          </a:p>
          <a:p>
            <a:r>
              <a:rPr lang="en-IN" dirty="0"/>
              <a:t>inner join reviewer r</a:t>
            </a:r>
          </a:p>
          <a:p>
            <a:r>
              <a:rPr lang="en-IN" dirty="0"/>
              <a:t>	on </a:t>
            </a:r>
            <a:r>
              <a:rPr lang="en-IN" dirty="0" err="1"/>
              <a:t>e.EmpID</a:t>
            </a:r>
            <a:r>
              <a:rPr lang="en-IN" dirty="0"/>
              <a:t>=</a:t>
            </a:r>
            <a:r>
              <a:rPr lang="en-IN" dirty="0" err="1"/>
              <a:t>r.EmpID</a:t>
            </a:r>
            <a:endParaRPr lang="en-IN" dirty="0"/>
          </a:p>
        </p:txBody>
      </p:sp>
      <p:pic>
        <p:nvPicPr>
          <p:cNvPr id="8" name="Picture 7" descr="Graphical user interface, application&#10;&#10;Description automatically generated">
            <a:extLst>
              <a:ext uri="{FF2B5EF4-FFF2-40B4-BE49-F238E27FC236}">
                <a16:creationId xmlns:a16="http://schemas.microsoft.com/office/drawing/2014/main" id="{4F86230E-DE87-4F4D-72C0-79A852E8887F}"/>
              </a:ext>
            </a:extLst>
          </p:cNvPr>
          <p:cNvPicPr>
            <a:picLocks noChangeAspect="1"/>
          </p:cNvPicPr>
          <p:nvPr/>
        </p:nvPicPr>
        <p:blipFill>
          <a:blip r:embed="rId3"/>
          <a:stretch>
            <a:fillRect/>
          </a:stretch>
        </p:blipFill>
        <p:spPr>
          <a:xfrm>
            <a:off x="3272303" y="1631551"/>
            <a:ext cx="5349175" cy="3050782"/>
          </a:xfrm>
          <a:prstGeom prst="rect">
            <a:avLst/>
          </a:prstGeom>
        </p:spPr>
      </p:pic>
    </p:spTree>
    <p:extLst>
      <p:ext uri="{BB962C8B-B14F-4D97-AF65-F5344CB8AC3E}">
        <p14:creationId xmlns:p14="http://schemas.microsoft.com/office/powerpoint/2010/main" val="101569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1985" name="Google Shape;1985;p25"/>
          <p:cNvGrpSpPr/>
          <p:nvPr/>
        </p:nvGrpSpPr>
        <p:grpSpPr>
          <a:xfrm>
            <a:off x="2617987" y="1549496"/>
            <a:ext cx="4036590" cy="3713071"/>
            <a:chOff x="2256567" y="677103"/>
            <a:chExt cx="4036590" cy="3713071"/>
          </a:xfrm>
        </p:grpSpPr>
        <p:sp>
          <p:nvSpPr>
            <p:cNvPr id="1986" name="Google Shape;1986;p25"/>
            <p:cNvSpPr/>
            <p:nvPr/>
          </p:nvSpPr>
          <p:spPr>
            <a:xfrm rot="-6596588">
              <a:off x="3726388" y="3510395"/>
              <a:ext cx="771357" cy="77135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7" name="Google Shape;1987;p25"/>
            <p:cNvSpPr/>
            <p:nvPr/>
          </p:nvSpPr>
          <p:spPr>
            <a:xfrm rot="-6599386">
              <a:off x="2318596" y="1407533"/>
              <a:ext cx="440541" cy="44054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8" name="Google Shape;1988;p25"/>
            <p:cNvSpPr/>
            <p:nvPr/>
          </p:nvSpPr>
          <p:spPr>
            <a:xfrm rot="-6598839">
              <a:off x="2887641" y="2346984"/>
              <a:ext cx="1199287" cy="119928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9" name="Google Shape;1989;p25"/>
            <p:cNvSpPr/>
            <p:nvPr/>
          </p:nvSpPr>
          <p:spPr>
            <a:xfrm rot="-6598620">
              <a:off x="4374916" y="913763"/>
              <a:ext cx="1681581" cy="168158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0" name="Google Shape;1990;p25"/>
            <p:cNvSpPr/>
            <p:nvPr/>
          </p:nvSpPr>
          <p:spPr>
            <a:xfrm rot="-6597866">
              <a:off x="2661829" y="2208216"/>
              <a:ext cx="629106" cy="629106"/>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1" name="Google Shape;1991;p25"/>
            <p:cNvSpPr/>
            <p:nvPr/>
          </p:nvSpPr>
          <p:spPr>
            <a:xfrm rot="-6597701">
              <a:off x="3267625" y="1113818"/>
              <a:ext cx="274172" cy="27417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grpSp>
      <p:sp>
        <p:nvSpPr>
          <p:cNvPr id="1993" name="Google Shape;1993;p25"/>
          <p:cNvSpPr/>
          <p:nvPr/>
        </p:nvSpPr>
        <p:spPr>
          <a:xfrm>
            <a:off x="3217402" y="2185932"/>
            <a:ext cx="2440200" cy="24402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lt1"/>
                </a:solidFill>
                <a:latin typeface="Merriweather"/>
                <a:ea typeface="Merriweather"/>
                <a:cs typeface="Merriweather"/>
                <a:sym typeface="Merriweather"/>
              </a:rPr>
              <a:t>Three tables –</a:t>
            </a:r>
          </a:p>
          <a:p>
            <a:pPr marL="171450" lvl="0" indent="-171450" algn="l" rtl="0">
              <a:spcBef>
                <a:spcPts val="0"/>
              </a:spcBef>
              <a:spcAft>
                <a:spcPts val="0"/>
              </a:spcAft>
              <a:buFont typeface="Arial" panose="020B0604020202020204" pitchFamily="34" charset="0"/>
              <a:buChar char="•"/>
            </a:pPr>
            <a:r>
              <a:rPr lang="en-US" sz="1000" dirty="0">
                <a:solidFill>
                  <a:schemeClr val="lt1"/>
                </a:solidFill>
                <a:latin typeface="Merriweather"/>
                <a:ea typeface="Merriweather"/>
                <a:cs typeface="Merriweather"/>
                <a:sym typeface="Merriweather"/>
              </a:rPr>
              <a:t>Employee</a:t>
            </a:r>
          </a:p>
          <a:p>
            <a:pPr marL="171450" lvl="0" indent="-171450" algn="l" rtl="0">
              <a:spcBef>
                <a:spcPts val="0"/>
              </a:spcBef>
              <a:spcAft>
                <a:spcPts val="0"/>
              </a:spcAft>
              <a:buFont typeface="Arial" panose="020B0604020202020204" pitchFamily="34" charset="0"/>
              <a:buChar char="•"/>
            </a:pPr>
            <a:r>
              <a:rPr lang="en-US" sz="1000" dirty="0">
                <a:solidFill>
                  <a:schemeClr val="lt1"/>
                </a:solidFill>
                <a:latin typeface="Merriweather"/>
                <a:ea typeface="Merriweather"/>
                <a:cs typeface="Merriweather"/>
                <a:sym typeface="Merriweather"/>
              </a:rPr>
              <a:t>Scores</a:t>
            </a:r>
          </a:p>
          <a:p>
            <a:pPr marL="171450" lvl="0" indent="-171450" algn="l" rtl="0">
              <a:spcBef>
                <a:spcPts val="0"/>
              </a:spcBef>
              <a:spcAft>
                <a:spcPts val="0"/>
              </a:spcAft>
              <a:buFont typeface="Arial" panose="020B0604020202020204" pitchFamily="34" charset="0"/>
              <a:buChar char="•"/>
            </a:pPr>
            <a:r>
              <a:rPr lang="en-US" sz="1000" dirty="0">
                <a:solidFill>
                  <a:schemeClr val="lt1"/>
                </a:solidFill>
                <a:latin typeface="Merriweather"/>
                <a:ea typeface="Merriweather"/>
                <a:cs typeface="Merriweather"/>
                <a:sym typeface="Merriweather"/>
              </a:rPr>
              <a:t>Work</a:t>
            </a:r>
          </a:p>
          <a:p>
            <a:pPr marL="0" lvl="0" indent="0" algn="l" rtl="0">
              <a:spcBef>
                <a:spcPts val="0"/>
              </a:spcBef>
              <a:spcAft>
                <a:spcPts val="0"/>
              </a:spcAft>
              <a:buNone/>
            </a:pPr>
            <a:r>
              <a:rPr lang="en-US" sz="1000" dirty="0">
                <a:solidFill>
                  <a:schemeClr val="lt1"/>
                </a:solidFill>
                <a:latin typeface="Merriweather"/>
                <a:ea typeface="Merriweather"/>
                <a:cs typeface="Merriweather"/>
                <a:sym typeface="Merriweather"/>
              </a:rPr>
              <a:t>were created using Mongodb. The queries that were executed are -</a:t>
            </a:r>
            <a:endParaRPr sz="1000" dirty="0">
              <a:solidFill>
                <a:schemeClr val="lt1"/>
              </a:solidFill>
              <a:latin typeface="Merriweather"/>
              <a:ea typeface="Merriweather"/>
              <a:cs typeface="Merriweather"/>
              <a:sym typeface="Merriweather"/>
            </a:endParaRPr>
          </a:p>
        </p:txBody>
      </p:sp>
      <p:grpSp>
        <p:nvGrpSpPr>
          <p:cNvPr id="1995" name="Google Shape;1995;p25"/>
          <p:cNvGrpSpPr/>
          <p:nvPr/>
        </p:nvGrpSpPr>
        <p:grpSpPr>
          <a:xfrm>
            <a:off x="2617987" y="152242"/>
            <a:ext cx="3658414" cy="2608022"/>
            <a:chOff x="3490737" y="1374053"/>
            <a:chExt cx="1423800" cy="1423800"/>
          </a:xfrm>
        </p:grpSpPr>
        <p:sp>
          <p:nvSpPr>
            <p:cNvPr id="1996" name="Google Shape;1996;p25"/>
            <p:cNvSpPr/>
            <p:nvPr/>
          </p:nvSpPr>
          <p:spPr>
            <a:xfrm>
              <a:off x="3490737" y="1374053"/>
              <a:ext cx="1423800" cy="14238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erriweather"/>
                <a:ea typeface="Merriweather"/>
                <a:cs typeface="Merriweather"/>
                <a:sym typeface="Merriweather"/>
              </a:endParaRPr>
            </a:p>
          </p:txBody>
        </p:sp>
        <p:sp>
          <p:nvSpPr>
            <p:cNvPr id="1997" name="Google Shape;1997;p25"/>
            <p:cNvSpPr txBox="1"/>
            <p:nvPr/>
          </p:nvSpPr>
          <p:spPr>
            <a:xfrm>
              <a:off x="3695635" y="1647369"/>
              <a:ext cx="9678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Merriweather"/>
                  <a:ea typeface="Merriweather"/>
                  <a:cs typeface="Merriweather"/>
                  <a:sym typeface="Merriweather"/>
                </a:rPr>
                <a:t>NoSQL Implementation</a:t>
              </a:r>
              <a:endParaRPr sz="1600" dirty="0">
                <a:solidFill>
                  <a:schemeClr val="lt1"/>
                </a:solidFill>
                <a:latin typeface="Merriweather"/>
                <a:ea typeface="Merriweather"/>
                <a:cs typeface="Merriweather"/>
                <a:sym typeface="Merriweathe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88334"/>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1:</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TextBox 1">
            <a:extLst>
              <a:ext uri="{FF2B5EF4-FFF2-40B4-BE49-F238E27FC236}">
                <a16:creationId xmlns:a16="http://schemas.microsoft.com/office/drawing/2014/main" id="{D61B71D1-5A70-8EDA-4E83-0AFE4DE46DF1}"/>
              </a:ext>
            </a:extLst>
          </p:cNvPr>
          <p:cNvSpPr txBox="1"/>
          <p:nvPr/>
        </p:nvSpPr>
        <p:spPr>
          <a:xfrm>
            <a:off x="1883044" y="2110084"/>
            <a:ext cx="5207431" cy="307777"/>
          </a:xfrm>
          <a:prstGeom prst="rect">
            <a:avLst/>
          </a:prstGeom>
          <a:noFill/>
        </p:spPr>
        <p:txBody>
          <a:bodyPr wrap="square" rtlCol="0">
            <a:spAutoFit/>
          </a:bodyPr>
          <a:lstStyle/>
          <a:p>
            <a:r>
              <a:rPr lang="en-US" dirty="0"/>
              <a:t>&gt;</a:t>
            </a:r>
            <a:r>
              <a:rPr lang="en-US" dirty="0" err="1"/>
              <a:t>db.Employee.find</a:t>
            </a:r>
            <a:r>
              <a:rPr lang="en-US" dirty="0"/>
              <a:t>({</a:t>
            </a:r>
            <a:r>
              <a:rPr lang="en-US" dirty="0" err="1"/>
              <a:t>Designation_Name:"Human</a:t>
            </a:r>
            <a:r>
              <a:rPr lang="en-US" dirty="0"/>
              <a:t> Resource"})</a:t>
            </a:r>
          </a:p>
        </p:txBody>
      </p:sp>
      <p:sp>
        <p:nvSpPr>
          <p:cNvPr id="5" name="TextBox 4">
            <a:extLst>
              <a:ext uri="{FF2B5EF4-FFF2-40B4-BE49-F238E27FC236}">
                <a16:creationId xmlns:a16="http://schemas.microsoft.com/office/drawing/2014/main" id="{6D2C89DF-9C92-517D-D165-3E4DA4460AA8}"/>
              </a:ext>
            </a:extLst>
          </p:cNvPr>
          <p:cNvSpPr txBox="1"/>
          <p:nvPr/>
        </p:nvSpPr>
        <p:spPr>
          <a:xfrm>
            <a:off x="1968283" y="1390659"/>
            <a:ext cx="5207431" cy="307777"/>
          </a:xfrm>
          <a:prstGeom prst="rect">
            <a:avLst/>
          </a:prstGeom>
          <a:noFill/>
        </p:spPr>
        <p:txBody>
          <a:bodyPr wrap="square" rtlCol="0">
            <a:spAutoFit/>
          </a:bodyPr>
          <a:lstStyle/>
          <a:p>
            <a:r>
              <a:rPr lang="en-US" dirty="0">
                <a:solidFill>
                  <a:schemeClr val="accent1"/>
                </a:solidFill>
              </a:rPr>
              <a:t>List all employees who have designation “Human Resource”</a:t>
            </a:r>
          </a:p>
        </p:txBody>
      </p:sp>
      <p:pic>
        <p:nvPicPr>
          <p:cNvPr id="4" name="Picture 3">
            <a:extLst>
              <a:ext uri="{FF2B5EF4-FFF2-40B4-BE49-F238E27FC236}">
                <a16:creationId xmlns:a16="http://schemas.microsoft.com/office/drawing/2014/main" id="{5ED2E3AA-CC78-0510-3E40-83ABB70D1846}"/>
              </a:ext>
            </a:extLst>
          </p:cNvPr>
          <p:cNvPicPr>
            <a:picLocks noChangeAspect="1"/>
          </p:cNvPicPr>
          <p:nvPr/>
        </p:nvPicPr>
        <p:blipFill>
          <a:blip r:embed="rId3"/>
          <a:stretch>
            <a:fillRect/>
          </a:stretch>
        </p:blipFill>
        <p:spPr>
          <a:xfrm>
            <a:off x="472698" y="3076096"/>
            <a:ext cx="8345837" cy="737937"/>
          </a:xfrm>
          <a:prstGeom prst="rect">
            <a:avLst/>
          </a:prstGeom>
        </p:spPr>
      </p:pic>
      <p:sp>
        <p:nvSpPr>
          <p:cNvPr id="8" name="TextBox 7">
            <a:extLst>
              <a:ext uri="{FF2B5EF4-FFF2-40B4-BE49-F238E27FC236}">
                <a16:creationId xmlns:a16="http://schemas.microsoft.com/office/drawing/2014/main" id="{0C66FE6F-14CF-2B91-3487-EE78F461522F}"/>
              </a:ext>
            </a:extLst>
          </p:cNvPr>
          <p:cNvSpPr txBox="1"/>
          <p:nvPr/>
        </p:nvSpPr>
        <p:spPr>
          <a:xfrm>
            <a:off x="4095427" y="2593090"/>
            <a:ext cx="782664" cy="307777"/>
          </a:xfrm>
          <a:prstGeom prst="rect">
            <a:avLst/>
          </a:prstGeom>
          <a:noFill/>
        </p:spPr>
        <p:txBody>
          <a:bodyPr wrap="square" rtlCol="0">
            <a:spAutoFit/>
          </a:bodyPr>
          <a:lstStyle/>
          <a:p>
            <a:r>
              <a:rPr lang="en-US" dirty="0"/>
              <a:t>Output: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88334"/>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2:</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4" name="TextBox 3">
            <a:extLst>
              <a:ext uri="{FF2B5EF4-FFF2-40B4-BE49-F238E27FC236}">
                <a16:creationId xmlns:a16="http://schemas.microsoft.com/office/drawing/2014/main" id="{9A3999E3-8A23-BC6C-9E32-88CC25E09C74}"/>
              </a:ext>
            </a:extLst>
          </p:cNvPr>
          <p:cNvSpPr txBox="1"/>
          <p:nvPr/>
        </p:nvSpPr>
        <p:spPr>
          <a:xfrm>
            <a:off x="3074474" y="2081402"/>
            <a:ext cx="2995047" cy="307777"/>
          </a:xfrm>
          <a:prstGeom prst="rect">
            <a:avLst/>
          </a:prstGeom>
          <a:noFill/>
        </p:spPr>
        <p:txBody>
          <a:bodyPr wrap="square" rtlCol="0">
            <a:spAutoFit/>
          </a:bodyPr>
          <a:lstStyle/>
          <a:p>
            <a:r>
              <a:rPr lang="en-US" dirty="0" err="1"/>
              <a:t>db.Employee.find</a:t>
            </a:r>
            <a:r>
              <a:rPr lang="en-US" dirty="0"/>
              <a:t>({</a:t>
            </a:r>
            <a:r>
              <a:rPr lang="en-US" dirty="0" err="1"/>
              <a:t>EmpID</a:t>
            </a:r>
            <a:r>
              <a:rPr lang="en-US" dirty="0"/>
              <a:t>:{$gt:'3'}})</a:t>
            </a:r>
          </a:p>
        </p:txBody>
      </p:sp>
      <p:sp>
        <p:nvSpPr>
          <p:cNvPr id="5" name="TextBox 4">
            <a:extLst>
              <a:ext uri="{FF2B5EF4-FFF2-40B4-BE49-F238E27FC236}">
                <a16:creationId xmlns:a16="http://schemas.microsoft.com/office/drawing/2014/main" id="{D6A6F72F-5D70-6831-FCB1-A2E590B7A59C}"/>
              </a:ext>
            </a:extLst>
          </p:cNvPr>
          <p:cNvSpPr txBox="1"/>
          <p:nvPr/>
        </p:nvSpPr>
        <p:spPr>
          <a:xfrm>
            <a:off x="3074474" y="1261937"/>
            <a:ext cx="4300781" cy="307777"/>
          </a:xfrm>
          <a:prstGeom prst="rect">
            <a:avLst/>
          </a:prstGeom>
          <a:noFill/>
        </p:spPr>
        <p:txBody>
          <a:bodyPr wrap="square" rtlCol="0">
            <a:spAutoFit/>
          </a:bodyPr>
          <a:lstStyle/>
          <a:p>
            <a:r>
              <a:rPr lang="en-US" dirty="0">
                <a:solidFill>
                  <a:schemeClr val="accent1"/>
                </a:solidFill>
              </a:rPr>
              <a:t>List all employees whose </a:t>
            </a:r>
            <a:r>
              <a:rPr lang="en-US" dirty="0" err="1">
                <a:solidFill>
                  <a:schemeClr val="accent1"/>
                </a:solidFill>
              </a:rPr>
              <a:t>EmpID</a:t>
            </a:r>
            <a:r>
              <a:rPr lang="en-US" dirty="0">
                <a:solidFill>
                  <a:schemeClr val="accent1"/>
                </a:solidFill>
              </a:rPr>
              <a:t> &gt; 3 </a:t>
            </a:r>
          </a:p>
        </p:txBody>
      </p:sp>
      <p:sp>
        <p:nvSpPr>
          <p:cNvPr id="6" name="TextBox 5">
            <a:extLst>
              <a:ext uri="{FF2B5EF4-FFF2-40B4-BE49-F238E27FC236}">
                <a16:creationId xmlns:a16="http://schemas.microsoft.com/office/drawing/2014/main" id="{BFE59FFF-E166-3E90-0194-131F1C4D4B50}"/>
              </a:ext>
            </a:extLst>
          </p:cNvPr>
          <p:cNvSpPr txBox="1"/>
          <p:nvPr/>
        </p:nvSpPr>
        <p:spPr>
          <a:xfrm>
            <a:off x="4095427" y="2593090"/>
            <a:ext cx="782664" cy="307777"/>
          </a:xfrm>
          <a:prstGeom prst="rect">
            <a:avLst/>
          </a:prstGeom>
          <a:noFill/>
        </p:spPr>
        <p:txBody>
          <a:bodyPr wrap="square" rtlCol="0">
            <a:spAutoFit/>
          </a:bodyPr>
          <a:lstStyle/>
          <a:p>
            <a:r>
              <a:rPr lang="en-US" dirty="0"/>
              <a:t>Output:</a:t>
            </a:r>
          </a:p>
        </p:txBody>
      </p:sp>
      <p:pic>
        <p:nvPicPr>
          <p:cNvPr id="3" name="Picture 2">
            <a:extLst>
              <a:ext uri="{FF2B5EF4-FFF2-40B4-BE49-F238E27FC236}">
                <a16:creationId xmlns:a16="http://schemas.microsoft.com/office/drawing/2014/main" id="{4A46D453-8C20-4560-6B66-8FFF5AC12EE4}"/>
              </a:ext>
            </a:extLst>
          </p:cNvPr>
          <p:cNvPicPr>
            <a:picLocks noChangeAspect="1"/>
          </p:cNvPicPr>
          <p:nvPr/>
        </p:nvPicPr>
        <p:blipFill>
          <a:blip r:embed="rId3"/>
          <a:stretch>
            <a:fillRect/>
          </a:stretch>
        </p:blipFill>
        <p:spPr>
          <a:xfrm>
            <a:off x="337092" y="3104778"/>
            <a:ext cx="8609308" cy="923741"/>
          </a:xfrm>
          <a:prstGeom prst="rect">
            <a:avLst/>
          </a:prstGeom>
        </p:spPr>
      </p:pic>
    </p:spTree>
    <p:extLst>
      <p:ext uri="{BB962C8B-B14F-4D97-AF65-F5344CB8AC3E}">
        <p14:creationId xmlns:p14="http://schemas.microsoft.com/office/powerpoint/2010/main" val="921029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88334"/>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3:</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4" name="TextBox 3">
            <a:extLst>
              <a:ext uri="{FF2B5EF4-FFF2-40B4-BE49-F238E27FC236}">
                <a16:creationId xmlns:a16="http://schemas.microsoft.com/office/drawing/2014/main" id="{E27CE2AB-A08A-75ED-609D-99FE5F9BE226}"/>
              </a:ext>
            </a:extLst>
          </p:cNvPr>
          <p:cNvSpPr txBox="1"/>
          <p:nvPr/>
        </p:nvSpPr>
        <p:spPr>
          <a:xfrm>
            <a:off x="2296650" y="2019409"/>
            <a:ext cx="4550692" cy="307777"/>
          </a:xfrm>
          <a:prstGeom prst="rect">
            <a:avLst/>
          </a:prstGeom>
          <a:noFill/>
        </p:spPr>
        <p:txBody>
          <a:bodyPr wrap="square" rtlCol="0">
            <a:spAutoFit/>
          </a:bodyPr>
          <a:lstStyle/>
          <a:p>
            <a:r>
              <a:rPr lang="en-US" dirty="0" err="1"/>
              <a:t>db.Scores.find</a:t>
            </a:r>
            <a:r>
              <a:rPr lang="en-US" dirty="0"/>
              <a:t>({</a:t>
            </a:r>
            <a:r>
              <a:rPr lang="en-US" dirty="0" err="1"/>
              <a:t>Onsite_Performance_Score</a:t>
            </a:r>
            <a:r>
              <a:rPr lang="en-US" dirty="0"/>
              <a:t>:{$gt:'30'}})</a:t>
            </a:r>
          </a:p>
        </p:txBody>
      </p:sp>
      <p:sp>
        <p:nvSpPr>
          <p:cNvPr id="5" name="TextBox 4">
            <a:extLst>
              <a:ext uri="{FF2B5EF4-FFF2-40B4-BE49-F238E27FC236}">
                <a16:creationId xmlns:a16="http://schemas.microsoft.com/office/drawing/2014/main" id="{647E9F5A-F68F-1FFE-A409-4D0CA4717941}"/>
              </a:ext>
            </a:extLst>
          </p:cNvPr>
          <p:cNvSpPr txBox="1"/>
          <p:nvPr/>
        </p:nvSpPr>
        <p:spPr>
          <a:xfrm>
            <a:off x="2326677" y="1333708"/>
            <a:ext cx="4490638" cy="307777"/>
          </a:xfrm>
          <a:prstGeom prst="rect">
            <a:avLst/>
          </a:prstGeom>
          <a:noFill/>
        </p:spPr>
        <p:txBody>
          <a:bodyPr wrap="square" rtlCol="0">
            <a:spAutoFit/>
          </a:bodyPr>
          <a:lstStyle/>
          <a:p>
            <a:r>
              <a:rPr lang="en-US" dirty="0">
                <a:solidFill>
                  <a:schemeClr val="accent1"/>
                </a:solidFill>
              </a:rPr>
              <a:t>List all Employees who has score &gt;30</a:t>
            </a:r>
          </a:p>
        </p:txBody>
      </p:sp>
      <p:sp>
        <p:nvSpPr>
          <p:cNvPr id="6" name="TextBox 5">
            <a:extLst>
              <a:ext uri="{FF2B5EF4-FFF2-40B4-BE49-F238E27FC236}">
                <a16:creationId xmlns:a16="http://schemas.microsoft.com/office/drawing/2014/main" id="{2CDDC26E-2F9C-F132-472B-B59B553776A7}"/>
              </a:ext>
            </a:extLst>
          </p:cNvPr>
          <p:cNvSpPr txBox="1"/>
          <p:nvPr/>
        </p:nvSpPr>
        <p:spPr>
          <a:xfrm>
            <a:off x="4095427" y="2593090"/>
            <a:ext cx="782664" cy="307777"/>
          </a:xfrm>
          <a:prstGeom prst="rect">
            <a:avLst/>
          </a:prstGeom>
          <a:noFill/>
        </p:spPr>
        <p:txBody>
          <a:bodyPr wrap="square" rtlCol="0">
            <a:spAutoFit/>
          </a:bodyPr>
          <a:lstStyle/>
          <a:p>
            <a:r>
              <a:rPr lang="en-US" dirty="0"/>
              <a:t>Output:</a:t>
            </a:r>
          </a:p>
        </p:txBody>
      </p:sp>
      <p:pic>
        <p:nvPicPr>
          <p:cNvPr id="3" name="Picture 2" descr="Text&#10;&#10;Description automatically generated">
            <a:extLst>
              <a:ext uri="{FF2B5EF4-FFF2-40B4-BE49-F238E27FC236}">
                <a16:creationId xmlns:a16="http://schemas.microsoft.com/office/drawing/2014/main" id="{55873E24-3A65-7562-A84A-2B00F84BCD4B}"/>
              </a:ext>
            </a:extLst>
          </p:cNvPr>
          <p:cNvPicPr>
            <a:picLocks noChangeAspect="1"/>
          </p:cNvPicPr>
          <p:nvPr/>
        </p:nvPicPr>
        <p:blipFill>
          <a:blip r:embed="rId3"/>
          <a:stretch>
            <a:fillRect/>
          </a:stretch>
        </p:blipFill>
        <p:spPr>
          <a:xfrm>
            <a:off x="177796" y="2961370"/>
            <a:ext cx="8788400" cy="1155700"/>
          </a:xfrm>
          <a:prstGeom prst="rect">
            <a:avLst/>
          </a:prstGeom>
        </p:spPr>
      </p:pic>
    </p:spTree>
    <p:extLst>
      <p:ext uri="{BB962C8B-B14F-4D97-AF65-F5344CB8AC3E}">
        <p14:creationId xmlns:p14="http://schemas.microsoft.com/office/powerpoint/2010/main" val="303689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88334"/>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Query 4:</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4" name="TextBox 3">
            <a:extLst>
              <a:ext uri="{FF2B5EF4-FFF2-40B4-BE49-F238E27FC236}">
                <a16:creationId xmlns:a16="http://schemas.microsoft.com/office/drawing/2014/main" id="{E27CE2AB-A08A-75ED-609D-99FE5F9BE226}"/>
              </a:ext>
            </a:extLst>
          </p:cNvPr>
          <p:cNvSpPr txBox="1"/>
          <p:nvPr/>
        </p:nvSpPr>
        <p:spPr>
          <a:xfrm>
            <a:off x="1330430" y="2000811"/>
            <a:ext cx="6312658" cy="307777"/>
          </a:xfrm>
          <a:prstGeom prst="rect">
            <a:avLst/>
          </a:prstGeom>
          <a:noFill/>
        </p:spPr>
        <p:txBody>
          <a:bodyPr wrap="square" rtlCol="0">
            <a:spAutoFit/>
          </a:bodyPr>
          <a:lstStyle/>
          <a:p>
            <a:r>
              <a:rPr lang="en-US" dirty="0" err="1"/>
              <a:t>db.Scores.find</a:t>
            </a:r>
            <a:r>
              <a:rPr lang="en-US" dirty="0"/>
              <a:t>({"$or": [{</a:t>
            </a:r>
            <a:r>
              <a:rPr lang="en-US" dirty="0" err="1"/>
              <a:t>Onsite_Performance_Score</a:t>
            </a:r>
            <a:r>
              <a:rPr lang="en-US" dirty="0"/>
              <a:t> :{$gt:30}},{</a:t>
            </a:r>
            <a:r>
              <a:rPr lang="en-US" dirty="0" err="1"/>
              <a:t>EmpID</a:t>
            </a:r>
            <a:r>
              <a:rPr lang="en-US" dirty="0"/>
              <a:t> :'33'}]})</a:t>
            </a:r>
          </a:p>
        </p:txBody>
      </p:sp>
      <p:sp>
        <p:nvSpPr>
          <p:cNvPr id="5" name="TextBox 4">
            <a:extLst>
              <a:ext uri="{FF2B5EF4-FFF2-40B4-BE49-F238E27FC236}">
                <a16:creationId xmlns:a16="http://schemas.microsoft.com/office/drawing/2014/main" id="{647E9F5A-F68F-1FFE-A409-4D0CA4717941}"/>
              </a:ext>
            </a:extLst>
          </p:cNvPr>
          <p:cNvSpPr txBox="1"/>
          <p:nvPr/>
        </p:nvSpPr>
        <p:spPr>
          <a:xfrm>
            <a:off x="2326677" y="1333708"/>
            <a:ext cx="4490638" cy="523220"/>
          </a:xfrm>
          <a:prstGeom prst="rect">
            <a:avLst/>
          </a:prstGeom>
          <a:noFill/>
        </p:spPr>
        <p:txBody>
          <a:bodyPr wrap="square" rtlCol="0">
            <a:spAutoFit/>
          </a:bodyPr>
          <a:lstStyle/>
          <a:p>
            <a:r>
              <a:rPr lang="en-US" dirty="0">
                <a:solidFill>
                  <a:schemeClr val="accent1"/>
                </a:solidFill>
              </a:rPr>
              <a:t>List all Employees who has score more than 30 or Employee who Emp ID = 33</a:t>
            </a:r>
          </a:p>
        </p:txBody>
      </p:sp>
      <p:sp>
        <p:nvSpPr>
          <p:cNvPr id="6" name="TextBox 5">
            <a:extLst>
              <a:ext uri="{FF2B5EF4-FFF2-40B4-BE49-F238E27FC236}">
                <a16:creationId xmlns:a16="http://schemas.microsoft.com/office/drawing/2014/main" id="{2CDDC26E-2F9C-F132-472B-B59B553776A7}"/>
              </a:ext>
            </a:extLst>
          </p:cNvPr>
          <p:cNvSpPr txBox="1"/>
          <p:nvPr/>
        </p:nvSpPr>
        <p:spPr>
          <a:xfrm>
            <a:off x="4095427" y="2593090"/>
            <a:ext cx="782664" cy="307777"/>
          </a:xfrm>
          <a:prstGeom prst="rect">
            <a:avLst/>
          </a:prstGeom>
          <a:noFill/>
        </p:spPr>
        <p:txBody>
          <a:bodyPr wrap="square" rtlCol="0">
            <a:spAutoFit/>
          </a:bodyPr>
          <a:lstStyle/>
          <a:p>
            <a:r>
              <a:rPr lang="en-US" dirty="0"/>
              <a:t>Output:</a:t>
            </a:r>
          </a:p>
        </p:txBody>
      </p:sp>
      <p:pic>
        <p:nvPicPr>
          <p:cNvPr id="7" name="Picture 6">
            <a:extLst>
              <a:ext uri="{FF2B5EF4-FFF2-40B4-BE49-F238E27FC236}">
                <a16:creationId xmlns:a16="http://schemas.microsoft.com/office/drawing/2014/main" id="{DE5394B0-87C6-9E82-A3BD-5B0CE7367D90}"/>
              </a:ext>
            </a:extLst>
          </p:cNvPr>
          <p:cNvPicPr>
            <a:picLocks noChangeAspect="1"/>
          </p:cNvPicPr>
          <p:nvPr/>
        </p:nvPicPr>
        <p:blipFill>
          <a:blip r:embed="rId3"/>
          <a:stretch>
            <a:fillRect/>
          </a:stretch>
        </p:blipFill>
        <p:spPr>
          <a:xfrm>
            <a:off x="244094" y="3166771"/>
            <a:ext cx="8655803" cy="914400"/>
          </a:xfrm>
          <a:prstGeom prst="rect">
            <a:avLst/>
          </a:prstGeom>
        </p:spPr>
      </p:pic>
    </p:spTree>
    <p:extLst>
      <p:ext uri="{BB962C8B-B14F-4D97-AF65-F5344CB8AC3E}">
        <p14:creationId xmlns:p14="http://schemas.microsoft.com/office/powerpoint/2010/main" val="3623868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28"/>
          <p:cNvSpPr txBox="1">
            <a:spLocks noGrp="1"/>
          </p:cNvSpPr>
          <p:nvPr>
            <p:ph type="ctrTitle" idx="4294967295"/>
          </p:nvPr>
        </p:nvSpPr>
        <p:spPr>
          <a:xfrm>
            <a:off x="1660200" y="854924"/>
            <a:ext cx="5823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lt1"/>
                </a:solidFill>
              </a:rPr>
              <a:t>Database Access via python</a:t>
            </a:r>
            <a:endParaRPr sz="3200" dirty="0">
              <a:solidFill>
                <a:schemeClr val="lt1"/>
              </a:solidFill>
            </a:endParaRPr>
          </a:p>
        </p:txBody>
      </p:sp>
      <p:sp>
        <p:nvSpPr>
          <p:cNvPr id="2036" name="Google Shape;2036;p28"/>
          <p:cNvSpPr txBox="1">
            <a:spLocks noGrp="1"/>
          </p:cNvSpPr>
          <p:nvPr>
            <p:ph type="subTitle" idx="4294967295"/>
          </p:nvPr>
        </p:nvSpPr>
        <p:spPr>
          <a:xfrm>
            <a:off x="1660200" y="2840060"/>
            <a:ext cx="58236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200" dirty="0">
                <a:solidFill>
                  <a:schemeClr val="lt1"/>
                </a:solidFill>
              </a:rPr>
              <a:t>Database is accessed using Python and analysis of the data is done via visualization and show in the following sides along with the code</a:t>
            </a:r>
            <a:endParaRPr sz="1200" dirty="0">
              <a:solidFill>
                <a:schemeClr val="lt1"/>
              </a:solidFill>
            </a:endParaRPr>
          </a:p>
        </p:txBody>
      </p:sp>
      <p:sp>
        <p:nvSpPr>
          <p:cNvPr id="2037" name="Google Shape;2037;p2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
            </a:r>
            <a:r>
              <a:rPr lang="en-US" dirty="0"/>
              <a:t>a</a:t>
            </a:r>
            <a:r>
              <a:rPr lang="en" dirty="0"/>
              <a:t>tabase connection code</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 name="TextBox 1">
            <a:extLst>
              <a:ext uri="{FF2B5EF4-FFF2-40B4-BE49-F238E27FC236}">
                <a16:creationId xmlns:a16="http://schemas.microsoft.com/office/drawing/2014/main" id="{548B21BC-475D-A3C5-1CF4-08D4FFF48996}"/>
              </a:ext>
            </a:extLst>
          </p:cNvPr>
          <p:cNvSpPr txBox="1"/>
          <p:nvPr/>
        </p:nvSpPr>
        <p:spPr>
          <a:xfrm>
            <a:off x="1053885" y="991892"/>
            <a:ext cx="6880500" cy="2677656"/>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r>
              <a:rPr lang="en-US" dirty="0"/>
              <a:t>import </a:t>
            </a:r>
            <a:r>
              <a:rPr lang="en-US" dirty="0" err="1"/>
              <a:t>mysql.connector</a:t>
            </a:r>
            <a:endParaRPr lang="en-US" dirty="0"/>
          </a:p>
          <a:p>
            <a:r>
              <a:rPr lang="en-US" dirty="0"/>
              <a:t>import pandas as pd</a:t>
            </a:r>
          </a:p>
          <a:p>
            <a:r>
              <a:rPr lang="en-US" dirty="0"/>
              <a:t>import </a:t>
            </a:r>
            <a:r>
              <a:rPr lang="en-US" dirty="0" err="1"/>
              <a:t>numpy</a:t>
            </a:r>
            <a:r>
              <a:rPr lang="en-US" dirty="0"/>
              <a:t> as np</a:t>
            </a:r>
          </a:p>
          <a:p>
            <a:r>
              <a:rPr lang="en-US" dirty="0"/>
              <a:t> </a:t>
            </a:r>
          </a:p>
          <a:p>
            <a:r>
              <a:rPr lang="en-US" dirty="0"/>
              <a:t> </a:t>
            </a:r>
          </a:p>
          <a:p>
            <a:r>
              <a:rPr lang="en-US" dirty="0" err="1"/>
              <a:t>mydb</a:t>
            </a:r>
            <a:r>
              <a:rPr lang="en-US" dirty="0"/>
              <a:t> = </a:t>
            </a:r>
            <a:r>
              <a:rPr lang="en-US" dirty="0" err="1"/>
              <a:t>mysql.connector.connect</a:t>
            </a:r>
            <a:r>
              <a:rPr lang="en-US" dirty="0"/>
              <a:t>(host="localhost",</a:t>
            </a:r>
          </a:p>
          <a:p>
            <a:r>
              <a:rPr lang="en-US" dirty="0"/>
              <a:t>user="root",</a:t>
            </a:r>
          </a:p>
          <a:p>
            <a:r>
              <a:rPr lang="en-US" dirty="0"/>
              <a:t>password="group4",</a:t>
            </a:r>
          </a:p>
          <a:p>
            <a:r>
              <a:rPr lang="en-US" dirty="0"/>
              <a:t>database="</a:t>
            </a:r>
            <a:r>
              <a:rPr lang="en-US" dirty="0" err="1"/>
              <a:t>employeeratingapplication</a:t>
            </a:r>
            <a:r>
              <a:rPr lang="en-US" dirty="0"/>
              <a:t>")</a:t>
            </a:r>
          </a:p>
          <a:p>
            <a:r>
              <a:rPr lang="en-US" dirty="0" err="1"/>
              <a:t>mycursor</a:t>
            </a:r>
            <a:r>
              <a:rPr lang="en-US" dirty="0"/>
              <a:t> = </a:t>
            </a:r>
            <a:r>
              <a:rPr lang="en-US" dirty="0" err="1"/>
              <a:t>mydb.cursor</a:t>
            </a: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1</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TextBox 1">
            <a:extLst>
              <a:ext uri="{FF2B5EF4-FFF2-40B4-BE49-F238E27FC236}">
                <a16:creationId xmlns:a16="http://schemas.microsoft.com/office/drawing/2014/main" id="{AF8F331F-976E-A70E-67ED-E363907A8512}"/>
              </a:ext>
            </a:extLst>
          </p:cNvPr>
          <p:cNvSpPr txBox="1"/>
          <p:nvPr/>
        </p:nvSpPr>
        <p:spPr>
          <a:xfrm>
            <a:off x="1359976" y="429011"/>
            <a:ext cx="7105973" cy="307777"/>
          </a:xfrm>
          <a:prstGeom prst="rect">
            <a:avLst/>
          </a:prstGeom>
          <a:noFill/>
        </p:spPr>
        <p:txBody>
          <a:bodyPr wrap="square" rtlCol="0">
            <a:spAutoFit/>
          </a:bodyPr>
          <a:lstStyle/>
          <a:p>
            <a:r>
              <a:rPr lang="en-US" dirty="0">
                <a:solidFill>
                  <a:schemeClr val="accent1"/>
                </a:solidFill>
              </a:rPr>
              <a:t>Visualizing data of the number of employees each reviewer is responsible for:</a:t>
            </a:r>
          </a:p>
        </p:txBody>
      </p:sp>
      <p:sp>
        <p:nvSpPr>
          <p:cNvPr id="3" name="TextBox 2">
            <a:extLst>
              <a:ext uri="{FF2B5EF4-FFF2-40B4-BE49-F238E27FC236}">
                <a16:creationId xmlns:a16="http://schemas.microsoft.com/office/drawing/2014/main" id="{4EE8D20E-7063-3B11-8684-CFF54D11142D}"/>
              </a:ext>
            </a:extLst>
          </p:cNvPr>
          <p:cNvSpPr txBox="1"/>
          <p:nvPr/>
        </p:nvSpPr>
        <p:spPr>
          <a:xfrm>
            <a:off x="2204634" y="1197414"/>
            <a:ext cx="4734732" cy="3000821"/>
          </a:xfrm>
          <a:prstGeom prst="rect">
            <a:avLst/>
          </a:prstGeom>
          <a:noFill/>
        </p:spPr>
        <p:txBody>
          <a:bodyPr wrap="square" rtlCol="0">
            <a:spAutoFit/>
          </a:bodyPr>
          <a:lstStyle/>
          <a:p>
            <a:r>
              <a:rPr lang="en-US" sz="1050" dirty="0" err="1"/>
              <a:t>mycursor.execute</a:t>
            </a:r>
            <a:r>
              <a:rPr lang="en-US" sz="1050" dirty="0"/>
              <a:t>('select count(</a:t>
            </a:r>
            <a:r>
              <a:rPr lang="en-US" sz="1050" dirty="0" err="1"/>
              <a:t>e.EmpID</a:t>
            </a:r>
            <a:r>
              <a:rPr lang="en-US" sz="1050" dirty="0"/>
              <a:t>), </a:t>
            </a:r>
            <a:r>
              <a:rPr lang="en-US" sz="1050" dirty="0" err="1"/>
              <a:t>r.Reviewer_ID</a:t>
            </a:r>
            <a:r>
              <a:rPr lang="en-US" sz="1050" dirty="0"/>
              <a:t> from employee e, reviewer r where </a:t>
            </a:r>
            <a:r>
              <a:rPr lang="en-US" sz="1050" dirty="0" err="1"/>
              <a:t>e.Reviewer_ID</a:t>
            </a:r>
            <a:r>
              <a:rPr lang="en-US" sz="1050" dirty="0"/>
              <a:t>= </a:t>
            </a:r>
            <a:r>
              <a:rPr lang="en-US" sz="1050" dirty="0" err="1"/>
              <a:t>r.Reviewer_ID</a:t>
            </a:r>
            <a:r>
              <a:rPr lang="en-US" sz="1050" dirty="0"/>
              <a:t> group by </a:t>
            </a:r>
            <a:r>
              <a:rPr lang="en-US" sz="1050" dirty="0" err="1"/>
              <a:t>Reviewer_ID</a:t>
            </a:r>
            <a:r>
              <a:rPr lang="en-US" sz="1050" dirty="0"/>
              <a:t>')</a:t>
            </a:r>
          </a:p>
          <a:p>
            <a:r>
              <a:rPr lang="en-US" sz="1050" dirty="0"/>
              <a:t>result=</a:t>
            </a:r>
            <a:r>
              <a:rPr lang="en-US" sz="1050" dirty="0" err="1"/>
              <a:t>mycursor.fetchall</a:t>
            </a:r>
            <a:endParaRPr lang="en-US" sz="1050" dirty="0"/>
          </a:p>
          <a:p>
            <a:r>
              <a:rPr lang="en-US" sz="1050" dirty="0"/>
              <a:t> </a:t>
            </a:r>
          </a:p>
          <a:p>
            <a:r>
              <a:rPr lang="en-US" sz="1050" dirty="0" err="1"/>
              <a:t>no_of_emp</a:t>
            </a:r>
            <a:r>
              <a:rPr lang="en-US" sz="1050" dirty="0"/>
              <a:t>=[]</a:t>
            </a:r>
          </a:p>
          <a:p>
            <a:r>
              <a:rPr lang="en-US" sz="1050" dirty="0"/>
              <a:t>reviewer=[]</a:t>
            </a:r>
          </a:p>
          <a:p>
            <a:r>
              <a:rPr lang="en-US" sz="1050" dirty="0"/>
              <a:t> </a:t>
            </a:r>
          </a:p>
          <a:p>
            <a:r>
              <a:rPr lang="en-US" sz="1050" dirty="0"/>
              <a:t>for </a:t>
            </a:r>
            <a:r>
              <a:rPr lang="en-US" sz="1050" dirty="0" err="1"/>
              <a:t>i</a:t>
            </a:r>
            <a:r>
              <a:rPr lang="en-US" sz="1050" dirty="0"/>
              <a:t> in </a:t>
            </a:r>
            <a:r>
              <a:rPr lang="en-US" sz="1050" dirty="0" err="1"/>
              <a:t>mycursor</a:t>
            </a:r>
            <a:r>
              <a:rPr lang="en-US" sz="1050" dirty="0"/>
              <a:t>:</a:t>
            </a:r>
          </a:p>
          <a:p>
            <a:r>
              <a:rPr lang="en-US" sz="1050" dirty="0"/>
              <a:t>        </a:t>
            </a:r>
            <a:r>
              <a:rPr lang="en-US" sz="1050" dirty="0" err="1"/>
              <a:t>no_of_emp.append</a:t>
            </a:r>
            <a:r>
              <a:rPr lang="en-US" sz="1050" dirty="0"/>
              <a:t>(</a:t>
            </a:r>
            <a:r>
              <a:rPr lang="en-US" sz="1050" dirty="0" err="1"/>
              <a:t>i</a:t>
            </a:r>
            <a:r>
              <a:rPr lang="en-US" sz="1050" dirty="0"/>
              <a:t>[0])</a:t>
            </a:r>
          </a:p>
          <a:p>
            <a:r>
              <a:rPr lang="en-US" sz="1050" dirty="0"/>
              <a:t>        </a:t>
            </a:r>
            <a:r>
              <a:rPr lang="en-US" sz="1050" dirty="0" err="1"/>
              <a:t>reviewer.append</a:t>
            </a:r>
            <a:r>
              <a:rPr lang="en-US" sz="1050" dirty="0"/>
              <a:t>(</a:t>
            </a:r>
            <a:r>
              <a:rPr lang="en-US" sz="1050" dirty="0" err="1"/>
              <a:t>i</a:t>
            </a:r>
            <a:r>
              <a:rPr lang="en-US" sz="1050" dirty="0"/>
              <a:t>[1])</a:t>
            </a:r>
          </a:p>
          <a:p>
            <a:r>
              <a:rPr lang="en-US" sz="1050" dirty="0"/>
              <a:t> </a:t>
            </a:r>
          </a:p>
          <a:p>
            <a:r>
              <a:rPr lang="en-US" sz="1050" dirty="0"/>
              <a:t>print("Number of employees=", </a:t>
            </a:r>
            <a:r>
              <a:rPr lang="en-US" sz="1050" dirty="0" err="1"/>
              <a:t>no_of_emp</a:t>
            </a:r>
            <a:r>
              <a:rPr lang="en-US" sz="1050" dirty="0"/>
              <a:t>)</a:t>
            </a:r>
          </a:p>
          <a:p>
            <a:r>
              <a:rPr lang="en-US" sz="1050" dirty="0"/>
              <a:t>print("Reviewers=", reviewer)</a:t>
            </a:r>
          </a:p>
          <a:p>
            <a:r>
              <a:rPr lang="en-US" sz="1050" dirty="0" err="1"/>
              <a:t>plt.bar</a:t>
            </a:r>
            <a:r>
              <a:rPr lang="en-US" sz="1050" dirty="0"/>
              <a:t>(</a:t>
            </a:r>
            <a:r>
              <a:rPr lang="en-US" sz="1050" dirty="0" err="1"/>
              <a:t>reviewer,no_of_emp,color</a:t>
            </a:r>
            <a:r>
              <a:rPr lang="en-US" sz="1050" dirty="0"/>
              <a:t>='maroon')</a:t>
            </a:r>
          </a:p>
          <a:p>
            <a:r>
              <a:rPr lang="en-US" sz="1050" dirty="0" err="1"/>
              <a:t>plt.xlabel</a:t>
            </a:r>
            <a:r>
              <a:rPr lang="en-US" sz="1050" dirty="0"/>
              <a:t>(" Reviewers")</a:t>
            </a:r>
          </a:p>
          <a:p>
            <a:r>
              <a:rPr lang="en-US" sz="1050" dirty="0" err="1"/>
              <a:t>plt.ylabel</a:t>
            </a:r>
            <a:r>
              <a:rPr lang="en-US" sz="1050" dirty="0"/>
              <a:t>(" Number of Employees")</a:t>
            </a:r>
          </a:p>
          <a:p>
            <a:r>
              <a:rPr lang="en-US" sz="1050" dirty="0" err="1"/>
              <a:t>plt.title</a:t>
            </a:r>
            <a:r>
              <a:rPr lang="en-US" sz="1050" dirty="0"/>
              <a:t>("Number of Employees under each Reviewer")</a:t>
            </a:r>
          </a:p>
          <a:p>
            <a:r>
              <a:rPr lang="en-US" sz="1050" dirty="0" err="1"/>
              <a:t>plt.show</a:t>
            </a:r>
            <a:r>
              <a:rPr lang="en-US" sz="1050" dirty="0"/>
              <a:t>()</a:t>
            </a:r>
          </a:p>
        </p:txBody>
      </p:sp>
    </p:spTree>
    <p:extLst>
      <p:ext uri="{BB962C8B-B14F-4D97-AF65-F5344CB8AC3E}">
        <p14:creationId xmlns:p14="http://schemas.microsoft.com/office/powerpoint/2010/main" val="64635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81088" y="261212"/>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Requirements</a:t>
            </a:r>
            <a:endParaRPr dirty="0"/>
          </a:p>
        </p:txBody>
      </p:sp>
      <p:sp>
        <p:nvSpPr>
          <p:cNvPr id="1897" name="Google Shape;1897;p14"/>
          <p:cNvSpPr txBox="1"/>
          <p:nvPr/>
        </p:nvSpPr>
        <p:spPr>
          <a:xfrm>
            <a:off x="611793" y="1070409"/>
            <a:ext cx="8071718" cy="298189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IN" sz="1200" dirty="0"/>
              <a:t>There are a standard set of rules that needs to be followed for the designed model for the above specified application. They are as follows – </a:t>
            </a:r>
          </a:p>
          <a:p>
            <a:pPr lvl="0">
              <a:spcBef>
                <a:spcPts val="600"/>
              </a:spcBef>
              <a:buClr>
                <a:schemeClr val="dk1"/>
              </a:buClr>
              <a:buSzPts val="1100"/>
            </a:pPr>
            <a:endParaRPr lang="en-IN" sz="1200" dirty="0"/>
          </a:p>
          <a:p>
            <a:pPr marL="171450" lvl="0" indent="-171450">
              <a:spcBef>
                <a:spcPts val="600"/>
              </a:spcBef>
              <a:buClr>
                <a:schemeClr val="dk1"/>
              </a:buClr>
              <a:buSzPts val="1100"/>
              <a:buFont typeface="Arial" panose="020B0604020202020204" pitchFamily="34" charset="0"/>
              <a:buChar char="•"/>
            </a:pPr>
            <a:r>
              <a:rPr lang="en-IN" sz="1200" dirty="0"/>
              <a:t>The employee will have one designation. Under certain conditions an employee can have more than one designation. </a:t>
            </a:r>
          </a:p>
          <a:p>
            <a:pPr marL="171450" lvl="0" indent="-171450">
              <a:spcBef>
                <a:spcPts val="600"/>
              </a:spcBef>
              <a:buClr>
                <a:schemeClr val="dk1"/>
              </a:buClr>
              <a:buSzPts val="1100"/>
              <a:buFont typeface="Arial" panose="020B0604020202020204" pitchFamily="34" charset="0"/>
              <a:buChar char="•"/>
            </a:pPr>
            <a:r>
              <a:rPr lang="en-IN" sz="1200" dirty="0"/>
              <a:t>Every employee will belong to a department. </a:t>
            </a:r>
          </a:p>
          <a:p>
            <a:pPr marL="171450" lvl="0" indent="-171450">
              <a:spcBef>
                <a:spcPts val="600"/>
              </a:spcBef>
              <a:buClr>
                <a:schemeClr val="dk1"/>
              </a:buClr>
              <a:buSzPts val="1100"/>
              <a:buFont typeface="Arial" panose="020B0604020202020204" pitchFamily="34" charset="0"/>
              <a:buChar char="•"/>
            </a:pPr>
            <a:r>
              <a:rPr lang="en-IN" sz="1200" dirty="0"/>
              <a:t>The employee will be rated by the group of reviewers with scores. </a:t>
            </a:r>
          </a:p>
          <a:p>
            <a:pPr marL="171450" lvl="0" indent="-171450">
              <a:spcBef>
                <a:spcPts val="600"/>
              </a:spcBef>
              <a:buClr>
                <a:schemeClr val="dk1"/>
              </a:buClr>
              <a:buSzPts val="1100"/>
              <a:buFont typeface="Arial" panose="020B0604020202020204" pitchFamily="34" charset="0"/>
              <a:buChar char="•"/>
            </a:pPr>
            <a:r>
              <a:rPr lang="en-IN" sz="1200" dirty="0"/>
              <a:t>All work will be rated by reviewers individually. </a:t>
            </a:r>
          </a:p>
          <a:p>
            <a:pPr marL="171450" lvl="0" indent="-171450">
              <a:spcBef>
                <a:spcPts val="600"/>
              </a:spcBef>
              <a:buClr>
                <a:schemeClr val="dk1"/>
              </a:buClr>
              <a:buSzPts val="1100"/>
              <a:buFont typeface="Arial" panose="020B0604020202020204" pitchFamily="34" charset="0"/>
              <a:buChar char="•"/>
            </a:pPr>
            <a:r>
              <a:rPr lang="en-IN" sz="1200" dirty="0"/>
              <a:t>The scores can be viewed by the employees.</a:t>
            </a:r>
            <a:endParaRPr sz="1200" dirty="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1221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1</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TextBox 1">
            <a:extLst>
              <a:ext uri="{FF2B5EF4-FFF2-40B4-BE49-F238E27FC236}">
                <a16:creationId xmlns:a16="http://schemas.microsoft.com/office/drawing/2014/main" id="{AF8F331F-976E-A70E-67ED-E363907A8512}"/>
              </a:ext>
            </a:extLst>
          </p:cNvPr>
          <p:cNvSpPr txBox="1"/>
          <p:nvPr/>
        </p:nvSpPr>
        <p:spPr>
          <a:xfrm>
            <a:off x="1359976" y="429011"/>
            <a:ext cx="7105973" cy="307777"/>
          </a:xfrm>
          <a:prstGeom prst="rect">
            <a:avLst/>
          </a:prstGeom>
          <a:noFill/>
        </p:spPr>
        <p:txBody>
          <a:bodyPr wrap="square" rtlCol="0">
            <a:spAutoFit/>
          </a:bodyPr>
          <a:lstStyle/>
          <a:p>
            <a:r>
              <a:rPr lang="en-US" dirty="0">
                <a:solidFill>
                  <a:schemeClr val="accent1"/>
                </a:solidFill>
              </a:rPr>
              <a:t>Visualizing data of the number of employees each reviewer is responsible for:</a:t>
            </a:r>
          </a:p>
        </p:txBody>
      </p:sp>
      <p:pic>
        <p:nvPicPr>
          <p:cNvPr id="9" name="Picture 8" descr="Chart, bar chart&#10;&#10;Description automatically generated">
            <a:extLst>
              <a:ext uri="{FF2B5EF4-FFF2-40B4-BE49-F238E27FC236}">
                <a16:creationId xmlns:a16="http://schemas.microsoft.com/office/drawing/2014/main" id="{FFD56C39-184E-A651-DCFA-39D478C55154}"/>
              </a:ext>
            </a:extLst>
          </p:cNvPr>
          <p:cNvPicPr>
            <a:picLocks noChangeAspect="1"/>
          </p:cNvPicPr>
          <p:nvPr/>
        </p:nvPicPr>
        <p:blipFill>
          <a:blip r:embed="rId3"/>
          <a:stretch>
            <a:fillRect/>
          </a:stretch>
        </p:blipFill>
        <p:spPr>
          <a:xfrm>
            <a:off x="633334" y="872447"/>
            <a:ext cx="7877331" cy="4031950"/>
          </a:xfrm>
          <a:prstGeom prst="rect">
            <a:avLst/>
          </a:prstGeom>
        </p:spPr>
      </p:pic>
    </p:spTree>
    <p:extLst>
      <p:ext uri="{BB962C8B-B14F-4D97-AF65-F5344CB8AC3E}">
        <p14:creationId xmlns:p14="http://schemas.microsoft.com/office/powerpoint/2010/main" val="15030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2</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5" name="TextBox 4">
            <a:extLst>
              <a:ext uri="{FF2B5EF4-FFF2-40B4-BE49-F238E27FC236}">
                <a16:creationId xmlns:a16="http://schemas.microsoft.com/office/drawing/2014/main" id="{165E80BD-93BA-921C-CCBC-A33820E6690C}"/>
              </a:ext>
            </a:extLst>
          </p:cNvPr>
          <p:cNvSpPr txBox="1"/>
          <p:nvPr/>
        </p:nvSpPr>
        <p:spPr>
          <a:xfrm>
            <a:off x="1643027" y="904500"/>
            <a:ext cx="7105973" cy="307777"/>
          </a:xfrm>
          <a:prstGeom prst="rect">
            <a:avLst/>
          </a:prstGeom>
          <a:noFill/>
        </p:spPr>
        <p:txBody>
          <a:bodyPr wrap="square" rtlCol="0">
            <a:spAutoFit/>
          </a:bodyPr>
          <a:lstStyle/>
          <a:p>
            <a:r>
              <a:rPr lang="en-US" dirty="0">
                <a:solidFill>
                  <a:schemeClr val="accent1"/>
                </a:solidFill>
              </a:rPr>
              <a:t>Visualizing data of the  average scores each department got rewarded with:</a:t>
            </a:r>
          </a:p>
        </p:txBody>
      </p:sp>
      <p:sp>
        <p:nvSpPr>
          <p:cNvPr id="2" name="TextBox 1">
            <a:extLst>
              <a:ext uri="{FF2B5EF4-FFF2-40B4-BE49-F238E27FC236}">
                <a16:creationId xmlns:a16="http://schemas.microsoft.com/office/drawing/2014/main" id="{86BDE8EC-B4F0-B676-3596-17DDC5134D45}"/>
              </a:ext>
            </a:extLst>
          </p:cNvPr>
          <p:cNvSpPr txBox="1"/>
          <p:nvPr/>
        </p:nvSpPr>
        <p:spPr>
          <a:xfrm>
            <a:off x="3014420" y="1330261"/>
            <a:ext cx="3115159" cy="3785652"/>
          </a:xfrm>
          <a:prstGeom prst="rect">
            <a:avLst/>
          </a:prstGeom>
          <a:noFill/>
        </p:spPr>
        <p:txBody>
          <a:bodyPr wrap="square" rtlCol="0">
            <a:spAutoFit/>
          </a:bodyPr>
          <a:lstStyle/>
          <a:p>
            <a:r>
              <a:rPr lang="en-US" sz="1000" dirty="0" err="1"/>
              <a:t>mycursor.execute</a:t>
            </a:r>
            <a:r>
              <a:rPr lang="en-US" sz="1000" dirty="0"/>
              <a:t>('select </a:t>
            </a:r>
            <a:r>
              <a:rPr lang="en-US" sz="1000" dirty="0" err="1"/>
              <a:t>e.Department_Number</a:t>
            </a:r>
            <a:r>
              <a:rPr lang="en-US" sz="1000" dirty="0"/>
              <a:t>, avg(</a:t>
            </a:r>
            <a:r>
              <a:rPr lang="en-US" sz="1000" dirty="0" err="1"/>
              <a:t>s.Onsite_Performance_Score</a:t>
            </a:r>
            <a:r>
              <a:rPr lang="en-US" sz="1000" dirty="0"/>
              <a:t>) from employee e, scores s where </a:t>
            </a:r>
            <a:r>
              <a:rPr lang="en-US" sz="1000" dirty="0" err="1"/>
              <a:t>e.EmpID</a:t>
            </a:r>
            <a:r>
              <a:rPr lang="en-US" sz="1000" dirty="0"/>
              <a:t>=</a:t>
            </a:r>
            <a:r>
              <a:rPr lang="en-US" sz="1000" dirty="0" err="1"/>
              <a:t>s.EmpID</a:t>
            </a:r>
            <a:r>
              <a:rPr lang="en-US" sz="1000" dirty="0"/>
              <a:t> group by </a:t>
            </a:r>
            <a:r>
              <a:rPr lang="en-US" sz="1000" dirty="0" err="1"/>
              <a:t>Department_Number</a:t>
            </a:r>
            <a:r>
              <a:rPr lang="en-US" sz="1000" dirty="0"/>
              <a:t>')</a:t>
            </a:r>
          </a:p>
          <a:p>
            <a:r>
              <a:rPr lang="en-US" sz="1000" dirty="0"/>
              <a:t>result=</a:t>
            </a:r>
            <a:r>
              <a:rPr lang="en-US" sz="1000" dirty="0" err="1"/>
              <a:t>mycursor.fetchall</a:t>
            </a:r>
            <a:endParaRPr lang="en-US" sz="1000" dirty="0"/>
          </a:p>
          <a:p>
            <a:r>
              <a:rPr lang="en-US" sz="1000" dirty="0"/>
              <a:t> </a:t>
            </a:r>
          </a:p>
          <a:p>
            <a:r>
              <a:rPr lang="en-US" sz="1000" dirty="0"/>
              <a:t>department=[]</a:t>
            </a:r>
          </a:p>
          <a:p>
            <a:r>
              <a:rPr lang="en-US" sz="1000" dirty="0" err="1"/>
              <a:t>department_scores</a:t>
            </a:r>
            <a:r>
              <a:rPr lang="en-US" sz="1000" dirty="0"/>
              <a:t>=[]</a:t>
            </a:r>
          </a:p>
          <a:p>
            <a:r>
              <a:rPr lang="en-US" sz="1000" dirty="0"/>
              <a:t> </a:t>
            </a:r>
          </a:p>
          <a:p>
            <a:r>
              <a:rPr lang="en-US" sz="1000" dirty="0"/>
              <a:t>for </a:t>
            </a:r>
            <a:r>
              <a:rPr lang="en-US" sz="1000" dirty="0" err="1"/>
              <a:t>i</a:t>
            </a:r>
            <a:r>
              <a:rPr lang="en-US" sz="1000" dirty="0"/>
              <a:t> in </a:t>
            </a:r>
            <a:r>
              <a:rPr lang="en-US" sz="1000" dirty="0" err="1"/>
              <a:t>mycursor</a:t>
            </a:r>
            <a:r>
              <a:rPr lang="en-US" sz="1000" dirty="0"/>
              <a:t>:</a:t>
            </a:r>
          </a:p>
          <a:p>
            <a:r>
              <a:rPr lang="en-US" sz="1000" dirty="0"/>
              <a:t>        </a:t>
            </a:r>
            <a:r>
              <a:rPr lang="en-US" sz="1000" dirty="0" err="1"/>
              <a:t>department.append</a:t>
            </a:r>
            <a:r>
              <a:rPr lang="en-US" sz="1000" dirty="0"/>
              <a:t>(</a:t>
            </a:r>
            <a:r>
              <a:rPr lang="en-US" sz="1000" dirty="0" err="1"/>
              <a:t>i</a:t>
            </a:r>
            <a:r>
              <a:rPr lang="en-US" sz="1000" dirty="0"/>
              <a:t>[0])</a:t>
            </a:r>
          </a:p>
          <a:p>
            <a:r>
              <a:rPr lang="en-US" sz="1000" dirty="0"/>
              <a:t>        </a:t>
            </a:r>
            <a:r>
              <a:rPr lang="en-US" sz="1000" dirty="0" err="1"/>
              <a:t>department_scores.append</a:t>
            </a:r>
            <a:r>
              <a:rPr lang="en-US" sz="1000" dirty="0"/>
              <a:t>(</a:t>
            </a:r>
            <a:r>
              <a:rPr lang="en-US" sz="1000" dirty="0" err="1"/>
              <a:t>i</a:t>
            </a:r>
            <a:r>
              <a:rPr lang="en-US" sz="1000" dirty="0"/>
              <a:t>[1])</a:t>
            </a:r>
          </a:p>
          <a:p>
            <a:r>
              <a:rPr lang="en-US" sz="1000" dirty="0"/>
              <a:t> </a:t>
            </a:r>
          </a:p>
          <a:p>
            <a:r>
              <a:rPr lang="en-US" sz="1000" dirty="0"/>
              <a:t>print("Name of Department=", department1)</a:t>
            </a:r>
          </a:p>
          <a:p>
            <a:r>
              <a:rPr lang="en-US" sz="1000" dirty="0"/>
              <a:t>print("Scores=", </a:t>
            </a:r>
            <a:r>
              <a:rPr lang="en-US" sz="1000" dirty="0" err="1"/>
              <a:t>department_scores</a:t>
            </a:r>
            <a:r>
              <a:rPr lang="en-US" sz="1000" dirty="0"/>
              <a:t>)</a:t>
            </a:r>
          </a:p>
          <a:p>
            <a:r>
              <a:rPr lang="en-US" sz="1000" dirty="0"/>
              <a:t> </a:t>
            </a:r>
          </a:p>
          <a:p>
            <a:r>
              <a:rPr lang="en-US" sz="1000" dirty="0" err="1"/>
              <a:t>plt.rcParams</a:t>
            </a:r>
            <a:r>
              <a:rPr lang="en-US" sz="1000" dirty="0"/>
              <a:t>["</a:t>
            </a:r>
            <a:r>
              <a:rPr lang="en-US" sz="1000" dirty="0" err="1"/>
              <a:t>figure.figsize</a:t>
            </a:r>
            <a:r>
              <a:rPr lang="en-US" sz="1000" dirty="0"/>
              <a:t>"] = (20,10)</a:t>
            </a:r>
          </a:p>
          <a:p>
            <a:r>
              <a:rPr lang="en-US" sz="1000" dirty="0" err="1"/>
              <a:t>plt.stem</a:t>
            </a:r>
            <a:r>
              <a:rPr lang="en-US" sz="1000" dirty="0"/>
              <a:t>(</a:t>
            </a:r>
            <a:r>
              <a:rPr lang="en-US" sz="1000" dirty="0" err="1"/>
              <a:t>department,department_scores</a:t>
            </a:r>
            <a:r>
              <a:rPr lang="en-US" sz="1000" dirty="0"/>
              <a:t>)</a:t>
            </a:r>
          </a:p>
          <a:p>
            <a:r>
              <a:rPr lang="en-US" sz="1000" dirty="0" err="1"/>
              <a:t>plt.ylim</a:t>
            </a:r>
            <a:r>
              <a:rPr lang="en-US" sz="1000" dirty="0"/>
              <a:t>(10,50)</a:t>
            </a:r>
          </a:p>
          <a:p>
            <a:r>
              <a:rPr lang="en-US" sz="1000" dirty="0" err="1"/>
              <a:t>plt.xlabel</a:t>
            </a:r>
            <a:r>
              <a:rPr lang="en-US" sz="1000" dirty="0"/>
              <a:t>("Department IDs")</a:t>
            </a:r>
          </a:p>
          <a:p>
            <a:r>
              <a:rPr lang="en-US" sz="1000" dirty="0" err="1"/>
              <a:t>plt.ylabel</a:t>
            </a:r>
            <a:r>
              <a:rPr lang="en-US" sz="1000" dirty="0"/>
              <a:t>("Scores")</a:t>
            </a:r>
          </a:p>
          <a:p>
            <a:r>
              <a:rPr lang="en-US" sz="1000" dirty="0" err="1"/>
              <a:t>plt.title</a:t>
            </a:r>
            <a:r>
              <a:rPr lang="en-US" sz="1000" dirty="0"/>
              <a:t>("Score of each Department")</a:t>
            </a:r>
          </a:p>
          <a:p>
            <a:r>
              <a:rPr lang="en-US" sz="1000" dirty="0" err="1"/>
              <a:t>plt.figure</a:t>
            </a:r>
            <a:r>
              <a:rPr lang="en-US" sz="1000" dirty="0"/>
              <a:t>(</a:t>
            </a:r>
            <a:r>
              <a:rPr lang="en-US" sz="1000" dirty="0" err="1"/>
              <a:t>figsize</a:t>
            </a:r>
            <a:r>
              <a:rPr lang="en-US" sz="1000" dirty="0"/>
              <a:t>=(100,100))</a:t>
            </a:r>
          </a:p>
          <a:p>
            <a:endParaRPr lang="en-US" sz="1000" dirty="0"/>
          </a:p>
        </p:txBody>
      </p:sp>
    </p:spTree>
    <p:extLst>
      <p:ext uri="{BB962C8B-B14F-4D97-AF65-F5344CB8AC3E}">
        <p14:creationId xmlns:p14="http://schemas.microsoft.com/office/powerpoint/2010/main" val="392865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3015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2</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TextBox 4">
            <a:extLst>
              <a:ext uri="{FF2B5EF4-FFF2-40B4-BE49-F238E27FC236}">
                <a16:creationId xmlns:a16="http://schemas.microsoft.com/office/drawing/2014/main" id="{165E80BD-93BA-921C-CCBC-A33820E6690C}"/>
              </a:ext>
            </a:extLst>
          </p:cNvPr>
          <p:cNvSpPr txBox="1"/>
          <p:nvPr/>
        </p:nvSpPr>
        <p:spPr>
          <a:xfrm>
            <a:off x="1643027" y="604886"/>
            <a:ext cx="7105973" cy="307777"/>
          </a:xfrm>
          <a:prstGeom prst="rect">
            <a:avLst/>
          </a:prstGeom>
          <a:noFill/>
        </p:spPr>
        <p:txBody>
          <a:bodyPr wrap="square" rtlCol="0">
            <a:spAutoFit/>
          </a:bodyPr>
          <a:lstStyle/>
          <a:p>
            <a:r>
              <a:rPr lang="en-US" dirty="0">
                <a:solidFill>
                  <a:schemeClr val="accent1"/>
                </a:solidFill>
              </a:rPr>
              <a:t>Visualizing data of the  average scores each department got rewarded with:</a:t>
            </a:r>
          </a:p>
        </p:txBody>
      </p:sp>
      <p:pic>
        <p:nvPicPr>
          <p:cNvPr id="3" name="Picture 2" descr="Chart&#10;&#10;Description automatically generated">
            <a:extLst>
              <a:ext uri="{FF2B5EF4-FFF2-40B4-BE49-F238E27FC236}">
                <a16:creationId xmlns:a16="http://schemas.microsoft.com/office/drawing/2014/main" id="{F12010C0-8241-4A02-B5DA-71D2AA8D6FD7}"/>
              </a:ext>
            </a:extLst>
          </p:cNvPr>
          <p:cNvPicPr>
            <a:picLocks noChangeAspect="1"/>
          </p:cNvPicPr>
          <p:nvPr/>
        </p:nvPicPr>
        <p:blipFill>
          <a:blip r:embed="rId3"/>
          <a:stretch>
            <a:fillRect/>
          </a:stretch>
        </p:blipFill>
        <p:spPr>
          <a:xfrm>
            <a:off x="596684" y="912663"/>
            <a:ext cx="7950631" cy="4001642"/>
          </a:xfrm>
          <a:prstGeom prst="rect">
            <a:avLst/>
          </a:prstGeom>
        </p:spPr>
      </p:pic>
    </p:spTree>
    <p:extLst>
      <p:ext uri="{BB962C8B-B14F-4D97-AF65-F5344CB8AC3E}">
        <p14:creationId xmlns:p14="http://schemas.microsoft.com/office/powerpoint/2010/main" val="49419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3</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5" name="TextBox 4">
            <a:extLst>
              <a:ext uri="{FF2B5EF4-FFF2-40B4-BE49-F238E27FC236}">
                <a16:creationId xmlns:a16="http://schemas.microsoft.com/office/drawing/2014/main" id="{11727E76-005C-4EFA-518F-55365C5F2733}"/>
              </a:ext>
            </a:extLst>
          </p:cNvPr>
          <p:cNvSpPr txBox="1"/>
          <p:nvPr/>
        </p:nvSpPr>
        <p:spPr>
          <a:xfrm>
            <a:off x="2115725" y="904500"/>
            <a:ext cx="7105973" cy="307777"/>
          </a:xfrm>
          <a:prstGeom prst="rect">
            <a:avLst/>
          </a:prstGeom>
          <a:noFill/>
        </p:spPr>
        <p:txBody>
          <a:bodyPr wrap="square" rtlCol="0">
            <a:spAutoFit/>
          </a:bodyPr>
          <a:lstStyle/>
          <a:p>
            <a:r>
              <a:rPr lang="en-US" dirty="0">
                <a:solidFill>
                  <a:schemeClr val="accent1"/>
                </a:solidFill>
              </a:rPr>
              <a:t>Visualizing data of the number of scores each Work Title got</a:t>
            </a:r>
          </a:p>
        </p:txBody>
      </p:sp>
      <p:sp>
        <p:nvSpPr>
          <p:cNvPr id="2" name="TextBox 1">
            <a:extLst>
              <a:ext uri="{FF2B5EF4-FFF2-40B4-BE49-F238E27FC236}">
                <a16:creationId xmlns:a16="http://schemas.microsoft.com/office/drawing/2014/main" id="{EDB4DC36-5B1F-BDD6-E84D-648BEAF4B215}"/>
              </a:ext>
            </a:extLst>
          </p:cNvPr>
          <p:cNvSpPr txBox="1"/>
          <p:nvPr/>
        </p:nvSpPr>
        <p:spPr>
          <a:xfrm>
            <a:off x="2061275" y="1596325"/>
            <a:ext cx="5424406" cy="3323987"/>
          </a:xfrm>
          <a:prstGeom prst="rect">
            <a:avLst/>
          </a:prstGeom>
          <a:noFill/>
        </p:spPr>
        <p:txBody>
          <a:bodyPr wrap="square" rtlCol="0">
            <a:spAutoFit/>
          </a:bodyPr>
          <a:lstStyle/>
          <a:p>
            <a:r>
              <a:rPr lang="en-US" sz="1200" dirty="0" err="1"/>
              <a:t>mycursor.execute</a:t>
            </a:r>
            <a:r>
              <a:rPr lang="en-US" sz="1200" dirty="0"/>
              <a:t>('select </a:t>
            </a:r>
            <a:r>
              <a:rPr lang="en-US" sz="1200" dirty="0" err="1"/>
              <a:t>e.EmpID</a:t>
            </a:r>
            <a:r>
              <a:rPr lang="en-US" sz="1200" dirty="0"/>
              <a:t>, </a:t>
            </a:r>
            <a:r>
              <a:rPr lang="en-US" sz="1200" dirty="0" err="1"/>
              <a:t>e.Work_Title</a:t>
            </a:r>
            <a:r>
              <a:rPr lang="en-US" sz="1200" dirty="0"/>
              <a:t>, </a:t>
            </a:r>
            <a:r>
              <a:rPr lang="en-US" sz="1200" dirty="0" err="1"/>
              <a:t>e.First_Name</a:t>
            </a:r>
            <a:r>
              <a:rPr lang="en-US" sz="1200" dirty="0"/>
              <a:t>, </a:t>
            </a:r>
            <a:r>
              <a:rPr lang="en-US" sz="1200" dirty="0" err="1"/>
              <a:t>e.Last_Name</a:t>
            </a:r>
            <a:r>
              <a:rPr lang="en-US" sz="1200" dirty="0"/>
              <a:t>, </a:t>
            </a:r>
            <a:r>
              <a:rPr lang="en-US" sz="1200" dirty="0" err="1"/>
              <a:t>s.Onsite_Performance_Score</a:t>
            </a:r>
            <a:r>
              <a:rPr lang="en-US" sz="1200" dirty="0"/>
              <a:t> from employee e, scores s where </a:t>
            </a:r>
            <a:r>
              <a:rPr lang="en-US" sz="1200" dirty="0" err="1"/>
              <a:t>e.EmpID</a:t>
            </a:r>
            <a:r>
              <a:rPr lang="en-US" sz="1200" dirty="0"/>
              <a:t>= </a:t>
            </a:r>
            <a:r>
              <a:rPr lang="en-US" sz="1200" dirty="0" err="1"/>
              <a:t>s.EmpID</a:t>
            </a:r>
            <a:r>
              <a:rPr lang="en-US" sz="1200" dirty="0"/>
              <a:t> having </a:t>
            </a:r>
            <a:r>
              <a:rPr lang="en-US" sz="1200" dirty="0" err="1"/>
              <a:t>Onsite_Performance_Score</a:t>
            </a:r>
            <a:r>
              <a:rPr lang="en-US" sz="1200" dirty="0"/>
              <a:t>&gt;=23 order by </a:t>
            </a:r>
            <a:r>
              <a:rPr lang="en-US" sz="1200" dirty="0" err="1"/>
              <a:t>Onsite_Performance_Score</a:t>
            </a:r>
            <a:r>
              <a:rPr lang="en-US" sz="1200" dirty="0"/>
              <a:t> desc')</a:t>
            </a:r>
          </a:p>
          <a:p>
            <a:r>
              <a:rPr lang="en-US" sz="1200" dirty="0"/>
              <a:t>result=</a:t>
            </a:r>
            <a:r>
              <a:rPr lang="en-US" sz="1200" dirty="0" err="1"/>
              <a:t>mycursor.fetchall</a:t>
            </a:r>
            <a:endParaRPr lang="en-US" sz="1200" dirty="0"/>
          </a:p>
          <a:p>
            <a:r>
              <a:rPr lang="en-US" sz="1200" dirty="0"/>
              <a:t> </a:t>
            </a:r>
          </a:p>
          <a:p>
            <a:r>
              <a:rPr lang="en-US" sz="1200" dirty="0"/>
              <a:t>work=[]</a:t>
            </a:r>
          </a:p>
          <a:p>
            <a:r>
              <a:rPr lang="en-US" sz="1200" dirty="0"/>
              <a:t>score=[]</a:t>
            </a:r>
          </a:p>
          <a:p>
            <a:r>
              <a:rPr lang="en-US" sz="1200" dirty="0"/>
              <a:t> </a:t>
            </a:r>
          </a:p>
          <a:p>
            <a:r>
              <a:rPr lang="en-US" sz="1200" dirty="0"/>
              <a:t>for </a:t>
            </a:r>
            <a:r>
              <a:rPr lang="en-US" sz="1200" dirty="0" err="1"/>
              <a:t>i</a:t>
            </a:r>
            <a:r>
              <a:rPr lang="en-US" sz="1200" dirty="0"/>
              <a:t> in </a:t>
            </a:r>
            <a:r>
              <a:rPr lang="en-US" sz="1200" dirty="0" err="1"/>
              <a:t>mycursor</a:t>
            </a:r>
            <a:r>
              <a:rPr lang="en-US" sz="1200" dirty="0"/>
              <a:t>:</a:t>
            </a:r>
          </a:p>
          <a:p>
            <a:r>
              <a:rPr lang="en-US" sz="1200" dirty="0"/>
              <a:t>        </a:t>
            </a:r>
            <a:r>
              <a:rPr lang="en-US" sz="1200" dirty="0" err="1"/>
              <a:t>work.append</a:t>
            </a:r>
            <a:r>
              <a:rPr lang="en-US" sz="1200" dirty="0"/>
              <a:t>(</a:t>
            </a:r>
            <a:r>
              <a:rPr lang="en-US" sz="1200" dirty="0" err="1"/>
              <a:t>i</a:t>
            </a:r>
            <a:r>
              <a:rPr lang="en-US" sz="1200" dirty="0"/>
              <a:t>[1])</a:t>
            </a:r>
          </a:p>
          <a:p>
            <a:r>
              <a:rPr lang="en-US" sz="1200" dirty="0"/>
              <a:t>        </a:t>
            </a:r>
            <a:r>
              <a:rPr lang="en-US" sz="1200" dirty="0" err="1"/>
              <a:t>score.append</a:t>
            </a:r>
            <a:r>
              <a:rPr lang="en-US" sz="1200" dirty="0"/>
              <a:t>(</a:t>
            </a:r>
            <a:r>
              <a:rPr lang="en-US" sz="1200" dirty="0" err="1"/>
              <a:t>i</a:t>
            </a:r>
            <a:r>
              <a:rPr lang="en-US" sz="1200" dirty="0"/>
              <a:t>[4])</a:t>
            </a:r>
          </a:p>
          <a:p>
            <a:r>
              <a:rPr lang="en-US" sz="1200" dirty="0"/>
              <a:t> </a:t>
            </a:r>
          </a:p>
          <a:p>
            <a:r>
              <a:rPr lang="en-US" sz="1200" dirty="0" err="1"/>
              <a:t>plt.scatter</a:t>
            </a:r>
            <a:r>
              <a:rPr lang="en-US" sz="1200" dirty="0"/>
              <a:t>(</a:t>
            </a:r>
            <a:r>
              <a:rPr lang="en-US" sz="1200" dirty="0" err="1"/>
              <a:t>work,score,color</a:t>
            </a:r>
            <a:r>
              <a:rPr lang="en-US" sz="1200" dirty="0"/>
              <a:t>='r')</a:t>
            </a:r>
          </a:p>
          <a:p>
            <a:r>
              <a:rPr lang="en-US" sz="1200" dirty="0" err="1"/>
              <a:t>plt.xlabel</a:t>
            </a:r>
            <a:r>
              <a:rPr lang="en-US" sz="1200" dirty="0"/>
              <a:t>("Work Title")</a:t>
            </a:r>
          </a:p>
          <a:p>
            <a:r>
              <a:rPr lang="en-US" sz="1200" dirty="0" err="1"/>
              <a:t>plt.ylabel</a:t>
            </a:r>
            <a:r>
              <a:rPr lang="en-US" sz="1200" dirty="0"/>
              <a:t>("Performance Score")</a:t>
            </a:r>
          </a:p>
          <a:p>
            <a:r>
              <a:rPr lang="en-US" sz="1200" dirty="0" err="1"/>
              <a:t>plt.title</a:t>
            </a:r>
            <a:r>
              <a:rPr lang="en-US" sz="1200" dirty="0"/>
              <a:t>('Scatter plot of Work Titles with the Scores')</a:t>
            </a:r>
          </a:p>
        </p:txBody>
      </p:sp>
    </p:spTree>
    <p:extLst>
      <p:ext uri="{BB962C8B-B14F-4D97-AF65-F5344CB8AC3E}">
        <p14:creationId xmlns:p14="http://schemas.microsoft.com/office/powerpoint/2010/main" val="405860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3</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5" name="TextBox 4">
            <a:extLst>
              <a:ext uri="{FF2B5EF4-FFF2-40B4-BE49-F238E27FC236}">
                <a16:creationId xmlns:a16="http://schemas.microsoft.com/office/drawing/2014/main" id="{11727E76-005C-4EFA-518F-55365C5F2733}"/>
              </a:ext>
            </a:extLst>
          </p:cNvPr>
          <p:cNvSpPr txBox="1"/>
          <p:nvPr/>
        </p:nvSpPr>
        <p:spPr>
          <a:xfrm>
            <a:off x="1968492" y="904500"/>
            <a:ext cx="7105973" cy="307777"/>
          </a:xfrm>
          <a:prstGeom prst="rect">
            <a:avLst/>
          </a:prstGeom>
          <a:noFill/>
        </p:spPr>
        <p:txBody>
          <a:bodyPr wrap="square" rtlCol="0">
            <a:spAutoFit/>
          </a:bodyPr>
          <a:lstStyle/>
          <a:p>
            <a:r>
              <a:rPr lang="en-US" dirty="0">
                <a:solidFill>
                  <a:schemeClr val="accent1"/>
                </a:solidFill>
              </a:rPr>
              <a:t>Visualizing data of the number of scores each Work Title got</a:t>
            </a:r>
          </a:p>
        </p:txBody>
      </p:sp>
      <p:pic>
        <p:nvPicPr>
          <p:cNvPr id="3" name="Picture 2" descr="Chart, scatter chart&#10;&#10;Description automatically generated">
            <a:extLst>
              <a:ext uri="{FF2B5EF4-FFF2-40B4-BE49-F238E27FC236}">
                <a16:creationId xmlns:a16="http://schemas.microsoft.com/office/drawing/2014/main" id="{64B037D5-6CEC-4381-08F3-B37FBAA888D5}"/>
              </a:ext>
            </a:extLst>
          </p:cNvPr>
          <p:cNvPicPr>
            <a:picLocks noChangeAspect="1"/>
          </p:cNvPicPr>
          <p:nvPr/>
        </p:nvPicPr>
        <p:blipFill>
          <a:blip r:embed="rId3"/>
          <a:stretch>
            <a:fillRect/>
          </a:stretch>
        </p:blipFill>
        <p:spPr>
          <a:xfrm>
            <a:off x="976393" y="1378711"/>
            <a:ext cx="7191214" cy="3701078"/>
          </a:xfrm>
          <a:prstGeom prst="rect">
            <a:avLst/>
          </a:prstGeom>
        </p:spPr>
      </p:pic>
    </p:spTree>
    <p:extLst>
      <p:ext uri="{BB962C8B-B14F-4D97-AF65-F5344CB8AC3E}">
        <p14:creationId xmlns:p14="http://schemas.microsoft.com/office/powerpoint/2010/main" val="2407645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715250" y="2075939"/>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rPr>
              <a:t>Thanks!</a:t>
            </a:r>
            <a:endParaRPr sz="4800" dirty="0">
              <a:solidFill>
                <a:schemeClr val="lt1"/>
              </a:solidFill>
            </a:endParaRP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a:t>EER Diagram</a:t>
            </a:r>
            <a:endParaRPr dirty="0"/>
          </a:p>
        </p:txBody>
      </p:sp>
      <p:sp>
        <p:nvSpPr>
          <p:cNvPr id="1915" name="Google Shape;1915;p16"/>
          <p:cNvSpPr txBox="1">
            <a:spLocks noGrp="1"/>
          </p:cNvSpPr>
          <p:nvPr>
            <p:ph type="subTitle" idx="1"/>
          </p:nvPr>
        </p:nvSpPr>
        <p:spPr>
          <a:xfrm>
            <a:off x="1557875" y="2497162"/>
            <a:ext cx="6028200" cy="1943269"/>
          </a:xfrm>
          <a:prstGeom prst="rect">
            <a:avLst/>
          </a:prstGeom>
        </p:spPr>
        <p:txBody>
          <a:bodyPr spcFirstLastPara="1" wrap="square" lIns="91425" tIns="91425" rIns="91425" bIns="91425" anchor="t" anchorCtr="0">
            <a:noAutofit/>
          </a:bodyPr>
          <a:lstStyle/>
          <a:p>
            <a:pPr marL="0" lvl="0" indent="0"/>
            <a:r>
              <a:rPr lang="en-IN" dirty="0"/>
              <a:t>This Enhanced entity-relationship (EER) diagram of the Employee Rating Application acts as helpful tools for designing and later on implementing the database. It aids in planning databases more thoroughly by delving into the properties and constraints with greater precision. We can also see the relationships between the model objects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758" y="52627"/>
            <a:ext cx="6322064" cy="5032489"/>
          </a:xfrm>
          <a:prstGeom prst="rect">
            <a:avLst/>
          </a:prstGeom>
          <a:effectLst>
            <a:outerShdw dist="50800" dir="5400000" sx="1000" sy="1000" algn="ctr" rotWithShape="0">
              <a:srgbClr val="000000">
                <a:alpha val="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25173"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Design</a:t>
            </a:r>
            <a:endParaRPr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Box 2"/>
          <p:cNvSpPr txBox="1"/>
          <p:nvPr/>
        </p:nvSpPr>
        <p:spPr>
          <a:xfrm>
            <a:off x="986764" y="980184"/>
            <a:ext cx="7157318" cy="3754874"/>
          </a:xfrm>
          <a:prstGeom prst="rect">
            <a:avLst/>
          </a:prstGeom>
          <a:noFill/>
        </p:spPr>
        <p:txBody>
          <a:bodyPr wrap="square" rtlCol="0">
            <a:spAutoFit/>
          </a:bodyPr>
          <a:lstStyle/>
          <a:p>
            <a:r>
              <a:rPr lang="en-IN" dirty="0"/>
              <a:t>The design constraints or the entities along with the attributes for the above Employee Rating Application System are as follows –</a:t>
            </a:r>
          </a:p>
          <a:p>
            <a:endParaRPr lang="en-IN" dirty="0"/>
          </a:p>
          <a:p>
            <a:pPr marL="285750" indent="-285750">
              <a:buFont typeface="Arial" panose="020B0604020202020204" pitchFamily="34" charset="0"/>
              <a:buChar char="•"/>
            </a:pPr>
            <a:r>
              <a:rPr lang="en-IN" b="1" dirty="0"/>
              <a:t>Employee</a:t>
            </a:r>
            <a:r>
              <a:rPr lang="en-IN" dirty="0"/>
              <a:t> (EmpID, First_Name, Last_Name, User_ID, Password, Designation_Name, Designation_Number, Department_Name, Department_Number, Work_Title, Work_Status, Reviewer_ID)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Designation</a:t>
            </a:r>
            <a:r>
              <a:rPr lang="en-IN" dirty="0"/>
              <a:t> (Designation_Name, Designation_Number)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Work</a:t>
            </a:r>
            <a:r>
              <a:rPr lang="en-IN" dirty="0"/>
              <a:t> (Work_ID, Work_Details, EmpID, Onsite_Performance_Value)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Department</a:t>
            </a:r>
            <a:r>
              <a:rPr lang="en-IN" dirty="0"/>
              <a:t> (Department_Name, Department_Number)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Scores</a:t>
            </a:r>
            <a:r>
              <a:rPr lang="en-IN" dirty="0"/>
              <a:t> (Score_ID, EmpID, Work_ID, Reviewer_ID, Onsite_Performance_Score, Remarks, Date_Record) </a:t>
            </a:r>
          </a:p>
          <a:p>
            <a:endParaRPr lang="en-IN" dirty="0"/>
          </a:p>
          <a:p>
            <a:pPr marL="285750" indent="-285750">
              <a:buFont typeface="Arial" panose="020B0604020202020204" pitchFamily="34" charset="0"/>
              <a:buChar char="•"/>
            </a:pPr>
            <a:r>
              <a:rPr lang="en-IN" b="1" dirty="0"/>
              <a:t>Reviewer</a:t>
            </a:r>
            <a:r>
              <a:rPr lang="en-IN" dirty="0"/>
              <a:t> (Reviewer_ID, EmpID)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374150" y="2042855"/>
            <a:ext cx="6395700" cy="9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rgbClr val="FFFFFF"/>
                </a:solidFill>
              </a:rPr>
              <a:t>UML Class Diagram</a:t>
            </a:r>
            <a:endParaRPr sz="5400" dirty="0">
              <a:solidFill>
                <a:srgbClr val="FFFFFF"/>
              </a:solidFill>
            </a:endParaRPr>
          </a:p>
        </p:txBody>
      </p:sp>
      <p:sp>
        <p:nvSpPr>
          <p:cNvPr id="1935" name="Google Shape;1935;p19"/>
          <p:cNvSpPr txBox="1">
            <a:spLocks noGrp="1"/>
          </p:cNvSpPr>
          <p:nvPr>
            <p:ph type="subTitle" idx="4294967295"/>
          </p:nvPr>
        </p:nvSpPr>
        <p:spPr>
          <a:xfrm>
            <a:off x="1374150" y="3240109"/>
            <a:ext cx="6395700" cy="1226636"/>
          </a:xfrm>
          <a:prstGeom prst="rect">
            <a:avLst/>
          </a:prstGeom>
        </p:spPr>
        <p:txBody>
          <a:bodyPr spcFirstLastPara="1" wrap="square" lIns="91425" tIns="91425" rIns="91425" bIns="91425" anchor="t" anchorCtr="0">
            <a:noAutofit/>
          </a:bodyPr>
          <a:lstStyle/>
          <a:p>
            <a:pPr marL="0" lvl="0" indent="0" algn="ctr">
              <a:buNone/>
            </a:pPr>
            <a:r>
              <a:rPr lang="en" sz="1600" dirty="0"/>
              <a:t>Now we will see the </a:t>
            </a:r>
            <a:r>
              <a:rPr lang="en-IN" sz="1400" dirty="0"/>
              <a:t>blueprint of the system. Referring to all the object models that will make up the Employee Rating Application System.</a:t>
            </a:r>
            <a:endParaRPr sz="1600" dirty="0"/>
          </a:p>
        </p:txBody>
      </p:sp>
      <p:sp>
        <p:nvSpPr>
          <p:cNvPr id="1936" name="Google Shape;1936;p19"/>
          <p:cNvSpPr/>
          <p:nvPr/>
        </p:nvSpPr>
        <p:spPr>
          <a:xfrm>
            <a:off x="3515725" y="299100"/>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194" y="0"/>
            <a:ext cx="6798848" cy="50868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21"/>
          <p:cNvSpPr txBox="1">
            <a:spLocks noGrp="1"/>
          </p:cNvSpPr>
          <p:nvPr>
            <p:ph type="title"/>
          </p:nvPr>
        </p:nvSpPr>
        <p:spPr>
          <a:xfrm>
            <a:off x="1271742" y="3015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Relational Model</a:t>
            </a:r>
            <a:endParaRPr dirty="0"/>
          </a:p>
        </p:txBody>
      </p:sp>
      <p:sp>
        <p:nvSpPr>
          <p:cNvPr id="1952" name="Google Shape;1952;p21"/>
          <p:cNvSpPr txBox="1">
            <a:spLocks noGrp="1"/>
          </p:cNvSpPr>
          <p:nvPr>
            <p:ph type="body" idx="1"/>
          </p:nvPr>
        </p:nvSpPr>
        <p:spPr>
          <a:xfrm>
            <a:off x="256558" y="588334"/>
            <a:ext cx="8762452" cy="4555166"/>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IN" sz="1100" dirty="0"/>
              <a:t>Employee (EmpID, First_Name, Last_Name, User_ID, Password, Designation_Name, Designation_Number, Department_Name, Department_Number, Work_Title, Work_Status, Reviewer_ID) </a:t>
            </a:r>
          </a:p>
          <a:p>
            <a:pPr marL="0" lvl="0" indent="0">
              <a:buNone/>
            </a:pPr>
            <a:r>
              <a:rPr lang="en-IN" sz="1100" dirty="0"/>
              <a:t>	Employee: EmpID in relation to Employee: NULL not allowed, on delete/update cascade.</a:t>
            </a:r>
          </a:p>
          <a:p>
            <a:pPr marL="171450" indent="-171450">
              <a:buFont typeface="Arial" panose="020B0604020202020204" pitchFamily="34" charset="0"/>
              <a:buChar char="•"/>
            </a:pPr>
            <a:r>
              <a:rPr lang="en-IN" sz="1100" dirty="0"/>
              <a:t>Designation (Designation_Name, Designation_Number) </a:t>
            </a:r>
          </a:p>
          <a:p>
            <a:pPr marL="0" lvl="0" indent="0">
              <a:buNone/>
            </a:pPr>
            <a:r>
              <a:rPr lang="en-IN" sz="1100" dirty="0"/>
              <a:t>	Here, Designation_Number is the primary key. </a:t>
            </a:r>
          </a:p>
          <a:p>
            <a:pPr marL="171450" lvl="0" indent="-171450">
              <a:buFont typeface="Arial" panose="020B0604020202020204" pitchFamily="34" charset="0"/>
              <a:buChar char="•"/>
            </a:pPr>
            <a:r>
              <a:rPr lang="en-IN" sz="1100" dirty="0"/>
              <a:t>Department (Department_Name, Department_Number)</a:t>
            </a:r>
          </a:p>
          <a:p>
            <a:pPr marL="0" lvl="0" indent="0">
              <a:buNone/>
            </a:pPr>
            <a:r>
              <a:rPr lang="en-IN" sz="1100" dirty="0"/>
              <a:t>	 Here, Department_Number is the primary key</a:t>
            </a:r>
          </a:p>
          <a:p>
            <a:pPr marL="171450" lvl="0" indent="-171450">
              <a:buFont typeface="Arial" panose="020B0604020202020204" pitchFamily="34" charset="0"/>
              <a:buChar char="•"/>
            </a:pPr>
            <a:r>
              <a:rPr lang="en-IN" sz="1100" dirty="0"/>
              <a:t>Work (Work_ID, Work_Details, EmpID, Onsite_Performance_Value)</a:t>
            </a:r>
          </a:p>
          <a:p>
            <a:pPr marL="0" lvl="0" indent="0">
              <a:buNone/>
            </a:pPr>
            <a:r>
              <a:rPr lang="en-IN" sz="1100" dirty="0"/>
              <a:t>	 Here, Work_ID is the primary key. </a:t>
            </a:r>
          </a:p>
          <a:p>
            <a:pPr marL="0" lvl="0" indent="0">
              <a:buNone/>
            </a:pPr>
            <a:r>
              <a:rPr lang="en-IN" sz="1100" dirty="0"/>
              <a:t>	 Employee: EmpID in relation to Employee: NULL not allowed, on delete/update cascade.</a:t>
            </a:r>
          </a:p>
          <a:p>
            <a:pPr marL="171450" lvl="0" indent="-171450">
              <a:buFont typeface="Arial" panose="020B0604020202020204" pitchFamily="34" charset="0"/>
              <a:buChar char="•"/>
            </a:pPr>
            <a:r>
              <a:rPr lang="en-IN" sz="1100" dirty="0"/>
              <a:t>Reviewer (Reviewer_ID, EmpID)</a:t>
            </a:r>
          </a:p>
          <a:p>
            <a:pPr marL="0" lvl="0" indent="0">
              <a:buNone/>
            </a:pPr>
            <a:r>
              <a:rPr lang="en-IN" sz="1100" dirty="0"/>
              <a:t>	 Here, Reviewer_ID is the primary key. </a:t>
            </a:r>
          </a:p>
          <a:p>
            <a:pPr marL="0" lvl="0" indent="0">
              <a:buNone/>
            </a:pPr>
            <a:r>
              <a:rPr lang="en-IN" sz="1100" dirty="0"/>
              <a:t>	 Employee: EmpID in relation to Employee: NULL not allowed, on delete/update cascade.</a:t>
            </a:r>
          </a:p>
          <a:p>
            <a:pPr marL="171450" lvl="0" indent="-171450">
              <a:buFont typeface="Arial" panose="020B0604020202020204" pitchFamily="34" charset="0"/>
              <a:buChar char="•"/>
            </a:pPr>
            <a:r>
              <a:rPr lang="en-IN" sz="1100" dirty="0"/>
              <a:t>Scores (Score_ID, EmpID, Work_ID, Reviewer_ID, Onsite_Performance_Score, Remarks, Date_Record)</a:t>
            </a:r>
          </a:p>
          <a:p>
            <a:pPr marL="0" lvl="0" indent="0">
              <a:buNone/>
            </a:pPr>
            <a:r>
              <a:rPr lang="en-IN" sz="1100" dirty="0"/>
              <a:t>	 Here, Score_ID is the primary key. </a:t>
            </a:r>
          </a:p>
          <a:p>
            <a:pPr marL="0" lvl="0" indent="0">
              <a:buNone/>
            </a:pPr>
            <a:r>
              <a:rPr lang="en-IN" sz="1100" dirty="0"/>
              <a:t>	Employee: EmpID in relation to Employee: NULL not allowed, on delete/update cascade. </a:t>
            </a:r>
          </a:p>
          <a:p>
            <a:pPr marL="0" lvl="0" indent="0">
              <a:buNone/>
            </a:pPr>
            <a:r>
              <a:rPr lang="en-IN" sz="1100" dirty="0"/>
              <a:t>	Reviewer: Reviewer_ID in relation to Reviewer: NULL not allowed, on delete/update cascade </a:t>
            </a:r>
          </a:p>
          <a:p>
            <a:pPr marL="0" lvl="0" indent="0">
              <a:buNone/>
            </a:pPr>
            <a:r>
              <a:rPr lang="en-IN" sz="1100" dirty="0"/>
              <a:t>	Work: Work_ID in relation to Work: NULL not allowed, on delete/update cascade.</a:t>
            </a:r>
          </a:p>
          <a:p>
            <a:pPr marL="457200" lvl="1" indent="0">
              <a:buNone/>
            </a:pPr>
            <a:r>
              <a:rPr lang="en-IN" sz="1100" dirty="0"/>
              <a:t>	</a:t>
            </a:r>
          </a:p>
          <a:p>
            <a:pPr marL="0" lvl="0" indent="0">
              <a:buNone/>
            </a:pPr>
            <a:r>
              <a:rPr lang="en-IN" sz="1100" dirty="0"/>
              <a:t>	</a:t>
            </a:r>
            <a:endParaRPr sz="1100" dirty="0"/>
          </a:p>
        </p:txBody>
      </p:sp>
      <p:sp>
        <p:nvSpPr>
          <p:cNvPr id="1955" name="Google Shape;1955;p2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2331</Words>
  <Application>Microsoft Macintosh PowerPoint</Application>
  <PresentationFormat>On-screen Show (16:9)</PresentationFormat>
  <Paragraphs>263</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Amatic SC</vt:lpstr>
      <vt:lpstr>Merriweather</vt:lpstr>
      <vt:lpstr>Bahnschrift Light Condensed</vt:lpstr>
      <vt:lpstr>Arial</vt:lpstr>
      <vt:lpstr>Nathaniel template</vt:lpstr>
      <vt:lpstr>EMPLOYEE RATING APPLICATION DATABASE DESIGN</vt:lpstr>
      <vt:lpstr>Problem Definition</vt:lpstr>
      <vt:lpstr>Model Requirements</vt:lpstr>
      <vt:lpstr>1. EER Diagram</vt:lpstr>
      <vt:lpstr>PowerPoint Presentation</vt:lpstr>
      <vt:lpstr>Design</vt:lpstr>
      <vt:lpstr>UML Class Diagram</vt:lpstr>
      <vt:lpstr>PowerPoint Presentation</vt:lpstr>
      <vt:lpstr>Relational Model</vt:lpstr>
      <vt:lpstr>SQL Implementation</vt:lpstr>
      <vt:lpstr>Query 1:</vt:lpstr>
      <vt:lpstr>Query 2:</vt:lpstr>
      <vt:lpstr>Query 3:</vt:lpstr>
      <vt:lpstr>Query 4:</vt:lpstr>
      <vt:lpstr>Query 5:</vt:lpstr>
      <vt:lpstr>Query 6:</vt:lpstr>
      <vt:lpstr>Query 7:</vt:lpstr>
      <vt:lpstr>Query 8:</vt:lpstr>
      <vt:lpstr>Query 9:</vt:lpstr>
      <vt:lpstr>Query 10:</vt:lpstr>
      <vt:lpstr>Query 11:</vt:lpstr>
      <vt:lpstr>PowerPoint Presentation</vt:lpstr>
      <vt:lpstr>Query 1:</vt:lpstr>
      <vt:lpstr>Query 2:</vt:lpstr>
      <vt:lpstr>Query 3:</vt:lpstr>
      <vt:lpstr>Query 4:</vt:lpstr>
      <vt:lpstr>Database Access via python</vt:lpstr>
      <vt:lpstr>Database connection code</vt:lpstr>
      <vt:lpstr>Analysis 1</vt:lpstr>
      <vt:lpstr>Analysis 1</vt:lpstr>
      <vt:lpstr>Analysis 2</vt:lpstr>
      <vt:lpstr>Analysis 2</vt:lpstr>
      <vt:lpstr>Analysis 3</vt:lpstr>
      <vt:lpstr>Analysis 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RATING APPLICATION DATABASE DESIGN</dc:title>
  <cp:lastModifiedBy>Microsoft Office User</cp:lastModifiedBy>
  <cp:revision>22</cp:revision>
  <dcterms:modified xsi:type="dcterms:W3CDTF">2022-04-27T18:02:19Z</dcterms:modified>
</cp:coreProperties>
</file>