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4"/>
  </p:sldMasterIdLst>
  <p:notesMasterIdLst>
    <p:notesMasterId r:id="rId16"/>
  </p:notesMasterIdLst>
  <p:sldIdLst>
    <p:sldId id="285" r:id="rId5"/>
    <p:sldId id="291" r:id="rId6"/>
    <p:sldId id="292" r:id="rId7"/>
    <p:sldId id="293" r:id="rId8"/>
    <p:sldId id="299" r:id="rId9"/>
    <p:sldId id="297" r:id="rId10"/>
    <p:sldId id="294" r:id="rId11"/>
    <p:sldId id="295" r:id="rId12"/>
    <p:sldId id="289" r:id="rId13"/>
    <p:sldId id="300" r:id="rId14"/>
    <p:sldId id="298"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83" autoAdjust="0"/>
    <p:restoredTop sz="94660"/>
  </p:normalViewPr>
  <p:slideViewPr>
    <p:cSldViewPr snapToGrid="0">
      <p:cViewPr varScale="1">
        <p:scale>
          <a:sx n="65" d="100"/>
          <a:sy n="65" d="100"/>
        </p:scale>
        <p:origin x="60" y="5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938646-CEA8-41F9-BD9F-D1FA107D99CC}" type="datetimeFigureOut">
              <a:rPr lang="en-US" smtClean="0"/>
              <a:t>11/1/2022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EB040C8-62D2-4EA7-B200-D3B8C06AAFD8}" type="slidenum">
              <a:rPr lang="en-US" smtClean="0"/>
              <a:t>‹#›</a:t>
            </a:fld>
            <a:endParaRPr lang="en-US"/>
          </a:p>
        </p:txBody>
      </p:sp>
    </p:spTree>
    <p:extLst>
      <p:ext uri="{BB962C8B-B14F-4D97-AF65-F5344CB8AC3E}">
        <p14:creationId xmlns:p14="http://schemas.microsoft.com/office/powerpoint/2010/main" val="24830676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7" name="Date Placeholder 6"/>
          <p:cNvSpPr>
            <a:spLocks noGrp="1"/>
          </p:cNvSpPr>
          <p:nvPr>
            <p:ph type="dt" sz="half" idx="10"/>
          </p:nvPr>
        </p:nvSpPr>
        <p:spPr/>
        <p:txBody>
          <a:bodyPr/>
          <a:lstStyle/>
          <a:p>
            <a:fld id="{24E39389-D342-42C9-A280-8ADE336DA885}" type="datetime1">
              <a:rPr lang="en-US" smtClean="0"/>
              <a:t>11/1/2022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8B5ED82-9221-4209-9FC6-897FECC94D85}" type="datetime1">
              <a:rPr lang="en-US" smtClean="0"/>
              <a:t>11/1/2022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2695C5F-8991-4788-8021-97F7E97CAA77}" type="datetime1">
              <a:rPr lang="en-US" smtClean="0"/>
              <a:t>11/1/2022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680732C-99B6-468D-8E86-54127C661C29}" type="datetime1">
              <a:rPr lang="en-US" smtClean="0"/>
              <a:t>11/1/2022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66096AA6-1553-455E-A701-5DB89675312A}" type="datetime1">
              <a:rPr lang="en-US" smtClean="0"/>
              <a:t>11/1/2022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p:cNvSpPr>
            <a:spLocks noGrp="1"/>
          </p:cNvSpPr>
          <p:nvPr>
            <p:ph type="dt" sz="half" idx="10"/>
          </p:nvPr>
        </p:nvSpPr>
        <p:spPr/>
        <p:txBody>
          <a:bodyPr/>
          <a:lstStyle/>
          <a:p>
            <a:fld id="{2A427D05-0AAA-4191-8602-39A011BE220C}" type="datetime1">
              <a:rPr lang="en-US" smtClean="0"/>
              <a:t>11/1/2022</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669B8012-90E5-4BF2-B13D-6DEC2EE5E086}" type="datetime1">
              <a:rPr lang="en-US" smtClean="0"/>
              <a:t>11/1/2022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a:p>
        </p:txBody>
      </p:sp>
      <p:sp>
        <p:nvSpPr>
          <p:cNvPr id="10" name="Title 9"/>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D562E2D-C320-4C5E-98F1-D60DBA71A352}" type="datetime1">
              <a:rPr lang="en-US" smtClean="0"/>
              <a:t>11/1/2022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A06C99D-E4E2-4DDF-8629-131208CB18B0}" type="datetime1">
              <a:rPr lang="en-US" smtClean="0"/>
              <a:t>11/1/2022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EB420CF4-5FC9-46F3-B596-BE1F927BA2F1}" type="datetime1">
              <a:rPr lang="en-US" smtClean="0"/>
              <a:t>11/1/2022</a:t>
            </a:fld>
            <a:endParaRPr lang="en-US"/>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1" name="Slide Number Placeholder 10"/>
          <p:cNvSpPr>
            <a:spLocks noGrp="1"/>
          </p:cNvSpPr>
          <p:nvPr>
            <p:ph type="sldNum" sz="quarter" idx="12"/>
          </p:nvPr>
        </p:nvSpPr>
        <p:spPr/>
        <p:txBody>
          <a:bodyPr/>
          <a:lstStyle/>
          <a:p>
            <a:fld id="{8A7A6979-0714-4377-B894-6BE4C2D6E202}" type="slidenum">
              <a:rPr lang="en-US" dirty="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BF1ABFC0-89FE-4355-9E74-11DC57FEA97E}" type="datetime1">
              <a:rPr lang="en-US" smtClean="0"/>
              <a:t>11/1/2022</a:t>
            </a:fld>
            <a:endParaRPr lang="en-US"/>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F9B8B6D2-5532-4B59-9C5A-AB106F128946}" type="datetime1">
              <a:rPr lang="en-US" smtClean="0"/>
              <a:t>11/1/2022</a:t>
            </a:fld>
            <a:endParaRPr 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archive.ics.uci.edu/ml/datasets/air+quality"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EC13634-823B-2EE8-96F5-C4A29CA9533A}"/>
              </a:ext>
            </a:extLst>
          </p:cNvPr>
          <p:cNvPicPr>
            <a:picLocks noChangeAspect="1"/>
          </p:cNvPicPr>
          <p:nvPr/>
        </p:nvPicPr>
        <p:blipFill>
          <a:blip r:embed="rId2"/>
          <a:stretch>
            <a:fillRect/>
          </a:stretch>
        </p:blipFill>
        <p:spPr>
          <a:xfrm>
            <a:off x="-15765" y="1"/>
            <a:ext cx="12223530" cy="6858000"/>
          </a:xfrm>
          <a:prstGeom prst="rect">
            <a:avLst/>
          </a:prstGeom>
        </p:spPr>
      </p:pic>
      <p:sp>
        <p:nvSpPr>
          <p:cNvPr id="2" name="Title 1">
            <a:extLst>
              <a:ext uri="{FF2B5EF4-FFF2-40B4-BE49-F238E27FC236}">
                <a16:creationId xmlns:a16="http://schemas.microsoft.com/office/drawing/2014/main" id="{646D0423-92ED-41A8-B13E-ED2A99FC380C}"/>
              </a:ext>
            </a:extLst>
          </p:cNvPr>
          <p:cNvSpPr>
            <a:spLocks noGrp="1"/>
          </p:cNvSpPr>
          <p:nvPr>
            <p:ph type="ctrTitle"/>
          </p:nvPr>
        </p:nvSpPr>
        <p:spPr>
          <a:xfrm>
            <a:off x="1435975" y="1891862"/>
            <a:ext cx="8991600" cy="1645920"/>
          </a:xfrm>
          <a:solidFill>
            <a:schemeClr val="bg1">
              <a:alpha val="60000"/>
            </a:schemeClr>
          </a:solidFill>
          <a:ln w="38100" cap="sq">
            <a:solidFill>
              <a:schemeClr val="tx1"/>
            </a:solidFill>
            <a:miter lim="800000"/>
          </a:ln>
        </p:spPr>
        <p:txBody>
          <a:bodyPr anchor="ctr">
            <a:normAutofit/>
          </a:bodyPr>
          <a:lstStyle/>
          <a:p>
            <a:r>
              <a:rPr lang="en-US" dirty="0">
                <a:solidFill>
                  <a:schemeClr val="tx1"/>
                </a:solidFill>
              </a:rPr>
              <a:t>Air quality Index</a:t>
            </a:r>
          </a:p>
        </p:txBody>
      </p:sp>
      <p:sp>
        <p:nvSpPr>
          <p:cNvPr id="3" name="Subtitle 2">
            <a:extLst>
              <a:ext uri="{FF2B5EF4-FFF2-40B4-BE49-F238E27FC236}">
                <a16:creationId xmlns:a16="http://schemas.microsoft.com/office/drawing/2014/main" id="{74B4D8F8-4E82-4BDB-B682-C4008F4B24EF}"/>
              </a:ext>
            </a:extLst>
          </p:cNvPr>
          <p:cNvSpPr>
            <a:spLocks noGrp="1"/>
          </p:cNvSpPr>
          <p:nvPr>
            <p:ph type="subTitle" idx="1"/>
          </p:nvPr>
        </p:nvSpPr>
        <p:spPr>
          <a:xfrm>
            <a:off x="2695194" y="3972910"/>
            <a:ext cx="6801612" cy="2099278"/>
          </a:xfrm>
        </p:spPr>
        <p:txBody>
          <a:bodyPr>
            <a:normAutofit fontScale="92500" lnSpcReduction="20000"/>
          </a:bodyPr>
          <a:lstStyle/>
          <a:p>
            <a:r>
              <a:rPr lang="en-US" sz="2400" dirty="0">
                <a:solidFill>
                  <a:srgbClr val="FFFFFF"/>
                </a:solidFill>
              </a:rPr>
              <a:t>IE 6600 Computation &amp; Visualization</a:t>
            </a:r>
          </a:p>
          <a:p>
            <a:r>
              <a:rPr lang="en-US" sz="2400" dirty="0">
                <a:solidFill>
                  <a:srgbClr val="FFFFFF"/>
                </a:solidFill>
              </a:rPr>
              <a:t>Project Group 11</a:t>
            </a:r>
          </a:p>
          <a:p>
            <a:r>
              <a:rPr lang="en-US" sz="1600" dirty="0">
                <a:solidFill>
                  <a:srgbClr val="FFFFFF"/>
                </a:solidFill>
              </a:rPr>
              <a:t>Mayur Mahanta</a:t>
            </a:r>
          </a:p>
          <a:p>
            <a:r>
              <a:rPr lang="en-US" sz="1600" dirty="0" err="1">
                <a:solidFill>
                  <a:srgbClr val="FFFFFF"/>
                </a:solidFill>
              </a:rPr>
              <a:t>Moheth</a:t>
            </a:r>
            <a:r>
              <a:rPr lang="en-US" sz="1600" dirty="0">
                <a:solidFill>
                  <a:srgbClr val="FFFFFF"/>
                </a:solidFill>
              </a:rPr>
              <a:t> </a:t>
            </a:r>
            <a:r>
              <a:rPr lang="en-US" sz="1600" dirty="0" err="1">
                <a:solidFill>
                  <a:srgbClr val="FFFFFF"/>
                </a:solidFill>
              </a:rPr>
              <a:t>Muralidharan</a:t>
            </a:r>
            <a:endParaRPr lang="en-US" sz="1600" dirty="0">
              <a:solidFill>
                <a:srgbClr val="FFFFFF"/>
              </a:solidFill>
            </a:endParaRPr>
          </a:p>
          <a:p>
            <a:r>
              <a:rPr lang="en-US" sz="1600" dirty="0">
                <a:solidFill>
                  <a:srgbClr val="FFFFFF"/>
                </a:solidFill>
              </a:rPr>
              <a:t>Vignesh Sivakumar</a:t>
            </a:r>
          </a:p>
          <a:p>
            <a:r>
              <a:rPr lang="en-US" sz="1600" dirty="0" err="1">
                <a:solidFill>
                  <a:srgbClr val="FFFFFF"/>
                </a:solidFill>
              </a:rPr>
              <a:t>Zhibek</a:t>
            </a:r>
            <a:r>
              <a:rPr lang="en-US" sz="1600" dirty="0">
                <a:solidFill>
                  <a:srgbClr val="FFFFFF"/>
                </a:solidFill>
              </a:rPr>
              <a:t> </a:t>
            </a:r>
            <a:r>
              <a:rPr lang="en-US" sz="1600" dirty="0" err="1">
                <a:solidFill>
                  <a:srgbClr val="FFFFFF"/>
                </a:solidFill>
              </a:rPr>
              <a:t>Kassymkanova</a:t>
            </a:r>
            <a:endParaRPr lang="en-US" sz="1600" dirty="0">
              <a:solidFill>
                <a:srgbClr val="FFFFFF"/>
              </a:solidFill>
            </a:endParaRPr>
          </a:p>
          <a:p>
            <a:endParaRPr lang="en-US" sz="1600" dirty="0">
              <a:solidFill>
                <a:srgbClr val="FFFFFF"/>
              </a:solidFill>
            </a:endParaRPr>
          </a:p>
        </p:txBody>
      </p:sp>
    </p:spTree>
    <p:extLst>
      <p:ext uri="{BB962C8B-B14F-4D97-AF65-F5344CB8AC3E}">
        <p14:creationId xmlns:p14="http://schemas.microsoft.com/office/powerpoint/2010/main" val="24010680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93F0ADB5-A0B4-4B01-A8C4-FDC34CE22B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AA6D0FDE-0241-4C21-A720-A694753582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CA40620-8485-4E4F-A230-AB4651ED1418}"/>
              </a:ext>
            </a:extLst>
          </p:cNvPr>
          <p:cNvSpPr>
            <a:spLocks noGrp="1"/>
          </p:cNvSpPr>
          <p:nvPr>
            <p:ph type="title"/>
          </p:nvPr>
        </p:nvSpPr>
        <p:spPr>
          <a:xfrm>
            <a:off x="643467" y="2681103"/>
            <a:ext cx="3363974" cy="1495794"/>
          </a:xfrm>
          <a:noFill/>
          <a:ln>
            <a:solidFill>
              <a:schemeClr val="bg1"/>
            </a:solidFill>
          </a:ln>
        </p:spPr>
        <p:txBody>
          <a:bodyPr wrap="square">
            <a:normAutofit/>
          </a:bodyPr>
          <a:lstStyle/>
          <a:p>
            <a:r>
              <a:rPr lang="en-US" dirty="0">
                <a:solidFill>
                  <a:schemeClr val="bg1"/>
                </a:solidFill>
              </a:rPr>
              <a:t>BOXPLOT</a:t>
            </a:r>
          </a:p>
        </p:txBody>
      </p:sp>
      <p:pic>
        <p:nvPicPr>
          <p:cNvPr id="4" name="Picture 3" descr="Chart, box and whisker chart&#10;&#10;Description automatically generated">
            <a:extLst>
              <a:ext uri="{FF2B5EF4-FFF2-40B4-BE49-F238E27FC236}">
                <a16:creationId xmlns:a16="http://schemas.microsoft.com/office/drawing/2014/main" id="{06479773-5B6D-1FF8-E512-928BD73325DF}"/>
              </a:ext>
            </a:extLst>
          </p:cNvPr>
          <p:cNvPicPr>
            <a:picLocks noChangeAspect="1"/>
          </p:cNvPicPr>
          <p:nvPr/>
        </p:nvPicPr>
        <p:blipFill>
          <a:blip r:embed="rId2"/>
          <a:stretch>
            <a:fillRect/>
          </a:stretch>
        </p:blipFill>
        <p:spPr>
          <a:xfrm>
            <a:off x="4762057" y="1349979"/>
            <a:ext cx="7314329" cy="4516378"/>
          </a:xfrm>
          <a:prstGeom prst="rect">
            <a:avLst/>
          </a:prstGeom>
        </p:spPr>
      </p:pic>
    </p:spTree>
    <p:extLst>
      <p:ext uri="{BB962C8B-B14F-4D97-AF65-F5344CB8AC3E}">
        <p14:creationId xmlns:p14="http://schemas.microsoft.com/office/powerpoint/2010/main" val="41910966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8CB3BE3-8DF7-0B37-CD4E-262DD74FF816}"/>
              </a:ext>
            </a:extLst>
          </p:cNvPr>
          <p:cNvPicPr>
            <a:picLocks noChangeAspect="1"/>
          </p:cNvPicPr>
          <p:nvPr/>
        </p:nvPicPr>
        <p:blipFill>
          <a:blip r:embed="rId2"/>
          <a:stretch>
            <a:fillRect/>
          </a:stretch>
        </p:blipFill>
        <p:spPr>
          <a:xfrm>
            <a:off x="-31530" y="0"/>
            <a:ext cx="12223530" cy="6838729"/>
          </a:xfrm>
          <a:prstGeom prst="rect">
            <a:avLst/>
          </a:prstGeom>
        </p:spPr>
      </p:pic>
      <p:sp>
        <p:nvSpPr>
          <p:cNvPr id="2" name="Title 1">
            <a:extLst>
              <a:ext uri="{FF2B5EF4-FFF2-40B4-BE49-F238E27FC236}">
                <a16:creationId xmlns:a16="http://schemas.microsoft.com/office/drawing/2014/main" id="{646D0423-92ED-41A8-B13E-ED2A99FC380C}"/>
              </a:ext>
            </a:extLst>
          </p:cNvPr>
          <p:cNvSpPr>
            <a:spLocks noGrp="1"/>
          </p:cNvSpPr>
          <p:nvPr>
            <p:ph type="ctrTitle"/>
          </p:nvPr>
        </p:nvSpPr>
        <p:spPr>
          <a:xfrm>
            <a:off x="1600200" y="2386744"/>
            <a:ext cx="8991600" cy="1645920"/>
          </a:xfrm>
          <a:solidFill>
            <a:schemeClr val="bg1">
              <a:alpha val="60000"/>
            </a:schemeClr>
          </a:solidFill>
          <a:ln w="38100" cap="sq">
            <a:solidFill>
              <a:schemeClr val="tx1"/>
            </a:solidFill>
            <a:miter lim="800000"/>
          </a:ln>
        </p:spPr>
        <p:txBody>
          <a:bodyPr anchor="ctr">
            <a:normAutofit/>
          </a:bodyPr>
          <a:lstStyle/>
          <a:p>
            <a:r>
              <a:rPr lang="en-US" dirty="0">
                <a:solidFill>
                  <a:schemeClr val="tx1"/>
                </a:solidFill>
              </a:rPr>
              <a:t>THANK YOU</a:t>
            </a:r>
          </a:p>
        </p:txBody>
      </p:sp>
    </p:spTree>
    <p:extLst>
      <p:ext uri="{BB962C8B-B14F-4D97-AF65-F5344CB8AC3E}">
        <p14:creationId xmlns:p14="http://schemas.microsoft.com/office/powerpoint/2010/main" val="20818461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93F0ADB5-A0B4-4B01-A8C4-FDC34CE22B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AA6D0FDE-0241-4C21-A720-A694753582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CA40620-8485-4E4F-A230-AB4651ED1418}"/>
              </a:ext>
            </a:extLst>
          </p:cNvPr>
          <p:cNvSpPr>
            <a:spLocks noGrp="1"/>
          </p:cNvSpPr>
          <p:nvPr>
            <p:ph type="title"/>
          </p:nvPr>
        </p:nvSpPr>
        <p:spPr>
          <a:xfrm>
            <a:off x="643467" y="2681103"/>
            <a:ext cx="3363974" cy="1495794"/>
          </a:xfrm>
          <a:noFill/>
          <a:ln>
            <a:solidFill>
              <a:schemeClr val="bg1"/>
            </a:solidFill>
          </a:ln>
        </p:spPr>
        <p:txBody>
          <a:bodyPr wrap="square">
            <a:normAutofit/>
          </a:bodyPr>
          <a:lstStyle/>
          <a:p>
            <a:r>
              <a:rPr lang="en-US" dirty="0">
                <a:solidFill>
                  <a:schemeClr val="bg1"/>
                </a:solidFill>
              </a:rPr>
              <a:t>Data description</a:t>
            </a:r>
          </a:p>
        </p:txBody>
      </p:sp>
      <p:sp>
        <p:nvSpPr>
          <p:cNvPr id="3" name="TextBox 2">
            <a:extLst>
              <a:ext uri="{FF2B5EF4-FFF2-40B4-BE49-F238E27FC236}">
                <a16:creationId xmlns:a16="http://schemas.microsoft.com/office/drawing/2014/main" id="{910384CC-DD15-4275-BF90-C9D8CD0EF321}"/>
              </a:ext>
            </a:extLst>
          </p:cNvPr>
          <p:cNvSpPr txBox="1"/>
          <p:nvPr/>
        </p:nvSpPr>
        <p:spPr>
          <a:xfrm>
            <a:off x="4869132" y="767416"/>
            <a:ext cx="7108031" cy="1661993"/>
          </a:xfrm>
          <a:prstGeom prst="rect">
            <a:avLst/>
          </a:prstGeom>
          <a:noFill/>
        </p:spPr>
        <p:txBody>
          <a:bodyPr wrap="square" rtlCol="0">
            <a:spAutoFit/>
          </a:bodyPr>
          <a:lstStyle/>
          <a:p>
            <a:pPr marL="285750" indent="-285750">
              <a:buFont typeface="Arial" panose="020B0604020202020204" pitchFamily="34" charset="0"/>
              <a:buChar char="•"/>
            </a:pPr>
            <a:r>
              <a:rPr lang="en-US" dirty="0"/>
              <a:t>Satellite Database:</a:t>
            </a:r>
            <a:r>
              <a:rPr lang="en-US" sz="1600" dirty="0"/>
              <a:t> </a:t>
            </a:r>
            <a:r>
              <a:rPr lang="en-US" sz="1600" dirty="0">
                <a:hlinkClick r:id="rId2"/>
              </a:rPr>
              <a:t>https://archive.ics.uci.edu/ml/datasets/air+quality</a:t>
            </a:r>
            <a:endParaRPr lang="en-US" sz="1600" dirty="0"/>
          </a:p>
          <a:p>
            <a:pPr marL="285750" indent="-285750">
              <a:buFont typeface="Arial" panose="020B0604020202020204" pitchFamily="34" charset="0"/>
              <a:buChar char="•"/>
            </a:pPr>
            <a:r>
              <a:rPr lang="en-US" sz="1600" dirty="0"/>
              <a:t>Dataset Characteristics: Multivariate/Time-Series</a:t>
            </a:r>
          </a:p>
          <a:p>
            <a:pPr marL="285750" indent="-285750">
              <a:buFont typeface="Arial" panose="020B0604020202020204" pitchFamily="34" charset="0"/>
              <a:buChar char="•"/>
            </a:pPr>
            <a:r>
              <a:rPr lang="en-US" sz="1600" dirty="0"/>
              <a:t>Attribute Characteristics: Real</a:t>
            </a:r>
          </a:p>
          <a:p>
            <a:endParaRPr lang="en-US" dirty="0"/>
          </a:p>
          <a:p>
            <a:endParaRPr lang="en-US" sz="1600" dirty="0"/>
          </a:p>
          <a:p>
            <a:endParaRPr lang="en-US" dirty="0"/>
          </a:p>
        </p:txBody>
      </p:sp>
      <p:sp>
        <p:nvSpPr>
          <p:cNvPr id="5" name="TextBox 4">
            <a:extLst>
              <a:ext uri="{FF2B5EF4-FFF2-40B4-BE49-F238E27FC236}">
                <a16:creationId xmlns:a16="http://schemas.microsoft.com/office/drawing/2014/main" id="{797AB67E-A27C-E8B6-2295-BF14EED789B4}"/>
              </a:ext>
            </a:extLst>
          </p:cNvPr>
          <p:cNvSpPr txBox="1"/>
          <p:nvPr/>
        </p:nvSpPr>
        <p:spPr>
          <a:xfrm>
            <a:off x="4920262" y="1910946"/>
            <a:ext cx="7005770" cy="4062651"/>
          </a:xfrm>
          <a:prstGeom prst="rect">
            <a:avLst/>
          </a:prstGeom>
          <a:noFill/>
        </p:spPr>
        <p:txBody>
          <a:bodyPr wrap="square" rtlCol="0">
            <a:spAutoFit/>
          </a:bodyPr>
          <a:lstStyle/>
          <a:p>
            <a:r>
              <a:rPr lang="en-US" sz="1600" dirty="0"/>
              <a:t>The dataset contains: </a:t>
            </a:r>
          </a:p>
          <a:p>
            <a:pPr marL="342900" indent="-342900">
              <a:buAutoNum type="arabicParenR"/>
            </a:pPr>
            <a:r>
              <a:rPr lang="en-US" sz="1600" dirty="0"/>
              <a:t>9358 instances of hourly averaged responses from an array of 5 metal oxide chemical sensors embedded in an Air Quality Chemical Multisensory Device. </a:t>
            </a:r>
          </a:p>
          <a:p>
            <a:pPr marL="342900" indent="-342900">
              <a:buAutoNum type="arabicParenR"/>
            </a:pPr>
            <a:r>
              <a:rPr lang="en-US" sz="1600" dirty="0"/>
              <a:t>15 Attributes/Features</a:t>
            </a:r>
          </a:p>
          <a:p>
            <a:pPr marL="342900" indent="-342900">
              <a:buAutoNum type="arabicParenR"/>
            </a:pPr>
            <a:r>
              <a:rPr lang="en-US" sz="1600" dirty="0"/>
              <a:t>The device was located on the field in a significantly polluted area, at road level, within an Italian city. </a:t>
            </a:r>
          </a:p>
          <a:p>
            <a:pPr marL="342900" indent="-342900">
              <a:buAutoNum type="arabicParenR"/>
            </a:pPr>
            <a:r>
              <a:rPr lang="en-US" sz="1600" dirty="0"/>
              <a:t>Data were recorded from March 2004 to February 2005 (one year)representing the longest freely available recordings of on field deployed air quality chemical sensor devices responses. Ground Truth hourly averaged concentrations for CO, Non </a:t>
            </a:r>
            <a:r>
              <a:rPr lang="en-US" sz="1600" dirty="0" err="1"/>
              <a:t>Metanic</a:t>
            </a:r>
            <a:r>
              <a:rPr lang="en-US" sz="1600" dirty="0"/>
              <a:t> Hydrocarbons, Benzene, Total Nitrogen Oxides (NOx) and Nitrogen Dioxide (NO2) and were provided by a co-located reference certified analyzer.</a:t>
            </a:r>
          </a:p>
          <a:p>
            <a:pPr marL="342900" indent="-342900">
              <a:buAutoNum type="arabicParenR"/>
            </a:pPr>
            <a:r>
              <a:rPr lang="en-US" sz="1600" dirty="0"/>
              <a:t>Evidences of cross-sensitivities as well as both concept and sensor drifts are present as described in De Vito et al., Sens. And Act. B, Vol. 129,2,2008 (citation required) eventually affecting sensors concentration estimation capabilities. </a:t>
            </a:r>
          </a:p>
          <a:p>
            <a:pPr marL="342900" indent="-342900">
              <a:buAutoNum type="arabicParenR"/>
            </a:pPr>
            <a:r>
              <a:rPr lang="en-US" sz="1600" dirty="0"/>
              <a:t>Missing Values – Yes (Marked with -200)</a:t>
            </a:r>
          </a:p>
        </p:txBody>
      </p:sp>
    </p:spTree>
    <p:extLst>
      <p:ext uri="{BB962C8B-B14F-4D97-AF65-F5344CB8AC3E}">
        <p14:creationId xmlns:p14="http://schemas.microsoft.com/office/powerpoint/2010/main" val="17048595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93F0ADB5-A0B4-4B01-A8C4-FDC34CE22B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AA6D0FDE-0241-4C21-A720-A694753582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CA40620-8485-4E4F-A230-AB4651ED1418}"/>
              </a:ext>
            </a:extLst>
          </p:cNvPr>
          <p:cNvSpPr>
            <a:spLocks noGrp="1"/>
          </p:cNvSpPr>
          <p:nvPr>
            <p:ph type="title"/>
          </p:nvPr>
        </p:nvSpPr>
        <p:spPr>
          <a:xfrm>
            <a:off x="643466" y="2681103"/>
            <a:ext cx="3802409" cy="1495794"/>
          </a:xfrm>
          <a:noFill/>
          <a:ln>
            <a:solidFill>
              <a:schemeClr val="bg1"/>
            </a:solidFill>
          </a:ln>
        </p:spPr>
        <p:txBody>
          <a:bodyPr wrap="square">
            <a:normAutofit/>
          </a:bodyPr>
          <a:lstStyle/>
          <a:p>
            <a:r>
              <a:rPr lang="en-US" dirty="0">
                <a:solidFill>
                  <a:schemeClr val="bg1"/>
                </a:solidFill>
              </a:rPr>
              <a:t>Data Processing</a:t>
            </a:r>
          </a:p>
        </p:txBody>
      </p:sp>
      <p:sp>
        <p:nvSpPr>
          <p:cNvPr id="3" name="TextBox 2">
            <a:extLst>
              <a:ext uri="{FF2B5EF4-FFF2-40B4-BE49-F238E27FC236}">
                <a16:creationId xmlns:a16="http://schemas.microsoft.com/office/drawing/2014/main" id="{95980A5B-9B45-1668-8FB7-15CCEE94B30D}"/>
              </a:ext>
            </a:extLst>
          </p:cNvPr>
          <p:cNvSpPr txBox="1"/>
          <p:nvPr/>
        </p:nvSpPr>
        <p:spPr>
          <a:xfrm>
            <a:off x="5232331" y="1667390"/>
            <a:ext cx="6521570" cy="923330"/>
          </a:xfrm>
          <a:prstGeom prst="rect">
            <a:avLst/>
          </a:prstGeom>
          <a:noFill/>
        </p:spPr>
        <p:txBody>
          <a:bodyPr wrap="square" rtlCol="0">
            <a:spAutoFit/>
          </a:bodyPr>
          <a:lstStyle/>
          <a:p>
            <a:r>
              <a:rPr lang="en-US" dirty="0"/>
              <a:t>The dataset had no null values, but some values were set as -200 which were replaced with the mean of the other values in those columns.  </a:t>
            </a:r>
          </a:p>
        </p:txBody>
      </p:sp>
      <p:pic>
        <p:nvPicPr>
          <p:cNvPr id="5" name="Picture 4">
            <a:extLst>
              <a:ext uri="{FF2B5EF4-FFF2-40B4-BE49-F238E27FC236}">
                <a16:creationId xmlns:a16="http://schemas.microsoft.com/office/drawing/2014/main" id="{4F600F0E-E980-E569-0A3D-64DB97EB9E4F}"/>
              </a:ext>
            </a:extLst>
          </p:cNvPr>
          <p:cNvPicPr>
            <a:picLocks noChangeAspect="1"/>
          </p:cNvPicPr>
          <p:nvPr/>
        </p:nvPicPr>
        <p:blipFill>
          <a:blip r:embed="rId2"/>
          <a:stretch>
            <a:fillRect/>
          </a:stretch>
        </p:blipFill>
        <p:spPr>
          <a:xfrm>
            <a:off x="5089341" y="3439241"/>
            <a:ext cx="6807550" cy="476274"/>
          </a:xfrm>
          <a:prstGeom prst="rect">
            <a:avLst/>
          </a:prstGeom>
        </p:spPr>
      </p:pic>
    </p:spTree>
    <p:extLst>
      <p:ext uri="{BB962C8B-B14F-4D97-AF65-F5344CB8AC3E}">
        <p14:creationId xmlns:p14="http://schemas.microsoft.com/office/powerpoint/2010/main" val="11736455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93F0ADB5-A0B4-4B01-A8C4-FDC34CE22B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AA6D0FDE-0241-4C21-A720-A694753582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CA40620-8485-4E4F-A230-AB4651ED1418}"/>
              </a:ext>
            </a:extLst>
          </p:cNvPr>
          <p:cNvSpPr>
            <a:spLocks noGrp="1"/>
          </p:cNvSpPr>
          <p:nvPr>
            <p:ph type="title"/>
          </p:nvPr>
        </p:nvSpPr>
        <p:spPr>
          <a:xfrm>
            <a:off x="643467" y="2681103"/>
            <a:ext cx="3363974" cy="1495794"/>
          </a:xfrm>
          <a:noFill/>
          <a:ln>
            <a:solidFill>
              <a:schemeClr val="bg1"/>
            </a:solidFill>
          </a:ln>
        </p:spPr>
        <p:txBody>
          <a:bodyPr wrap="square">
            <a:normAutofit/>
          </a:bodyPr>
          <a:lstStyle/>
          <a:p>
            <a:r>
              <a:rPr lang="en-US" dirty="0">
                <a:solidFill>
                  <a:schemeClr val="bg1"/>
                </a:solidFill>
              </a:rPr>
              <a:t>Histogram</a:t>
            </a:r>
          </a:p>
        </p:txBody>
      </p:sp>
      <p:pic>
        <p:nvPicPr>
          <p:cNvPr id="6" name="Picture 5" descr="Chart, histogram&#10;&#10;Description automatically generated">
            <a:extLst>
              <a:ext uri="{FF2B5EF4-FFF2-40B4-BE49-F238E27FC236}">
                <a16:creationId xmlns:a16="http://schemas.microsoft.com/office/drawing/2014/main" id="{25189B38-19F2-1E01-B461-2E9DFA0AC85A}"/>
              </a:ext>
            </a:extLst>
          </p:cNvPr>
          <p:cNvPicPr>
            <a:picLocks noChangeAspect="1"/>
          </p:cNvPicPr>
          <p:nvPr/>
        </p:nvPicPr>
        <p:blipFill>
          <a:blip r:embed="rId2"/>
          <a:stretch>
            <a:fillRect/>
          </a:stretch>
        </p:blipFill>
        <p:spPr>
          <a:xfrm>
            <a:off x="6095999" y="1791063"/>
            <a:ext cx="5052502" cy="3119768"/>
          </a:xfrm>
          <a:prstGeom prst="rect">
            <a:avLst/>
          </a:prstGeom>
        </p:spPr>
      </p:pic>
    </p:spTree>
    <p:extLst>
      <p:ext uri="{BB962C8B-B14F-4D97-AF65-F5344CB8AC3E}">
        <p14:creationId xmlns:p14="http://schemas.microsoft.com/office/powerpoint/2010/main" val="16291423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93F0ADB5-A0B4-4B01-A8C4-FDC34CE22B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AA6D0FDE-0241-4C21-A720-A694753582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CA40620-8485-4E4F-A230-AB4651ED1418}"/>
              </a:ext>
            </a:extLst>
          </p:cNvPr>
          <p:cNvSpPr>
            <a:spLocks noGrp="1"/>
          </p:cNvSpPr>
          <p:nvPr>
            <p:ph type="title"/>
          </p:nvPr>
        </p:nvSpPr>
        <p:spPr>
          <a:xfrm>
            <a:off x="643467" y="2681103"/>
            <a:ext cx="3363974" cy="1495794"/>
          </a:xfrm>
          <a:noFill/>
          <a:ln>
            <a:solidFill>
              <a:schemeClr val="bg1"/>
            </a:solidFill>
          </a:ln>
        </p:spPr>
        <p:txBody>
          <a:bodyPr wrap="square">
            <a:normAutofit/>
          </a:bodyPr>
          <a:lstStyle/>
          <a:p>
            <a:r>
              <a:rPr lang="en-US" dirty="0">
                <a:solidFill>
                  <a:schemeClr val="bg1"/>
                </a:solidFill>
              </a:rPr>
              <a:t>Histogram</a:t>
            </a:r>
          </a:p>
        </p:txBody>
      </p:sp>
      <p:pic>
        <p:nvPicPr>
          <p:cNvPr id="4" name="Picture 3" descr="Chart, histogram&#10;&#10;Description automatically generated">
            <a:extLst>
              <a:ext uri="{FF2B5EF4-FFF2-40B4-BE49-F238E27FC236}">
                <a16:creationId xmlns:a16="http://schemas.microsoft.com/office/drawing/2014/main" id="{31015784-255D-D3AC-9B78-C82FAAE12694}"/>
              </a:ext>
            </a:extLst>
          </p:cNvPr>
          <p:cNvPicPr>
            <a:picLocks noChangeAspect="1"/>
          </p:cNvPicPr>
          <p:nvPr/>
        </p:nvPicPr>
        <p:blipFill>
          <a:blip r:embed="rId2"/>
          <a:stretch>
            <a:fillRect/>
          </a:stretch>
        </p:blipFill>
        <p:spPr>
          <a:xfrm>
            <a:off x="5223050" y="1689462"/>
            <a:ext cx="6325483" cy="3905795"/>
          </a:xfrm>
          <a:prstGeom prst="rect">
            <a:avLst/>
          </a:prstGeom>
        </p:spPr>
      </p:pic>
    </p:spTree>
    <p:extLst>
      <p:ext uri="{BB962C8B-B14F-4D97-AF65-F5344CB8AC3E}">
        <p14:creationId xmlns:p14="http://schemas.microsoft.com/office/powerpoint/2010/main" val="23493554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93F0ADB5-A0B4-4B01-A8C4-FDC34CE22B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AA6D0FDE-0241-4C21-A720-A694753582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CA40620-8485-4E4F-A230-AB4651ED1418}"/>
              </a:ext>
            </a:extLst>
          </p:cNvPr>
          <p:cNvSpPr>
            <a:spLocks noGrp="1"/>
          </p:cNvSpPr>
          <p:nvPr>
            <p:ph type="title"/>
          </p:nvPr>
        </p:nvSpPr>
        <p:spPr>
          <a:xfrm>
            <a:off x="643467" y="2681103"/>
            <a:ext cx="3363974" cy="1495794"/>
          </a:xfrm>
          <a:noFill/>
          <a:ln>
            <a:solidFill>
              <a:schemeClr val="bg1"/>
            </a:solidFill>
          </a:ln>
        </p:spPr>
        <p:txBody>
          <a:bodyPr wrap="square">
            <a:normAutofit/>
          </a:bodyPr>
          <a:lstStyle/>
          <a:p>
            <a:r>
              <a:rPr lang="en-US" dirty="0">
                <a:solidFill>
                  <a:schemeClr val="bg1"/>
                </a:solidFill>
              </a:rPr>
              <a:t>Scatter Plot</a:t>
            </a:r>
          </a:p>
        </p:txBody>
      </p:sp>
      <p:pic>
        <p:nvPicPr>
          <p:cNvPr id="4" name="Picture 3" descr="Logo, company name&#10;&#10;Description automatically generated">
            <a:extLst>
              <a:ext uri="{FF2B5EF4-FFF2-40B4-BE49-F238E27FC236}">
                <a16:creationId xmlns:a16="http://schemas.microsoft.com/office/drawing/2014/main" id="{B6C715B9-FE72-34AF-4B4D-3C78DF5B93B2}"/>
              </a:ext>
            </a:extLst>
          </p:cNvPr>
          <p:cNvPicPr>
            <a:picLocks noChangeAspect="1"/>
          </p:cNvPicPr>
          <p:nvPr/>
        </p:nvPicPr>
        <p:blipFill>
          <a:blip r:embed="rId2"/>
          <a:stretch>
            <a:fillRect/>
          </a:stretch>
        </p:blipFill>
        <p:spPr>
          <a:xfrm>
            <a:off x="4652340" y="1178560"/>
            <a:ext cx="7539660" cy="4655512"/>
          </a:xfrm>
          <a:prstGeom prst="rect">
            <a:avLst/>
          </a:prstGeom>
        </p:spPr>
      </p:pic>
    </p:spTree>
    <p:extLst>
      <p:ext uri="{BB962C8B-B14F-4D97-AF65-F5344CB8AC3E}">
        <p14:creationId xmlns:p14="http://schemas.microsoft.com/office/powerpoint/2010/main" val="26408360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93F0ADB5-A0B4-4B01-A8C4-FDC34CE22B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AA6D0FDE-0241-4C21-A720-A694753582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CA40620-8485-4E4F-A230-AB4651ED1418}"/>
              </a:ext>
            </a:extLst>
          </p:cNvPr>
          <p:cNvSpPr>
            <a:spLocks noGrp="1"/>
          </p:cNvSpPr>
          <p:nvPr>
            <p:ph type="title"/>
          </p:nvPr>
        </p:nvSpPr>
        <p:spPr>
          <a:xfrm>
            <a:off x="643467" y="2681103"/>
            <a:ext cx="3363974" cy="1495794"/>
          </a:xfrm>
          <a:noFill/>
          <a:ln>
            <a:solidFill>
              <a:schemeClr val="bg1"/>
            </a:solidFill>
          </a:ln>
        </p:spPr>
        <p:txBody>
          <a:bodyPr wrap="square">
            <a:normAutofit/>
          </a:bodyPr>
          <a:lstStyle/>
          <a:p>
            <a:r>
              <a:rPr lang="en-US" dirty="0">
                <a:solidFill>
                  <a:schemeClr val="bg1"/>
                </a:solidFill>
              </a:rPr>
              <a:t>Heat Map</a:t>
            </a:r>
          </a:p>
        </p:txBody>
      </p:sp>
      <p:pic>
        <p:nvPicPr>
          <p:cNvPr id="8" name="Picture 7" descr="A picture containing diagram&#10;&#10;Description automatically generated">
            <a:extLst>
              <a:ext uri="{FF2B5EF4-FFF2-40B4-BE49-F238E27FC236}">
                <a16:creationId xmlns:a16="http://schemas.microsoft.com/office/drawing/2014/main" id="{2FA248FE-34AE-DA54-B24A-E6E29984A116}"/>
              </a:ext>
            </a:extLst>
          </p:cNvPr>
          <p:cNvPicPr>
            <a:picLocks noChangeAspect="1"/>
          </p:cNvPicPr>
          <p:nvPr/>
        </p:nvPicPr>
        <p:blipFill>
          <a:blip r:embed="rId2"/>
          <a:stretch>
            <a:fillRect/>
          </a:stretch>
        </p:blipFill>
        <p:spPr>
          <a:xfrm>
            <a:off x="4650908" y="639098"/>
            <a:ext cx="7497941" cy="5954676"/>
          </a:xfrm>
          <a:prstGeom prst="rect">
            <a:avLst/>
          </a:prstGeom>
        </p:spPr>
      </p:pic>
    </p:spTree>
    <p:extLst>
      <p:ext uri="{BB962C8B-B14F-4D97-AF65-F5344CB8AC3E}">
        <p14:creationId xmlns:p14="http://schemas.microsoft.com/office/powerpoint/2010/main" val="2168341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93F0ADB5-A0B4-4B01-A8C4-FDC34CE22B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AA6D0FDE-0241-4C21-A720-A694753582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CA40620-8485-4E4F-A230-AB4651ED1418}"/>
              </a:ext>
            </a:extLst>
          </p:cNvPr>
          <p:cNvSpPr>
            <a:spLocks noGrp="1"/>
          </p:cNvSpPr>
          <p:nvPr>
            <p:ph type="title"/>
          </p:nvPr>
        </p:nvSpPr>
        <p:spPr>
          <a:xfrm>
            <a:off x="643467" y="2681103"/>
            <a:ext cx="3363974" cy="1495794"/>
          </a:xfrm>
          <a:noFill/>
          <a:ln>
            <a:solidFill>
              <a:schemeClr val="bg1"/>
            </a:solidFill>
          </a:ln>
        </p:spPr>
        <p:txBody>
          <a:bodyPr wrap="square">
            <a:normAutofit fontScale="90000"/>
          </a:bodyPr>
          <a:lstStyle/>
          <a:p>
            <a:r>
              <a:rPr lang="en-US" dirty="0">
                <a:solidFill>
                  <a:schemeClr val="bg1"/>
                </a:solidFill>
              </a:rPr>
              <a:t>Time Series/Line Graph</a:t>
            </a:r>
          </a:p>
        </p:txBody>
      </p:sp>
      <p:pic>
        <p:nvPicPr>
          <p:cNvPr id="4" name="Picture 3" descr="Chart&#10;&#10;Description automatically generated">
            <a:extLst>
              <a:ext uri="{FF2B5EF4-FFF2-40B4-BE49-F238E27FC236}">
                <a16:creationId xmlns:a16="http://schemas.microsoft.com/office/drawing/2014/main" id="{AB9B2F7D-8970-412A-A390-750AD4E85F6A}"/>
              </a:ext>
            </a:extLst>
          </p:cNvPr>
          <p:cNvPicPr>
            <a:picLocks noChangeAspect="1"/>
          </p:cNvPicPr>
          <p:nvPr/>
        </p:nvPicPr>
        <p:blipFill>
          <a:blip r:embed="rId2"/>
          <a:stretch>
            <a:fillRect/>
          </a:stretch>
        </p:blipFill>
        <p:spPr>
          <a:xfrm>
            <a:off x="4731875" y="1358825"/>
            <a:ext cx="7382544" cy="4558498"/>
          </a:xfrm>
          <a:prstGeom prst="rect">
            <a:avLst/>
          </a:prstGeom>
        </p:spPr>
      </p:pic>
    </p:spTree>
    <p:extLst>
      <p:ext uri="{BB962C8B-B14F-4D97-AF65-F5344CB8AC3E}">
        <p14:creationId xmlns:p14="http://schemas.microsoft.com/office/powerpoint/2010/main" val="41344096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93F0ADB5-A0B4-4B01-A8C4-FDC34CE22B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AA6D0FDE-0241-4C21-A720-A694753582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CA40620-8485-4E4F-A230-AB4651ED1418}"/>
              </a:ext>
            </a:extLst>
          </p:cNvPr>
          <p:cNvSpPr>
            <a:spLocks noGrp="1"/>
          </p:cNvSpPr>
          <p:nvPr>
            <p:ph type="title"/>
          </p:nvPr>
        </p:nvSpPr>
        <p:spPr>
          <a:xfrm>
            <a:off x="643467" y="2681103"/>
            <a:ext cx="3363974" cy="1495794"/>
          </a:xfrm>
          <a:noFill/>
          <a:ln>
            <a:solidFill>
              <a:schemeClr val="bg1"/>
            </a:solidFill>
          </a:ln>
        </p:spPr>
        <p:txBody>
          <a:bodyPr wrap="square">
            <a:normAutofit/>
          </a:bodyPr>
          <a:lstStyle/>
          <a:p>
            <a:r>
              <a:rPr lang="en-US" dirty="0">
                <a:solidFill>
                  <a:schemeClr val="bg1"/>
                </a:solidFill>
              </a:rPr>
              <a:t>Violin plot</a:t>
            </a:r>
          </a:p>
        </p:txBody>
      </p:sp>
      <p:pic>
        <p:nvPicPr>
          <p:cNvPr id="4" name="Picture 3" descr="A picture containing diagram&#10;&#10;Description automatically generated">
            <a:extLst>
              <a:ext uri="{FF2B5EF4-FFF2-40B4-BE49-F238E27FC236}">
                <a16:creationId xmlns:a16="http://schemas.microsoft.com/office/drawing/2014/main" id="{1FE1D2AD-3BA2-FF10-9040-6B1F0447F3AB}"/>
              </a:ext>
            </a:extLst>
          </p:cNvPr>
          <p:cNvPicPr>
            <a:picLocks noChangeAspect="1"/>
          </p:cNvPicPr>
          <p:nvPr/>
        </p:nvPicPr>
        <p:blipFill>
          <a:blip r:embed="rId2"/>
          <a:stretch>
            <a:fillRect/>
          </a:stretch>
        </p:blipFill>
        <p:spPr>
          <a:xfrm>
            <a:off x="4792798" y="1423551"/>
            <a:ext cx="7260699" cy="4483263"/>
          </a:xfrm>
          <a:prstGeom prst="rect">
            <a:avLst/>
          </a:prstGeom>
        </p:spPr>
      </p:pic>
    </p:spTree>
    <p:extLst>
      <p:ext uri="{BB962C8B-B14F-4D97-AF65-F5344CB8AC3E}">
        <p14:creationId xmlns:p14="http://schemas.microsoft.com/office/powerpoint/2010/main" val="3444385762"/>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8775A23-75CA-4614-9647-C9B2CE742CA2}">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8A451F4C-A3A1-4FF3-AEA5-AE3EFF175B02}">
  <ds:schemaRefs>
    <ds:schemaRef ds:uri="http://schemas.microsoft.com/sharepoint/v3/contenttype/forms"/>
  </ds:schemaRefs>
</ds:datastoreItem>
</file>

<file path=customXml/itemProps3.xml><?xml version="1.0" encoding="utf-8"?>
<ds:datastoreItem xmlns:ds="http://schemas.openxmlformats.org/officeDocument/2006/customXml" ds:itemID="{F009F5EF-575C-40E7-A9C5-EC1F2A55486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Parcel design</Template>
  <TotalTime>488</TotalTime>
  <Words>270</Words>
  <Application>Microsoft Office PowerPoint</Application>
  <PresentationFormat>Widescreen</PresentationFormat>
  <Paragraphs>29</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Gill Sans MT</vt:lpstr>
      <vt:lpstr>Parcel</vt:lpstr>
      <vt:lpstr>Air quality Index</vt:lpstr>
      <vt:lpstr>Data description</vt:lpstr>
      <vt:lpstr>Data Processing</vt:lpstr>
      <vt:lpstr>Histogram</vt:lpstr>
      <vt:lpstr>Histogram</vt:lpstr>
      <vt:lpstr>Scatter Plot</vt:lpstr>
      <vt:lpstr>Heat Map</vt:lpstr>
      <vt:lpstr>Time Series/Line Graph</vt:lpstr>
      <vt:lpstr>Violin plot</vt:lpstr>
      <vt:lpstr>BOXPLOT</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Space Race</dc:title>
  <dc:creator>Moheth Muralidharan</dc:creator>
  <cp:lastModifiedBy>Moheth Muralidharan</cp:lastModifiedBy>
  <cp:revision>12</cp:revision>
  <dcterms:created xsi:type="dcterms:W3CDTF">2022-03-25T05:23:37Z</dcterms:created>
  <dcterms:modified xsi:type="dcterms:W3CDTF">2022-11-01T19:39:38Z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