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719" autoAdjust="0"/>
  </p:normalViewPr>
  <p:slideViewPr>
    <p:cSldViewPr snapToGrid="0">
      <p:cViewPr varScale="1">
        <p:scale>
          <a:sx n="77" d="100"/>
          <a:sy n="77" d="100"/>
        </p:scale>
        <p:origin x="45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46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5A99B5A-8465-41E5-BE81-B026002395BC}"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137225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965702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6480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699758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5619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936919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388005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68081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123648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99B5A-8465-41E5-BE81-B026002395BC}"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112593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99B5A-8465-41E5-BE81-B026002395BC}"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48680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99B5A-8465-41E5-BE81-B026002395BC}"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340050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A99B5A-8465-41E5-BE81-B026002395BC}"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384215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99B5A-8465-41E5-BE81-B026002395BC}"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00433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99B5A-8465-41E5-BE81-B026002395BC}"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08179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99B5A-8465-41E5-BE81-B026002395BC}"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77A8-5B78-43D9-9647-DBC4B4356286}" type="slidenum">
              <a:rPr lang="en-US" smtClean="0"/>
              <a:t>‹#›</a:t>
            </a:fld>
            <a:endParaRPr lang="en-US"/>
          </a:p>
        </p:txBody>
      </p:sp>
    </p:spTree>
    <p:extLst>
      <p:ext uri="{BB962C8B-B14F-4D97-AF65-F5344CB8AC3E}">
        <p14:creationId xmlns:p14="http://schemas.microsoft.com/office/powerpoint/2010/main" val="284086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A99B5A-8465-41E5-BE81-B026002395BC}" type="datetimeFigureOut">
              <a:rPr lang="en-US" smtClean="0"/>
              <a:t>12/31/2020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E5177A8-5B78-43D9-9647-DBC4B4356286}" type="slidenum">
              <a:rPr lang="en-US" smtClean="0"/>
              <a:t>‹#›</a:t>
            </a:fld>
            <a:endParaRPr lang="en-US"/>
          </a:p>
        </p:txBody>
      </p:sp>
    </p:spTree>
    <p:extLst>
      <p:ext uri="{BB962C8B-B14F-4D97-AF65-F5344CB8AC3E}">
        <p14:creationId xmlns:p14="http://schemas.microsoft.com/office/powerpoint/2010/main" val="8065652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76DBBD-9710-418D-BD14-C1BFB2A04684}"/>
              </a:ext>
            </a:extLst>
          </p:cNvPr>
          <p:cNvSpPr txBox="1"/>
          <p:nvPr/>
        </p:nvSpPr>
        <p:spPr>
          <a:xfrm>
            <a:off x="4219147" y="510898"/>
            <a:ext cx="7439558" cy="3563937"/>
          </a:xfrm>
          <a:prstGeom prst="rect">
            <a:avLst/>
          </a:prstGeom>
        </p:spPr>
        <p:txBody>
          <a:bodyPr vert="horz" lIns="91440" tIns="45720" rIns="91440" bIns="45720" rtlCol="0" anchor="ctr">
            <a:normAutofit/>
          </a:bodyPr>
          <a:lstStyle/>
          <a:p>
            <a:pPr>
              <a:spcBef>
                <a:spcPct val="0"/>
              </a:spcBef>
              <a:spcAft>
                <a:spcPts val="600"/>
              </a:spcAft>
            </a:pPr>
            <a:r>
              <a:rPr lang="en-US" sz="3200" b="1" dirty="0">
                <a:ln w="3175" cmpd="sng">
                  <a:noFill/>
                </a:ln>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CAPSTONE PROJECT : </a:t>
            </a:r>
          </a:p>
          <a:p>
            <a:pPr>
              <a:spcBef>
                <a:spcPct val="0"/>
              </a:spcBef>
              <a:spcAft>
                <a:spcPts val="600"/>
              </a:spcAft>
            </a:pPr>
            <a:r>
              <a:rPr lang="en-US" sz="3200" b="1" dirty="0">
                <a:ln w="3175" cmpd="sng">
                  <a:noFill/>
                </a:ln>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THE BATTLE OF NEIGHBORHOODS</a:t>
            </a:r>
          </a:p>
        </p:txBody>
      </p:sp>
      <p:cxnSp>
        <p:nvCxnSpPr>
          <p:cNvPr id="30" name="Straight Connector 29">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2B9366-C085-4A48-A5F4-7C07940A68E6}"/>
              </a:ext>
            </a:extLst>
          </p:cNvPr>
          <p:cNvSpPr txBox="1"/>
          <p:nvPr/>
        </p:nvSpPr>
        <p:spPr>
          <a:xfrm>
            <a:off x="8890467" y="5663721"/>
            <a:ext cx="3259226" cy="369332"/>
          </a:xfrm>
          <a:prstGeom prst="rect">
            <a:avLst/>
          </a:prstGeom>
          <a:noFill/>
        </p:spPr>
        <p:txBody>
          <a:bodyPr wrap="none" rtlCol="0">
            <a:spAutoFit/>
          </a:bodyPr>
          <a:lstStyle/>
          <a:p>
            <a:pPr>
              <a:spcAft>
                <a:spcPts val="600"/>
              </a:spcAft>
            </a:pPr>
            <a:r>
              <a:rPr lang="en-US" b="1" dirty="0"/>
              <a:t>Presentation By: Mahantesh</a:t>
            </a:r>
          </a:p>
        </p:txBody>
      </p:sp>
      <p:sp>
        <p:nvSpPr>
          <p:cNvPr id="23" name="TextBox 22">
            <a:extLst>
              <a:ext uri="{FF2B5EF4-FFF2-40B4-BE49-F238E27FC236}">
                <a16:creationId xmlns:a16="http://schemas.microsoft.com/office/drawing/2014/main" id="{D5A35958-02CD-4AEE-BA90-0EB87E123FD7}"/>
              </a:ext>
            </a:extLst>
          </p:cNvPr>
          <p:cNvSpPr txBox="1"/>
          <p:nvPr/>
        </p:nvSpPr>
        <p:spPr>
          <a:xfrm>
            <a:off x="8890467" y="6033053"/>
            <a:ext cx="2093843" cy="369332"/>
          </a:xfrm>
          <a:prstGeom prst="rect">
            <a:avLst/>
          </a:prstGeom>
          <a:noFill/>
        </p:spPr>
        <p:txBody>
          <a:bodyPr wrap="none" rtlCol="0">
            <a:spAutoFit/>
          </a:bodyPr>
          <a:lstStyle/>
          <a:p>
            <a:pPr>
              <a:spcAft>
                <a:spcPts val="600"/>
              </a:spcAft>
            </a:pPr>
            <a:r>
              <a:rPr lang="en-US" b="1" dirty="0"/>
              <a:t>Date: 31/12/2020</a:t>
            </a:r>
          </a:p>
        </p:txBody>
      </p:sp>
      <p:sp>
        <p:nvSpPr>
          <p:cNvPr id="2" name="TextBox 1">
            <a:extLst>
              <a:ext uri="{FF2B5EF4-FFF2-40B4-BE49-F238E27FC236}">
                <a16:creationId xmlns:a16="http://schemas.microsoft.com/office/drawing/2014/main" id="{63F64699-B69B-4C53-91E4-F8AEE196D154}"/>
              </a:ext>
            </a:extLst>
          </p:cNvPr>
          <p:cNvSpPr txBox="1"/>
          <p:nvPr/>
        </p:nvSpPr>
        <p:spPr>
          <a:xfrm>
            <a:off x="125260" y="871165"/>
            <a:ext cx="3560590" cy="954107"/>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IBM Data Science </a:t>
            </a:r>
          </a:p>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Professional Certificate</a:t>
            </a:r>
          </a:p>
        </p:txBody>
      </p:sp>
      <p:pic>
        <p:nvPicPr>
          <p:cNvPr id="3" name="Picture 2">
            <a:extLst>
              <a:ext uri="{FF2B5EF4-FFF2-40B4-BE49-F238E27FC236}">
                <a16:creationId xmlns:a16="http://schemas.microsoft.com/office/drawing/2014/main" id="{4E870663-2E7C-4201-854B-9889DA01CFD9}"/>
              </a:ext>
            </a:extLst>
          </p:cNvPr>
          <p:cNvPicPr>
            <a:picLocks noChangeAspect="1"/>
          </p:cNvPicPr>
          <p:nvPr/>
        </p:nvPicPr>
        <p:blipFill>
          <a:blip r:embed="rId2"/>
          <a:stretch>
            <a:fillRect/>
          </a:stretch>
        </p:blipFill>
        <p:spPr>
          <a:xfrm>
            <a:off x="275701" y="510898"/>
            <a:ext cx="1343212" cy="333422"/>
          </a:xfrm>
          <a:prstGeom prst="rect">
            <a:avLst/>
          </a:prstGeom>
        </p:spPr>
      </p:pic>
      <p:pic>
        <p:nvPicPr>
          <p:cNvPr id="6" name="Picture 5">
            <a:extLst>
              <a:ext uri="{FF2B5EF4-FFF2-40B4-BE49-F238E27FC236}">
                <a16:creationId xmlns:a16="http://schemas.microsoft.com/office/drawing/2014/main" id="{86A75C34-D7B5-49AF-8ED8-A5B1100C1317}"/>
              </a:ext>
            </a:extLst>
          </p:cNvPr>
          <p:cNvPicPr>
            <a:picLocks noChangeAspect="1"/>
          </p:cNvPicPr>
          <p:nvPr/>
        </p:nvPicPr>
        <p:blipFill>
          <a:blip r:embed="rId3"/>
          <a:stretch>
            <a:fillRect/>
          </a:stretch>
        </p:blipFill>
        <p:spPr>
          <a:xfrm>
            <a:off x="2432548" y="1852117"/>
            <a:ext cx="1094091" cy="574398"/>
          </a:xfrm>
          <a:prstGeom prst="rect">
            <a:avLst/>
          </a:prstGeom>
        </p:spPr>
      </p:pic>
    </p:spTree>
    <p:extLst>
      <p:ext uri="{BB962C8B-B14F-4D97-AF65-F5344CB8AC3E}">
        <p14:creationId xmlns:p14="http://schemas.microsoft.com/office/powerpoint/2010/main" val="384644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2B274557-F2DD-485E-8648-6E3FFAF5699A}"/>
              </a:ext>
            </a:extLst>
          </p:cNvPr>
          <p:cNvSpPr/>
          <p:nvPr/>
        </p:nvSpPr>
        <p:spPr>
          <a:xfrm>
            <a:off x="532241" y="651555"/>
            <a:ext cx="3403496" cy="646331"/>
          </a:xfrm>
          <a:prstGeom prst="rect">
            <a:avLst/>
          </a:prstGeom>
        </p:spPr>
        <p:txBody>
          <a:bodyPr wrap="none">
            <a:spAutoFit/>
          </a:bodyPr>
          <a:lstStyle/>
          <a:p>
            <a:r>
              <a:rPr lang="en-US" sz="36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p>
        </p:txBody>
      </p:sp>
      <p:sp>
        <p:nvSpPr>
          <p:cNvPr id="6" name="Rectangle 5">
            <a:extLst>
              <a:ext uri="{FF2B5EF4-FFF2-40B4-BE49-F238E27FC236}">
                <a16:creationId xmlns:a16="http://schemas.microsoft.com/office/drawing/2014/main" id="{063DCB54-77F7-4F70-BE99-1CCF05150DF5}"/>
              </a:ext>
            </a:extLst>
          </p:cNvPr>
          <p:cNvSpPr/>
          <p:nvPr/>
        </p:nvSpPr>
        <p:spPr>
          <a:xfrm>
            <a:off x="532241" y="1720840"/>
            <a:ext cx="11029090" cy="3416320"/>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In this project, using k-means cluster algorithm we separated the neighborhood into 10(Ten) different clusters and for 103 different latitude and longitude from dataset, which have very-similar neighborhoods around them.</a:t>
            </a:r>
          </a:p>
          <a:p>
            <a:pPr marL="285750" indent="-28575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Using the charts above results presented to a particular neighborhood based on average house prices and school rating have been made.</a:t>
            </a:r>
          </a:p>
          <a:p>
            <a:pPr marL="285750" indent="-28575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This project has shown me a practical application to resolve a real situation that has impacting personal and financial impact using Data Science tools. </a:t>
            </a:r>
          </a:p>
          <a:p>
            <a:pPr marL="285750" indent="-28575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The mapping with Folium is a very powerful technique to consolidate information and make the analysis and decision better with confidence.</a:t>
            </a:r>
          </a:p>
        </p:txBody>
      </p:sp>
    </p:spTree>
    <p:extLst>
      <p:ext uri="{BB962C8B-B14F-4D97-AF65-F5344CB8AC3E}">
        <p14:creationId xmlns:p14="http://schemas.microsoft.com/office/powerpoint/2010/main" val="9660787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2"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DA90D98-27A5-485C-A2DA-290E5E6CFECC}"/>
              </a:ext>
            </a:extLst>
          </p:cNvPr>
          <p:cNvSpPr txBox="1"/>
          <p:nvPr/>
        </p:nvSpPr>
        <p:spPr>
          <a:xfrm>
            <a:off x="593197" y="471490"/>
            <a:ext cx="5490634" cy="614362"/>
          </a:xfrm>
          <a:prstGeom prst="rect">
            <a:avLst/>
          </a:prstGeom>
        </p:spPr>
        <p:txBody>
          <a:bodyPr vert="horz" lIns="91440" tIns="45720" rIns="91440" bIns="45720" rtlCol="0" anchor="b">
            <a:noAutofit/>
          </a:bodyPr>
          <a:lstStyle/>
          <a:p>
            <a:pPr>
              <a:spcBef>
                <a:spcPct val="0"/>
              </a:spcBef>
              <a:spcAft>
                <a:spcPts val="600"/>
              </a:spcAft>
            </a:pPr>
            <a:r>
              <a:rPr lang="en-US" sz="4000" b="1" cap="all" dirty="0">
                <a:ln w="3175" cmpd="sng">
                  <a:noFill/>
                </a:ln>
                <a:solidFill>
                  <a:schemeClr val="tx2"/>
                </a:solidFill>
                <a:effectLst>
                  <a:outerShdw blurRad="38100" dist="38100" dir="2700000" algn="tl">
                    <a:srgbClr val="000000">
                      <a:alpha val="43137"/>
                    </a:srgbClr>
                  </a:outerShdw>
                </a:effectLst>
                <a:latin typeface="+mj-lt"/>
                <a:ea typeface="+mj-ea"/>
                <a:cs typeface="+mj-cs"/>
              </a:rPr>
              <a:t>Introduction:</a:t>
            </a:r>
          </a:p>
        </p:txBody>
      </p:sp>
      <p:sp>
        <p:nvSpPr>
          <p:cNvPr id="6" name="TextBox 5">
            <a:extLst>
              <a:ext uri="{FF2B5EF4-FFF2-40B4-BE49-F238E27FC236}">
                <a16:creationId xmlns:a16="http://schemas.microsoft.com/office/drawing/2014/main" id="{BB63C99C-B173-401E-B217-31DFC4F25276}"/>
              </a:ext>
            </a:extLst>
          </p:cNvPr>
          <p:cNvSpPr txBox="1"/>
          <p:nvPr/>
        </p:nvSpPr>
        <p:spPr>
          <a:xfrm>
            <a:off x="593543" y="1116612"/>
            <a:ext cx="11022904" cy="5632311"/>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Project is to help people in exploring better facilities around their neighborhood. It will help people making smart and efficient decision on selecting great neighborhood out of numbers of other neighborhoods in Scarborough, Toronto.</a:t>
            </a:r>
          </a:p>
          <a:p>
            <a:pPr marL="342900" indent="-342900">
              <a:buFont typeface="Wingdings" panose="05000000000000000000" pitchFamily="2" charset="2"/>
              <a:buChar char="v"/>
            </a:pPr>
            <a:r>
              <a:rPr lang="en-US" sz="2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Lots of people are migrating to various states of Canada and needed lots of research for good housing prices and reputed schools for their children. This project is for those people who are looking for better neighborhoods.</a:t>
            </a:r>
          </a:p>
          <a:p>
            <a:pPr marL="342900" indent="-342900">
              <a:buFont typeface="Wingdings" panose="05000000000000000000" pitchFamily="2" charset="2"/>
              <a:buChar char="v"/>
            </a:pPr>
            <a:r>
              <a:rPr lang="en-US" sz="2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Project aim to create an analysis of features for a people migrating to Scarborough to search a best neighborhood as a comparative analysis between neighborhoods.</a:t>
            </a:r>
          </a:p>
          <a:p>
            <a:pPr marL="342900" indent="-342900">
              <a:buFont typeface="Wingdings" panose="05000000000000000000" pitchFamily="2" charset="2"/>
              <a:buChar char="v"/>
            </a:pPr>
            <a:r>
              <a:rPr lang="en-US" sz="2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features include median housing price and better school according to ratings, crime rates of that area, road connectivity, weather conditions, good management for emergency, water resources both fresh and wastewater and excrement conveyed in sewers and recreational facilities.</a:t>
            </a:r>
          </a:p>
          <a:p>
            <a:pPr marL="342900" indent="-342900">
              <a:buFont typeface="Wingdings" panose="05000000000000000000" pitchFamily="2" charset="2"/>
              <a:buChar char="v"/>
            </a:pPr>
            <a:r>
              <a:rPr lang="en-US" sz="2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22031588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C0A09C1-608B-4255-9B85-F09EDB0D7DDC}"/>
              </a:ext>
            </a:extLst>
          </p:cNvPr>
          <p:cNvSpPr txBox="1"/>
          <p:nvPr/>
        </p:nvSpPr>
        <p:spPr>
          <a:xfrm>
            <a:off x="389995" y="381001"/>
            <a:ext cx="7687204" cy="584775"/>
          </a:xfrm>
          <a:prstGeom prst="rect">
            <a:avLst/>
          </a:prstGeom>
          <a:noFill/>
        </p:spPr>
        <p:txBody>
          <a:bodyPr wrap="square" rtlCol="0">
            <a:spAutoFit/>
          </a:bodyPr>
          <a:lstStyle/>
          <a:p>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ACQUISITION AND CLEANING:</a:t>
            </a:r>
          </a:p>
        </p:txBody>
      </p:sp>
      <p:sp>
        <p:nvSpPr>
          <p:cNvPr id="5" name="TextBox 4">
            <a:extLst>
              <a:ext uri="{FF2B5EF4-FFF2-40B4-BE49-F238E27FC236}">
                <a16:creationId xmlns:a16="http://schemas.microsoft.com/office/drawing/2014/main" id="{C40FC58D-E3B5-4857-A39F-6CEB6F84D193}"/>
              </a:ext>
            </a:extLst>
          </p:cNvPr>
          <p:cNvSpPr txBox="1"/>
          <p:nvPr/>
        </p:nvSpPr>
        <p:spPr>
          <a:xfrm>
            <a:off x="423873" y="1284802"/>
            <a:ext cx="3144033"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Data Sources used:</a:t>
            </a:r>
          </a:p>
        </p:txBody>
      </p:sp>
      <p:sp>
        <p:nvSpPr>
          <p:cNvPr id="6" name="TextBox 5">
            <a:extLst>
              <a:ext uri="{FF2B5EF4-FFF2-40B4-BE49-F238E27FC236}">
                <a16:creationId xmlns:a16="http://schemas.microsoft.com/office/drawing/2014/main" id="{90E19A0B-F1F1-4C76-B5B5-8AAEFFDE99AD}"/>
              </a:ext>
            </a:extLst>
          </p:cNvPr>
          <p:cNvSpPr txBox="1"/>
          <p:nvPr/>
        </p:nvSpPr>
        <p:spPr>
          <a:xfrm>
            <a:off x="423873" y="1808022"/>
            <a:ext cx="8228728" cy="1015663"/>
          </a:xfrm>
          <a:prstGeom prst="rect">
            <a:avLst/>
          </a:prstGeom>
          <a:noFill/>
        </p:spPr>
        <p:txBody>
          <a:bodyPr wrap="none" rtlCol="0">
            <a:spAutoFit/>
          </a:bodyPr>
          <a:lstStyle/>
          <a:p>
            <a:r>
              <a:rPr lang="en-US" sz="2000" dirty="0">
                <a:solidFill>
                  <a:schemeClr val="tx2">
                    <a:lumMod val="75000"/>
                  </a:schemeClr>
                </a:solidFill>
                <a:latin typeface="Times New Roman" panose="02020603050405020304" pitchFamily="18" charset="0"/>
                <a:cs typeface="Times New Roman" panose="02020603050405020304" pitchFamily="18" charset="0"/>
              </a:rPr>
              <a:t>Data Link: </a:t>
            </a:r>
            <a:r>
              <a:rPr lang="en-US" sz="2000" u="sng" dirty="0">
                <a:solidFill>
                  <a:schemeClr val="tx2">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https://en.wikipedia.org/wiki/List_of_postal_codes_of_Canada:_M</a:t>
            </a:r>
            <a:endParaRPr lang="en-US" sz="2000" dirty="0">
              <a:solidFill>
                <a:schemeClr val="tx2">
                  <a:lumMod val="75000"/>
                </a:schemeClr>
              </a:solidFill>
              <a:latin typeface="Times New Roman" panose="02020603050405020304" pitchFamily="18" charset="0"/>
              <a:cs typeface="Times New Roman" panose="02020603050405020304" pitchFamily="18" charset="0"/>
            </a:endParaRPr>
          </a:p>
          <a:p>
            <a:r>
              <a:rPr lang="en-US" sz="2000" dirty="0">
                <a:solidFill>
                  <a:schemeClr val="tx2">
                    <a:lumMod val="75000"/>
                  </a:schemeClr>
                </a:solidFill>
                <a:latin typeface="Times New Roman" panose="02020603050405020304" pitchFamily="18" charset="0"/>
                <a:cs typeface="Times New Roman" panose="02020603050405020304" pitchFamily="18" charset="0"/>
              </a:rPr>
              <a:t>Data Set: Scarborough dataset scrapped from Wikipedia. </a:t>
            </a:r>
          </a:p>
          <a:p>
            <a:r>
              <a:rPr lang="en-US" sz="2000" dirty="0">
                <a:solidFill>
                  <a:schemeClr val="tx2">
                    <a:lumMod val="75000"/>
                  </a:schemeClr>
                </a:solidFill>
                <a:latin typeface="Times New Roman" panose="02020603050405020304" pitchFamily="18" charset="0"/>
                <a:cs typeface="Times New Roman" panose="02020603050405020304" pitchFamily="18" charset="0"/>
              </a:rPr>
              <a:t>This Dataset consisting of latitude and longitude, zip codes of the Locations.</a:t>
            </a:r>
          </a:p>
        </p:txBody>
      </p:sp>
      <p:sp>
        <p:nvSpPr>
          <p:cNvPr id="7" name="TextBox 6">
            <a:extLst>
              <a:ext uri="{FF2B5EF4-FFF2-40B4-BE49-F238E27FC236}">
                <a16:creationId xmlns:a16="http://schemas.microsoft.com/office/drawing/2014/main" id="{64BB7C38-247A-4559-BE94-6644FA60F57C}"/>
              </a:ext>
            </a:extLst>
          </p:cNvPr>
          <p:cNvSpPr txBox="1"/>
          <p:nvPr/>
        </p:nvSpPr>
        <p:spPr>
          <a:xfrm>
            <a:off x="423873" y="2882815"/>
            <a:ext cx="3611245" cy="523220"/>
          </a:xfrm>
          <a:prstGeom prst="rect">
            <a:avLst/>
          </a:prstGeom>
          <a:noFill/>
        </p:spPr>
        <p:txBody>
          <a:bodyPr wrap="non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Foursquare API Data:</a:t>
            </a:r>
          </a:p>
        </p:txBody>
      </p:sp>
      <p:sp>
        <p:nvSpPr>
          <p:cNvPr id="9" name="TextBox 8">
            <a:extLst>
              <a:ext uri="{FF2B5EF4-FFF2-40B4-BE49-F238E27FC236}">
                <a16:creationId xmlns:a16="http://schemas.microsoft.com/office/drawing/2014/main" id="{F9618BF7-6E6A-469A-BAFA-DB4250EAEDCB}"/>
              </a:ext>
            </a:extLst>
          </p:cNvPr>
          <p:cNvSpPr txBox="1"/>
          <p:nvPr/>
        </p:nvSpPr>
        <p:spPr>
          <a:xfrm>
            <a:off x="389995" y="3441150"/>
            <a:ext cx="10123284" cy="3477875"/>
          </a:xfrm>
          <a:prstGeom prst="rect">
            <a:avLst/>
          </a:prstGeom>
          <a:noFill/>
        </p:spPr>
        <p:txBody>
          <a:bodyPr wrap="none" rtlCol="0">
            <a:spAutoFit/>
          </a:bodyPr>
          <a:lstStyle/>
          <a:p>
            <a:r>
              <a:rPr lang="en-US" sz="2000" dirty="0">
                <a:solidFill>
                  <a:schemeClr val="tx2">
                    <a:lumMod val="75000"/>
                  </a:schemeClr>
                </a:solidFill>
                <a:latin typeface="Times New Roman" panose="02020603050405020304" pitchFamily="18" charset="0"/>
                <a:cs typeface="Times New Roman" panose="02020603050405020304" pitchFamily="18" charset="0"/>
              </a:rPr>
              <a:t>The data retrieved from Foursquare contained information of venues within a  specified distance </a:t>
            </a:r>
          </a:p>
          <a:p>
            <a:r>
              <a:rPr lang="en-US" sz="2000" dirty="0">
                <a:solidFill>
                  <a:schemeClr val="tx2">
                    <a:lumMod val="75000"/>
                  </a:schemeClr>
                </a:solidFill>
                <a:latin typeface="Times New Roman" panose="02020603050405020304" pitchFamily="18" charset="0"/>
                <a:cs typeface="Times New Roman" panose="02020603050405020304" pitchFamily="18" charset="0"/>
              </a:rPr>
              <a:t>of the longitude and latitude of the postcodes. The information obtained per venue as follows:</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Neighborhood</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Neighborhood Latitude</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Neighborhood Longitude</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Venue</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Name of the venue e.g. the name of a store or restaurant</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Venue Latitude</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Venue Longitude</a:t>
            </a:r>
          </a:p>
          <a:p>
            <a:pPr marL="285750" indent="-285750">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Venue Category</a:t>
            </a:r>
          </a:p>
          <a:p>
            <a:endParaRPr lang="en-US" sz="2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7236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A79D781-8C39-4A8D-88A2-6ED7C9EBC11D}"/>
              </a:ext>
            </a:extLst>
          </p:cNvPr>
          <p:cNvSpPr txBox="1"/>
          <p:nvPr/>
        </p:nvSpPr>
        <p:spPr>
          <a:xfrm>
            <a:off x="471488" y="609601"/>
            <a:ext cx="5252335" cy="584775"/>
          </a:xfrm>
          <a:prstGeom prst="rect">
            <a:avLst/>
          </a:prstGeom>
          <a:noFill/>
        </p:spPr>
        <p:txBody>
          <a:bodyPr wrap="none" rtlCol="0">
            <a:spAutoFit/>
          </a:bodyPr>
          <a:lstStyle/>
          <a:p>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MAP OF SCARBOROUGH:</a:t>
            </a:r>
          </a:p>
        </p:txBody>
      </p:sp>
      <p:pic>
        <p:nvPicPr>
          <p:cNvPr id="1026" name="Picture 2">
            <a:extLst>
              <a:ext uri="{FF2B5EF4-FFF2-40B4-BE49-F238E27FC236}">
                <a16:creationId xmlns:a16="http://schemas.microsoft.com/office/drawing/2014/main" id="{2B79A1BC-251B-4995-B416-7DDA13DB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39" y="1347786"/>
            <a:ext cx="9381861"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0401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FA71991-4949-497F-B602-F86B8A708C93}"/>
              </a:ext>
            </a:extLst>
          </p:cNvPr>
          <p:cNvSpPr txBox="1"/>
          <p:nvPr/>
        </p:nvSpPr>
        <p:spPr>
          <a:xfrm>
            <a:off x="649035" y="684376"/>
            <a:ext cx="5429250" cy="646331"/>
          </a:xfrm>
          <a:prstGeom prst="rect">
            <a:avLst/>
          </a:prstGeom>
          <a:noFill/>
        </p:spPr>
        <p:txBody>
          <a:bodyPr wrap="square" rtlCol="0">
            <a:spAutoFit/>
          </a:bodyPr>
          <a:lstStyle/>
          <a:p>
            <a:r>
              <a:rPr lang="en-US" sz="3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37A84776-C0E2-47ED-96BA-CCC27603BEBA}"/>
              </a:ext>
            </a:extLst>
          </p:cNvPr>
          <p:cNvSpPr txBox="1"/>
          <p:nvPr/>
        </p:nvSpPr>
        <p:spPr>
          <a:xfrm>
            <a:off x="728340" y="1734376"/>
            <a:ext cx="3521477" cy="523220"/>
          </a:xfrm>
          <a:prstGeom prst="rect">
            <a:avLst/>
          </a:prstGeom>
          <a:noFill/>
        </p:spPr>
        <p:txBody>
          <a:bodyPr wrap="none" rtlCol="0">
            <a:spAutoFit/>
          </a:bodyPr>
          <a:lstStyle/>
          <a:p>
            <a:r>
              <a:rPr lang="en-US" sz="28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Approach</a:t>
            </a:r>
          </a:p>
        </p:txBody>
      </p:sp>
      <p:sp>
        <p:nvSpPr>
          <p:cNvPr id="6" name="TextBox 5">
            <a:extLst>
              <a:ext uri="{FF2B5EF4-FFF2-40B4-BE49-F238E27FC236}">
                <a16:creationId xmlns:a16="http://schemas.microsoft.com/office/drawing/2014/main" id="{C6704D4E-625C-43A7-BE1A-89B6F5BBB4B6}"/>
              </a:ext>
            </a:extLst>
          </p:cNvPr>
          <p:cNvSpPr txBox="1"/>
          <p:nvPr/>
        </p:nvSpPr>
        <p:spPr>
          <a:xfrm>
            <a:off x="675745" y="2661413"/>
            <a:ext cx="1065964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To compare the similarities of two cities, we decided to explore neighborhoods, segment them, and group them into clusters to find similar neighborhoods in a big city like New York and Toronto. </a:t>
            </a:r>
          </a:p>
          <a:p>
            <a:pPr marL="342900" indent="-342900">
              <a:buFont typeface="Arial" panose="020B0604020202020204" pitchFamily="34" charset="0"/>
              <a:buChar char="•"/>
            </a:pPr>
            <a:r>
              <a:rPr lang="en-US" sz="2400" dirty="0">
                <a:solidFill>
                  <a:schemeClr val="tx2">
                    <a:lumMod val="75000"/>
                  </a:schemeClr>
                </a:solidFill>
                <a:latin typeface="Times New Roman" panose="02020603050405020304" pitchFamily="18" charset="0"/>
                <a:cs typeface="Times New Roman" panose="02020603050405020304" pitchFamily="18" charset="0"/>
              </a:rPr>
              <a:t>To be able to do that, we need to cluster data which is a form of unsupervised machine learning: k-means clustering algorithm.</a:t>
            </a:r>
          </a:p>
        </p:txBody>
      </p:sp>
    </p:spTree>
    <p:extLst>
      <p:ext uri="{BB962C8B-B14F-4D97-AF65-F5344CB8AC3E}">
        <p14:creationId xmlns:p14="http://schemas.microsoft.com/office/powerpoint/2010/main" val="26072196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629C2A56-B68C-44C5-A7E3-C70DE25629DD}"/>
              </a:ext>
            </a:extLst>
          </p:cNvPr>
          <p:cNvSpPr txBox="1"/>
          <p:nvPr/>
        </p:nvSpPr>
        <p:spPr>
          <a:xfrm>
            <a:off x="649035" y="323494"/>
            <a:ext cx="5429250" cy="646331"/>
          </a:xfrm>
          <a:prstGeom prst="rect">
            <a:avLst/>
          </a:prstGeom>
          <a:noFill/>
        </p:spPr>
        <p:txBody>
          <a:bodyPr wrap="square" rtlCol="0">
            <a:spAutoFit/>
          </a:bodyPr>
          <a:lstStyle/>
          <a:p>
            <a:r>
              <a:rPr lang="en-US" sz="3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Cont..</a:t>
            </a:r>
          </a:p>
        </p:txBody>
      </p:sp>
      <p:sp>
        <p:nvSpPr>
          <p:cNvPr id="4" name="TextBox 3">
            <a:extLst>
              <a:ext uri="{FF2B5EF4-FFF2-40B4-BE49-F238E27FC236}">
                <a16:creationId xmlns:a16="http://schemas.microsoft.com/office/drawing/2014/main" id="{468D0C23-9BA8-4C2E-A83F-E7685CE113E9}"/>
              </a:ext>
            </a:extLst>
          </p:cNvPr>
          <p:cNvSpPr txBox="1"/>
          <p:nvPr/>
        </p:nvSpPr>
        <p:spPr>
          <a:xfrm>
            <a:off x="649035" y="959041"/>
            <a:ext cx="5972175"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K-Means Clustering Approach:</a:t>
            </a:r>
          </a:p>
        </p:txBody>
      </p:sp>
      <p:pic>
        <p:nvPicPr>
          <p:cNvPr id="2050" name="Picture 2">
            <a:extLst>
              <a:ext uri="{FF2B5EF4-FFF2-40B4-BE49-F238E27FC236}">
                <a16:creationId xmlns:a16="http://schemas.microsoft.com/office/drawing/2014/main" id="{7BDAA843-CA3F-454C-A168-3162F22BF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70" y="1520004"/>
            <a:ext cx="10421938" cy="498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404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72D964DF-B2FF-4AC8-93A6-6AB75FAFB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049" y="2179594"/>
            <a:ext cx="8477250" cy="4564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5CDBC8-05A6-4ADB-8F24-68938BA82F63}"/>
              </a:ext>
            </a:extLst>
          </p:cNvPr>
          <p:cNvSpPr txBox="1"/>
          <p:nvPr/>
        </p:nvSpPr>
        <p:spPr>
          <a:xfrm>
            <a:off x="284531" y="3264807"/>
            <a:ext cx="3137397" cy="954107"/>
          </a:xfrm>
          <a:prstGeom prst="rect">
            <a:avLst/>
          </a:prstGeom>
          <a:noFill/>
        </p:spPr>
        <p:txBody>
          <a:bodyPr wrap="non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Map of Clusters in </a:t>
            </a:r>
          </a:p>
          <a:p>
            <a:r>
              <a:rPr lang="en-US" sz="2800" b="1" dirty="0">
                <a:solidFill>
                  <a:schemeClr val="tx2">
                    <a:lumMod val="75000"/>
                  </a:schemeClr>
                </a:solidFill>
                <a:latin typeface="Times New Roman" panose="02020603050405020304" pitchFamily="18" charset="0"/>
                <a:cs typeface="Times New Roman" panose="02020603050405020304" pitchFamily="18" charset="0"/>
              </a:rPr>
              <a:t>Scarborough</a:t>
            </a:r>
          </a:p>
        </p:txBody>
      </p:sp>
      <p:sp>
        <p:nvSpPr>
          <p:cNvPr id="6" name="TextBox 5">
            <a:extLst>
              <a:ext uri="{FF2B5EF4-FFF2-40B4-BE49-F238E27FC236}">
                <a16:creationId xmlns:a16="http://schemas.microsoft.com/office/drawing/2014/main" id="{F1DCBC6E-B442-4716-95A6-5FF3A9BCF2D4}"/>
              </a:ext>
            </a:extLst>
          </p:cNvPr>
          <p:cNvSpPr txBox="1"/>
          <p:nvPr/>
        </p:nvSpPr>
        <p:spPr>
          <a:xfrm>
            <a:off x="518280" y="706678"/>
            <a:ext cx="5807295" cy="523220"/>
          </a:xfrm>
          <a:prstGeom prst="rect">
            <a:avLst/>
          </a:prstGeom>
          <a:noFill/>
        </p:spPr>
        <p:txBody>
          <a:bodyPr wrap="none" rtlCol="0">
            <a:spAutoFit/>
          </a:bodyPr>
          <a:lstStyle/>
          <a:p>
            <a:r>
              <a:rPr lang="en-US" sz="28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25494813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4110" name="Straight Connector 7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1" name="Straight Connector 7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2" name="Straight Connector 7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3" name="Straight Connector 7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4" name="Straight Connector 7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115" name="Rectangle 8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FA370BE-29B3-49AA-A89B-3A385D5BFE51}"/>
              </a:ext>
            </a:extLst>
          </p:cNvPr>
          <p:cNvSpPr txBox="1"/>
          <p:nvPr/>
        </p:nvSpPr>
        <p:spPr>
          <a:xfrm>
            <a:off x="7508446" y="853546"/>
            <a:ext cx="3971902" cy="2533122"/>
          </a:xfrm>
          <a:prstGeom prst="rect">
            <a:avLst/>
          </a:prstGeom>
        </p:spPr>
        <p:txBody>
          <a:bodyPr vert="horz" lIns="91440" tIns="45720" rIns="91440" bIns="45720" rtlCol="0" anchor="b">
            <a:normAutofit/>
          </a:bodyPr>
          <a:lstStyle/>
          <a:p>
            <a:pPr>
              <a:spcBef>
                <a:spcPct val="0"/>
              </a:spcBef>
              <a:spcAft>
                <a:spcPts val="600"/>
              </a:spcAft>
            </a:pPr>
            <a:r>
              <a:rPr lang="en-US" sz="3200" b="1" cap="all" dirty="0">
                <a:ln w="3175" cmpd="sng">
                  <a:noFill/>
                </a:ln>
                <a:solidFill>
                  <a:schemeClr val="bg2">
                    <a:lumMod val="75000"/>
                  </a:schemeClr>
                </a:solidFill>
                <a:latin typeface="Times New Roman" panose="02020603050405020304" pitchFamily="18" charset="0"/>
                <a:ea typeface="+mj-ea"/>
                <a:cs typeface="Times New Roman" panose="02020603050405020304" pitchFamily="18" charset="0"/>
              </a:rPr>
              <a:t>EXPLORATORY DATA ANALYSIS</a:t>
            </a:r>
          </a:p>
        </p:txBody>
      </p:sp>
      <p:sp>
        <p:nvSpPr>
          <p:cNvPr id="4116"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E9B2419B-82FE-4B53-9D57-EF8C37FD4F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42" r="2" b="24287"/>
          <a:stretch/>
        </p:blipFill>
        <p:spPr bwMode="auto">
          <a:xfrm>
            <a:off x="773616" y="685800"/>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Rectangle 3">
            <a:extLst>
              <a:ext uri="{FF2B5EF4-FFF2-40B4-BE49-F238E27FC236}">
                <a16:creationId xmlns:a16="http://schemas.microsoft.com/office/drawing/2014/main" id="{19D06BC1-EBE8-4C95-9F60-2F2BDEA4D397}"/>
              </a:ext>
            </a:extLst>
          </p:cNvPr>
          <p:cNvSpPr/>
          <p:nvPr/>
        </p:nvSpPr>
        <p:spPr>
          <a:xfrm>
            <a:off x="634000" y="113284"/>
            <a:ext cx="7862152" cy="400110"/>
          </a:xfrm>
          <a:prstGeom prst="rect">
            <a:avLst/>
          </a:prstGeom>
        </p:spPr>
        <p:txBody>
          <a:bodyPr wrap="none">
            <a:spAutoFit/>
          </a:bodyPr>
          <a:lstStyle/>
          <a:p>
            <a:pPr>
              <a:spcAft>
                <a:spcPts val="600"/>
              </a:spcAft>
            </a:pPr>
            <a:r>
              <a:rPr lang="en-US" sz="2000" b="1" dirty="0">
                <a:solidFill>
                  <a:schemeClr val="bg2">
                    <a:lumMod val="75000"/>
                  </a:schemeClr>
                </a:solidFill>
                <a:latin typeface="Times New Roman" panose="02020603050405020304" pitchFamily="18" charset="0"/>
                <a:cs typeface="Times New Roman" panose="02020603050405020304" pitchFamily="18" charset="0"/>
              </a:rPr>
              <a:t>AVERAGE HOUSING PRICE BY CLUSTERS IN SCARBOROUGH</a:t>
            </a:r>
            <a:endParaRPr lang="en-US" sz="2000" b="1" i="0" dirty="0">
              <a:solidFill>
                <a:schemeClr val="bg2">
                  <a:lumMod val="75000"/>
                </a:schemeClr>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38F6A5-57AB-4AAF-B4EB-4AF72B096F25}"/>
              </a:ext>
            </a:extLst>
          </p:cNvPr>
          <p:cNvSpPr txBox="1"/>
          <p:nvPr/>
        </p:nvSpPr>
        <p:spPr>
          <a:xfrm>
            <a:off x="10755819" y="2840549"/>
            <a:ext cx="1124026" cy="523220"/>
          </a:xfrm>
          <a:prstGeom prst="rect">
            <a:avLst/>
          </a:prstGeom>
          <a:noFill/>
        </p:spPr>
        <p:txBody>
          <a:bodyPr wrap="none" rtlCol="0">
            <a:spAutoFit/>
          </a:bodyPr>
          <a:lstStyle/>
          <a:p>
            <a:r>
              <a:rPr lang="en-US" sz="2800" b="1" dirty="0">
                <a:solidFill>
                  <a:schemeClr val="bg2">
                    <a:lumMod val="75000"/>
                  </a:schemeClr>
                </a:solidFill>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294852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4ECB58-FB36-4586-AE0F-6A1143A74526}"/>
              </a:ext>
            </a:extLst>
          </p:cNvPr>
          <p:cNvSpPr/>
          <p:nvPr/>
        </p:nvSpPr>
        <p:spPr>
          <a:xfrm>
            <a:off x="634000" y="-61912"/>
            <a:ext cx="8965636" cy="65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b="1" cap="all" dirty="0">
                <a:ln w="3175" cmpd="sng">
                  <a:noFill/>
                </a:ln>
                <a:solidFill>
                  <a:schemeClr val="tx2">
                    <a:lumMod val="75000"/>
                  </a:schemeClr>
                </a:solidFill>
                <a:latin typeface="Times New Roman" panose="02020603050405020304" pitchFamily="18" charset="0"/>
                <a:ea typeface="+mj-ea"/>
                <a:cs typeface="Times New Roman" panose="02020603050405020304" pitchFamily="18" charset="0"/>
              </a:rPr>
              <a:t>School Ratings by Clusters in Scarborough</a:t>
            </a:r>
            <a:endParaRPr lang="en-US" sz="2000" b="1" i="0" cap="all" dirty="0">
              <a:ln w="3175" cmpd="sng">
                <a:noFill/>
              </a:ln>
              <a:solidFill>
                <a:schemeClr val="tx2">
                  <a:lumMod val="75000"/>
                </a:schemeClr>
              </a:solidFill>
              <a:latin typeface="Times New Roman" panose="02020603050405020304" pitchFamily="18" charset="0"/>
              <a:ea typeface="+mj-ea"/>
              <a:cs typeface="Times New Roman" panose="02020603050405020304" pitchFamily="18" charset="0"/>
            </a:endParaRPr>
          </a:p>
        </p:txBody>
      </p:sp>
      <p:sp useBgFill="1">
        <p:nvSpPr>
          <p:cNvPr id="83"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2E0F273C-EA81-4D1B-A2E6-8A7AC98545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6573" y="1097060"/>
            <a:ext cx="5039724" cy="433416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66FBA689-A83A-4A54-B848-75386A73B64E}"/>
              </a:ext>
            </a:extLst>
          </p:cNvPr>
          <p:cNvPicPr>
            <a:picLocks noChangeAspect="1"/>
          </p:cNvPicPr>
          <p:nvPr/>
        </p:nvPicPr>
        <p:blipFill>
          <a:blip r:embed="rId3"/>
          <a:stretch>
            <a:fillRect/>
          </a:stretch>
        </p:blipFill>
        <p:spPr>
          <a:xfrm>
            <a:off x="7332663" y="447611"/>
            <a:ext cx="4127350" cy="2731245"/>
          </a:xfrm>
          <a:prstGeom prst="rect">
            <a:avLst/>
          </a:prstGeom>
        </p:spPr>
      </p:pic>
      <p:pic>
        <p:nvPicPr>
          <p:cNvPr id="6" name="Picture 5">
            <a:extLst>
              <a:ext uri="{FF2B5EF4-FFF2-40B4-BE49-F238E27FC236}">
                <a16:creationId xmlns:a16="http://schemas.microsoft.com/office/drawing/2014/main" id="{A0AF8C58-FAA5-4D6E-A11C-C26740E8817F}"/>
              </a:ext>
            </a:extLst>
          </p:cNvPr>
          <p:cNvPicPr>
            <a:picLocks noChangeAspect="1"/>
          </p:cNvPicPr>
          <p:nvPr/>
        </p:nvPicPr>
        <p:blipFill>
          <a:blip r:embed="rId4"/>
          <a:stretch>
            <a:fillRect/>
          </a:stretch>
        </p:blipFill>
        <p:spPr>
          <a:xfrm>
            <a:off x="10642297" y="2366484"/>
            <a:ext cx="1347333" cy="755970"/>
          </a:xfrm>
          <a:prstGeom prst="rect">
            <a:avLst/>
          </a:prstGeom>
        </p:spPr>
      </p:pic>
    </p:spTree>
    <p:extLst>
      <p:ext uri="{BB962C8B-B14F-4D97-AF65-F5344CB8AC3E}">
        <p14:creationId xmlns:p14="http://schemas.microsoft.com/office/powerpoint/2010/main" val="270353123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36</TotalTime>
  <Words>533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Mahantesh C U (DAAI – ANALYTICS &amp; AI)</dc:creator>
  <cp:lastModifiedBy>Mahantesh C U (DAAI – ANALYTICS &amp; AI)</cp:lastModifiedBy>
  <cp:revision>19</cp:revision>
  <dcterms:created xsi:type="dcterms:W3CDTF">2020-12-31T10:25:05Z</dcterms:created>
  <dcterms:modified xsi:type="dcterms:W3CDTF">2020-12-31T11:14:49Z</dcterms:modified>
</cp:coreProperties>
</file>