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6" r:id="rId1"/>
  </p:sldMasterIdLst>
  <p:notesMasterIdLst>
    <p:notesMasterId r:id="rId12"/>
  </p:notesMasterIdLst>
  <p:sldIdLst>
    <p:sldId id="279" r:id="rId2"/>
    <p:sldId id="277" r:id="rId3"/>
    <p:sldId id="276" r:id="rId4"/>
    <p:sldId id="283" r:id="rId5"/>
    <p:sldId id="284" r:id="rId6"/>
    <p:sldId id="259" r:id="rId7"/>
    <p:sldId id="281" r:id="rId8"/>
    <p:sldId id="260" r:id="rId9"/>
    <p:sldId id="282" r:id="rId10"/>
    <p:sldId id="275" r:id="rId11"/>
  </p:sldIdLst>
  <p:sldSz cx="9144000" cy="5143500" type="screen16x9"/>
  <p:notesSz cx="9144000" cy="5143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1" d="100"/>
          <a:sy n="111" d="100"/>
        </p:scale>
        <p:origin x="-634" y="-82"/>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2571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257175"/>
          </a:xfrm>
          <a:prstGeom prst="rect">
            <a:avLst/>
          </a:prstGeom>
        </p:spPr>
        <p:txBody>
          <a:bodyPr vert="horz" lIns="91440" tIns="45720" rIns="91440" bIns="45720" rtlCol="0"/>
          <a:lstStyle>
            <a:lvl1pPr algn="r">
              <a:defRPr sz="1200"/>
            </a:lvl1pPr>
          </a:lstStyle>
          <a:p>
            <a:fld id="{47BB606F-238C-40A6-AE11-A1E100B057AE}" type="datetimeFigureOut">
              <a:rPr lang="en-US" smtClean="0"/>
              <a:pPr/>
              <a:t>11/16/2021</a:t>
            </a:fld>
            <a:endParaRPr lang="en-US"/>
          </a:p>
        </p:txBody>
      </p:sp>
      <p:sp>
        <p:nvSpPr>
          <p:cNvPr id="4" name="Slide Image Placeholder 3"/>
          <p:cNvSpPr>
            <a:spLocks noGrp="1" noRot="1" noChangeAspect="1"/>
          </p:cNvSpPr>
          <p:nvPr>
            <p:ph type="sldImg" idx="2"/>
          </p:nvPr>
        </p:nvSpPr>
        <p:spPr>
          <a:xfrm>
            <a:off x="2857500" y="385763"/>
            <a:ext cx="3429000" cy="1928812"/>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2443163"/>
            <a:ext cx="7315200" cy="231457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4884738"/>
            <a:ext cx="3962400" cy="25717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4884738"/>
            <a:ext cx="3962400" cy="257175"/>
          </a:xfrm>
          <a:prstGeom prst="rect">
            <a:avLst/>
          </a:prstGeom>
        </p:spPr>
        <p:txBody>
          <a:bodyPr vert="horz" lIns="91440" tIns="45720" rIns="91440" bIns="45720" rtlCol="0" anchor="b"/>
          <a:lstStyle>
            <a:lvl1pPr algn="r">
              <a:defRPr sz="1200"/>
            </a:lvl1pPr>
          </a:lstStyle>
          <a:p>
            <a:fld id="{C5F63E1E-9884-4904-B125-1C0DBB75202B}"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5F63E1E-9884-4904-B125-1C0DBB75202B}" type="slidenum">
              <a:rPr lang="en-US" smtClean="0"/>
              <a:pPr/>
              <a:t>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2667000" y="0"/>
            <a:ext cx="6477000" cy="5143500"/>
          </a:xfrm>
          <a:prstGeom prst="rect">
            <a:avLst/>
          </a:prstGeom>
          <a:blipFill>
            <a:blip r:embed="rId2" cstate="print">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Straight Connector 8"/>
          <p:cNvSpPr>
            <a:spLocks noChangeShapeType="1"/>
          </p:cNvSpPr>
          <p:nvPr/>
        </p:nvSpPr>
        <p:spPr bwMode="auto">
          <a:xfrm rot="16200000">
            <a:off x="95250" y="2571750"/>
            <a:ext cx="51435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Title 11"/>
          <p:cNvSpPr>
            <a:spLocks noGrp="1"/>
          </p:cNvSpPr>
          <p:nvPr>
            <p:ph type="ctrTitle"/>
          </p:nvPr>
        </p:nvSpPr>
        <p:spPr>
          <a:xfrm>
            <a:off x="3366868" y="400050"/>
            <a:ext cx="5105400" cy="2151126"/>
          </a:xfrm>
        </p:spPr>
        <p:txBody>
          <a:bodyPr lIns="45720" tIns="0" rIns="45720">
            <a:noAutofit/>
          </a:bodyPr>
          <a:lstStyle>
            <a:lvl1pPr algn="r">
              <a:defRPr sz="4200" b="1"/>
            </a:lvl1pPr>
            <a:extLst/>
          </a:lstStyle>
          <a:p>
            <a:r>
              <a:rPr kumimoji="0" lang="en-US" smtClean="0"/>
              <a:t>Click to edit Master title style</a:t>
            </a:r>
            <a:endParaRPr kumimoji="0" lang="en-US"/>
          </a:p>
        </p:txBody>
      </p:sp>
      <p:sp>
        <p:nvSpPr>
          <p:cNvPr id="25" name="Subtitle 24"/>
          <p:cNvSpPr>
            <a:spLocks noGrp="1"/>
          </p:cNvSpPr>
          <p:nvPr>
            <p:ph type="subTitle" idx="1"/>
          </p:nvPr>
        </p:nvSpPr>
        <p:spPr>
          <a:xfrm>
            <a:off x="3354442" y="2654898"/>
            <a:ext cx="5114778" cy="825936"/>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5871224" y="4918459"/>
            <a:ext cx="2002464" cy="170177"/>
          </a:xfrm>
        </p:spPr>
        <p:txBody>
          <a:bodyPr/>
          <a:lstStyle>
            <a:lvl1pPr>
              <a:defRPr lang="en-US" smtClean="0">
                <a:solidFill>
                  <a:srgbClr val="FFFFFF"/>
                </a:solidFill>
              </a:defRPr>
            </a:lvl1pPr>
            <a:extLst/>
          </a:lstStyle>
          <a:p>
            <a:fld id="{1D8BD707-D9CF-40AE-B4C6-C98DA3205C09}" type="datetimeFigureOut">
              <a:rPr lang="en-US" smtClean="0"/>
              <a:pPr/>
              <a:t>11/16/2021</a:t>
            </a:fld>
            <a:endParaRPr lang="en-US"/>
          </a:p>
        </p:txBody>
      </p:sp>
      <p:sp>
        <p:nvSpPr>
          <p:cNvPr id="18" name="Footer Placeholder 17"/>
          <p:cNvSpPr>
            <a:spLocks noGrp="1"/>
          </p:cNvSpPr>
          <p:nvPr>
            <p:ph type="ftr" sz="quarter" idx="11"/>
          </p:nvPr>
        </p:nvSpPr>
        <p:spPr>
          <a:xfrm>
            <a:off x="2819400" y="4918460"/>
            <a:ext cx="2927722" cy="171450"/>
          </a:xfrm>
        </p:spPr>
        <p:txBody>
          <a:bodyPr/>
          <a:lstStyle>
            <a:lvl1pPr>
              <a:defRPr lang="en-US" dirty="0">
                <a:solidFill>
                  <a:srgbClr val="FFFFFF"/>
                </a:solidFill>
              </a:defRPr>
            </a:lvl1pPr>
            <a:extLst/>
          </a:lstStyle>
          <a:p>
            <a:endParaRPr lang="en-US"/>
          </a:p>
        </p:txBody>
      </p:sp>
      <p:sp>
        <p:nvSpPr>
          <p:cNvPr id="29" name="Slide Number Placeholder 28"/>
          <p:cNvSpPr>
            <a:spLocks noGrp="1"/>
          </p:cNvSpPr>
          <p:nvPr>
            <p:ph type="sldNum" sz="quarter" idx="12"/>
          </p:nvPr>
        </p:nvSpPr>
        <p:spPr>
          <a:xfrm>
            <a:off x="7880884" y="4917186"/>
            <a:ext cx="588336" cy="171450"/>
          </a:xfrm>
        </p:spPr>
        <p:txBody>
          <a:bodyPr/>
          <a:lstStyle>
            <a:lvl1pPr>
              <a:defRPr lang="en-US" smtClean="0">
                <a:solidFill>
                  <a:srgbClr val="FFFFFF"/>
                </a:solidFill>
              </a:defRPr>
            </a:lvl1pPr>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11/16/2021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06217"/>
            <a:ext cx="1524000" cy="4388644"/>
          </a:xfrm>
        </p:spPr>
        <p:txBody>
          <a:bodyPr vert="eaVert" ancho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05982"/>
            <a:ext cx="6019800" cy="4388644"/>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242816" y="4918459"/>
            <a:ext cx="2002464" cy="170177"/>
          </a:xfrm>
        </p:spPr>
        <p:txBody>
          <a:bodyPr/>
          <a:lstStyle>
            <a:extLst/>
          </a:lstStyle>
          <a:p>
            <a:fld id="{1D8BD707-D9CF-40AE-B4C6-C98DA3205C09}" type="datetimeFigureOut">
              <a:rPr lang="en-US" smtClean="0"/>
              <a:pPr/>
              <a:t>11/16/2021</a:t>
            </a:fld>
            <a:endParaRPr lang="en-US"/>
          </a:p>
        </p:txBody>
      </p:sp>
      <p:sp>
        <p:nvSpPr>
          <p:cNvPr id="5" name="Footer Placeholder 4"/>
          <p:cNvSpPr>
            <a:spLocks noGrp="1"/>
          </p:cNvSpPr>
          <p:nvPr>
            <p:ph type="ftr" sz="quarter" idx="11"/>
          </p:nvPr>
        </p:nvSpPr>
        <p:spPr>
          <a:xfrm>
            <a:off x="457200" y="4917186"/>
            <a:ext cx="3657600" cy="171450"/>
          </a:xfrm>
        </p:spPr>
        <p:txBody>
          <a:bodyPr/>
          <a:lstStyle>
            <a:extLst/>
          </a:lstStyle>
          <a:p>
            <a:endParaRPr lang="en-US"/>
          </a:p>
        </p:txBody>
      </p:sp>
      <p:sp>
        <p:nvSpPr>
          <p:cNvPr id="6" name="Slide Number Placeholder 5"/>
          <p:cNvSpPr>
            <a:spLocks noGrp="1"/>
          </p:cNvSpPr>
          <p:nvPr>
            <p:ph type="sldNum" sz="quarter" idx="12"/>
          </p:nvPr>
        </p:nvSpPr>
        <p:spPr>
          <a:xfrm>
            <a:off x="6254496" y="4914900"/>
            <a:ext cx="588336" cy="171450"/>
          </a:xfrm>
        </p:spPr>
        <p:txBody>
          <a:bodyPr/>
          <a:lstStyle>
            <a:lvl1pPr>
              <a:defRPr>
                <a:solidFill>
                  <a:schemeClr val="tx2"/>
                </a:solidFill>
              </a:defRPr>
            </a:lvl1pPr>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11/16/2021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2116378"/>
            <a:ext cx="6255488" cy="1021556"/>
          </a:xfrm>
        </p:spPr>
        <p:txBody>
          <a:bodyPr tIns="0" anchor="t"/>
          <a:lstStyle>
            <a:lvl1pPr algn="r">
              <a:buNone/>
              <a:defRPr sz="42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066800" y="1428751"/>
            <a:ext cx="6255488" cy="557630"/>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4724238" y="4917607"/>
            <a:ext cx="2002464" cy="170177"/>
          </a:xfrm>
        </p:spPr>
        <p:txBody>
          <a:bodyPr bIns="0" anchor="b"/>
          <a:lstStyle>
            <a:lvl1pPr>
              <a:defRPr>
                <a:solidFill>
                  <a:schemeClr val="tx2"/>
                </a:solidFill>
              </a:defRPr>
            </a:lvl1pPr>
            <a:extLst/>
          </a:lstStyle>
          <a:p>
            <a:fld id="{1D8BD707-D9CF-40AE-B4C6-C98DA3205C09}" type="datetimeFigureOut">
              <a:rPr lang="en-US" smtClean="0"/>
              <a:pPr/>
              <a:t>11/16/2021</a:t>
            </a:fld>
            <a:endParaRPr lang="en-US"/>
          </a:p>
        </p:txBody>
      </p:sp>
      <p:sp>
        <p:nvSpPr>
          <p:cNvPr id="5" name="Footer Placeholder 4"/>
          <p:cNvSpPr>
            <a:spLocks noGrp="1"/>
          </p:cNvSpPr>
          <p:nvPr>
            <p:ph type="ftr" sz="quarter" idx="11"/>
          </p:nvPr>
        </p:nvSpPr>
        <p:spPr>
          <a:xfrm>
            <a:off x="1735358" y="4917608"/>
            <a:ext cx="2895600" cy="171450"/>
          </a:xfrm>
        </p:spPr>
        <p:txBody>
          <a:bodyPr bIns="0" anchor="b"/>
          <a:lstStyle>
            <a:lvl1pPr>
              <a:defRPr>
                <a:solidFill>
                  <a:schemeClr val="tx2"/>
                </a:solidFill>
              </a:defRPr>
            </a:lvl1pPr>
            <a:extLst/>
          </a:lstStyle>
          <a:p>
            <a:endParaRPr lang="en-US"/>
          </a:p>
        </p:txBody>
      </p:sp>
      <p:sp>
        <p:nvSpPr>
          <p:cNvPr id="6" name="Slide Number Placeholder 5"/>
          <p:cNvSpPr>
            <a:spLocks noGrp="1"/>
          </p:cNvSpPr>
          <p:nvPr>
            <p:ph type="sldNum" sz="quarter" idx="12"/>
          </p:nvPr>
        </p:nvSpPr>
        <p:spPr>
          <a:xfrm>
            <a:off x="6733952" y="4916334"/>
            <a:ext cx="588336" cy="171450"/>
          </a:xfrm>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40030"/>
            <a:ext cx="7242048" cy="85725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200151"/>
            <a:ext cx="3520440" cy="3394472"/>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178808" y="1200151"/>
            <a:ext cx="3520440" cy="3394472"/>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11/16/2021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40030"/>
            <a:ext cx="7242048" cy="85725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4400550"/>
            <a:ext cx="3520440" cy="3429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178808" y="4400550"/>
            <a:ext cx="3520440" cy="3429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283880"/>
            <a:ext cx="3520440" cy="30861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178808" y="1283880"/>
            <a:ext cx="3520440" cy="30861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11/16/2021</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40030"/>
            <a:ext cx="7242048" cy="85725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1D8BD707-D9CF-40AE-B4C6-C98DA3205C09}" type="datetimeFigureOut">
              <a:rPr lang="en-US" smtClean="0"/>
              <a:pPr/>
              <a:t>11/16/2021</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1D8BD707-D9CF-40AE-B4C6-C98DA3205C09}" type="datetimeFigureOut">
              <a:rPr lang="en-US" smtClean="0"/>
              <a:pPr/>
              <a:t>11/16/2021</a:t>
            </a:fld>
            <a:endParaRPr lang="en-US"/>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71450"/>
            <a:ext cx="5897880" cy="880110"/>
          </a:xfrm>
        </p:spPr>
        <p:txBody>
          <a:bodyPr wrap="square" anchor="b"/>
          <a:lstStyle>
            <a:lvl1pPr algn="l">
              <a:buNone/>
              <a:defRPr lang="en-US" sz="2400" baseline="0" smtClean="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123062"/>
            <a:ext cx="5897880" cy="451884"/>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1600200"/>
            <a:ext cx="7239000" cy="3278814"/>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11/16/2021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597969" y="753501"/>
            <a:ext cx="4319527" cy="3234430"/>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a:xfrm rot="21420000">
            <a:off x="596707" y="749112"/>
            <a:ext cx="4319527" cy="3234430"/>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5389098" y="857250"/>
            <a:ext cx="3429000" cy="154305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5389098" y="2462726"/>
            <a:ext cx="3429000" cy="144018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smtClean="0"/>
              <a:t>Click to edit Master text styles</a:t>
            </a:r>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11/16/2021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10" name="Picture Placeholder 9"/>
          <p:cNvSpPr>
            <a:spLocks noGrp="1"/>
          </p:cNvSpPr>
          <p:nvPr>
            <p:ph type="pic" idx="1"/>
          </p:nvPr>
        </p:nvSpPr>
        <p:spPr>
          <a:xfrm>
            <a:off x="663682" y="780752"/>
            <a:ext cx="4206240" cy="315468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smtClean="0"/>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5143500"/>
          </a:xfrm>
          <a:prstGeom prst="rect">
            <a:avLst/>
          </a:prstGeom>
          <a:blipFill>
            <a:blip r:embed="rId13" cstate="print">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Title Placeholder 2"/>
          <p:cNvSpPr>
            <a:spLocks noGrp="1"/>
          </p:cNvSpPr>
          <p:nvPr>
            <p:ph type="title"/>
          </p:nvPr>
        </p:nvSpPr>
        <p:spPr>
          <a:xfrm>
            <a:off x="457200" y="240030"/>
            <a:ext cx="7239000" cy="857250"/>
          </a:xfrm>
          <a:prstGeom prst="rect">
            <a:avLst/>
          </a:prstGeom>
        </p:spPr>
        <p:txBody>
          <a:bodyPr vert="horz" lIns="45720" tIns="0" rIns="45720" bIns="0" anchor="b" anchorCtr="0">
            <a:normAutofit/>
          </a:bodyPr>
          <a:lstStyle>
            <a:extLst/>
          </a:lstStyle>
          <a:p>
            <a:r>
              <a:rPr kumimoji="0" lang="en-US" smtClean="0"/>
              <a:t>Click to edit Master title style</a:t>
            </a:r>
            <a:endParaRPr kumimoji="0" lang="en-US"/>
          </a:p>
        </p:txBody>
      </p:sp>
      <p:sp>
        <p:nvSpPr>
          <p:cNvPr id="31" name="Text Placeholder 30"/>
          <p:cNvSpPr>
            <a:spLocks noGrp="1"/>
          </p:cNvSpPr>
          <p:nvPr>
            <p:ph type="body" idx="1"/>
          </p:nvPr>
        </p:nvSpPr>
        <p:spPr>
          <a:xfrm>
            <a:off x="457200" y="1207062"/>
            <a:ext cx="7239000" cy="363474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4245936" y="4918459"/>
            <a:ext cx="2002464" cy="170177"/>
          </a:xfrm>
          <a:prstGeom prst="rect">
            <a:avLst/>
          </a:prstGeom>
        </p:spPr>
        <p:txBody>
          <a:bodyPr vert="horz" tIns="0" bIns="0" anchor="b"/>
          <a:lstStyle>
            <a:lvl1pPr algn="l" eaLnBrk="1" latinLnBrk="0" hangingPunct="1">
              <a:defRPr kumimoji="0" sz="1000">
                <a:solidFill>
                  <a:schemeClr val="tx2"/>
                </a:solidFill>
              </a:defRPr>
            </a:lvl1pPr>
            <a:extLst/>
          </a:lstStyle>
          <a:p>
            <a:fld id="{1D8BD707-D9CF-40AE-B4C6-C98DA3205C09}" type="datetimeFigureOut">
              <a:rPr lang="en-US" smtClean="0"/>
              <a:pPr/>
              <a:t>11/16/2021</a:t>
            </a:fld>
            <a:endParaRPr lang="en-US"/>
          </a:p>
        </p:txBody>
      </p:sp>
      <p:sp>
        <p:nvSpPr>
          <p:cNvPr id="4" name="Footer Placeholder 3"/>
          <p:cNvSpPr>
            <a:spLocks noGrp="1"/>
          </p:cNvSpPr>
          <p:nvPr>
            <p:ph type="ftr" sz="quarter" idx="3"/>
          </p:nvPr>
        </p:nvSpPr>
        <p:spPr>
          <a:xfrm>
            <a:off x="457200" y="4918460"/>
            <a:ext cx="3657600" cy="171450"/>
          </a:xfrm>
          <a:prstGeom prst="rect">
            <a:avLst/>
          </a:prstGeom>
        </p:spPr>
        <p:txBody>
          <a:bodyPr vert="horz" tIns="0" bIns="0" anchor="b"/>
          <a:lstStyle>
            <a:lvl1pPr algn="r" eaLnBrk="1" latinLnBrk="0" hangingPunct="1">
              <a:defRPr kumimoji="0" sz="1000">
                <a:solidFill>
                  <a:schemeClr val="tx2"/>
                </a:solidFill>
              </a:defRPr>
            </a:lvl1pPr>
            <a:extLst/>
          </a:lstStyle>
          <a:p>
            <a:endParaRPr lang="en-US"/>
          </a:p>
        </p:txBody>
      </p:sp>
      <p:sp>
        <p:nvSpPr>
          <p:cNvPr id="16" name="Slide Number Placeholder 15"/>
          <p:cNvSpPr>
            <a:spLocks noGrp="1"/>
          </p:cNvSpPr>
          <p:nvPr>
            <p:ph type="sldNum" sz="quarter" idx="4"/>
          </p:nvPr>
        </p:nvSpPr>
        <p:spPr>
          <a:xfrm>
            <a:off x="6251448" y="4917186"/>
            <a:ext cx="588336" cy="171450"/>
          </a:xfrm>
          <a:prstGeom prst="rect">
            <a:avLst/>
          </a:prstGeom>
        </p:spPr>
        <p:txBody>
          <a:bodyPr vert="horz" lIns="0" tIns="0" rIns="0" bIns="0" anchor="b"/>
          <a:lstStyle>
            <a:lvl1pPr algn="r" eaLnBrk="1" latinLnBrk="0" hangingPunct="1">
              <a:defRPr kumimoji="0" sz="1100">
                <a:solidFill>
                  <a:schemeClr val="tx2"/>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ieeexplore.ieee.org/abstract/document/9074332" TargetMode="External"/><Relationship Id="rId2" Type="http://schemas.openxmlformats.org/officeDocument/2006/relationships/hyperlink" Target="https://pdfcoffee.com/literature-survey-on-weather-monitoring-system-using-raspberry-pi-pdf-free.html" TargetMode="External"/><Relationship Id="rId1" Type="http://schemas.openxmlformats.org/officeDocument/2006/relationships/slideLayout" Target="../slideLayouts/slideLayout2.xml"/><Relationship Id="rId4" Type="http://schemas.openxmlformats.org/officeDocument/2006/relationships/hyperlink" Target="https://youtu.be/FSqlu1osia8"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hyperlink" Target="mailto:info@pdfcoffee.com" TargetMode="External"/><Relationship Id="rId2" Type="http://schemas.openxmlformats.org/officeDocument/2006/relationships/hyperlink" Target="https://ieeexplore.ieee.org/abstract/document/9074332"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23850"/>
            <a:ext cx="7543800" cy="1295400"/>
          </a:xfrm>
        </p:spPr>
        <p:txBody>
          <a:bodyPr>
            <a:normAutofit/>
          </a:bodyPr>
          <a:lstStyle/>
          <a:p>
            <a:r>
              <a:rPr lang="en-US" dirty="0" smtClean="0"/>
              <a:t>WEATHER MONITORING SYSTEM</a:t>
            </a:r>
            <a:endParaRPr lang="en-US" dirty="0"/>
          </a:p>
        </p:txBody>
      </p:sp>
      <p:sp>
        <p:nvSpPr>
          <p:cNvPr id="3" name="Text Placeholder 2"/>
          <p:cNvSpPr>
            <a:spLocks noGrp="1"/>
          </p:cNvSpPr>
          <p:nvPr>
            <p:ph idx="1"/>
          </p:nvPr>
        </p:nvSpPr>
        <p:spPr>
          <a:xfrm>
            <a:off x="496575" y="1492532"/>
            <a:ext cx="7893050" cy="2585323"/>
          </a:xfrm>
        </p:spPr>
        <p:txBody>
          <a:bodyPr>
            <a:normAutofit fontScale="85000" lnSpcReduction="20000"/>
          </a:bodyPr>
          <a:lstStyle/>
          <a:p>
            <a:r>
              <a:rPr lang="en-US" dirty="0" smtClean="0"/>
              <a:t>TEAM NO : 2</a:t>
            </a:r>
          </a:p>
          <a:p>
            <a:r>
              <a:rPr lang="en-US" dirty="0" smtClean="0"/>
              <a:t>NAME AND ROLL NO :MAHARAJAN – 19BCS089</a:t>
            </a:r>
          </a:p>
          <a:p>
            <a:r>
              <a:rPr lang="en-US" dirty="0" smtClean="0"/>
              <a:t>SIVA PRAKASH – 19BCS072</a:t>
            </a:r>
          </a:p>
          <a:p>
            <a:r>
              <a:rPr lang="en-US" dirty="0" smtClean="0"/>
              <a:t>BHARAT SHANKAR – 19BCS076</a:t>
            </a:r>
          </a:p>
          <a:p>
            <a:r>
              <a:rPr lang="en-US" dirty="0" smtClean="0"/>
              <a:t>PRAVEEN – 19BCS094</a:t>
            </a:r>
          </a:p>
          <a:p>
            <a:endParaRPr lang="en-US" dirty="0" smtClean="0"/>
          </a:p>
          <a:p>
            <a:r>
              <a:rPr lang="en-US" dirty="0" smtClean="0"/>
              <a:t>DOMAIN: INTERNET OF THINGS</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ADCE739-EBAC-435D-A233-92507038CA6F}"/>
              </a:ext>
            </a:extLst>
          </p:cNvPr>
          <p:cNvSpPr>
            <a:spLocks noGrp="1"/>
          </p:cNvSpPr>
          <p:nvPr>
            <p:ph type="title"/>
          </p:nvPr>
        </p:nvSpPr>
        <p:spPr>
          <a:xfrm>
            <a:off x="384724" y="190034"/>
            <a:ext cx="7387675" cy="461665"/>
          </a:xfrm>
        </p:spPr>
        <p:txBody>
          <a:bodyPr>
            <a:normAutofit fontScale="90000"/>
          </a:bodyPr>
          <a:lstStyle/>
          <a:p>
            <a:r>
              <a:rPr lang="en-US" dirty="0"/>
              <a:t>References</a:t>
            </a:r>
            <a:endParaRPr lang="en-IN" dirty="0"/>
          </a:p>
        </p:txBody>
      </p:sp>
      <p:sp>
        <p:nvSpPr>
          <p:cNvPr id="3" name="Text Placeholder 2">
            <a:extLst>
              <a:ext uri="{FF2B5EF4-FFF2-40B4-BE49-F238E27FC236}">
                <a16:creationId xmlns:a16="http://schemas.microsoft.com/office/drawing/2014/main" xmlns="" id="{DA4AD4D5-C27D-4C5C-8B14-8C10E546801F}"/>
              </a:ext>
            </a:extLst>
          </p:cNvPr>
          <p:cNvSpPr>
            <a:spLocks noGrp="1"/>
          </p:cNvSpPr>
          <p:nvPr>
            <p:ph idx="1"/>
          </p:nvPr>
        </p:nvSpPr>
        <p:spPr>
          <a:xfrm>
            <a:off x="457200" y="1207062"/>
            <a:ext cx="7162800" cy="2888688"/>
          </a:xfrm>
        </p:spPr>
        <p:txBody>
          <a:bodyPr>
            <a:normAutofit/>
          </a:bodyPr>
          <a:lstStyle/>
          <a:p>
            <a:r>
              <a:rPr lang="en-IN" sz="2400" dirty="0" smtClean="0">
                <a:latin typeface="Arial" pitchFamily="34" charset="0"/>
                <a:cs typeface="Arial" pitchFamily="34" charset="0"/>
                <a:hlinkClick r:id="rId2"/>
              </a:rPr>
              <a:t>https://pdfcoffee.com/literature-survey-on-weather-monitoring-system-using-raspberry-pi-pdf-free.html</a:t>
            </a:r>
            <a:endParaRPr lang="en-IN" sz="2400" dirty="0" smtClean="0">
              <a:latin typeface="Arial" pitchFamily="34" charset="0"/>
              <a:cs typeface="Arial" pitchFamily="34" charset="0"/>
            </a:endParaRPr>
          </a:p>
          <a:p>
            <a:r>
              <a:rPr lang="en-IN" sz="2400" dirty="0" smtClean="0">
                <a:latin typeface="Arial" pitchFamily="34" charset="0"/>
                <a:cs typeface="Arial" pitchFamily="34" charset="0"/>
                <a:hlinkClick r:id="rId3"/>
              </a:rPr>
              <a:t>https://ieeexplore.ieee.org/abstract/document/9074332</a:t>
            </a:r>
            <a:endParaRPr lang="en-IN" sz="2400" dirty="0" smtClean="0">
              <a:latin typeface="Arial" pitchFamily="34" charset="0"/>
              <a:cs typeface="Arial" pitchFamily="34" charset="0"/>
            </a:endParaRPr>
          </a:p>
          <a:p>
            <a:r>
              <a:rPr lang="en-US" sz="2400" dirty="0" smtClean="0">
                <a:hlinkClick r:id="rId4"/>
              </a:rPr>
              <a:t>https://youtu.be/FSqlu1osia8</a:t>
            </a:r>
            <a:endParaRPr lang="en-US" sz="2400" dirty="0" smtClean="0"/>
          </a:p>
          <a:p>
            <a:endParaRPr lang="en-IN" sz="1600" dirty="0" smtClean="0">
              <a:latin typeface="Arial" pitchFamily="34" charset="0"/>
              <a:cs typeface="Arial" pitchFamily="34" charset="0"/>
            </a:endParaRPr>
          </a:p>
        </p:txBody>
      </p:sp>
    </p:spTree>
    <p:extLst>
      <p:ext uri="{BB962C8B-B14F-4D97-AF65-F5344CB8AC3E}">
        <p14:creationId xmlns:p14="http://schemas.microsoft.com/office/powerpoint/2010/main" xmlns="" val="32397952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190034"/>
            <a:ext cx="3581399" cy="461665"/>
          </a:xfrm>
        </p:spPr>
        <p:txBody>
          <a:bodyPr>
            <a:normAutofit fontScale="90000"/>
          </a:bodyPr>
          <a:lstStyle/>
          <a:p>
            <a:r>
              <a:rPr lang="en-US" dirty="0" smtClean="0"/>
              <a:t>ABSTRACT</a:t>
            </a:r>
            <a:endParaRPr lang="en-US" dirty="0"/>
          </a:p>
        </p:txBody>
      </p:sp>
      <p:sp>
        <p:nvSpPr>
          <p:cNvPr id="3" name="Text Placeholder 2"/>
          <p:cNvSpPr>
            <a:spLocks noGrp="1"/>
          </p:cNvSpPr>
          <p:nvPr>
            <p:ph idx="1"/>
          </p:nvPr>
        </p:nvSpPr>
        <p:spPr>
          <a:xfrm>
            <a:off x="496575" y="819150"/>
            <a:ext cx="7199625" cy="3628037"/>
          </a:xfrm>
        </p:spPr>
        <p:txBody>
          <a:bodyPr>
            <a:normAutofit fontScale="92500" lnSpcReduction="20000"/>
          </a:bodyPr>
          <a:lstStyle/>
          <a:p>
            <a:pPr algn="just">
              <a:lnSpc>
                <a:spcPct val="150000"/>
              </a:lnSpc>
              <a:buNone/>
            </a:pPr>
            <a:r>
              <a:rPr lang="en-IN" sz="1100" dirty="0" smtClean="0"/>
              <a:t>		</a:t>
            </a:r>
            <a:r>
              <a:rPr lang="en-IN" sz="1600" dirty="0" smtClean="0"/>
              <a:t>The system proposed is an advanced solution for monitoring the weather conditions at a particular place and make the information visible anywhere in the world. The technology behind this is Internet of Things (</a:t>
            </a:r>
            <a:r>
              <a:rPr lang="en-IN" sz="1600" dirty="0" err="1" smtClean="0"/>
              <a:t>IoT</a:t>
            </a:r>
            <a:r>
              <a:rPr lang="en-IN" sz="1600" dirty="0" smtClean="0"/>
              <a:t>), which is an advanced and efficient solution for connecting the things to the internet and to connect the entire world of things in a network. Raspberry Pi, sensors and automotive electronic equipment. The system deals with monitoring and controlling the environmental conditions like temperature, relative humidity and CO level with sensors and sends the information to the web page and then plot the sensor data as graphical statistics. The data updated from the implemented system can be accessible in the internet from anywhere in the world.</a:t>
            </a:r>
            <a:endParaRPr lang="en-US" sz="1600" dirty="0" smtClean="0"/>
          </a:p>
          <a:p>
            <a:pPr>
              <a:buNone/>
            </a:pPr>
            <a:r>
              <a:rPr lang="en-IN" sz="1100" dirty="0" smtClean="0"/>
              <a:t> </a:t>
            </a:r>
            <a:endParaRPr lang="en-US" sz="1100" dirty="0" smtClean="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ADCE739-EBAC-435D-A233-92507038CA6F}"/>
              </a:ext>
            </a:extLst>
          </p:cNvPr>
          <p:cNvSpPr>
            <a:spLocks noGrp="1"/>
          </p:cNvSpPr>
          <p:nvPr>
            <p:ph type="title"/>
          </p:nvPr>
        </p:nvSpPr>
        <p:spPr/>
        <p:txBody>
          <a:bodyPr/>
          <a:lstStyle/>
          <a:p>
            <a:r>
              <a:rPr lang="en-US" sz="4000" dirty="0"/>
              <a:t>Literature Survey</a:t>
            </a:r>
            <a:endParaRPr lang="en-IN" sz="4000" dirty="0"/>
          </a:p>
        </p:txBody>
      </p:sp>
      <p:sp>
        <p:nvSpPr>
          <p:cNvPr id="5" name="Content Placeholder 4"/>
          <p:cNvSpPr>
            <a:spLocks noGrp="1"/>
          </p:cNvSpPr>
          <p:nvPr>
            <p:ph sz="half" idx="1"/>
          </p:nvPr>
        </p:nvSpPr>
        <p:spPr/>
        <p:txBody>
          <a:bodyPr>
            <a:normAutofit/>
          </a:bodyPr>
          <a:lstStyle/>
          <a:p>
            <a:pPr algn="just"/>
            <a:r>
              <a:rPr lang="en-US" sz="1600" dirty="0" smtClean="0">
                <a:latin typeface="Arial" pitchFamily="34" charset="0"/>
                <a:cs typeface="Arial" pitchFamily="34" charset="0"/>
              </a:rPr>
              <a:t>TITLE</a:t>
            </a:r>
          </a:p>
          <a:p>
            <a:pPr algn="just"/>
            <a:r>
              <a:rPr lang="en-US" sz="1600" dirty="0" smtClean="0">
                <a:solidFill>
                  <a:srgbClr val="FF0000"/>
                </a:solidFill>
                <a:latin typeface="Arial" pitchFamily="34" charset="0"/>
                <a:cs typeface="Arial" pitchFamily="34" charset="0"/>
              </a:rPr>
              <a:t>1.</a:t>
            </a:r>
            <a:r>
              <a:rPr lang="en-US" sz="1600" dirty="0" smtClean="0"/>
              <a:t> Development of </a:t>
            </a:r>
            <a:r>
              <a:rPr lang="en-US" sz="1600" dirty="0" err="1" smtClean="0"/>
              <a:t>IoT</a:t>
            </a:r>
            <a:r>
              <a:rPr lang="en-US" sz="1600" dirty="0" smtClean="0"/>
              <a:t> Based Weather Reporting System</a:t>
            </a:r>
          </a:p>
          <a:p>
            <a:pPr algn="just"/>
            <a:r>
              <a:rPr lang="en-US" sz="1600" dirty="0" smtClean="0">
                <a:solidFill>
                  <a:srgbClr val="FF0000"/>
                </a:solidFill>
                <a:latin typeface="Arial" pitchFamily="34" charset="0"/>
                <a:cs typeface="Arial" pitchFamily="34" charset="0"/>
              </a:rPr>
              <a:t>2.</a:t>
            </a:r>
            <a:r>
              <a:rPr lang="en-US" sz="1600" dirty="0" smtClean="0"/>
              <a:t> Internet of Things (IOT) based Weather Monitoring System</a:t>
            </a:r>
          </a:p>
          <a:p>
            <a:pPr algn="just"/>
            <a:r>
              <a:rPr lang="en-US" sz="1600" dirty="0" smtClean="0">
                <a:solidFill>
                  <a:srgbClr val="FF0000"/>
                </a:solidFill>
                <a:latin typeface="Arial" pitchFamily="34" charset="0"/>
                <a:cs typeface="Arial" pitchFamily="34" charset="0"/>
              </a:rPr>
              <a:t>3.</a:t>
            </a:r>
            <a:r>
              <a:rPr lang="en-US" sz="1600" dirty="0" smtClean="0"/>
              <a:t> Smart weather monitoring and real time alert weather and climate changes like system using </a:t>
            </a:r>
            <a:r>
              <a:rPr lang="en-US" sz="1600" dirty="0" err="1" smtClean="0"/>
              <a:t>IoT</a:t>
            </a:r>
            <a:endParaRPr lang="en-US" sz="1600" dirty="0" smtClean="0"/>
          </a:p>
          <a:p>
            <a:pPr algn="just"/>
            <a:r>
              <a:rPr lang="en-US" sz="1600" dirty="0" smtClean="0">
                <a:solidFill>
                  <a:srgbClr val="FF0000"/>
                </a:solidFill>
                <a:latin typeface="Arial" pitchFamily="34" charset="0"/>
                <a:cs typeface="Arial" pitchFamily="34" charset="0"/>
              </a:rPr>
              <a:t>4.</a:t>
            </a:r>
            <a:r>
              <a:rPr lang="en-US" sz="1600" dirty="0" smtClean="0"/>
              <a:t> Environment Monitoring System using Raspberry-Pi</a:t>
            </a:r>
            <a:endParaRPr lang="en-US" sz="1600" dirty="0">
              <a:solidFill>
                <a:srgbClr val="FF0000"/>
              </a:solidFill>
              <a:latin typeface="Arial" pitchFamily="34" charset="0"/>
              <a:cs typeface="Arial" pitchFamily="34" charset="0"/>
            </a:endParaRPr>
          </a:p>
        </p:txBody>
      </p:sp>
      <p:sp>
        <p:nvSpPr>
          <p:cNvPr id="7" name="Content Placeholder 6"/>
          <p:cNvSpPr>
            <a:spLocks noGrp="1"/>
          </p:cNvSpPr>
          <p:nvPr>
            <p:ph sz="half" idx="2"/>
          </p:nvPr>
        </p:nvSpPr>
        <p:spPr/>
        <p:txBody>
          <a:bodyPr>
            <a:normAutofit/>
          </a:bodyPr>
          <a:lstStyle/>
          <a:p>
            <a:pPr algn="just"/>
            <a:r>
              <a:rPr lang="en-US" sz="1600" dirty="0" smtClean="0">
                <a:latin typeface="Arial" pitchFamily="34" charset="0"/>
                <a:cs typeface="Arial" pitchFamily="34" charset="0"/>
              </a:rPr>
              <a:t>AUTHOR AND JOURNAL</a:t>
            </a:r>
          </a:p>
          <a:p>
            <a:pPr algn="just"/>
            <a:r>
              <a:rPr lang="en-US" sz="1100" dirty="0" smtClean="0"/>
              <a:t>1.A F </a:t>
            </a:r>
            <a:r>
              <a:rPr lang="en-US" sz="1100" dirty="0" err="1" smtClean="0"/>
              <a:t>Pauzi</a:t>
            </a:r>
            <a:r>
              <a:rPr lang="en-US" sz="1100" dirty="0" smtClean="0"/>
              <a:t> and M Z </a:t>
            </a:r>
            <a:r>
              <a:rPr lang="en-US" sz="1100" dirty="0" err="1" smtClean="0"/>
              <a:t>Hasan</a:t>
            </a:r>
            <a:r>
              <a:rPr lang="en-US" sz="1100" dirty="0" smtClean="0"/>
              <a:t>, International Conference on Technology, Engineering and Sciences (ICTES) 2020</a:t>
            </a:r>
          </a:p>
          <a:p>
            <a:pPr algn="just"/>
            <a:r>
              <a:rPr lang="en-US" sz="1100" dirty="0" smtClean="0">
                <a:latin typeface="Arial" pitchFamily="34" charset="0"/>
                <a:cs typeface="Arial" pitchFamily="34" charset="0"/>
              </a:rPr>
              <a:t>2.</a:t>
            </a:r>
            <a:r>
              <a:rPr lang="en-US" sz="1100" dirty="0" smtClean="0"/>
              <a:t> </a:t>
            </a:r>
            <a:r>
              <a:rPr lang="en-US" sz="1100" dirty="0" err="1" smtClean="0"/>
              <a:t>Girija</a:t>
            </a:r>
            <a:r>
              <a:rPr lang="en-US" sz="1100" dirty="0" smtClean="0"/>
              <a:t> C, </a:t>
            </a:r>
            <a:r>
              <a:rPr lang="en-US" sz="1100" dirty="0" err="1" smtClean="0"/>
              <a:t>Andreanna</a:t>
            </a:r>
            <a:r>
              <a:rPr lang="en-US" sz="1100" dirty="0" smtClean="0"/>
              <a:t> Grace Shires, </a:t>
            </a:r>
            <a:r>
              <a:rPr lang="en-US" sz="1100" dirty="0" err="1" smtClean="0"/>
              <a:t>Harshalatha</a:t>
            </a:r>
            <a:r>
              <a:rPr lang="en-US" sz="1100" dirty="0" smtClean="0"/>
              <a:t> H , </a:t>
            </a:r>
            <a:r>
              <a:rPr lang="en-US" sz="1100" dirty="0" err="1" smtClean="0"/>
              <a:t>Pushpalatha</a:t>
            </a:r>
            <a:r>
              <a:rPr lang="en-US" sz="1100" dirty="0" smtClean="0"/>
              <a:t> H P , International Journal of Engineering Research &amp; Technology (IJERT) 2018</a:t>
            </a:r>
          </a:p>
          <a:p>
            <a:pPr algn="just"/>
            <a:r>
              <a:rPr lang="en-US" sz="1100" dirty="0" smtClean="0">
                <a:latin typeface="Arial" pitchFamily="34" charset="0"/>
                <a:cs typeface="Arial" pitchFamily="34" charset="0"/>
              </a:rPr>
              <a:t>3.</a:t>
            </a:r>
            <a:r>
              <a:rPr lang="en-US" sz="1100" dirty="0" smtClean="0"/>
              <a:t> </a:t>
            </a:r>
            <a:r>
              <a:rPr lang="en-US" sz="1100" dirty="0" err="1" smtClean="0"/>
              <a:t>Yashaswi</a:t>
            </a:r>
            <a:r>
              <a:rPr lang="en-US" sz="1100" dirty="0" smtClean="0"/>
              <a:t> </a:t>
            </a:r>
            <a:r>
              <a:rPr lang="en-US" sz="1100" dirty="0" err="1" smtClean="0"/>
              <a:t>Rahut</a:t>
            </a:r>
            <a:r>
              <a:rPr lang="en-US" sz="1100" dirty="0" smtClean="0"/>
              <a:t> , </a:t>
            </a:r>
            <a:r>
              <a:rPr lang="en-US" sz="1100" dirty="0" err="1" smtClean="0"/>
              <a:t>Rimsha</a:t>
            </a:r>
            <a:r>
              <a:rPr lang="en-US" sz="1100" dirty="0" smtClean="0"/>
              <a:t> </a:t>
            </a:r>
            <a:r>
              <a:rPr lang="en-US" sz="1100" dirty="0" err="1" smtClean="0"/>
              <a:t>Afreen</a:t>
            </a:r>
            <a:r>
              <a:rPr lang="en-US" sz="1100" dirty="0" smtClean="0"/>
              <a:t>, </a:t>
            </a:r>
            <a:r>
              <a:rPr lang="en-US" sz="1100" dirty="0" err="1" smtClean="0"/>
              <a:t>Divya</a:t>
            </a:r>
            <a:r>
              <a:rPr lang="en-US" sz="1100" dirty="0" smtClean="0"/>
              <a:t> </a:t>
            </a:r>
            <a:r>
              <a:rPr lang="en-US" sz="1100" dirty="0" err="1" smtClean="0"/>
              <a:t>Kamini</a:t>
            </a:r>
            <a:r>
              <a:rPr lang="en-US" sz="1100" dirty="0" smtClean="0"/>
              <a:t>, SRM Institute of Science and temperature, humidity, wind Technology. IRJET - vol. 05, issue 10, Oct 2018.</a:t>
            </a:r>
          </a:p>
          <a:p>
            <a:pPr algn="just"/>
            <a:r>
              <a:rPr lang="en-US" sz="1100" dirty="0" smtClean="0"/>
              <a:t>4.Gaurav </a:t>
            </a:r>
            <a:r>
              <a:rPr lang="en-US" sz="1100" dirty="0" err="1" smtClean="0"/>
              <a:t>Jadhav</a:t>
            </a:r>
            <a:r>
              <a:rPr lang="en-US" sz="1100" dirty="0" smtClean="0"/>
              <a:t>, </a:t>
            </a:r>
            <a:r>
              <a:rPr lang="en-US" sz="1100" dirty="0" err="1" smtClean="0"/>
              <a:t>Kunal</a:t>
            </a:r>
            <a:r>
              <a:rPr lang="en-US" sz="1100" dirty="0" smtClean="0"/>
              <a:t> </a:t>
            </a:r>
            <a:r>
              <a:rPr lang="en-US" sz="1100" dirty="0" err="1" smtClean="0"/>
              <a:t>Jadhav</a:t>
            </a:r>
            <a:r>
              <a:rPr lang="en-US" sz="1100" dirty="0" smtClean="0"/>
              <a:t>, </a:t>
            </a:r>
            <a:r>
              <a:rPr lang="en-US" sz="1100" dirty="0" err="1" smtClean="0"/>
              <a:t>Kavita</a:t>
            </a:r>
            <a:r>
              <a:rPr lang="en-US" sz="1100" dirty="0" smtClean="0"/>
              <a:t> </a:t>
            </a:r>
            <a:r>
              <a:rPr lang="en-US" sz="1100" dirty="0" err="1" smtClean="0"/>
              <a:t>Nadlamani</a:t>
            </a:r>
            <a:r>
              <a:rPr lang="en-US" sz="1100" dirty="0" smtClean="0"/>
              <a:t> , R.H. </a:t>
            </a:r>
            <a:r>
              <a:rPr lang="en-US" sz="1100" dirty="0" err="1" smtClean="0"/>
              <a:t>Sapat</a:t>
            </a:r>
            <a:r>
              <a:rPr lang="en-US" sz="1100" dirty="0" smtClean="0"/>
              <a:t> College of Engineering, Management Studies and Research. IRJET - vol. 3, issue 4, Apr 2016.</a:t>
            </a:r>
          </a:p>
          <a:p>
            <a:endParaRPr lang="en-US" sz="1100" dirty="0">
              <a:latin typeface="Arial" pitchFamily="34" charset="0"/>
              <a:cs typeface="Arial" pitchFamily="34" charset="0"/>
            </a:endParaRPr>
          </a:p>
        </p:txBody>
      </p:sp>
    </p:spTree>
    <p:extLst>
      <p:ext uri="{BB962C8B-B14F-4D97-AF65-F5344CB8AC3E}">
        <p14:creationId xmlns:p14="http://schemas.microsoft.com/office/powerpoint/2010/main" xmlns="" val="21226016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LITERATURE SURVEY</a:t>
            </a:r>
            <a:endParaRPr lang="en-US" dirty="0"/>
          </a:p>
        </p:txBody>
      </p:sp>
      <p:sp>
        <p:nvSpPr>
          <p:cNvPr id="7" name="Content Placeholder 6"/>
          <p:cNvSpPr>
            <a:spLocks noGrp="1"/>
          </p:cNvSpPr>
          <p:nvPr>
            <p:ph idx="1"/>
          </p:nvPr>
        </p:nvSpPr>
        <p:spPr/>
        <p:txBody>
          <a:bodyPr>
            <a:normAutofit/>
          </a:bodyPr>
          <a:lstStyle/>
          <a:p>
            <a:pPr>
              <a:lnSpc>
                <a:spcPct val="150000"/>
              </a:lnSpc>
            </a:pPr>
            <a:r>
              <a:rPr lang="en-US" sz="2000" dirty="0" smtClean="0">
                <a:hlinkClick r:id="rId2"/>
              </a:rPr>
              <a:t>https://ieeexplore.ieee.org/abstract/document/9074332</a:t>
            </a:r>
            <a:endParaRPr lang="en-US" sz="2000" dirty="0" smtClean="0"/>
          </a:p>
          <a:p>
            <a:pPr>
              <a:lnSpc>
                <a:spcPct val="150000"/>
              </a:lnSpc>
            </a:pPr>
            <a:r>
              <a:rPr lang="en-IN" sz="2000" dirty="0" smtClean="0"/>
              <a:t>Issue 10 And Issue 4 available on </a:t>
            </a:r>
            <a:r>
              <a:rPr lang="en-US" sz="2000" dirty="0" smtClean="0"/>
              <a:t> </a:t>
            </a:r>
            <a:r>
              <a:rPr lang="en-US" sz="2000" u="sng" dirty="0" smtClean="0">
                <a:hlinkClick r:id="rId3"/>
              </a:rPr>
              <a:t>info@pdfcoffee.com</a:t>
            </a:r>
            <a:endParaRPr lang="en-IN" sz="2000" dirty="0" smtClean="0"/>
          </a:p>
          <a:p>
            <a:pPr>
              <a:lnSpc>
                <a:spcPct val="150000"/>
              </a:lnSpc>
            </a:pPr>
            <a:r>
              <a:rPr lang="en-IN" sz="2000" dirty="0" smtClean="0"/>
              <a:t>These are some of the links to get detailed information why we chose the project.</a:t>
            </a:r>
            <a:endParaRPr lang="en-US" sz="2000" dirty="0" smtClean="0"/>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0030"/>
            <a:ext cx="8382000" cy="857250"/>
          </a:xfrm>
        </p:spPr>
        <p:txBody>
          <a:bodyPr>
            <a:noAutofit/>
          </a:bodyPr>
          <a:lstStyle/>
          <a:p>
            <a:r>
              <a:rPr lang="en-US" sz="3200" dirty="0" smtClean="0"/>
              <a:t>LIMITING FACTORS OF EXISTING SYSTEM</a:t>
            </a:r>
            <a:endParaRPr lang="en-US" sz="3200" dirty="0"/>
          </a:p>
        </p:txBody>
      </p:sp>
      <p:sp>
        <p:nvSpPr>
          <p:cNvPr id="3" name="Content Placeholder 2"/>
          <p:cNvSpPr>
            <a:spLocks noGrp="1"/>
          </p:cNvSpPr>
          <p:nvPr>
            <p:ph idx="1"/>
          </p:nvPr>
        </p:nvSpPr>
        <p:spPr>
          <a:xfrm>
            <a:off x="304800" y="1504950"/>
            <a:ext cx="7467600" cy="2819400"/>
          </a:xfrm>
        </p:spPr>
        <p:txBody>
          <a:bodyPr>
            <a:normAutofit/>
          </a:bodyPr>
          <a:lstStyle/>
          <a:p>
            <a:pPr algn="just">
              <a:lnSpc>
                <a:spcPct val="150000"/>
              </a:lnSpc>
            </a:pPr>
            <a:r>
              <a:rPr lang="en-US" sz="1600" dirty="0" smtClean="0">
                <a:latin typeface="Arial" pitchFamily="34" charset="0"/>
                <a:cs typeface="Arial" pitchFamily="34" charset="0"/>
              </a:rPr>
              <a:t> The current system always faces problems such as delay in warning people about bad weather and sudden changes in the forecast. </a:t>
            </a:r>
          </a:p>
          <a:p>
            <a:pPr algn="just">
              <a:lnSpc>
                <a:spcPct val="150000"/>
              </a:lnSpc>
            </a:pPr>
            <a:r>
              <a:rPr lang="en-US" sz="1600" dirty="0" smtClean="0">
                <a:latin typeface="Arial" pitchFamily="34" charset="0"/>
                <a:cs typeface="Arial" pitchFamily="34" charset="0"/>
              </a:rPr>
              <a:t>The instruments used in the existing systems are expensive and add up to the already high cost of installation and maintenance. </a:t>
            </a:r>
          </a:p>
          <a:p>
            <a:pPr algn="just">
              <a:lnSpc>
                <a:spcPct val="150000"/>
              </a:lnSpc>
            </a:pPr>
            <a:r>
              <a:rPr lang="en-US" sz="1600" dirty="0" smtClean="0">
                <a:latin typeface="Arial" pitchFamily="34" charset="0"/>
                <a:cs typeface="Arial" pitchFamily="34" charset="0"/>
              </a:rPr>
              <a:t>Data that is collected by the instruments needs to be manually transferred from the logger to a laptop or computer via a cable. </a:t>
            </a:r>
            <a:endParaRPr lang="en-US" sz="1600" dirty="0">
              <a:latin typeface="Arial" pitchFamily="34" charset="0"/>
              <a:cs typeface="Arial"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52600" y="209550"/>
            <a:ext cx="5029199" cy="2001188"/>
          </a:xfrm>
          <a:prstGeom prst="rect">
            <a:avLst/>
          </a:prstGeom>
        </p:spPr>
        <p:txBody>
          <a:bodyPr vert="horz" wrap="square" lIns="0" tIns="26034" rIns="0" bIns="0" rtlCol="0">
            <a:spAutoFit/>
          </a:bodyPr>
          <a:lstStyle/>
          <a:p>
            <a:pPr marL="12700" marR="5080">
              <a:lnSpc>
                <a:spcPts val="5030"/>
              </a:lnSpc>
              <a:spcBef>
                <a:spcPts val="204"/>
              </a:spcBef>
            </a:pPr>
            <a:r>
              <a:rPr lang="en-US" sz="3200" b="1" cap="all" dirty="0" smtClean="0">
                <a:ln w="500">
                  <a:solidFill>
                    <a:srgbClr val="B13F9A">
                      <a:shade val="20000"/>
                      <a:satMod val="120000"/>
                    </a:srgbClr>
                  </a:solidFill>
                </a:ln>
                <a:gradFill>
                  <a:gsLst>
                    <a:gs pos="0">
                      <a:srgbClr val="F9B639">
                        <a:tint val="13000"/>
                      </a:srgbClr>
                    </a:gs>
                    <a:gs pos="10000">
                      <a:srgbClr val="F9B639">
                        <a:tint val="20000"/>
                      </a:srgbClr>
                    </a:gs>
                    <a:gs pos="49000">
                      <a:srgbClr val="F9B639">
                        <a:tint val="70000"/>
                      </a:srgbClr>
                    </a:gs>
                    <a:gs pos="50000">
                      <a:srgbClr val="F9B639">
                        <a:tint val="97000"/>
                      </a:srgbClr>
                    </a:gs>
                    <a:gs pos="100000">
                      <a:srgbClr val="F9B639">
                        <a:tint val="20000"/>
                      </a:srgbClr>
                    </a:gs>
                  </a:gsLst>
                  <a:lin ang="5400000" scaled="1"/>
                </a:gradFill>
                <a:ea typeface="+mj-ea"/>
                <a:cs typeface="+mj-cs"/>
              </a:rPr>
              <a:t>PROPOSED SYSTEM</a:t>
            </a:r>
            <a:endParaRPr lang="en-US" sz="4200" spc="95" dirty="0" smtClean="0">
              <a:solidFill>
                <a:srgbClr val="26A69A"/>
              </a:solidFill>
              <a:latin typeface="Calibri"/>
              <a:cs typeface="Calibri"/>
            </a:endParaRPr>
          </a:p>
          <a:p>
            <a:pPr marL="12700" marR="5080">
              <a:lnSpc>
                <a:spcPts val="5030"/>
              </a:lnSpc>
              <a:spcBef>
                <a:spcPts val="204"/>
              </a:spcBef>
            </a:pPr>
            <a:endParaRPr lang="en-US" sz="4200" spc="95" dirty="0" smtClean="0">
              <a:solidFill>
                <a:srgbClr val="26A69A"/>
              </a:solidFill>
              <a:latin typeface="Calibri"/>
              <a:cs typeface="Calibri"/>
            </a:endParaRPr>
          </a:p>
          <a:p>
            <a:pPr marL="12700" marR="5080">
              <a:lnSpc>
                <a:spcPts val="5030"/>
              </a:lnSpc>
              <a:spcBef>
                <a:spcPts val="204"/>
              </a:spcBef>
            </a:pPr>
            <a:endParaRPr sz="4200" dirty="0">
              <a:latin typeface="Calibri"/>
              <a:cs typeface="Calibri"/>
            </a:endParaRPr>
          </a:p>
        </p:txBody>
      </p:sp>
      <p:sp>
        <p:nvSpPr>
          <p:cNvPr id="3" name="object 3"/>
          <p:cNvSpPr txBox="1">
            <a:spLocks noGrp="1"/>
          </p:cNvSpPr>
          <p:nvPr>
            <p:ph type="title"/>
          </p:nvPr>
        </p:nvSpPr>
        <p:spPr>
          <a:xfrm>
            <a:off x="1905000" y="3074179"/>
            <a:ext cx="3748404" cy="290657"/>
          </a:xfrm>
          <a:prstGeom prst="rect">
            <a:avLst/>
          </a:prstGeom>
        </p:spPr>
        <p:txBody>
          <a:bodyPr vert="horz" wrap="square" lIns="0" tIns="10795" rIns="0" bIns="0" rtlCol="0">
            <a:spAutoFit/>
          </a:bodyPr>
          <a:lstStyle/>
          <a:p>
            <a:pPr marL="469900" marR="5080" indent="-457200">
              <a:lnSpc>
                <a:spcPct val="100699"/>
              </a:lnSpc>
              <a:spcBef>
                <a:spcPts val="85"/>
              </a:spcBef>
              <a:tabLst>
                <a:tab pos="469265" algn="l"/>
              </a:tabLst>
            </a:pPr>
            <a:r>
              <a:rPr sz="1800" b="0" dirty="0">
                <a:solidFill>
                  <a:srgbClr val="FFFFFF"/>
                </a:solidFill>
                <a:latin typeface="MS UI Gothic"/>
                <a:cs typeface="MS UI Gothic"/>
              </a:rPr>
              <a:t>	</a:t>
            </a:r>
            <a:endParaRPr sz="1800" dirty="0">
              <a:latin typeface="MS UI Gothic"/>
              <a:cs typeface="MS UI Gothic"/>
            </a:endParaRPr>
          </a:p>
        </p:txBody>
      </p:sp>
      <p:sp>
        <p:nvSpPr>
          <p:cNvPr id="4" name="object 4"/>
          <p:cNvSpPr txBox="1"/>
          <p:nvPr/>
        </p:nvSpPr>
        <p:spPr>
          <a:xfrm>
            <a:off x="4854375" y="1127781"/>
            <a:ext cx="3826510" cy="277192"/>
          </a:xfrm>
          <a:prstGeom prst="rect">
            <a:avLst/>
          </a:prstGeom>
        </p:spPr>
        <p:txBody>
          <a:bodyPr vert="horz" wrap="square" lIns="0" tIns="10795" rIns="0" bIns="0" rtlCol="0">
            <a:spAutoFit/>
          </a:bodyPr>
          <a:lstStyle/>
          <a:p>
            <a:pPr marL="469900" marR="175895" indent="-457200">
              <a:lnSpc>
                <a:spcPct val="100699"/>
              </a:lnSpc>
              <a:spcBef>
                <a:spcPts val="85"/>
              </a:spcBef>
              <a:tabLst>
                <a:tab pos="469265" algn="l"/>
              </a:tabLst>
            </a:pPr>
            <a:r>
              <a:rPr sz="1800" dirty="0">
                <a:solidFill>
                  <a:srgbClr val="FFFFFF"/>
                </a:solidFill>
                <a:latin typeface="MS PGothic"/>
                <a:cs typeface="MS PGothic"/>
              </a:rPr>
              <a:t>❏	</a:t>
            </a:r>
            <a:endParaRPr sz="1800" dirty="0">
              <a:latin typeface="Calibri"/>
              <a:cs typeface="Calibri"/>
            </a:endParaRPr>
          </a:p>
        </p:txBody>
      </p:sp>
      <p:pic>
        <p:nvPicPr>
          <p:cNvPr id="6" name="Picture 2"/>
          <p:cNvPicPr>
            <a:picLocks noChangeAspect="1" noChangeArrowheads="1"/>
          </p:cNvPicPr>
          <p:nvPr/>
        </p:nvPicPr>
        <p:blipFill>
          <a:blip r:embed="rId2" cstate="print"/>
          <a:srcRect/>
          <a:stretch>
            <a:fillRect/>
          </a:stretch>
        </p:blipFill>
        <p:spPr bwMode="auto">
          <a:xfrm>
            <a:off x="457201" y="1123950"/>
            <a:ext cx="7162800" cy="3495675"/>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CONTINUATION</a:t>
            </a:r>
            <a:endParaRPr lang="en-US" dirty="0"/>
          </a:p>
        </p:txBody>
      </p:sp>
      <p:sp>
        <p:nvSpPr>
          <p:cNvPr id="5" name="Content Placeholder 3"/>
          <p:cNvSpPr>
            <a:spLocks noGrp="1"/>
          </p:cNvSpPr>
          <p:nvPr>
            <p:ph sz="half" idx="2"/>
          </p:nvPr>
        </p:nvSpPr>
        <p:spPr>
          <a:xfrm>
            <a:off x="533400" y="1047750"/>
            <a:ext cx="6781800" cy="3810000"/>
          </a:xfrm>
        </p:spPr>
        <p:txBody>
          <a:bodyPr>
            <a:normAutofit fontScale="47500" lnSpcReduction="20000"/>
          </a:bodyPr>
          <a:lstStyle/>
          <a:p>
            <a:pPr algn="just">
              <a:lnSpc>
                <a:spcPct val="170000"/>
              </a:lnSpc>
            </a:pPr>
            <a:r>
              <a:rPr lang="en-US" dirty="0" smtClean="0"/>
              <a:t>This </a:t>
            </a:r>
            <a:r>
              <a:rPr lang="en-US" dirty="0" err="1" smtClean="0"/>
              <a:t>IoT</a:t>
            </a:r>
            <a:r>
              <a:rPr lang="en-US" dirty="0" smtClean="0"/>
              <a:t> based project has four sections. Firstly DHT11 sensor senses the Humidity &amp; Temperature Data and BM180 sensor measures the atmospheric pressure. </a:t>
            </a:r>
          </a:p>
          <a:p>
            <a:pPr algn="just">
              <a:lnSpc>
                <a:spcPct val="170000"/>
              </a:lnSpc>
            </a:pPr>
            <a:r>
              <a:rPr lang="en-US" dirty="0" smtClean="0"/>
              <a:t>Secondly </a:t>
            </a:r>
            <a:r>
              <a:rPr lang="en-US" b="1" dirty="0" smtClean="0"/>
              <a:t>Raspberry Pi</a:t>
            </a:r>
            <a:r>
              <a:rPr lang="en-US" dirty="0" smtClean="0"/>
              <a:t> reads the DHT11 sensor module’s output by using single wire protocol and BM180 pressure sensor’s output by using I2C protocol and extracts both sensors values into a suitable number in percentage (humidity), Celsius scale (temperature), </a:t>
            </a:r>
            <a:r>
              <a:rPr lang="en-US" dirty="0" err="1" smtClean="0"/>
              <a:t>hectoPascal</a:t>
            </a:r>
            <a:r>
              <a:rPr lang="en-US" dirty="0" smtClean="0"/>
              <a:t> or </a:t>
            </a:r>
            <a:r>
              <a:rPr lang="en-US" dirty="0" err="1" smtClean="0"/>
              <a:t>millibar</a:t>
            </a:r>
            <a:r>
              <a:rPr lang="en-US" dirty="0" smtClean="0"/>
              <a:t> (pressure). </a:t>
            </a:r>
          </a:p>
          <a:p>
            <a:pPr algn="just">
              <a:lnSpc>
                <a:spcPct val="170000"/>
              </a:lnSpc>
            </a:pPr>
            <a:r>
              <a:rPr lang="en-US" dirty="0" smtClean="0"/>
              <a:t>Thirdly, these values are sent to </a:t>
            </a:r>
            <a:r>
              <a:rPr lang="en-US" dirty="0" err="1" smtClean="0"/>
              <a:t>ThingSpeak</a:t>
            </a:r>
            <a:r>
              <a:rPr lang="en-US" dirty="0" smtClean="0"/>
              <a:t> server by using inbuilt Wi-Fi of </a:t>
            </a:r>
            <a:r>
              <a:rPr lang="en-US" b="1" dirty="0" smtClean="0"/>
              <a:t>Raspberry Pi 3</a:t>
            </a:r>
            <a:r>
              <a:rPr lang="en-US" dirty="0" smtClean="0"/>
              <a:t>. And finally </a:t>
            </a:r>
            <a:r>
              <a:rPr lang="en-US" b="1" dirty="0" err="1" smtClean="0"/>
              <a:t>ThingSpeak</a:t>
            </a:r>
            <a:r>
              <a:rPr lang="en-US" dirty="0" smtClean="0"/>
              <a:t> analyses the data and shows it in a Graph form. A LCD is also used to display these values locally.</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381000" y="0"/>
            <a:ext cx="7239000" cy="1440779"/>
          </a:xfrm>
          <a:prstGeom prst="rect">
            <a:avLst/>
          </a:prstGeom>
        </p:spPr>
        <p:txBody>
          <a:bodyPr vert="horz" wrap="square" lIns="0" tIns="10795" rIns="0" bIns="0" rtlCol="0">
            <a:spAutoFit/>
          </a:bodyPr>
          <a:lstStyle/>
          <a:p>
            <a:pPr marL="469900" marR="5080" indent="-457200">
              <a:lnSpc>
                <a:spcPct val="100699"/>
              </a:lnSpc>
              <a:spcBef>
                <a:spcPts val="85"/>
              </a:spcBef>
              <a:tabLst>
                <a:tab pos="469265" algn="l"/>
              </a:tabLst>
            </a:pPr>
            <a:r>
              <a:rPr lang="en-US" sz="2800" b="0" dirty="0" smtClean="0">
                <a:solidFill>
                  <a:srgbClr val="FFFFFF"/>
                </a:solidFill>
                <a:latin typeface="Trebuchet MS" pitchFamily="34" charset="0"/>
                <a:cs typeface="MS UI Gothic"/>
              </a:rPr>
              <a:t/>
            </a:r>
            <a:br>
              <a:rPr lang="en-US" sz="2800" b="0" dirty="0" smtClean="0">
                <a:solidFill>
                  <a:srgbClr val="FFFFFF"/>
                </a:solidFill>
                <a:latin typeface="Trebuchet MS" pitchFamily="34" charset="0"/>
                <a:cs typeface="MS UI Gothic"/>
              </a:rPr>
            </a:br>
            <a:r>
              <a:rPr lang="en-US" sz="2800" b="0" dirty="0" smtClean="0">
                <a:solidFill>
                  <a:srgbClr val="FFFFFF"/>
                </a:solidFill>
                <a:latin typeface="Trebuchet MS" pitchFamily="34" charset="0"/>
                <a:cs typeface="MS UI Gothic"/>
              </a:rPr>
              <a:t>FEATURES OF CONTEMPORARY SYSTEM</a:t>
            </a:r>
            <a:r>
              <a:rPr sz="1800" b="0" dirty="0">
                <a:solidFill>
                  <a:srgbClr val="FFFFFF"/>
                </a:solidFill>
                <a:latin typeface="MS UI Gothic"/>
                <a:cs typeface="MS UI Gothic"/>
              </a:rPr>
              <a:t>	</a:t>
            </a:r>
            <a:r>
              <a:rPr lang="en-IN" sz="1800" dirty="0" smtClean="0"/>
              <a:t> </a:t>
            </a:r>
            <a:r>
              <a:rPr lang="en-US" sz="1800" dirty="0" smtClean="0"/>
              <a:t/>
            </a:r>
            <a:br>
              <a:rPr lang="en-US" sz="1800" dirty="0" smtClean="0"/>
            </a:br>
            <a:endParaRPr sz="1800" dirty="0">
              <a:latin typeface="MS UI Gothic"/>
              <a:cs typeface="MS UI Gothic"/>
            </a:endParaRPr>
          </a:p>
        </p:txBody>
      </p:sp>
      <p:sp>
        <p:nvSpPr>
          <p:cNvPr id="4" name="object 4"/>
          <p:cNvSpPr txBox="1"/>
          <p:nvPr/>
        </p:nvSpPr>
        <p:spPr>
          <a:xfrm>
            <a:off x="4841350" y="1343305"/>
            <a:ext cx="3975735" cy="277192"/>
          </a:xfrm>
          <a:prstGeom prst="rect">
            <a:avLst/>
          </a:prstGeom>
        </p:spPr>
        <p:txBody>
          <a:bodyPr vert="horz" wrap="square" lIns="0" tIns="10795" rIns="0" bIns="0" rtlCol="0">
            <a:spAutoFit/>
          </a:bodyPr>
          <a:lstStyle/>
          <a:p>
            <a:pPr marL="469900" marR="5080" indent="-457200">
              <a:lnSpc>
                <a:spcPct val="100699"/>
              </a:lnSpc>
              <a:spcBef>
                <a:spcPts val="85"/>
              </a:spcBef>
              <a:tabLst>
                <a:tab pos="469265" algn="l"/>
              </a:tabLst>
            </a:pPr>
            <a:r>
              <a:rPr sz="1800" dirty="0">
                <a:solidFill>
                  <a:srgbClr val="FFFFFF"/>
                </a:solidFill>
                <a:latin typeface="MS PGothic"/>
                <a:cs typeface="MS PGothic"/>
              </a:rPr>
              <a:t>❏</a:t>
            </a:r>
            <a:endParaRPr sz="1800" dirty="0">
              <a:latin typeface="Calibri"/>
              <a:cs typeface="Calibri"/>
            </a:endParaRPr>
          </a:p>
        </p:txBody>
      </p:sp>
      <p:sp>
        <p:nvSpPr>
          <p:cNvPr id="20481" name="Rectangle 1"/>
          <p:cNvSpPr>
            <a:spLocks noChangeArrowheads="1"/>
          </p:cNvSpPr>
          <p:nvPr/>
        </p:nvSpPr>
        <p:spPr bwMode="auto">
          <a:xfrm>
            <a:off x="457200" y="1326940"/>
            <a:ext cx="7010400" cy="240065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50000"/>
              </a:lnSpc>
              <a:spcBef>
                <a:spcPct val="0"/>
              </a:spcBef>
              <a:spcAft>
                <a:spcPct val="0"/>
              </a:spcAft>
              <a:buClrTx/>
              <a:buSzTx/>
              <a:buFont typeface="Arial" pitchFamily="34" charset="0"/>
              <a:buChar char="•"/>
              <a:tabLst/>
            </a:pPr>
            <a:r>
              <a:rPr kumimoji="0" lang="en-US" sz="2000" b="0" i="0" u="none" strike="noStrike" cap="none" normalizeH="0" baseline="0" dirty="0" smtClean="0">
                <a:ln>
                  <a:noFill/>
                </a:ln>
                <a:effectLst/>
                <a:ea typeface="Calibri" pitchFamily="34" charset="0"/>
                <a:cs typeface="Calibri" pitchFamily="34" charset="0"/>
              </a:rPr>
              <a:t>Install this setup anywhere and can monitor the weather conditions of that place from anywhere in the world over the internet.</a:t>
            </a:r>
          </a:p>
          <a:p>
            <a:pPr marL="0" marR="0" lvl="0" indent="0" algn="l" defTabSz="914400" rtl="0" eaLnBrk="1" fontAlgn="base" latinLnBrk="0" hangingPunct="1">
              <a:lnSpc>
                <a:spcPct val="150000"/>
              </a:lnSpc>
              <a:spcBef>
                <a:spcPct val="0"/>
              </a:spcBef>
              <a:spcAft>
                <a:spcPct val="0"/>
              </a:spcAft>
              <a:buClrTx/>
              <a:buSzTx/>
              <a:buFont typeface="Arial" pitchFamily="34" charset="0"/>
              <a:buChar char="•"/>
              <a:tabLst/>
            </a:pPr>
            <a:r>
              <a:rPr kumimoji="0" lang="en-US" sz="2000" b="0" i="0" u="none" strike="noStrike" cap="none" normalizeH="0" baseline="0" dirty="0" smtClean="0">
                <a:ln>
                  <a:noFill/>
                </a:ln>
                <a:effectLst/>
                <a:ea typeface="Calibri" pitchFamily="34" charset="0"/>
                <a:cs typeface="Calibri" pitchFamily="34" charset="0"/>
              </a:rPr>
              <a:t> </a:t>
            </a:r>
            <a:r>
              <a:rPr lang="en-US" sz="2000" dirty="0" smtClean="0">
                <a:ea typeface="Calibri" pitchFamily="34" charset="0"/>
                <a:cs typeface="Calibri" pitchFamily="34" charset="0"/>
              </a:rPr>
              <a:t>I</a:t>
            </a:r>
            <a:r>
              <a:rPr kumimoji="0" lang="en-US" sz="2000" b="0" i="0" u="none" strike="noStrike" cap="none" normalizeH="0" baseline="0" dirty="0" smtClean="0">
                <a:ln>
                  <a:noFill/>
                </a:ln>
                <a:effectLst/>
                <a:ea typeface="Calibri" pitchFamily="34" charset="0"/>
                <a:cs typeface="Calibri" pitchFamily="34" charset="0"/>
              </a:rPr>
              <a:t>t will not only show the current data but can also show the past values in the form of Graphs.</a:t>
            </a:r>
            <a:endParaRPr kumimoji="0" lang="en-US" sz="2000" b="0" i="0" u="none" strike="noStrike" cap="none" normalizeH="0" baseline="0" dirty="0" smtClean="0">
              <a:ln>
                <a:noFill/>
              </a:ln>
              <a:effectLst/>
              <a:cs typeface="Calibri"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TECHNOLOGY STACK</a:t>
            </a:r>
            <a:endParaRPr lang="en-US" dirty="0"/>
          </a:p>
        </p:txBody>
      </p:sp>
      <p:sp>
        <p:nvSpPr>
          <p:cNvPr id="3" name="Content Placeholder 2"/>
          <p:cNvSpPr>
            <a:spLocks noGrp="1"/>
          </p:cNvSpPr>
          <p:nvPr>
            <p:ph sz="half" idx="1"/>
          </p:nvPr>
        </p:nvSpPr>
        <p:spPr>
          <a:xfrm>
            <a:off x="457200" y="1200150"/>
            <a:ext cx="3581400" cy="3809999"/>
          </a:xfrm>
        </p:spPr>
        <p:txBody>
          <a:bodyPr>
            <a:normAutofit lnSpcReduction="10000"/>
          </a:bodyPr>
          <a:lstStyle/>
          <a:p>
            <a:r>
              <a:rPr lang="en-US" dirty="0" smtClean="0"/>
              <a:t>HARDWARE</a:t>
            </a:r>
          </a:p>
          <a:p>
            <a:r>
              <a:rPr lang="en-US" dirty="0" smtClean="0"/>
              <a:t>Raspberry Pi</a:t>
            </a:r>
          </a:p>
          <a:p>
            <a:r>
              <a:rPr lang="en-US" dirty="0" smtClean="0"/>
              <a:t>Pressure Sensor(BM180)</a:t>
            </a:r>
          </a:p>
          <a:p>
            <a:r>
              <a:rPr lang="en-US" dirty="0" smtClean="0"/>
              <a:t>Humidity &amp; Sensor(DHT 11)</a:t>
            </a:r>
          </a:p>
          <a:p>
            <a:r>
              <a:rPr lang="en-US" dirty="0" smtClean="0"/>
              <a:t>LCD </a:t>
            </a:r>
            <a:r>
              <a:rPr lang="en-US" dirty="0" smtClean="0"/>
              <a:t>MONITOR</a:t>
            </a:r>
          </a:p>
          <a:p>
            <a:r>
              <a:rPr lang="en-US" dirty="0" smtClean="0"/>
              <a:t>JUMPER WIRES</a:t>
            </a:r>
            <a:endParaRPr lang="en-US" dirty="0" smtClean="0"/>
          </a:p>
          <a:p>
            <a:pPr>
              <a:buNone/>
            </a:pPr>
            <a:endParaRPr lang="en-US" dirty="0"/>
          </a:p>
        </p:txBody>
      </p:sp>
      <p:sp>
        <p:nvSpPr>
          <p:cNvPr id="4" name="Content Placeholder 3"/>
          <p:cNvSpPr>
            <a:spLocks noGrp="1"/>
          </p:cNvSpPr>
          <p:nvPr>
            <p:ph sz="half" idx="2"/>
          </p:nvPr>
        </p:nvSpPr>
        <p:spPr/>
        <p:txBody>
          <a:bodyPr>
            <a:normAutofit lnSpcReduction="10000"/>
          </a:bodyPr>
          <a:lstStyle/>
          <a:p>
            <a:r>
              <a:rPr lang="en-US" dirty="0" smtClean="0"/>
              <a:t>SOFTWARE</a:t>
            </a:r>
          </a:p>
          <a:p>
            <a:pPr>
              <a:buNone/>
            </a:pPr>
            <a:r>
              <a:rPr lang="en-US" dirty="0" smtClean="0"/>
              <a:t> </a:t>
            </a:r>
          </a:p>
          <a:p>
            <a:r>
              <a:rPr lang="en-US" dirty="0" smtClean="0"/>
              <a:t>THINGS SPEAK</a:t>
            </a:r>
            <a:r>
              <a:rPr lang="en-US" sz="1200" dirty="0" smtClean="0"/>
              <a:t>(API GENERATOR WEB.WE CAN INTEGRATE IT WITH RASPBERRY PI)</a:t>
            </a:r>
          </a:p>
          <a:p>
            <a:endParaRPr lang="en-US" sz="2400" dirty="0" smtClean="0"/>
          </a:p>
          <a:p>
            <a:r>
              <a:rPr lang="en-US" sz="2400" dirty="0" smtClean="0"/>
              <a:t>PROGRAMMING LANGUAGE:PYTHON</a:t>
            </a:r>
            <a:endParaRPr lang="en-US" sz="24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149</TotalTime>
  <Words>387</Words>
  <Application>Microsoft Office PowerPoint</Application>
  <PresentationFormat>On-screen Show (16:9)</PresentationFormat>
  <Paragraphs>58</Paragraphs>
  <Slides>10</Slides>
  <Notes>1</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Opulent</vt:lpstr>
      <vt:lpstr>WEATHER MONITORING SYSTEM</vt:lpstr>
      <vt:lpstr>ABSTRACT</vt:lpstr>
      <vt:lpstr>Literature Survey</vt:lpstr>
      <vt:lpstr>LITERATURE SURVEY</vt:lpstr>
      <vt:lpstr>LIMITING FACTORS OF EXISTING SYSTEM</vt:lpstr>
      <vt:lpstr> </vt:lpstr>
      <vt:lpstr>CONTINUATION</vt:lpstr>
      <vt:lpstr> FEATURES OF CONTEMPORARY SYSTEM   </vt:lpstr>
      <vt:lpstr>TECHNOLOGY STACK</vt:lpstr>
      <vt:lpstr>References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Interactive Map Application For  Crime Reporting</dc:title>
  <dc:creator>senthil kumar</dc:creator>
  <cp:lastModifiedBy>maha rajan</cp:lastModifiedBy>
  <cp:revision>19</cp:revision>
  <dcterms:created xsi:type="dcterms:W3CDTF">2021-10-28T09:10:56Z</dcterms:created>
  <dcterms:modified xsi:type="dcterms:W3CDTF">2021-11-16T15:08:13Z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ies>
</file>